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2"/>
    <p:sldId id="257" r:id="rId23"/>
    <p:sldId id="258" r:id="rId24"/>
    <p:sldId id="259" r:id="rId25"/>
    <p:sldId id="260" r:id="rId26"/>
    <p:sldId id="261" r:id="rId27"/>
    <p:sldId id="262" r:id="rId28"/>
    <p:sldId id="263" r:id="rId29"/>
    <p:sldId id="264" r:id="rId30"/>
    <p:sldId id="265" r:id="rId31"/>
    <p:sldId id="266" r:id="rId32"/>
    <p:sldId id="267" r:id="rId33"/>
    <p:sldId id="268" r:id="rId34"/>
    <p:sldId id="269" r:id="rId35"/>
    <p:sldId id="270" r:id="rId36"/>
    <p:sldId id="271" r:id="rId37"/>
    <p:sldId id="272" r:id="rId38"/>
    <p:sldId id="273" r:id="rId39"/>
    <p:sldId id="274" r:id="rId40"/>
    <p:sldId id="275" r:id="rId41"/>
  </p:sldIdLst>
  <p:sldSz cx="18288000" cy="10287000"/>
  <p:notesSz cx="6858000" cy="9144000"/>
  <p:embeddedFontLst>
    <p:embeddedFont>
      <p:font typeface="Oswald" charset="1" panose="00000500000000000000"/>
      <p:regular r:id="rId6"/>
    </p:embeddedFont>
    <p:embeddedFont>
      <p:font typeface="Oswald Bold" charset="1" panose="00000800000000000000"/>
      <p:regular r:id="rId7"/>
    </p:embeddedFont>
    <p:embeddedFont>
      <p:font typeface="Arimo" charset="1" panose="020B0604020202020204"/>
      <p:regular r:id="rId8"/>
    </p:embeddedFont>
    <p:embeddedFont>
      <p:font typeface="Arimo Bold" charset="1" panose="020B0704020202020204"/>
      <p:regular r:id="rId9"/>
    </p:embeddedFont>
    <p:embeddedFont>
      <p:font typeface="Arimo Italics" charset="1" panose="020B0604020202090204"/>
      <p:regular r:id="rId10"/>
    </p:embeddedFont>
    <p:embeddedFont>
      <p:font typeface="Arimo Bold Italics" charset="1" panose="020B0704020202090204"/>
      <p:regular r:id="rId11"/>
    </p:embeddedFont>
    <p:embeddedFont>
      <p:font typeface="Roboto Condensed" charset="1" panose="02000000000000000000"/>
      <p:regular r:id="rId12"/>
    </p:embeddedFont>
    <p:embeddedFont>
      <p:font typeface="Roboto Condensed Bold" charset="1" panose="02000000000000000000"/>
      <p:regular r:id="rId13"/>
    </p:embeddedFont>
    <p:embeddedFont>
      <p:font typeface="Roboto Condensed Italics" charset="1" panose="02000000000000000000"/>
      <p:regular r:id="rId14"/>
    </p:embeddedFont>
    <p:embeddedFont>
      <p:font typeface="Roboto Condensed Bold Italics" charset="1" panose="02000000000000000000"/>
      <p:regular r:id="rId15"/>
    </p:embeddedFont>
    <p:embeddedFont>
      <p:font typeface="Canva Sans" charset="1" panose="020B0503030501040103"/>
      <p:regular r:id="rId16"/>
    </p:embeddedFont>
    <p:embeddedFont>
      <p:font typeface="Canva Sans Bold" charset="1" panose="020B0803030501040103"/>
      <p:regular r:id="rId17"/>
    </p:embeddedFont>
    <p:embeddedFont>
      <p:font typeface="Canva Sans Italics" charset="1" panose="020B0503030501040103"/>
      <p:regular r:id="rId18"/>
    </p:embeddedFont>
    <p:embeddedFont>
      <p:font typeface="Canva Sans Bold Italics" charset="1" panose="020B0803030501040103"/>
      <p:regular r:id="rId19"/>
    </p:embeddedFont>
    <p:embeddedFont>
      <p:font typeface="Canva Sans Medium" charset="1" panose="020B0603030501040103"/>
      <p:regular r:id="rId20"/>
    </p:embeddedFont>
    <p:embeddedFont>
      <p:font typeface="Canva Sans Medium Italics" charset="1" panose="020B0603030501040103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slides/slide1.xml" Type="http://schemas.openxmlformats.org/officeDocument/2006/relationships/slide"/><Relationship Id="rId23" Target="slides/slide2.xml" Type="http://schemas.openxmlformats.org/officeDocument/2006/relationships/slide"/><Relationship Id="rId24" Target="slides/slide3.xml" Type="http://schemas.openxmlformats.org/officeDocument/2006/relationships/slide"/><Relationship Id="rId25" Target="slides/slide4.xml" Type="http://schemas.openxmlformats.org/officeDocument/2006/relationships/slide"/><Relationship Id="rId26" Target="slides/slide5.xml" Type="http://schemas.openxmlformats.org/officeDocument/2006/relationships/slide"/><Relationship Id="rId27" Target="slides/slide6.xml" Type="http://schemas.openxmlformats.org/officeDocument/2006/relationships/slide"/><Relationship Id="rId28" Target="slides/slide7.xml" Type="http://schemas.openxmlformats.org/officeDocument/2006/relationships/slide"/><Relationship Id="rId29" Target="slides/slide8.xml" Type="http://schemas.openxmlformats.org/officeDocument/2006/relationships/slide"/><Relationship Id="rId3" Target="viewProps.xml" Type="http://schemas.openxmlformats.org/officeDocument/2006/relationships/viewProps"/><Relationship Id="rId30" Target="slides/slide9.xml" Type="http://schemas.openxmlformats.org/officeDocument/2006/relationships/slide"/><Relationship Id="rId31" Target="slides/slide10.xml" Type="http://schemas.openxmlformats.org/officeDocument/2006/relationships/slide"/><Relationship Id="rId32" Target="slides/slide11.xml" Type="http://schemas.openxmlformats.org/officeDocument/2006/relationships/slide"/><Relationship Id="rId33" Target="slides/slide12.xml" Type="http://schemas.openxmlformats.org/officeDocument/2006/relationships/slide"/><Relationship Id="rId34" Target="slides/slide13.xml" Type="http://schemas.openxmlformats.org/officeDocument/2006/relationships/slide"/><Relationship Id="rId35" Target="slides/slide14.xml" Type="http://schemas.openxmlformats.org/officeDocument/2006/relationships/slide"/><Relationship Id="rId36" Target="slides/slide15.xml" Type="http://schemas.openxmlformats.org/officeDocument/2006/relationships/slide"/><Relationship Id="rId37" Target="slides/slide16.xml" Type="http://schemas.openxmlformats.org/officeDocument/2006/relationships/slide"/><Relationship Id="rId38" Target="slides/slide17.xml" Type="http://schemas.openxmlformats.org/officeDocument/2006/relationships/slide"/><Relationship Id="rId39" Target="slides/slide18.xml" Type="http://schemas.openxmlformats.org/officeDocument/2006/relationships/slide"/><Relationship Id="rId4" Target="theme/theme1.xml" Type="http://schemas.openxmlformats.org/officeDocument/2006/relationships/theme"/><Relationship Id="rId40" Target="slides/slide19.xml" Type="http://schemas.openxmlformats.org/officeDocument/2006/relationships/slide"/><Relationship Id="rId41" Target="slides/slide20.xml" Type="http://schemas.openxmlformats.org/officeDocument/2006/relationships/slid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https://thetravelblog.at/wildlife-photography-nikon-z-6/" TargetMode="External" Type="http://schemas.openxmlformats.org/officeDocument/2006/relationships/hyperlink"/><Relationship Id="rId3" Target="../media/image1.png" Type="http://schemas.openxmlformats.org/officeDocument/2006/relationships/image"/></Relationships>
</file>

<file path=ppt/slides/_rels/slide1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png" Type="http://schemas.openxmlformats.org/officeDocument/2006/relationships/image"/><Relationship Id="rId4" Target="../media/image4.png" Type="http://schemas.openxmlformats.org/officeDocument/2006/relationships/image"/></Relationships>
</file>

<file path=ppt/slides/_rels/slide1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28700"/>
            <a:ext cx="16230600" cy="8229600"/>
            <a:chOff x="0" y="0"/>
            <a:chExt cx="4274726" cy="2167467"/>
          </a:xfrm>
        </p:grpSpPr>
        <p:sp>
          <p:nvSpPr>
            <p:cNvPr name="Freeform 3" id="3">
              <a:hlinkClick r:id="rId2" tooltip="https://thetravelblog.at/wildlife-photography-nikon-z-6/"/>
            </p:cNvPr>
            <p:cNvSpPr/>
            <p:nvPr/>
          </p:nvSpPr>
          <p:spPr>
            <a:xfrm flipH="false" flipV="false" rot="0">
              <a:off x="0" y="0"/>
              <a:ext cx="4274726" cy="2167467"/>
            </a:xfrm>
            <a:custGeom>
              <a:avLst/>
              <a:gdLst/>
              <a:ahLst/>
              <a:cxnLst/>
              <a:rect r="r" b="b" t="t" l="l"/>
              <a:pathLst>
                <a:path h="2167467" w="4274726">
                  <a:moveTo>
                    <a:pt x="0" y="0"/>
                  </a:moveTo>
                  <a:lnTo>
                    <a:pt x="4274726" y="0"/>
                  </a:lnTo>
                  <a:lnTo>
                    <a:pt x="4274726" y="2167467"/>
                  </a:lnTo>
                  <a:lnTo>
                    <a:pt x="0" y="2167467"/>
                  </a:lnTo>
                  <a:close/>
                </a:path>
              </a:pathLst>
            </a:custGeom>
            <a:solidFill>
              <a:srgbClr val="E7E8E9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274726" cy="22055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3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306831" y="5771874"/>
            <a:ext cx="8693940" cy="196398"/>
            <a:chOff x="0" y="0"/>
            <a:chExt cx="2416316" cy="54585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416316" cy="54585"/>
            </a:xfrm>
            <a:custGeom>
              <a:avLst/>
              <a:gdLst/>
              <a:ahLst/>
              <a:cxnLst/>
              <a:rect r="r" b="b" t="t" l="l"/>
              <a:pathLst>
                <a:path h="54585" w="2416316">
                  <a:moveTo>
                    <a:pt x="0" y="0"/>
                  </a:moveTo>
                  <a:lnTo>
                    <a:pt x="2416316" y="0"/>
                  </a:lnTo>
                  <a:lnTo>
                    <a:pt x="2416316" y="54585"/>
                  </a:lnTo>
                  <a:lnTo>
                    <a:pt x="0" y="54585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2416316" cy="9268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3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0347711" y="2708209"/>
            <a:ext cx="6368744" cy="4419287"/>
          </a:xfrm>
          <a:custGeom>
            <a:avLst/>
            <a:gdLst/>
            <a:ahLst/>
            <a:cxnLst/>
            <a:rect r="r" b="b" t="t" l="l"/>
            <a:pathLst>
              <a:path h="4419287" w="6368744">
                <a:moveTo>
                  <a:pt x="0" y="0"/>
                </a:moveTo>
                <a:lnTo>
                  <a:pt x="6368744" y="0"/>
                </a:lnTo>
                <a:lnTo>
                  <a:pt x="6368744" y="4419287"/>
                </a:lnTo>
                <a:lnTo>
                  <a:pt x="0" y="441928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306831" y="3186128"/>
            <a:ext cx="9040879" cy="21547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723"/>
              </a:lnSpc>
            </a:pPr>
            <a:r>
              <a:rPr lang="en-US" sz="4088">
                <a:solidFill>
                  <a:srgbClr val="000000"/>
                </a:solidFill>
                <a:latin typeface="Oswald Bold"/>
              </a:rPr>
              <a:t>REVOLUTIONIZING WILDLIFE CONSERVATION: ANIMAL TRACKING WITH IOT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306831" y="6339746"/>
            <a:ext cx="8311634" cy="4695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799"/>
              </a:lnSpc>
            </a:pPr>
            <a:r>
              <a:rPr lang="en-US" sz="2714">
                <a:solidFill>
                  <a:srgbClr val="000000"/>
                </a:solidFill>
                <a:latin typeface="Roboto Condensed Italics"/>
              </a:rPr>
              <a:t>BRIDGING THE GAP BETWEEN TECHNOLOGY AND WILDLIFE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1835516" y="7098921"/>
            <a:ext cx="4413688" cy="2218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790"/>
              </a:lnSpc>
            </a:pPr>
            <a:r>
              <a:rPr lang="en-US" sz="1278">
                <a:solidFill>
                  <a:srgbClr val="000000"/>
                </a:solidFill>
                <a:latin typeface="Canva Sans"/>
              </a:rPr>
              <a:t>https://thetravelblog.at/wildlife-photography-nikon-z-6/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228088" y="790575"/>
            <a:ext cx="8430437" cy="8229600"/>
            <a:chOff x="0" y="0"/>
            <a:chExt cx="2220362" cy="216746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220362" cy="2167467"/>
            </a:xfrm>
            <a:custGeom>
              <a:avLst/>
              <a:gdLst/>
              <a:ahLst/>
              <a:cxnLst/>
              <a:rect r="r" b="b" t="t" l="l"/>
              <a:pathLst>
                <a:path h="2167467" w="2220362">
                  <a:moveTo>
                    <a:pt x="0" y="0"/>
                  </a:moveTo>
                  <a:lnTo>
                    <a:pt x="2220362" y="0"/>
                  </a:lnTo>
                  <a:lnTo>
                    <a:pt x="2220362" y="2167467"/>
                  </a:lnTo>
                  <a:lnTo>
                    <a:pt x="0" y="2167467"/>
                  </a:lnTo>
                  <a:close/>
                </a:path>
              </a:pathLst>
            </a:custGeom>
            <a:solidFill>
              <a:srgbClr val="E7E8E9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220362" cy="22055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3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0563400" y="3881335"/>
            <a:ext cx="216835" cy="5769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87"/>
              </a:lnSpc>
            </a:pPr>
            <a:r>
              <a:rPr lang="en-US" sz="3348">
                <a:solidFill>
                  <a:srgbClr val="FFFFFF"/>
                </a:solidFill>
                <a:latin typeface="Oswald Bold"/>
              </a:rPr>
              <a:t>1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162212" y="2651975"/>
            <a:ext cx="5209014" cy="6887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613"/>
              </a:lnSpc>
              <a:spcBef>
                <a:spcPct val="0"/>
              </a:spcBef>
            </a:pPr>
            <a:r>
              <a:rPr lang="en-US" sz="4009">
                <a:solidFill>
                  <a:srgbClr val="000000"/>
                </a:solidFill>
                <a:latin typeface="Oswald Bold"/>
              </a:rPr>
              <a:t>WHY 4G CONNECTIVITY?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162212" y="3822065"/>
            <a:ext cx="5668030" cy="1083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669288" indent="-334644" lvl="1">
              <a:lnSpc>
                <a:spcPts val="4339"/>
              </a:lnSpc>
              <a:buFont typeface="Arial"/>
              <a:buChar char="•"/>
            </a:pPr>
            <a:r>
              <a:rPr lang="en-US" sz="3099">
                <a:solidFill>
                  <a:srgbClr val="000000"/>
                </a:solidFill>
                <a:latin typeface="Roboto Condensed"/>
              </a:rPr>
              <a:t>High Data Transfer Rates </a:t>
            </a:r>
          </a:p>
          <a:p>
            <a:pPr marL="669288" indent="-334644" lvl="1">
              <a:lnSpc>
                <a:spcPts val="4339"/>
              </a:lnSpc>
              <a:buFont typeface="Arial"/>
              <a:buChar char="•"/>
            </a:pPr>
            <a:r>
              <a:rPr lang="en-US" sz="3099">
                <a:solidFill>
                  <a:srgbClr val="000000"/>
                </a:solidFill>
                <a:latin typeface="Roboto Condensed"/>
              </a:rPr>
              <a:t>Widespread Coverage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139825" y="1235075"/>
            <a:ext cx="8430437" cy="8229600"/>
            <a:chOff x="0" y="0"/>
            <a:chExt cx="2220362" cy="216746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220362" cy="2167467"/>
            </a:xfrm>
            <a:custGeom>
              <a:avLst/>
              <a:gdLst/>
              <a:ahLst/>
              <a:cxnLst/>
              <a:rect r="r" b="b" t="t" l="l"/>
              <a:pathLst>
                <a:path h="2167467" w="2220362">
                  <a:moveTo>
                    <a:pt x="0" y="0"/>
                  </a:moveTo>
                  <a:lnTo>
                    <a:pt x="2220362" y="0"/>
                  </a:lnTo>
                  <a:lnTo>
                    <a:pt x="2220362" y="2167467"/>
                  </a:lnTo>
                  <a:lnTo>
                    <a:pt x="0" y="2167467"/>
                  </a:lnTo>
                  <a:close/>
                </a:path>
              </a:pathLst>
            </a:custGeom>
            <a:solidFill>
              <a:srgbClr val="E7E8E9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220362" cy="22055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3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0563400" y="3881335"/>
            <a:ext cx="216835" cy="5769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87"/>
              </a:lnSpc>
            </a:pPr>
            <a:r>
              <a:rPr lang="en-US" sz="3348">
                <a:solidFill>
                  <a:srgbClr val="FFFFFF"/>
                </a:solidFill>
                <a:latin typeface="Oswald Bold"/>
              </a:rPr>
              <a:t>1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391720" y="2937725"/>
            <a:ext cx="5209014" cy="6887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613"/>
              </a:lnSpc>
              <a:spcBef>
                <a:spcPct val="0"/>
              </a:spcBef>
            </a:pPr>
            <a:r>
              <a:rPr lang="en-US" sz="4009">
                <a:solidFill>
                  <a:srgbClr val="000000"/>
                </a:solidFill>
                <a:latin typeface="Oswald Bold"/>
              </a:rPr>
              <a:t>WHY MQTT PROTOCOL?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391720" y="4112260"/>
            <a:ext cx="5668030" cy="16262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669288" indent="-334644" lvl="1">
              <a:lnSpc>
                <a:spcPts val="4339"/>
              </a:lnSpc>
              <a:buFont typeface="Arial"/>
              <a:buChar char="•"/>
            </a:pPr>
            <a:r>
              <a:rPr lang="en-US" sz="3099">
                <a:solidFill>
                  <a:srgbClr val="000000"/>
                </a:solidFill>
                <a:latin typeface="Roboto Condensed"/>
              </a:rPr>
              <a:t>Light weight efficient protocol</a:t>
            </a:r>
          </a:p>
          <a:p>
            <a:pPr marL="669288" indent="-334644" lvl="1">
              <a:lnSpc>
                <a:spcPts val="4339"/>
              </a:lnSpc>
              <a:buFont typeface="Arial"/>
              <a:buChar char="•"/>
            </a:pPr>
            <a:r>
              <a:rPr lang="en-US" sz="3099">
                <a:solidFill>
                  <a:srgbClr val="000000"/>
                </a:solidFill>
                <a:latin typeface="Roboto Condensed"/>
              </a:rPr>
              <a:t>Ensures data transmission reliability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28700"/>
            <a:ext cx="8430437" cy="8229600"/>
            <a:chOff x="0" y="0"/>
            <a:chExt cx="2220362" cy="216746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220362" cy="2167467"/>
            </a:xfrm>
            <a:custGeom>
              <a:avLst/>
              <a:gdLst/>
              <a:ahLst/>
              <a:cxnLst/>
              <a:rect r="r" b="b" t="t" l="l"/>
              <a:pathLst>
                <a:path h="2167467" w="2220362">
                  <a:moveTo>
                    <a:pt x="0" y="0"/>
                  </a:moveTo>
                  <a:lnTo>
                    <a:pt x="2220362" y="0"/>
                  </a:lnTo>
                  <a:lnTo>
                    <a:pt x="2220362" y="2167467"/>
                  </a:lnTo>
                  <a:lnTo>
                    <a:pt x="0" y="2167467"/>
                  </a:lnTo>
                  <a:close/>
                </a:path>
              </a:pathLst>
            </a:custGeom>
            <a:solidFill>
              <a:srgbClr val="E7E8E9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220362" cy="22055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3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0563400" y="3881335"/>
            <a:ext cx="216835" cy="5769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87"/>
              </a:lnSpc>
            </a:pPr>
            <a:r>
              <a:rPr lang="en-US" sz="3348">
                <a:solidFill>
                  <a:srgbClr val="FFFFFF"/>
                </a:solidFill>
                <a:latin typeface="Oswald Bold"/>
              </a:rPr>
              <a:t>1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811603" y="3727982"/>
            <a:ext cx="5209014" cy="6887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613"/>
              </a:lnSpc>
              <a:spcBef>
                <a:spcPct val="0"/>
              </a:spcBef>
            </a:pPr>
            <a:r>
              <a:rPr lang="en-US" sz="4009">
                <a:solidFill>
                  <a:srgbClr val="000000"/>
                </a:solidFill>
                <a:latin typeface="Oswald Bold"/>
              </a:rPr>
              <a:t>INFORMATION OBTAINED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811603" y="4743575"/>
            <a:ext cx="5668030" cy="21691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669288" indent="-334644" lvl="1">
              <a:lnSpc>
                <a:spcPts val="4339"/>
              </a:lnSpc>
              <a:buFont typeface="Arial"/>
              <a:buChar char="•"/>
            </a:pPr>
            <a:r>
              <a:rPr lang="en-US" sz="3099">
                <a:solidFill>
                  <a:srgbClr val="000000"/>
                </a:solidFill>
                <a:latin typeface="Roboto Condensed"/>
              </a:rPr>
              <a:t>Timestamp</a:t>
            </a:r>
          </a:p>
          <a:p>
            <a:pPr marL="669288" indent="-334644" lvl="1">
              <a:lnSpc>
                <a:spcPts val="4339"/>
              </a:lnSpc>
              <a:buFont typeface="Arial"/>
              <a:buChar char="•"/>
            </a:pPr>
            <a:r>
              <a:rPr lang="en-US" sz="3099">
                <a:solidFill>
                  <a:srgbClr val="000000"/>
                </a:solidFill>
                <a:latin typeface="Roboto Condensed"/>
              </a:rPr>
              <a:t>Animal location</a:t>
            </a:r>
          </a:p>
          <a:p>
            <a:pPr marL="669288" indent="-334644" lvl="1">
              <a:lnSpc>
                <a:spcPts val="4339"/>
              </a:lnSpc>
              <a:buFont typeface="Arial"/>
              <a:buChar char="•"/>
            </a:pPr>
            <a:r>
              <a:rPr lang="en-US" sz="3099">
                <a:solidFill>
                  <a:srgbClr val="000000"/>
                </a:solidFill>
                <a:latin typeface="Roboto Condensed"/>
              </a:rPr>
              <a:t>Animal category</a:t>
            </a:r>
          </a:p>
          <a:p>
            <a:pPr marL="669288" indent="-334644" lvl="1">
              <a:lnSpc>
                <a:spcPts val="4339"/>
              </a:lnSpc>
              <a:buFont typeface="Arial"/>
              <a:buChar char="•"/>
            </a:pPr>
            <a:r>
              <a:rPr lang="en-US" sz="3099">
                <a:solidFill>
                  <a:srgbClr val="000000"/>
                </a:solidFill>
                <a:latin typeface="Roboto Condensed"/>
              </a:rPr>
              <a:t>Animal count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574837" y="2718579"/>
            <a:ext cx="6828264" cy="6887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613"/>
              </a:lnSpc>
              <a:spcBef>
                <a:spcPct val="0"/>
              </a:spcBef>
            </a:pPr>
            <a:r>
              <a:rPr lang="en-US" sz="4009">
                <a:solidFill>
                  <a:srgbClr val="000000"/>
                </a:solidFill>
                <a:latin typeface="Oswald Bold"/>
              </a:rPr>
              <a:t>TRANSMITTING INFORMATION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45145"/>
            <a:ext cx="6335356" cy="8213155"/>
            <a:chOff x="0" y="0"/>
            <a:chExt cx="1668571" cy="216313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668571" cy="2163135"/>
            </a:xfrm>
            <a:custGeom>
              <a:avLst/>
              <a:gdLst/>
              <a:ahLst/>
              <a:cxnLst/>
              <a:rect r="r" b="b" t="t" l="l"/>
              <a:pathLst>
                <a:path h="2163135" w="1668571">
                  <a:moveTo>
                    <a:pt x="0" y="0"/>
                  </a:moveTo>
                  <a:lnTo>
                    <a:pt x="1668571" y="0"/>
                  </a:lnTo>
                  <a:lnTo>
                    <a:pt x="1668571" y="2163135"/>
                  </a:lnTo>
                  <a:lnTo>
                    <a:pt x="0" y="2163135"/>
                  </a:lnTo>
                  <a:close/>
                </a:path>
              </a:pathLst>
            </a:custGeom>
            <a:solidFill>
              <a:srgbClr val="E7E8E9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668571" cy="220123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3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474610" y="3475788"/>
            <a:ext cx="5236173" cy="17394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987"/>
              </a:lnSpc>
            </a:pPr>
            <a:r>
              <a:rPr lang="en-US" sz="4991">
                <a:solidFill>
                  <a:srgbClr val="000000"/>
                </a:solidFill>
                <a:latin typeface="Oswald Bold"/>
              </a:rPr>
              <a:t>DATA PROCESSING AND MANAGEMENT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671454" y="5969381"/>
            <a:ext cx="4842486" cy="15360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059"/>
              </a:lnSpc>
            </a:pPr>
            <a:r>
              <a:rPr lang="en-US" sz="2899">
                <a:solidFill>
                  <a:srgbClr val="000000"/>
                </a:solidFill>
                <a:latin typeface="Roboto Condensed"/>
              </a:rPr>
              <a:t>Orchestrating IoT for Seamless Processing and Management in Wildlife Conservation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9606814" y="4485198"/>
            <a:ext cx="5209014" cy="5236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213"/>
              </a:lnSpc>
              <a:spcBef>
                <a:spcPct val="0"/>
              </a:spcBef>
            </a:pPr>
            <a:r>
              <a:rPr lang="en-US" sz="3009">
                <a:solidFill>
                  <a:srgbClr val="000000"/>
                </a:solidFill>
                <a:latin typeface="Oswald Bold"/>
              </a:rPr>
              <a:t>EDGE COMPUTING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9606814" y="5740904"/>
            <a:ext cx="5209014" cy="5236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213"/>
              </a:lnSpc>
              <a:spcBef>
                <a:spcPct val="0"/>
              </a:spcBef>
            </a:pPr>
            <a:r>
              <a:rPr lang="en-US" sz="3009">
                <a:solidFill>
                  <a:srgbClr val="000000"/>
                </a:solidFill>
                <a:latin typeface="Oswald Bold"/>
              </a:rPr>
              <a:t>SERVER-SIDE  PROCESSING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45145"/>
            <a:ext cx="6335356" cy="8213155"/>
            <a:chOff x="0" y="0"/>
            <a:chExt cx="1668571" cy="216313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668571" cy="2163135"/>
            </a:xfrm>
            <a:custGeom>
              <a:avLst/>
              <a:gdLst/>
              <a:ahLst/>
              <a:cxnLst/>
              <a:rect r="r" b="b" t="t" l="l"/>
              <a:pathLst>
                <a:path h="2163135" w="1668571">
                  <a:moveTo>
                    <a:pt x="0" y="0"/>
                  </a:moveTo>
                  <a:lnTo>
                    <a:pt x="1668571" y="0"/>
                  </a:lnTo>
                  <a:lnTo>
                    <a:pt x="1668571" y="2163135"/>
                  </a:lnTo>
                  <a:lnTo>
                    <a:pt x="0" y="2163135"/>
                  </a:lnTo>
                  <a:close/>
                </a:path>
              </a:pathLst>
            </a:custGeom>
            <a:solidFill>
              <a:srgbClr val="E7E8E9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668571" cy="220123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3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986814" y="2988743"/>
            <a:ext cx="5209014" cy="6887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613"/>
              </a:lnSpc>
              <a:spcBef>
                <a:spcPct val="0"/>
              </a:spcBef>
            </a:pPr>
            <a:r>
              <a:rPr lang="en-US" sz="4009">
                <a:solidFill>
                  <a:srgbClr val="000000"/>
                </a:solidFill>
                <a:latin typeface="Oswald Bold"/>
              </a:rPr>
              <a:t>EDGE COMPUTING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609714" y="4327810"/>
            <a:ext cx="8383089" cy="16262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669288" indent="-334644" lvl="1">
              <a:lnSpc>
                <a:spcPts val="4339"/>
              </a:lnSpc>
              <a:buFont typeface="Arial"/>
              <a:buChar char="•"/>
            </a:pPr>
            <a:r>
              <a:rPr lang="en-US" sz="3099">
                <a:solidFill>
                  <a:srgbClr val="000000"/>
                </a:solidFill>
                <a:latin typeface="Roboto Condensed"/>
              </a:rPr>
              <a:t>Efficient On-site Analysis</a:t>
            </a:r>
          </a:p>
          <a:p>
            <a:pPr marL="669288" indent="-334644" lvl="1">
              <a:lnSpc>
                <a:spcPts val="4339"/>
              </a:lnSpc>
              <a:buFont typeface="Arial"/>
              <a:buChar char="•"/>
            </a:pPr>
            <a:r>
              <a:rPr lang="en-US" sz="3099">
                <a:solidFill>
                  <a:srgbClr val="000000"/>
                </a:solidFill>
                <a:latin typeface="Roboto Condensed"/>
              </a:rPr>
              <a:t>Reduced Latency</a:t>
            </a:r>
          </a:p>
          <a:p>
            <a:pPr marL="669288" indent="-334644" lvl="1">
              <a:lnSpc>
                <a:spcPts val="4339"/>
              </a:lnSpc>
              <a:buFont typeface="Arial"/>
              <a:buChar char="•"/>
            </a:pPr>
            <a:r>
              <a:rPr lang="en-US" sz="3099">
                <a:solidFill>
                  <a:srgbClr val="000000"/>
                </a:solidFill>
                <a:latin typeface="Roboto Condensed"/>
              </a:rPr>
              <a:t>High speed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38225" y="1045145"/>
            <a:ext cx="7240231" cy="8213155"/>
            <a:chOff x="0" y="0"/>
            <a:chExt cx="1906892" cy="216313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906892" cy="2163135"/>
            </a:xfrm>
            <a:custGeom>
              <a:avLst/>
              <a:gdLst/>
              <a:ahLst/>
              <a:cxnLst/>
              <a:rect r="r" b="b" t="t" l="l"/>
              <a:pathLst>
                <a:path h="2163135" w="1906892">
                  <a:moveTo>
                    <a:pt x="0" y="0"/>
                  </a:moveTo>
                  <a:lnTo>
                    <a:pt x="1906892" y="0"/>
                  </a:lnTo>
                  <a:lnTo>
                    <a:pt x="1906892" y="2163135"/>
                  </a:lnTo>
                  <a:lnTo>
                    <a:pt x="0" y="2163135"/>
                  </a:lnTo>
                  <a:close/>
                </a:path>
              </a:pathLst>
            </a:custGeom>
            <a:solidFill>
              <a:srgbClr val="E7E8E9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906892" cy="220123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3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986814" y="2998268"/>
            <a:ext cx="6717139" cy="6957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753"/>
              </a:lnSpc>
              <a:spcBef>
                <a:spcPct val="0"/>
              </a:spcBef>
            </a:pPr>
            <a:r>
              <a:rPr lang="en-US" sz="4109">
                <a:solidFill>
                  <a:srgbClr val="000000"/>
                </a:solidFill>
                <a:latin typeface="Oswald Bold"/>
              </a:rPr>
              <a:t>SERVER SIDE  PROCESSING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593839" y="4099535"/>
            <a:ext cx="8383089" cy="1562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647698" indent="-323849" lvl="1">
              <a:lnSpc>
                <a:spcPts val="4199"/>
              </a:lnSpc>
              <a:buFont typeface="Arial"/>
              <a:buChar char="•"/>
            </a:pPr>
            <a:r>
              <a:rPr lang="en-US" sz="2999">
                <a:solidFill>
                  <a:srgbClr val="000000"/>
                </a:solidFill>
                <a:latin typeface="Roboto Condensed"/>
              </a:rPr>
              <a:t>Data processing</a:t>
            </a:r>
          </a:p>
          <a:p>
            <a:pPr marL="647698" indent="-323849" lvl="1">
              <a:lnSpc>
                <a:spcPts val="4199"/>
              </a:lnSpc>
              <a:buFont typeface="Arial"/>
              <a:buChar char="•"/>
            </a:pPr>
            <a:r>
              <a:rPr lang="en-US" sz="2999">
                <a:solidFill>
                  <a:srgbClr val="000000"/>
                </a:solidFill>
                <a:latin typeface="Roboto Condensed"/>
              </a:rPr>
              <a:t>Stored on Relational database</a:t>
            </a:r>
          </a:p>
          <a:p>
            <a:pPr marL="647698" indent="-323849" lvl="1">
              <a:lnSpc>
                <a:spcPts val="4199"/>
              </a:lnSpc>
              <a:buFont typeface="Arial"/>
              <a:buChar char="•"/>
            </a:pPr>
            <a:r>
              <a:rPr lang="en-US" sz="2999">
                <a:solidFill>
                  <a:srgbClr val="000000"/>
                </a:solidFill>
                <a:latin typeface="Roboto Condensed"/>
              </a:rPr>
              <a:t>Reporting and alerting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28700"/>
            <a:ext cx="16230600" cy="3577743"/>
            <a:chOff x="0" y="0"/>
            <a:chExt cx="4274726" cy="94228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74726" cy="942286"/>
            </a:xfrm>
            <a:custGeom>
              <a:avLst/>
              <a:gdLst/>
              <a:ahLst/>
              <a:cxnLst/>
              <a:rect r="r" b="b" t="t" l="l"/>
              <a:pathLst>
                <a:path h="942286" w="4274726">
                  <a:moveTo>
                    <a:pt x="0" y="0"/>
                  </a:moveTo>
                  <a:lnTo>
                    <a:pt x="4274726" y="0"/>
                  </a:lnTo>
                  <a:lnTo>
                    <a:pt x="4274726" y="942286"/>
                  </a:lnTo>
                  <a:lnTo>
                    <a:pt x="0" y="942286"/>
                  </a:lnTo>
                  <a:close/>
                </a:path>
              </a:pathLst>
            </a:custGeom>
            <a:solidFill>
              <a:srgbClr val="E7E8E9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274726" cy="98038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3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028700" y="5255108"/>
            <a:ext cx="2293267" cy="2129572"/>
          </a:xfrm>
          <a:custGeom>
            <a:avLst/>
            <a:gdLst/>
            <a:ahLst/>
            <a:cxnLst/>
            <a:rect r="r" b="b" t="t" l="l"/>
            <a:pathLst>
              <a:path h="2129572" w="2293267">
                <a:moveTo>
                  <a:pt x="0" y="0"/>
                </a:moveTo>
                <a:lnTo>
                  <a:pt x="2293267" y="0"/>
                </a:lnTo>
                <a:lnTo>
                  <a:pt x="2293267" y="2129572"/>
                </a:lnTo>
                <a:lnTo>
                  <a:pt x="0" y="212957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08939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8394113" y="5739357"/>
            <a:ext cx="2027456" cy="1962823"/>
          </a:xfrm>
          <a:custGeom>
            <a:avLst/>
            <a:gdLst/>
            <a:ahLst/>
            <a:cxnLst/>
            <a:rect r="r" b="b" t="t" l="l"/>
            <a:pathLst>
              <a:path h="1962823" w="2027456">
                <a:moveTo>
                  <a:pt x="0" y="0"/>
                </a:moveTo>
                <a:lnTo>
                  <a:pt x="2027456" y="0"/>
                </a:lnTo>
                <a:lnTo>
                  <a:pt x="2027456" y="1962823"/>
                </a:lnTo>
                <a:lnTo>
                  <a:pt x="0" y="196282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4900883" y="5739357"/>
            <a:ext cx="2474890" cy="2287064"/>
          </a:xfrm>
          <a:custGeom>
            <a:avLst/>
            <a:gdLst/>
            <a:ahLst/>
            <a:cxnLst/>
            <a:rect r="r" b="b" t="t" l="l"/>
            <a:pathLst>
              <a:path h="2287064" w="2474890">
                <a:moveTo>
                  <a:pt x="0" y="0"/>
                </a:moveTo>
                <a:lnTo>
                  <a:pt x="2474890" y="0"/>
                </a:lnTo>
                <a:lnTo>
                  <a:pt x="2474890" y="2287064"/>
                </a:lnTo>
                <a:lnTo>
                  <a:pt x="0" y="228706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2854755" y="1347547"/>
            <a:ext cx="12578490" cy="27876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>
                <a:solidFill>
                  <a:srgbClr val="000000"/>
                </a:solidFill>
                <a:latin typeface="Oswald Bold"/>
              </a:rPr>
              <a:t>DATA ANALYTICS AND VISUALIZATION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28700" y="7945806"/>
            <a:ext cx="2344659" cy="4385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53"/>
              </a:lnSpc>
              <a:spcBef>
                <a:spcPct val="0"/>
              </a:spcBef>
            </a:pPr>
            <a:r>
              <a:rPr lang="en-US" sz="2609">
                <a:solidFill>
                  <a:srgbClr val="000000"/>
                </a:solidFill>
                <a:latin typeface="Oswald Bold"/>
              </a:rPr>
              <a:t>HEAT MAP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8626387" y="8054820"/>
            <a:ext cx="2063042" cy="5236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13"/>
              </a:lnSpc>
              <a:spcBef>
                <a:spcPct val="0"/>
              </a:spcBef>
            </a:pPr>
            <a:r>
              <a:rPr lang="en-US" sz="3009">
                <a:solidFill>
                  <a:srgbClr val="000000"/>
                </a:solidFill>
                <a:latin typeface="Oswald Bold"/>
              </a:rPr>
              <a:t>PIE CHART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5010718" y="7995653"/>
            <a:ext cx="2063042" cy="5236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13"/>
              </a:lnSpc>
              <a:spcBef>
                <a:spcPct val="0"/>
              </a:spcBef>
            </a:pPr>
            <a:r>
              <a:rPr lang="en-US" sz="3009">
                <a:solidFill>
                  <a:srgbClr val="000000"/>
                </a:solidFill>
                <a:latin typeface="Oswald Bold"/>
              </a:rPr>
              <a:t>BAR GRAPH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28700" y="8452607"/>
            <a:ext cx="3122534" cy="10570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13"/>
              </a:lnSpc>
              <a:spcBef>
                <a:spcPct val="0"/>
              </a:spcBef>
            </a:pPr>
            <a:r>
              <a:rPr lang="en-US" sz="3009">
                <a:solidFill>
                  <a:srgbClr val="000000"/>
                </a:solidFill>
                <a:latin typeface="Oswald"/>
              </a:rPr>
              <a:t>Where is animal frequently seen?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8096641" y="8681207"/>
            <a:ext cx="3122534" cy="5236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13"/>
              </a:lnSpc>
              <a:spcBef>
                <a:spcPct val="0"/>
              </a:spcBef>
            </a:pPr>
            <a:r>
              <a:rPr lang="en-US" sz="3009">
                <a:solidFill>
                  <a:srgbClr val="000000"/>
                </a:solidFill>
                <a:latin typeface="Oswald"/>
              </a:rPr>
              <a:t>Animal categorization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4371138" y="8452607"/>
            <a:ext cx="3122534" cy="15904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13"/>
              </a:lnSpc>
              <a:spcBef>
                <a:spcPct val="0"/>
              </a:spcBef>
            </a:pPr>
            <a:r>
              <a:rPr lang="en-US" sz="3009">
                <a:solidFill>
                  <a:srgbClr val="000000"/>
                </a:solidFill>
                <a:latin typeface="Oswald"/>
              </a:rPr>
              <a:t>In which month is the animal frequently seen?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5202897" y="7809711"/>
            <a:ext cx="1870863" cy="1837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25"/>
              </a:lnSpc>
            </a:pPr>
            <a:r>
              <a:rPr lang="en-US" sz="1089">
                <a:solidFill>
                  <a:srgbClr val="000000"/>
                </a:solidFill>
                <a:latin typeface="Canva Sans"/>
              </a:rPr>
              <a:t>https://www.vecteezy.com/ 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8096641" y="7729272"/>
            <a:ext cx="2905924" cy="3541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57"/>
              </a:lnSpc>
            </a:pPr>
            <a:r>
              <a:rPr lang="en-US" sz="683">
                <a:solidFill>
                  <a:srgbClr val="000000"/>
                </a:solidFill>
                <a:latin typeface="Canva Sans"/>
              </a:rPr>
              <a:t>https://blog.internations.org/blog/2011/08/03/give-us-your-opinion-on-internations-events-activities-and-win-a-casio-highspeed-digital-camera/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123950" y="934573"/>
            <a:ext cx="10192981" cy="8213155"/>
            <a:chOff x="0" y="0"/>
            <a:chExt cx="2684571" cy="216313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684571" cy="2163135"/>
            </a:xfrm>
            <a:custGeom>
              <a:avLst/>
              <a:gdLst/>
              <a:ahLst/>
              <a:cxnLst/>
              <a:rect r="r" b="b" t="t" l="l"/>
              <a:pathLst>
                <a:path h="2163135" w="2684571">
                  <a:moveTo>
                    <a:pt x="0" y="0"/>
                  </a:moveTo>
                  <a:lnTo>
                    <a:pt x="2684571" y="0"/>
                  </a:lnTo>
                  <a:lnTo>
                    <a:pt x="2684571" y="2163135"/>
                  </a:lnTo>
                  <a:lnTo>
                    <a:pt x="0" y="2163135"/>
                  </a:lnTo>
                  <a:close/>
                </a:path>
              </a:pathLst>
            </a:custGeom>
            <a:solidFill>
              <a:srgbClr val="E7E8E9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684571" cy="220123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3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2431314" y="1807643"/>
            <a:ext cx="11123365" cy="6708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549"/>
              </a:lnSpc>
              <a:spcBef>
                <a:spcPct val="0"/>
              </a:spcBef>
            </a:pPr>
            <a:r>
              <a:rPr lang="en-US" sz="3964">
                <a:solidFill>
                  <a:srgbClr val="000000"/>
                </a:solidFill>
                <a:latin typeface="Oswald Bold"/>
              </a:rPr>
              <a:t>DATA ANALYTICS AND VISUALIZATION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431314" y="3521832"/>
            <a:ext cx="3565783" cy="5570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689345" indent="-344673" lvl="1">
              <a:lnSpc>
                <a:spcPts val="4470"/>
              </a:lnSpc>
              <a:buFont typeface="Arial"/>
              <a:buChar char="•"/>
            </a:pPr>
            <a:r>
              <a:rPr lang="en-US" sz="3192">
                <a:solidFill>
                  <a:srgbClr val="000000"/>
                </a:solidFill>
                <a:latin typeface="Roboto Condensed"/>
              </a:rPr>
              <a:t>Generating alert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431314" y="4229196"/>
            <a:ext cx="3729536" cy="10918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677446" indent="-338723" lvl="1">
              <a:lnSpc>
                <a:spcPts val="4392"/>
              </a:lnSpc>
              <a:buFont typeface="Arial"/>
              <a:buChar char="•"/>
            </a:pPr>
            <a:r>
              <a:rPr lang="en-US" sz="3137">
                <a:solidFill>
                  <a:srgbClr val="000000"/>
                </a:solidFill>
                <a:latin typeface="Roboto Condensed"/>
              </a:rPr>
              <a:t>Generating reports</a:t>
            </a:r>
          </a:p>
          <a:p>
            <a:pPr algn="ctr">
              <a:lnSpc>
                <a:spcPts val="4392"/>
              </a:lnSpc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2320189" y="5244871"/>
            <a:ext cx="4629408" cy="1723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Roboto Condensed"/>
              </a:rPr>
              <a:t>Tabular</a:t>
            </a:r>
          </a:p>
          <a:p>
            <a:pPr algn="ctr" marL="647702" indent="-323851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Roboto Condensed"/>
              </a:rPr>
              <a:t>Graphical</a:t>
            </a:r>
          </a:p>
          <a:p>
            <a:pPr algn="ctr">
              <a:lnSpc>
                <a:spcPts val="4759"/>
              </a:lnSpc>
            </a:pP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45145"/>
            <a:ext cx="8510231" cy="8213155"/>
            <a:chOff x="0" y="0"/>
            <a:chExt cx="2241378" cy="216313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241378" cy="2163135"/>
            </a:xfrm>
            <a:custGeom>
              <a:avLst/>
              <a:gdLst/>
              <a:ahLst/>
              <a:cxnLst/>
              <a:rect r="r" b="b" t="t" l="l"/>
              <a:pathLst>
                <a:path h="2163135" w="2241378">
                  <a:moveTo>
                    <a:pt x="0" y="0"/>
                  </a:moveTo>
                  <a:lnTo>
                    <a:pt x="2241378" y="0"/>
                  </a:lnTo>
                  <a:lnTo>
                    <a:pt x="2241378" y="2163135"/>
                  </a:lnTo>
                  <a:lnTo>
                    <a:pt x="0" y="2163135"/>
                  </a:lnTo>
                  <a:close/>
                </a:path>
              </a:pathLst>
            </a:custGeom>
            <a:solidFill>
              <a:srgbClr val="E7E8E9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241378" cy="220123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3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2155042" y="3077184"/>
            <a:ext cx="5209014" cy="6887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613"/>
              </a:lnSpc>
              <a:spcBef>
                <a:spcPct val="0"/>
              </a:spcBef>
            </a:pPr>
            <a:r>
              <a:rPr lang="en-US" sz="4009">
                <a:solidFill>
                  <a:srgbClr val="000000"/>
                </a:solidFill>
                <a:latin typeface="Oswald Bold"/>
              </a:rPr>
              <a:t>TABULAR REPORT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653439" y="4319587"/>
            <a:ext cx="8383089" cy="1083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669288" indent="-334644" lvl="1">
              <a:lnSpc>
                <a:spcPts val="4339"/>
              </a:lnSpc>
              <a:buFont typeface="Arial"/>
              <a:buChar char="•"/>
            </a:pPr>
            <a:r>
              <a:rPr lang="en-US" sz="3099">
                <a:solidFill>
                  <a:srgbClr val="000000"/>
                </a:solidFill>
                <a:latin typeface="Roboto Condensed"/>
              </a:rPr>
              <a:t>Showing list of animal appearance</a:t>
            </a:r>
          </a:p>
          <a:p>
            <a:pPr marL="669288" indent="-334644" lvl="1">
              <a:lnSpc>
                <a:spcPts val="4339"/>
              </a:lnSpc>
              <a:buFont typeface="Arial"/>
              <a:buChar char="•"/>
            </a:pPr>
            <a:r>
              <a:rPr lang="en-US" sz="3099">
                <a:solidFill>
                  <a:srgbClr val="000000"/>
                </a:solidFill>
                <a:latin typeface="Roboto Condensed"/>
              </a:rPr>
              <a:t>Download and share data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45145"/>
            <a:ext cx="8367356" cy="8213155"/>
            <a:chOff x="0" y="0"/>
            <a:chExt cx="2203748" cy="216313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203748" cy="2163135"/>
            </a:xfrm>
            <a:custGeom>
              <a:avLst/>
              <a:gdLst/>
              <a:ahLst/>
              <a:cxnLst/>
              <a:rect r="r" b="b" t="t" l="l"/>
              <a:pathLst>
                <a:path h="2163135" w="2203748">
                  <a:moveTo>
                    <a:pt x="0" y="0"/>
                  </a:moveTo>
                  <a:lnTo>
                    <a:pt x="2203748" y="0"/>
                  </a:lnTo>
                  <a:lnTo>
                    <a:pt x="2203748" y="2163135"/>
                  </a:lnTo>
                  <a:lnTo>
                    <a:pt x="0" y="2163135"/>
                  </a:lnTo>
                  <a:close/>
                </a:path>
              </a:pathLst>
            </a:custGeom>
            <a:solidFill>
              <a:srgbClr val="E7E8E9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203748" cy="220123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3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970939" y="2791434"/>
            <a:ext cx="5209014" cy="6887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613"/>
              </a:lnSpc>
              <a:spcBef>
                <a:spcPct val="0"/>
              </a:spcBef>
            </a:pPr>
            <a:r>
              <a:rPr lang="en-US" sz="4009">
                <a:solidFill>
                  <a:srgbClr val="000000"/>
                </a:solidFill>
                <a:latin typeface="Oswald Bold"/>
              </a:rPr>
              <a:t>GRAPHICAL REPORT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621689" y="4019068"/>
            <a:ext cx="8383089" cy="16262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669288" indent="-334644" lvl="1">
              <a:lnSpc>
                <a:spcPts val="4339"/>
              </a:lnSpc>
              <a:buFont typeface="Arial"/>
              <a:buChar char="•"/>
            </a:pPr>
            <a:r>
              <a:rPr lang="en-US" sz="3099">
                <a:solidFill>
                  <a:srgbClr val="000000"/>
                </a:solidFill>
                <a:latin typeface="Roboto Condensed"/>
              </a:rPr>
              <a:t>Heat maps for frequently appeared locations</a:t>
            </a:r>
          </a:p>
          <a:p>
            <a:pPr marL="669288" indent="-334644" lvl="1">
              <a:lnSpc>
                <a:spcPts val="4339"/>
              </a:lnSpc>
              <a:buFont typeface="Arial"/>
              <a:buChar char="•"/>
            </a:pPr>
            <a:r>
              <a:rPr lang="en-US" sz="3099">
                <a:solidFill>
                  <a:srgbClr val="000000"/>
                </a:solidFill>
                <a:latin typeface="Roboto Condensed"/>
              </a:rPr>
              <a:t>Pi chart for frequently appeared animals</a:t>
            </a:r>
          </a:p>
          <a:p>
            <a:pPr marL="669288" indent="-334644" lvl="1">
              <a:lnSpc>
                <a:spcPts val="4339"/>
              </a:lnSpc>
              <a:buFont typeface="Arial"/>
              <a:buChar char="•"/>
            </a:pPr>
            <a:r>
              <a:rPr lang="en-US" sz="3099">
                <a:solidFill>
                  <a:srgbClr val="000000"/>
                </a:solidFill>
                <a:latin typeface="Roboto Condensed"/>
              </a:rPr>
              <a:t>Bar graphs for most appeared time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28700"/>
            <a:ext cx="8430437" cy="8229600"/>
            <a:chOff x="0" y="0"/>
            <a:chExt cx="2220362" cy="216746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220362" cy="2167467"/>
            </a:xfrm>
            <a:custGeom>
              <a:avLst/>
              <a:gdLst/>
              <a:ahLst/>
              <a:cxnLst/>
              <a:rect r="r" b="b" t="t" l="l"/>
              <a:pathLst>
                <a:path h="2167467" w="2220362">
                  <a:moveTo>
                    <a:pt x="0" y="0"/>
                  </a:moveTo>
                  <a:lnTo>
                    <a:pt x="2220362" y="0"/>
                  </a:lnTo>
                  <a:lnTo>
                    <a:pt x="2220362" y="2167467"/>
                  </a:lnTo>
                  <a:lnTo>
                    <a:pt x="0" y="2167467"/>
                  </a:lnTo>
                  <a:close/>
                </a:path>
              </a:pathLst>
            </a:custGeom>
            <a:solidFill>
              <a:srgbClr val="E7E8E9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220362" cy="22055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3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2639412" y="1846209"/>
            <a:ext cx="5209014" cy="13684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1200"/>
              </a:lnSpc>
              <a:spcBef>
                <a:spcPct val="0"/>
              </a:spcBef>
            </a:pPr>
            <a:r>
              <a:rPr lang="en-US" sz="8000">
                <a:solidFill>
                  <a:srgbClr val="000000"/>
                </a:solidFill>
                <a:latin typeface="Oswald Bold"/>
              </a:rPr>
              <a:t>AGENDAS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199822" y="4400586"/>
            <a:ext cx="7259316" cy="32550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669288" indent="-334644" lvl="1">
              <a:lnSpc>
                <a:spcPts val="4339"/>
              </a:lnSpc>
              <a:buFont typeface="Arial"/>
              <a:buChar char="•"/>
            </a:pPr>
            <a:r>
              <a:rPr lang="en-US" sz="3099">
                <a:solidFill>
                  <a:srgbClr val="000000"/>
                </a:solidFill>
                <a:latin typeface="Roboto Condensed"/>
              </a:rPr>
              <a:t>Introduction</a:t>
            </a:r>
          </a:p>
          <a:p>
            <a:pPr marL="669288" indent="-334644" lvl="1">
              <a:lnSpc>
                <a:spcPts val="4339"/>
              </a:lnSpc>
              <a:buFont typeface="Arial"/>
              <a:buChar char="•"/>
            </a:pPr>
            <a:r>
              <a:rPr lang="en-US" sz="3099">
                <a:solidFill>
                  <a:srgbClr val="000000"/>
                </a:solidFill>
                <a:latin typeface="Roboto Condensed"/>
              </a:rPr>
              <a:t>Objectives</a:t>
            </a:r>
          </a:p>
          <a:p>
            <a:pPr marL="669288" indent="-334644" lvl="1">
              <a:lnSpc>
                <a:spcPts val="4339"/>
              </a:lnSpc>
              <a:buFont typeface="Arial"/>
              <a:buChar char="•"/>
            </a:pPr>
            <a:r>
              <a:rPr lang="en-US" sz="3099">
                <a:solidFill>
                  <a:srgbClr val="000000"/>
                </a:solidFill>
                <a:latin typeface="Roboto Condensed"/>
              </a:rPr>
              <a:t>Data acquisition</a:t>
            </a:r>
          </a:p>
          <a:p>
            <a:pPr marL="669288" indent="-334644" lvl="1">
              <a:lnSpc>
                <a:spcPts val="4339"/>
              </a:lnSpc>
              <a:buFont typeface="Arial"/>
              <a:buChar char="•"/>
            </a:pPr>
            <a:r>
              <a:rPr lang="en-US" sz="3099">
                <a:solidFill>
                  <a:srgbClr val="000000"/>
                </a:solidFill>
                <a:latin typeface="Roboto Condensed"/>
              </a:rPr>
              <a:t>Data transmission methods</a:t>
            </a:r>
          </a:p>
          <a:p>
            <a:pPr marL="669288" indent="-334644" lvl="1">
              <a:lnSpc>
                <a:spcPts val="4339"/>
              </a:lnSpc>
              <a:buFont typeface="Arial"/>
              <a:buChar char="•"/>
            </a:pPr>
            <a:r>
              <a:rPr lang="en-US" sz="3099">
                <a:solidFill>
                  <a:srgbClr val="000000"/>
                </a:solidFill>
                <a:latin typeface="Roboto Condensed"/>
              </a:rPr>
              <a:t>Data processing and management</a:t>
            </a:r>
          </a:p>
          <a:p>
            <a:pPr marL="669288" indent="-334644" lvl="1">
              <a:lnSpc>
                <a:spcPts val="4339"/>
              </a:lnSpc>
              <a:buFont typeface="Arial"/>
              <a:buChar char="•"/>
            </a:pPr>
            <a:r>
              <a:rPr lang="en-US" sz="3099">
                <a:solidFill>
                  <a:srgbClr val="000000"/>
                </a:solidFill>
                <a:latin typeface="Roboto Condensed"/>
              </a:rPr>
              <a:t>Data analytics and visualization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45145"/>
            <a:ext cx="6335356" cy="8213155"/>
            <a:chOff x="0" y="0"/>
            <a:chExt cx="1668571" cy="216313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668571" cy="2163135"/>
            </a:xfrm>
            <a:custGeom>
              <a:avLst/>
              <a:gdLst/>
              <a:ahLst/>
              <a:cxnLst/>
              <a:rect r="r" b="b" t="t" l="l"/>
              <a:pathLst>
                <a:path h="2163135" w="1668571">
                  <a:moveTo>
                    <a:pt x="0" y="0"/>
                  </a:moveTo>
                  <a:lnTo>
                    <a:pt x="1668571" y="0"/>
                  </a:lnTo>
                  <a:lnTo>
                    <a:pt x="1668571" y="2163135"/>
                  </a:lnTo>
                  <a:lnTo>
                    <a:pt x="0" y="2163135"/>
                  </a:lnTo>
                  <a:close/>
                </a:path>
              </a:pathLst>
            </a:custGeom>
            <a:solidFill>
              <a:srgbClr val="E7E8E9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668571" cy="220123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3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970939" y="2791434"/>
            <a:ext cx="5209014" cy="6887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613"/>
              </a:lnSpc>
              <a:spcBef>
                <a:spcPct val="0"/>
              </a:spcBef>
            </a:pPr>
            <a:r>
              <a:rPr lang="en-US" sz="4009">
                <a:solidFill>
                  <a:srgbClr val="000000"/>
                </a:solidFill>
                <a:latin typeface="Oswald Bold"/>
              </a:rPr>
              <a:t>CONCLUSION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605814" y="4369753"/>
            <a:ext cx="8383089" cy="1083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669288" indent="-334644" lvl="1">
              <a:lnSpc>
                <a:spcPts val="4339"/>
              </a:lnSpc>
              <a:buFont typeface="Arial"/>
              <a:buChar char="•"/>
            </a:pPr>
            <a:r>
              <a:rPr lang="en-US" sz="3099">
                <a:solidFill>
                  <a:srgbClr val="000000"/>
                </a:solidFill>
                <a:latin typeface="Roboto Condensed"/>
              </a:rPr>
              <a:t>Study wildlife</a:t>
            </a:r>
          </a:p>
          <a:p>
            <a:pPr marL="669288" indent="-334644" lvl="1">
              <a:lnSpc>
                <a:spcPts val="4339"/>
              </a:lnSpc>
              <a:buFont typeface="Arial"/>
              <a:buChar char="•"/>
            </a:pPr>
            <a:r>
              <a:rPr lang="en-US" sz="3099">
                <a:solidFill>
                  <a:srgbClr val="000000"/>
                </a:solidFill>
                <a:latin typeface="Roboto Condensed"/>
              </a:rPr>
              <a:t>Avoid human animal conflicts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9139238" y="4274503"/>
            <a:ext cx="9525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10896394" y="4000446"/>
            <a:ext cx="6362906" cy="18695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79"/>
              </a:lnSpc>
            </a:pPr>
            <a:r>
              <a:rPr lang="en-US" sz="1770">
                <a:solidFill>
                  <a:srgbClr val="000000"/>
                </a:solidFill>
                <a:latin typeface="Canva Sans"/>
              </a:rPr>
              <a:t>https://www.researchgate.net/publication/325635623_Animal_monitoring_based_on_IoT_technologies https://www.geeksforgeeks.org/advantage-and-disadvantage-of-edge-computing/ https://www.4g.co.uk/what-is-4g/</a:t>
            </a:r>
          </a:p>
          <a:p>
            <a:pPr algn="ctr">
              <a:lnSpc>
                <a:spcPts val="2479"/>
              </a:lnSpc>
            </a:pPr>
            <a:r>
              <a:rPr lang="en-US" sz="1770">
                <a:solidFill>
                  <a:srgbClr val="000000"/>
                </a:solidFill>
                <a:latin typeface="Canva Sans"/>
              </a:rPr>
              <a:t>https://mqtt.org/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1308620" y="2883509"/>
            <a:ext cx="5209014" cy="5236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213"/>
              </a:lnSpc>
              <a:spcBef>
                <a:spcPct val="0"/>
              </a:spcBef>
            </a:pPr>
            <a:r>
              <a:rPr lang="en-US" sz="3009">
                <a:solidFill>
                  <a:srgbClr val="000000"/>
                </a:solidFill>
                <a:latin typeface="Oswald Bold"/>
              </a:rPr>
              <a:t>REFERENCES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28700"/>
            <a:ext cx="6664538" cy="8229600"/>
            <a:chOff x="0" y="0"/>
            <a:chExt cx="1755269" cy="216746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755269" cy="2167467"/>
            </a:xfrm>
            <a:custGeom>
              <a:avLst/>
              <a:gdLst/>
              <a:ahLst/>
              <a:cxnLst/>
              <a:rect r="r" b="b" t="t" l="l"/>
              <a:pathLst>
                <a:path h="2167467" w="1755269">
                  <a:moveTo>
                    <a:pt x="0" y="0"/>
                  </a:moveTo>
                  <a:lnTo>
                    <a:pt x="1755269" y="0"/>
                  </a:lnTo>
                  <a:lnTo>
                    <a:pt x="1755269" y="2167467"/>
                  </a:lnTo>
                  <a:lnTo>
                    <a:pt x="0" y="2167467"/>
                  </a:lnTo>
                  <a:close/>
                </a:path>
              </a:pathLst>
            </a:custGeom>
            <a:solidFill>
              <a:srgbClr val="E7E8E9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755269" cy="22055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3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5646064" y="2230756"/>
            <a:ext cx="8106278" cy="13684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1200"/>
              </a:lnSpc>
            </a:pPr>
            <a:r>
              <a:rPr lang="en-US" sz="8000">
                <a:solidFill>
                  <a:srgbClr val="000000"/>
                </a:solidFill>
                <a:latin typeface="Oswald Bold"/>
              </a:rPr>
              <a:t>INTRODUCTION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5551102" y="4665980"/>
            <a:ext cx="8296203" cy="21691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339"/>
              </a:lnSpc>
            </a:pPr>
          </a:p>
          <a:p>
            <a:pPr marL="669288" indent="-334644" lvl="1">
              <a:lnSpc>
                <a:spcPts val="4339"/>
              </a:lnSpc>
              <a:buFont typeface="Arial"/>
              <a:buChar char="•"/>
            </a:pPr>
            <a:r>
              <a:rPr lang="en-US" sz="3099">
                <a:solidFill>
                  <a:srgbClr val="000000"/>
                </a:solidFill>
                <a:latin typeface="Roboto Condensed"/>
              </a:rPr>
              <a:t>Conflict between humans and animals.</a:t>
            </a:r>
          </a:p>
          <a:p>
            <a:pPr marL="669288" indent="-334644" lvl="1">
              <a:lnSpc>
                <a:spcPts val="4339"/>
              </a:lnSpc>
              <a:buFont typeface="Arial"/>
              <a:buChar char="•"/>
            </a:pPr>
            <a:r>
              <a:rPr lang="en-US" sz="3099">
                <a:solidFill>
                  <a:srgbClr val="000000"/>
                </a:solidFill>
                <a:latin typeface="Roboto Condensed"/>
              </a:rPr>
              <a:t>An IoT-driven solution that fosters a sense of harmony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375033" y="4090681"/>
            <a:ext cx="16087725" cy="4882949"/>
            <a:chOff x="0" y="0"/>
            <a:chExt cx="4237096" cy="128604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37096" cy="1286044"/>
            </a:xfrm>
            <a:custGeom>
              <a:avLst/>
              <a:gdLst/>
              <a:ahLst/>
              <a:cxnLst/>
              <a:rect r="r" b="b" t="t" l="l"/>
              <a:pathLst>
                <a:path h="1286044" w="4237096">
                  <a:moveTo>
                    <a:pt x="0" y="0"/>
                  </a:moveTo>
                  <a:lnTo>
                    <a:pt x="4237096" y="0"/>
                  </a:lnTo>
                  <a:lnTo>
                    <a:pt x="4237096" y="1286044"/>
                  </a:lnTo>
                  <a:lnTo>
                    <a:pt x="0" y="1286044"/>
                  </a:lnTo>
                  <a:close/>
                </a:path>
              </a:pathLst>
            </a:custGeom>
            <a:solidFill>
              <a:srgbClr val="E7E8E9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237096" cy="132414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3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028700" y="2072601"/>
            <a:ext cx="16230600" cy="13684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>
                <a:solidFill>
                  <a:srgbClr val="000000"/>
                </a:solidFill>
                <a:latin typeface="Oswald Bold"/>
              </a:rPr>
              <a:t>OBJECTIVES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7015123" y="4939004"/>
            <a:ext cx="3775670" cy="533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Roboto Condensed"/>
              </a:rPr>
              <a:t>Behavioural insight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7015123" y="5838735"/>
            <a:ext cx="5029795" cy="533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Roboto Condensed"/>
              </a:rPr>
              <a:t>Conflict Zone Mapping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28700"/>
            <a:ext cx="6994146" cy="8229600"/>
            <a:chOff x="0" y="0"/>
            <a:chExt cx="1842080" cy="216746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842080" cy="2167467"/>
            </a:xfrm>
            <a:custGeom>
              <a:avLst/>
              <a:gdLst/>
              <a:ahLst/>
              <a:cxnLst/>
              <a:rect r="r" b="b" t="t" l="l"/>
              <a:pathLst>
                <a:path h="2167467" w="1842080">
                  <a:moveTo>
                    <a:pt x="0" y="0"/>
                  </a:moveTo>
                  <a:lnTo>
                    <a:pt x="1842080" y="0"/>
                  </a:lnTo>
                  <a:lnTo>
                    <a:pt x="1842080" y="2167467"/>
                  </a:lnTo>
                  <a:lnTo>
                    <a:pt x="0" y="2167467"/>
                  </a:lnTo>
                  <a:close/>
                </a:path>
              </a:pathLst>
            </a:custGeom>
            <a:solidFill>
              <a:srgbClr val="E7E8E9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842080" cy="22055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3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671454" y="2480963"/>
            <a:ext cx="5595868" cy="27876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1200"/>
              </a:lnSpc>
            </a:pPr>
            <a:r>
              <a:rPr lang="en-US" sz="8000">
                <a:solidFill>
                  <a:srgbClr val="000000"/>
                </a:solidFill>
                <a:latin typeface="Oswald Bold"/>
              </a:rPr>
              <a:t>DATA ACQUISITION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701837" y="6125736"/>
            <a:ext cx="5565485" cy="10217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059"/>
              </a:lnSpc>
            </a:pPr>
            <a:r>
              <a:rPr lang="en-US" sz="2899">
                <a:solidFill>
                  <a:srgbClr val="000000"/>
                </a:solidFill>
                <a:latin typeface="Roboto Condensed Italics"/>
              </a:rPr>
              <a:t>Revolutionizing Wildlife Monitoring through IoT Data Acquisition.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8970880" y="4609991"/>
            <a:ext cx="8590045" cy="2133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Roboto Condensed"/>
              </a:rPr>
              <a:t>Visual Insights with Camera </a:t>
            </a:r>
          </a:p>
          <a:p>
            <a:pPr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Roboto Condensed"/>
              </a:rPr>
              <a:t>HD night vision cameras</a:t>
            </a:r>
          </a:p>
          <a:p>
            <a:pPr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Roboto Condensed"/>
              </a:rPr>
              <a:t>Auditory Data for Enhanced Understanding</a:t>
            </a:r>
          </a:p>
          <a:p>
            <a:pPr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Roboto Condensed"/>
              </a:rPr>
              <a:t>Precision Tracking with Motion Sensors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54075" y="1123986"/>
            <a:ext cx="8430437" cy="8229600"/>
            <a:chOff x="0" y="0"/>
            <a:chExt cx="2220362" cy="216746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220362" cy="2167467"/>
            </a:xfrm>
            <a:custGeom>
              <a:avLst/>
              <a:gdLst/>
              <a:ahLst/>
              <a:cxnLst/>
              <a:rect r="r" b="b" t="t" l="l"/>
              <a:pathLst>
                <a:path h="2167467" w="2220362">
                  <a:moveTo>
                    <a:pt x="0" y="0"/>
                  </a:moveTo>
                  <a:lnTo>
                    <a:pt x="2220362" y="0"/>
                  </a:lnTo>
                  <a:lnTo>
                    <a:pt x="2220362" y="2167467"/>
                  </a:lnTo>
                  <a:lnTo>
                    <a:pt x="0" y="2167467"/>
                  </a:lnTo>
                  <a:close/>
                </a:path>
              </a:pathLst>
            </a:custGeom>
            <a:solidFill>
              <a:srgbClr val="E7E8E9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220362" cy="22055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3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2238830" y="3262259"/>
            <a:ext cx="5209014" cy="6887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613"/>
              </a:lnSpc>
              <a:spcBef>
                <a:spcPct val="0"/>
              </a:spcBef>
            </a:pPr>
            <a:r>
              <a:rPr lang="en-US" sz="4009">
                <a:solidFill>
                  <a:srgbClr val="000000"/>
                </a:solidFill>
                <a:latin typeface="Oswald Bold"/>
              </a:rPr>
              <a:t>CAMERA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723572" y="4686336"/>
            <a:ext cx="7259316" cy="21691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669288" indent="-334644" lvl="1">
              <a:lnSpc>
                <a:spcPts val="4339"/>
              </a:lnSpc>
              <a:buFont typeface="Arial"/>
              <a:buChar char="•"/>
            </a:pPr>
            <a:r>
              <a:rPr lang="en-US" sz="3099">
                <a:solidFill>
                  <a:srgbClr val="000000"/>
                </a:solidFill>
                <a:latin typeface="Roboto Condensed"/>
              </a:rPr>
              <a:t>Video capture with Orange Pi.</a:t>
            </a:r>
          </a:p>
          <a:p>
            <a:pPr marL="669288" indent="-334644" lvl="1">
              <a:lnSpc>
                <a:spcPts val="4339"/>
              </a:lnSpc>
              <a:buFont typeface="Arial"/>
              <a:buChar char="•"/>
            </a:pPr>
            <a:r>
              <a:rPr lang="en-US" sz="3099">
                <a:solidFill>
                  <a:srgbClr val="000000"/>
                </a:solidFill>
                <a:latin typeface="Roboto Condensed"/>
              </a:rPr>
              <a:t>Night vision HD cameras.</a:t>
            </a:r>
          </a:p>
          <a:p>
            <a:pPr marL="669288" indent="-334644" lvl="1">
              <a:lnSpc>
                <a:spcPts val="4339"/>
              </a:lnSpc>
              <a:buFont typeface="Arial"/>
              <a:buChar char="•"/>
            </a:pPr>
            <a:r>
              <a:rPr lang="en-US" sz="3099">
                <a:solidFill>
                  <a:srgbClr val="000000"/>
                </a:solidFill>
                <a:latin typeface="Roboto Condensed"/>
              </a:rPr>
              <a:t>Extract each frame from the video.</a:t>
            </a:r>
          </a:p>
          <a:p>
            <a:pPr marL="669288" indent="-334644" lvl="1">
              <a:lnSpc>
                <a:spcPts val="4339"/>
              </a:lnSpc>
              <a:buFont typeface="Arial"/>
              <a:buChar char="•"/>
            </a:pPr>
            <a:r>
              <a:rPr lang="en-US" sz="3099">
                <a:solidFill>
                  <a:srgbClr val="000000"/>
                </a:solidFill>
                <a:latin typeface="Roboto Condensed"/>
              </a:rPr>
              <a:t>Send frame to AI model to spot animals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28700"/>
            <a:ext cx="8255812" cy="8340725"/>
            <a:chOff x="0" y="0"/>
            <a:chExt cx="2174370" cy="219673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174370" cy="2196734"/>
            </a:xfrm>
            <a:custGeom>
              <a:avLst/>
              <a:gdLst/>
              <a:ahLst/>
              <a:cxnLst/>
              <a:rect r="r" b="b" t="t" l="l"/>
              <a:pathLst>
                <a:path h="2196734" w="2174370">
                  <a:moveTo>
                    <a:pt x="0" y="0"/>
                  </a:moveTo>
                  <a:lnTo>
                    <a:pt x="2174370" y="0"/>
                  </a:lnTo>
                  <a:lnTo>
                    <a:pt x="2174370" y="2196734"/>
                  </a:lnTo>
                  <a:lnTo>
                    <a:pt x="0" y="2196734"/>
                  </a:lnTo>
                  <a:close/>
                </a:path>
              </a:pathLst>
            </a:custGeom>
            <a:solidFill>
              <a:srgbClr val="E7E8E9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174370" cy="223483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3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2639412" y="3205484"/>
            <a:ext cx="5209014" cy="6887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613"/>
              </a:lnSpc>
              <a:spcBef>
                <a:spcPct val="0"/>
              </a:spcBef>
            </a:pPr>
            <a:r>
              <a:rPr lang="en-US" sz="4009">
                <a:solidFill>
                  <a:srgbClr val="000000"/>
                </a:solidFill>
                <a:latin typeface="Oswald Bold"/>
              </a:rPr>
              <a:t>MICROPHONE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180396" y="4383588"/>
            <a:ext cx="5668030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647698" indent="-323849" lvl="1">
              <a:lnSpc>
                <a:spcPts val="4199"/>
              </a:lnSpc>
              <a:buFont typeface="Arial"/>
              <a:buChar char="•"/>
            </a:pPr>
            <a:r>
              <a:rPr lang="en-US" sz="2999">
                <a:solidFill>
                  <a:srgbClr val="000000"/>
                </a:solidFill>
                <a:latin typeface="Roboto Condensed"/>
              </a:rPr>
              <a:t>Detect animal sounds.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180396" y="5076825"/>
            <a:ext cx="5668030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647698" indent="-323849" lvl="1">
              <a:lnSpc>
                <a:spcPts val="4199"/>
              </a:lnSpc>
              <a:buFont typeface="Arial"/>
              <a:buChar char="•"/>
            </a:pPr>
            <a:r>
              <a:rPr lang="en-US" sz="2999">
                <a:solidFill>
                  <a:srgbClr val="000000"/>
                </a:solidFill>
                <a:latin typeface="Roboto Condensed"/>
              </a:rPr>
              <a:t>Pre trained AI models.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180396" y="5774690"/>
            <a:ext cx="5668030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647698" indent="-323849" lvl="1">
              <a:lnSpc>
                <a:spcPts val="4199"/>
              </a:lnSpc>
              <a:buFont typeface="Arial"/>
              <a:buChar char="•"/>
            </a:pPr>
            <a:r>
              <a:rPr lang="en-US" sz="2999">
                <a:solidFill>
                  <a:srgbClr val="000000"/>
                </a:solidFill>
                <a:latin typeface="Roboto Condensed"/>
              </a:rPr>
              <a:t>Sent to server for processing.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49388" y="1200785"/>
            <a:ext cx="8430437" cy="8229600"/>
            <a:chOff x="0" y="0"/>
            <a:chExt cx="2220362" cy="216746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220362" cy="2167467"/>
            </a:xfrm>
            <a:custGeom>
              <a:avLst/>
              <a:gdLst/>
              <a:ahLst/>
              <a:cxnLst/>
              <a:rect r="r" b="b" t="t" l="l"/>
              <a:pathLst>
                <a:path h="2167467" w="2220362">
                  <a:moveTo>
                    <a:pt x="0" y="0"/>
                  </a:moveTo>
                  <a:lnTo>
                    <a:pt x="2220362" y="0"/>
                  </a:lnTo>
                  <a:lnTo>
                    <a:pt x="2220362" y="2167467"/>
                  </a:lnTo>
                  <a:lnTo>
                    <a:pt x="0" y="2167467"/>
                  </a:lnTo>
                  <a:close/>
                </a:path>
              </a:pathLst>
            </a:custGeom>
            <a:solidFill>
              <a:srgbClr val="E7E8E9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220362" cy="22055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3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2639412" y="3453850"/>
            <a:ext cx="5209014" cy="6957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753"/>
              </a:lnSpc>
              <a:spcBef>
                <a:spcPct val="0"/>
              </a:spcBef>
            </a:pPr>
            <a:r>
              <a:rPr lang="en-US" sz="4109">
                <a:solidFill>
                  <a:srgbClr val="000000"/>
                </a:solidFill>
                <a:latin typeface="Oswald Bold"/>
              </a:rPr>
              <a:t>MOTION SENSORS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409904" y="5241925"/>
            <a:ext cx="7827030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647698" indent="-323849" lvl="1">
              <a:lnSpc>
                <a:spcPts val="4199"/>
              </a:lnSpc>
              <a:buFont typeface="Arial"/>
              <a:buChar char="•"/>
            </a:pPr>
            <a:r>
              <a:rPr lang="en-US" sz="2999">
                <a:solidFill>
                  <a:srgbClr val="000000"/>
                </a:solidFill>
                <a:latin typeface="Roboto Condensed"/>
              </a:rPr>
              <a:t>Triggers due to animal movement.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409904" y="4622800"/>
            <a:ext cx="6509405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647698" indent="-323849" lvl="1">
              <a:lnSpc>
                <a:spcPts val="4199"/>
              </a:lnSpc>
              <a:buFont typeface="Arial"/>
              <a:buChar char="•"/>
            </a:pPr>
            <a:r>
              <a:rPr lang="en-US" sz="2999">
                <a:solidFill>
                  <a:srgbClr val="000000"/>
                </a:solidFill>
                <a:latin typeface="Roboto Condensed"/>
              </a:rPr>
              <a:t>Capture motion data using PIR sensor.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409904" y="5861050"/>
            <a:ext cx="6509405" cy="5073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626109" indent="-313054" lvl="1">
              <a:lnSpc>
                <a:spcPts val="4059"/>
              </a:lnSpc>
              <a:buFont typeface="Arial"/>
              <a:buChar char="•"/>
            </a:pPr>
            <a:r>
              <a:rPr lang="en-US" sz="2899">
                <a:solidFill>
                  <a:srgbClr val="000000"/>
                </a:solidFill>
                <a:latin typeface="Roboto Condensed"/>
              </a:rPr>
              <a:t> Processed within the same edge device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409904" y="6473190"/>
            <a:ext cx="6509405" cy="5073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626109" indent="-313054" lvl="1">
              <a:lnSpc>
                <a:spcPts val="4059"/>
              </a:lnSpc>
              <a:buFont typeface="Arial"/>
              <a:buChar char="•"/>
            </a:pPr>
            <a:r>
              <a:rPr lang="en-US" sz="2899">
                <a:solidFill>
                  <a:srgbClr val="000000"/>
                </a:solidFill>
                <a:latin typeface="Roboto Condensed"/>
              </a:rPr>
              <a:t> Processed data sent to server.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28700"/>
            <a:ext cx="8430437" cy="8229600"/>
            <a:chOff x="0" y="0"/>
            <a:chExt cx="2220362" cy="216746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220362" cy="2167467"/>
            </a:xfrm>
            <a:custGeom>
              <a:avLst/>
              <a:gdLst/>
              <a:ahLst/>
              <a:cxnLst/>
              <a:rect r="r" b="b" t="t" l="l"/>
              <a:pathLst>
                <a:path h="2167467" w="2220362">
                  <a:moveTo>
                    <a:pt x="0" y="0"/>
                  </a:moveTo>
                  <a:lnTo>
                    <a:pt x="2220362" y="0"/>
                  </a:lnTo>
                  <a:lnTo>
                    <a:pt x="2220362" y="2167467"/>
                  </a:lnTo>
                  <a:lnTo>
                    <a:pt x="0" y="2167467"/>
                  </a:lnTo>
                  <a:close/>
                </a:path>
              </a:pathLst>
            </a:custGeom>
            <a:solidFill>
              <a:srgbClr val="E7E8E9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220362" cy="22055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3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671454" y="2480963"/>
            <a:ext cx="7133475" cy="42068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1200"/>
              </a:lnSpc>
            </a:pPr>
            <a:r>
              <a:rPr lang="en-US" sz="8000">
                <a:solidFill>
                  <a:srgbClr val="000000"/>
                </a:solidFill>
                <a:latin typeface="Oswald Bold"/>
              </a:rPr>
              <a:t>DATA TRANSMISSION METHODS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701837" y="7105450"/>
            <a:ext cx="6571507" cy="10217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059"/>
              </a:lnSpc>
            </a:pPr>
            <a:r>
              <a:rPr lang="en-US" sz="2899">
                <a:solidFill>
                  <a:srgbClr val="000000"/>
                </a:solidFill>
                <a:latin typeface="Roboto Condensed Italics"/>
              </a:rPr>
              <a:t>IoT-Powered Data Transmission Unveiling the Secrets of Nature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591145" y="4584401"/>
            <a:ext cx="6668155" cy="16260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670826" indent="-335413" lvl="1">
              <a:lnSpc>
                <a:spcPts val="4349"/>
              </a:lnSpc>
              <a:buFont typeface="Arial"/>
              <a:buChar char="•"/>
            </a:pPr>
            <a:r>
              <a:rPr lang="en-US" sz="3107">
                <a:solidFill>
                  <a:srgbClr val="000000"/>
                </a:solidFill>
                <a:latin typeface="Roboto Condensed"/>
              </a:rPr>
              <a:t>Connectivity via 4G Network</a:t>
            </a:r>
          </a:p>
          <a:p>
            <a:pPr marL="670826" indent="-335413" lvl="1">
              <a:lnSpc>
                <a:spcPts val="4349"/>
              </a:lnSpc>
              <a:buFont typeface="Arial"/>
              <a:buChar char="•"/>
            </a:pPr>
            <a:r>
              <a:rPr lang="en-US" sz="3107">
                <a:solidFill>
                  <a:srgbClr val="000000"/>
                </a:solidFill>
                <a:latin typeface="Roboto Condensed"/>
              </a:rPr>
              <a:t>MQTT Protocol for Efficient Communication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DAF4e_1-YzA</dc:identifier>
  <dcterms:modified xsi:type="dcterms:W3CDTF">2011-08-01T06:04:30Z</dcterms:modified>
  <cp:revision>1</cp:revision>
  <dc:title>Animal tracking with IOT</dc:title>
</cp:coreProperties>
</file>