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89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88" r:id="rId10"/>
    <p:sldId id="276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nelot, Romain" initials="BR" lastIdx="1" clrIdx="0">
    <p:extLst>
      <p:ext uri="{19B8F6BF-5375-455C-9EA6-DF929625EA0E}">
        <p15:presenceInfo xmlns:p15="http://schemas.microsoft.com/office/powerpoint/2012/main" userId="S-1-5-21-2042676196-1886416795-188883478-53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422C16"/>
    <a:srgbClr val="0C788E"/>
    <a:srgbClr val="025198"/>
    <a:srgbClr val="000099"/>
    <a:srgbClr val="1C1C1C"/>
    <a:srgbClr val="660066"/>
    <a:srgbClr val="00005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75" autoAdjust="0"/>
    <p:restoredTop sz="83102" autoAdjust="0"/>
  </p:normalViewPr>
  <p:slideViewPr>
    <p:cSldViewPr>
      <p:cViewPr varScale="1">
        <p:scale>
          <a:sx n="73" d="100"/>
          <a:sy n="73" d="100"/>
        </p:scale>
        <p:origin x="76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9D72B-C47E-43DA-A0EE-FA0947B81F54}" type="datetimeFigureOut">
              <a:rPr lang="fr-FR" smtClean="0"/>
              <a:t>12/02/2021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94837-897A-455D-963C-BBF62DD5E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YSU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014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RBT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67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RBT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02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RBT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964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YSU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32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YSU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81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YSU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3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YSU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82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YSU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1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RBT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/>
            </a:r>
            <a:fld id="{45194837-897A-455D-963C-BBF62DD5ED1D}" type="slidenum">
              <a:r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20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3F4CBA95-1C04-40BF-AAC2-3D42B07348F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362" y="332656"/>
            <a:ext cx="11521277" cy="310110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4FDD9-4D48-4BFF-8080-2D7457ED49C9}"/>
              </a:ext>
            </a:extLst>
          </p:cNvPr>
          <p:cNvSpPr/>
          <p:nvPr/>
        </p:nvSpPr>
        <p:spPr>
          <a:xfrm>
            <a:off x="8661000" y="3428999"/>
            <a:ext cx="3195641" cy="32090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D88FE9-491E-454F-A3CD-3A09202ED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9605" y="3843338"/>
            <a:ext cx="2889424" cy="1655762"/>
          </a:xfrm>
        </p:spPr>
        <p:txBody>
          <a:bodyPr anchor="b">
            <a:normAutofit/>
          </a:bodyPr>
          <a:lstStyle>
            <a:lvl1pPr marL="0" indent="0" algn="l">
              <a:lnSpc>
                <a:spcPct val="80000"/>
              </a:lnSpc>
              <a:buNone/>
              <a:defRPr sz="2100" cap="all" baseline="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6310046-3303-4F6C-944F-C26E08722828}"/>
              </a:ext>
            </a:extLst>
          </p:cNvPr>
          <p:cNvCxnSpPr>
            <a:cxnSpLocks/>
          </p:cNvCxnSpPr>
          <p:nvPr/>
        </p:nvCxnSpPr>
        <p:spPr>
          <a:xfrm>
            <a:off x="8899599" y="5580608"/>
            <a:ext cx="27622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que 22">
            <a:extLst>
              <a:ext uri="{FF2B5EF4-FFF2-40B4-BE49-F238E27FC236}">
                <a16:creationId xmlns:a16="http://schemas.microsoft.com/office/drawing/2014/main" id="{53EB50EF-D391-4DA3-BB9B-602C3985AD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1" y="5156201"/>
            <a:ext cx="2840788" cy="1680036"/>
          </a:xfrm>
          <a:prstGeom prst="rect">
            <a:avLst/>
          </a:prstGeom>
        </p:spPr>
      </p:pic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8F9C2C-AD1A-42F7-ABB5-D4B641E37985}"/>
              </a:ext>
            </a:extLst>
          </p:cNvPr>
          <p:cNvGrpSpPr/>
          <p:nvPr/>
        </p:nvGrpSpPr>
        <p:grpSpPr>
          <a:xfrm>
            <a:off x="12103893" y="332656"/>
            <a:ext cx="88107" cy="1402510"/>
            <a:chOff x="12103894" y="219915"/>
            <a:chExt cx="88106" cy="147301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EDE78F-87EC-41A5-93FA-E2D15DBB443B}"/>
                </a:ext>
              </a:extLst>
            </p:cNvPr>
            <p:cNvSpPr/>
            <p:nvPr/>
          </p:nvSpPr>
          <p:spPr>
            <a:xfrm>
              <a:off x="12103894" y="219915"/>
              <a:ext cx="88106" cy="368254"/>
            </a:xfrm>
            <a:prstGeom prst="rect">
              <a:avLst/>
            </a:prstGeom>
            <a:solidFill>
              <a:srgbClr val="27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91F029-BF15-4F7A-9F67-F20516C74C0A}"/>
                </a:ext>
              </a:extLst>
            </p:cNvPr>
            <p:cNvSpPr/>
            <p:nvPr/>
          </p:nvSpPr>
          <p:spPr>
            <a:xfrm>
              <a:off x="12103894" y="588169"/>
              <a:ext cx="88106" cy="368254"/>
            </a:xfrm>
            <a:prstGeom prst="rect">
              <a:avLst/>
            </a:prstGeom>
            <a:solidFill>
              <a:srgbClr val="446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339958-4D3E-4CEB-8C81-B9769A3DBE97}"/>
                </a:ext>
              </a:extLst>
            </p:cNvPr>
            <p:cNvSpPr/>
            <p:nvPr/>
          </p:nvSpPr>
          <p:spPr>
            <a:xfrm>
              <a:off x="12103894" y="956423"/>
              <a:ext cx="88106" cy="368254"/>
            </a:xfrm>
            <a:prstGeom prst="rect">
              <a:avLst/>
            </a:prstGeom>
            <a:solidFill>
              <a:srgbClr val="F58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EAE4213-9925-478B-B0CD-EE41E56FCB84}"/>
                </a:ext>
              </a:extLst>
            </p:cNvPr>
            <p:cNvSpPr/>
            <p:nvPr/>
          </p:nvSpPr>
          <p:spPr>
            <a:xfrm>
              <a:off x="12103894" y="1324677"/>
              <a:ext cx="88106" cy="368254"/>
            </a:xfrm>
            <a:prstGeom prst="rect">
              <a:avLst/>
            </a:prstGeom>
            <a:solidFill>
              <a:srgbClr val="A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44" y="5837278"/>
            <a:ext cx="779816" cy="2620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3673" y="5949860"/>
            <a:ext cx="198804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fr-FR" sz="600" b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Etablissement d’enseignement supérieur technique privé </a:t>
            </a:r>
            <a:endParaRPr lang="fr-FR" sz="600" b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CEDF8529-55AD-4699-98C6-ABEC9F28D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9605" y="5845277"/>
            <a:ext cx="22240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spc="225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s-ES" altLang="fr-FR"/>
          </a:p>
        </p:txBody>
      </p:sp>
      <p:sp>
        <p:nvSpPr>
          <p:cNvPr id="16" name="Espace réservé du pied de page 10"/>
          <p:cNvSpPr>
            <a:spLocks noGrp="1"/>
          </p:cNvSpPr>
          <p:nvPr>
            <p:ph type="ftr" sz="quarter" idx="11"/>
          </p:nvPr>
        </p:nvSpPr>
        <p:spPr>
          <a:xfrm>
            <a:off x="535764" y="3832264"/>
            <a:ext cx="7846665" cy="1666836"/>
          </a:xfrm>
        </p:spPr>
        <p:txBody>
          <a:bodyPr/>
          <a:lstStyle>
            <a:lvl1pPr>
              <a:defRPr sz="3600">
                <a:latin typeface="+mn-lt"/>
              </a:defRPr>
            </a:lvl1pPr>
          </a:lstStyle>
          <a:p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34224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B83D37-8D82-40C7-B32E-DD6A0DAB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628802"/>
            <a:ext cx="5654676" cy="4464025"/>
          </a:xfrm>
        </p:spPr>
        <p:txBody>
          <a:bodyPr tIns="180000" numCol="1"/>
          <a:lstStyle>
            <a:lvl1pPr>
              <a:defRPr cap="none" baseline="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298751C-723C-4A68-8389-CFCAEE0D77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02363" y="1628802"/>
            <a:ext cx="5654676" cy="4464025"/>
          </a:xfrm>
        </p:spPr>
        <p:txBody>
          <a:bodyPr tIns="180000" numCol="1"/>
          <a:lstStyle>
            <a:lvl1pPr>
              <a:defRPr cap="none" baseline="0"/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0DC4C82-EF6F-4A00-8B71-69A8858C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62375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2 colonnes &amp; visuel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8039A51C-E162-4CDF-A95F-099D6882AD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6738" y="323852"/>
            <a:ext cx="5870301" cy="5768975"/>
          </a:xfrm>
          <a:custGeom>
            <a:avLst/>
            <a:gdLst>
              <a:gd name="connsiteX0" fmla="*/ 0 w 5870301"/>
              <a:gd name="connsiteY0" fmla="*/ 0 h 5768975"/>
              <a:gd name="connsiteX1" fmla="*/ 5870301 w 5870301"/>
              <a:gd name="connsiteY1" fmla="*/ 0 h 5768975"/>
              <a:gd name="connsiteX2" fmla="*/ 5870301 w 5870301"/>
              <a:gd name="connsiteY2" fmla="*/ 5768975 h 5768975"/>
              <a:gd name="connsiteX3" fmla="*/ 4582467 w 5870301"/>
              <a:gd name="connsiteY3" fmla="*/ 5768975 h 5768975"/>
              <a:gd name="connsiteX4" fmla="*/ 4582467 w 5870301"/>
              <a:gd name="connsiteY4" fmla="*/ 1202098 h 5768975"/>
              <a:gd name="connsiteX5" fmla="*/ 0 w 5870301"/>
              <a:gd name="connsiteY5" fmla="*/ 1202098 h 576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0301" h="5768975">
                <a:moveTo>
                  <a:pt x="0" y="0"/>
                </a:moveTo>
                <a:lnTo>
                  <a:pt x="5870301" y="0"/>
                </a:lnTo>
                <a:lnTo>
                  <a:pt x="5870301" y="5768975"/>
                </a:lnTo>
                <a:lnTo>
                  <a:pt x="4582467" y="5768975"/>
                </a:lnTo>
                <a:lnTo>
                  <a:pt x="4582467" y="1202098"/>
                </a:lnTo>
                <a:lnTo>
                  <a:pt x="0" y="12020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3D37-8D82-40C7-B32E-DD6A0DAB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628800"/>
            <a:ext cx="5095876" cy="4464024"/>
          </a:xfrm>
        </p:spPr>
        <p:txBody>
          <a:bodyPr tIns="180000" numCol="1"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CF9D724-B5F0-43F3-8923-DBF4C631A2F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452083" y="1628800"/>
            <a:ext cx="5095876" cy="4464024"/>
          </a:xfrm>
        </p:spPr>
        <p:txBody>
          <a:bodyPr tIns="180000" numCol="1"/>
          <a:lstStyle>
            <a:lvl1pPr>
              <a:defRPr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18B0787-431C-45FB-B5A7-BBD16C16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73281"/>
            <a:ext cx="5651775" cy="90323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50833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el plein p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space réservé pour une image  79">
            <a:extLst>
              <a:ext uri="{FF2B5EF4-FFF2-40B4-BE49-F238E27FC236}">
                <a16:creationId xmlns:a16="http://schemas.microsoft.com/office/drawing/2014/main" id="{72456D22-A19C-47AF-B1C0-3CE67ACA9E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7026" y="334966"/>
            <a:ext cx="11530013" cy="5751186"/>
          </a:xfrm>
          <a:custGeom>
            <a:avLst/>
            <a:gdLst>
              <a:gd name="connsiteX0" fmla="*/ 0 w 11734799"/>
              <a:gd name="connsiteY0" fmla="*/ 0 h 5866238"/>
              <a:gd name="connsiteX1" fmla="*/ 11734799 w 11734799"/>
              <a:gd name="connsiteY1" fmla="*/ 0 h 5866238"/>
              <a:gd name="connsiteX2" fmla="*/ 11734799 w 11734799"/>
              <a:gd name="connsiteY2" fmla="*/ 5866238 h 5866238"/>
              <a:gd name="connsiteX3" fmla="*/ 0 w 11734799"/>
              <a:gd name="connsiteY3" fmla="*/ 5866238 h 5866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34799" h="5866238">
                <a:moveTo>
                  <a:pt x="0" y="0"/>
                </a:moveTo>
                <a:lnTo>
                  <a:pt x="11734799" y="0"/>
                </a:lnTo>
                <a:lnTo>
                  <a:pt x="11734799" y="5866238"/>
                </a:lnTo>
                <a:lnTo>
                  <a:pt x="0" y="58662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7" name="Espace réservé du texte 78">
            <a:extLst>
              <a:ext uri="{FF2B5EF4-FFF2-40B4-BE49-F238E27FC236}">
                <a16:creationId xmlns:a16="http://schemas.microsoft.com/office/drawing/2014/main" id="{FC6F0ED9-C05E-4C6B-9333-5B8DC89A68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025" y="5747338"/>
            <a:ext cx="11537952" cy="320257"/>
          </a:xfrm>
        </p:spPr>
        <p:txBody>
          <a:bodyPr wrap="square" lIns="72000" anchor="b">
            <a:spAutoFit/>
          </a:bodyPr>
          <a:lstStyle>
            <a:lvl1pPr marL="0" indent="0">
              <a:lnSpc>
                <a:spcPct val="80000"/>
              </a:lnSpc>
              <a:buNone/>
              <a:defRPr sz="750" i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Légende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10387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orme libre : forme 220">
            <a:extLst>
              <a:ext uri="{FF2B5EF4-FFF2-40B4-BE49-F238E27FC236}">
                <a16:creationId xmlns:a16="http://schemas.microsoft.com/office/drawing/2014/main" id="{CD634BA8-CC1F-4217-B5F4-83577DBAB13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custGeom>
            <a:avLst/>
            <a:gdLst>
              <a:gd name="connsiteX0" fmla="*/ 337369 w 12192001"/>
              <a:gd name="connsiteY0" fmla="*/ 324780 h 6858000"/>
              <a:gd name="connsiteX1" fmla="*/ 337369 w 12192001"/>
              <a:gd name="connsiteY1" fmla="*/ 5943600 h 6858000"/>
              <a:gd name="connsiteX2" fmla="*/ 2711624 w 12192001"/>
              <a:gd name="connsiteY2" fmla="*/ 5943600 h 6858000"/>
              <a:gd name="connsiteX3" fmla="*/ 2711624 w 12192001"/>
              <a:gd name="connsiteY3" fmla="*/ 6533220 h 6858000"/>
              <a:gd name="connsiteX4" fmla="*/ 11867220 w 12192001"/>
              <a:gd name="connsiteY4" fmla="*/ 6533220 h 6858000"/>
              <a:gd name="connsiteX5" fmla="*/ 11867220 w 12192001"/>
              <a:gd name="connsiteY5" fmla="*/ 324780 h 6858000"/>
              <a:gd name="connsiteX6" fmla="*/ 0 w 12192001"/>
              <a:gd name="connsiteY6" fmla="*/ 0 h 6858000"/>
              <a:gd name="connsiteX7" fmla="*/ 1 w 12192001"/>
              <a:gd name="connsiteY7" fmla="*/ 0 h 6858000"/>
              <a:gd name="connsiteX8" fmla="*/ 12589 w 12192001"/>
              <a:gd name="connsiteY8" fmla="*/ 0 h 6858000"/>
              <a:gd name="connsiteX9" fmla="*/ 337369 w 12192001"/>
              <a:gd name="connsiteY9" fmla="*/ 0 h 6858000"/>
              <a:gd name="connsiteX10" fmla="*/ 11867220 w 12192001"/>
              <a:gd name="connsiteY10" fmla="*/ 0 h 6858000"/>
              <a:gd name="connsiteX11" fmla="*/ 12191999 w 12192001"/>
              <a:gd name="connsiteY11" fmla="*/ 0 h 6858000"/>
              <a:gd name="connsiteX12" fmla="*/ 12192000 w 12192001"/>
              <a:gd name="connsiteY12" fmla="*/ 0 h 6858000"/>
              <a:gd name="connsiteX13" fmla="*/ 12192001 w 12192001"/>
              <a:gd name="connsiteY13" fmla="*/ 0 h 6858000"/>
              <a:gd name="connsiteX14" fmla="*/ 12192001 w 12192001"/>
              <a:gd name="connsiteY14" fmla="*/ 324780 h 6858000"/>
              <a:gd name="connsiteX15" fmla="*/ 12192000 w 12192001"/>
              <a:gd name="connsiteY15" fmla="*/ 324780 h 6858000"/>
              <a:gd name="connsiteX16" fmla="*/ 12192000 w 12192001"/>
              <a:gd name="connsiteY16" fmla="*/ 6533220 h 6858000"/>
              <a:gd name="connsiteX17" fmla="*/ 12192001 w 12192001"/>
              <a:gd name="connsiteY17" fmla="*/ 6533220 h 6858000"/>
              <a:gd name="connsiteX18" fmla="*/ 12192001 w 12192001"/>
              <a:gd name="connsiteY18" fmla="*/ 6858000 h 6858000"/>
              <a:gd name="connsiteX19" fmla="*/ 12191999 w 12192001"/>
              <a:gd name="connsiteY19" fmla="*/ 6858000 h 6858000"/>
              <a:gd name="connsiteX20" fmla="*/ 2711624 w 12192001"/>
              <a:gd name="connsiteY20" fmla="*/ 6858000 h 6858000"/>
              <a:gd name="connsiteX21" fmla="*/ 2062163 w 12192001"/>
              <a:gd name="connsiteY21" fmla="*/ 6858000 h 6858000"/>
              <a:gd name="connsiteX22" fmla="*/ 12315 w 12192001"/>
              <a:gd name="connsiteY22" fmla="*/ 6858000 h 6858000"/>
              <a:gd name="connsiteX23" fmla="*/ 1 w 12192001"/>
              <a:gd name="connsiteY23" fmla="*/ 6858000 h 6858000"/>
              <a:gd name="connsiteX24" fmla="*/ 0 w 12192001"/>
              <a:gd name="connsiteY24" fmla="*/ 6858000 h 6858000"/>
              <a:gd name="connsiteX25" fmla="*/ 0 w 12192001"/>
              <a:gd name="connsiteY25" fmla="*/ 60864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1" h="6858000">
                <a:moveTo>
                  <a:pt x="337369" y="324780"/>
                </a:moveTo>
                <a:lnTo>
                  <a:pt x="337369" y="5943600"/>
                </a:lnTo>
                <a:lnTo>
                  <a:pt x="2711624" y="5943600"/>
                </a:lnTo>
                <a:lnTo>
                  <a:pt x="2711624" y="6533220"/>
                </a:lnTo>
                <a:lnTo>
                  <a:pt x="11867220" y="6533220"/>
                </a:lnTo>
                <a:lnTo>
                  <a:pt x="11867220" y="32478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2589" y="0"/>
                </a:lnTo>
                <a:lnTo>
                  <a:pt x="337369" y="0"/>
                </a:lnTo>
                <a:lnTo>
                  <a:pt x="11867220" y="0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1" y="0"/>
                </a:lnTo>
                <a:lnTo>
                  <a:pt x="12192001" y="324780"/>
                </a:lnTo>
                <a:lnTo>
                  <a:pt x="12192000" y="324780"/>
                </a:lnTo>
                <a:lnTo>
                  <a:pt x="12192000" y="6533220"/>
                </a:lnTo>
                <a:lnTo>
                  <a:pt x="12192001" y="6533220"/>
                </a:lnTo>
                <a:lnTo>
                  <a:pt x="12192001" y="6858000"/>
                </a:lnTo>
                <a:lnTo>
                  <a:pt x="12191999" y="6858000"/>
                </a:lnTo>
                <a:lnTo>
                  <a:pt x="2711624" y="6858000"/>
                </a:lnTo>
                <a:lnTo>
                  <a:pt x="2062163" y="6858000"/>
                </a:lnTo>
                <a:lnTo>
                  <a:pt x="12315" y="6858000"/>
                </a:lnTo>
                <a:lnTo>
                  <a:pt x="1" y="6858000"/>
                </a:lnTo>
                <a:lnTo>
                  <a:pt x="0" y="6858000"/>
                </a:lnTo>
                <a:lnTo>
                  <a:pt x="0" y="6086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 dirty="0"/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4E983AD4-5626-4AC7-9A21-95AFAF6461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14403" y="1606200"/>
            <a:ext cx="1763195" cy="176319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6" name="Forme libre : forme 75">
            <a:extLst>
              <a:ext uri="{FF2B5EF4-FFF2-40B4-BE49-F238E27FC236}">
                <a16:creationId xmlns:a16="http://schemas.microsoft.com/office/drawing/2014/main" id="{8BAA79BC-1A9B-46EA-A966-74046A3163A2}"/>
              </a:ext>
            </a:extLst>
          </p:cNvPr>
          <p:cNvSpPr/>
          <p:nvPr/>
        </p:nvSpPr>
        <p:spPr>
          <a:xfrm rot="5400000">
            <a:off x="6578205" y="1424005"/>
            <a:ext cx="581139" cy="581139"/>
          </a:xfrm>
          <a:custGeom>
            <a:avLst/>
            <a:gdLst>
              <a:gd name="connsiteX0" fmla="*/ 0 w 1101825"/>
              <a:gd name="connsiteY0" fmla="*/ 1101825 h 1101825"/>
              <a:gd name="connsiteX1" fmla="*/ 0 w 1101825"/>
              <a:gd name="connsiteY1" fmla="*/ 0 h 1101825"/>
              <a:gd name="connsiteX2" fmla="*/ 345436 w 1101825"/>
              <a:gd name="connsiteY2" fmla="*/ 0 h 1101825"/>
              <a:gd name="connsiteX3" fmla="*/ 345436 w 1101825"/>
              <a:gd name="connsiteY3" fmla="*/ 1 h 1101825"/>
              <a:gd name="connsiteX4" fmla="*/ 1101825 w 1101825"/>
              <a:gd name="connsiteY4" fmla="*/ 1 h 1101825"/>
              <a:gd name="connsiteX5" fmla="*/ 1101825 w 1101825"/>
              <a:gd name="connsiteY5" fmla="*/ 345436 h 1101825"/>
              <a:gd name="connsiteX6" fmla="*/ 345436 w 1101825"/>
              <a:gd name="connsiteY6" fmla="*/ 345436 h 1101825"/>
              <a:gd name="connsiteX7" fmla="*/ 345436 w 1101825"/>
              <a:gd name="connsiteY7" fmla="*/ 1101825 h 110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1825" h="1101825">
                <a:moveTo>
                  <a:pt x="0" y="1101825"/>
                </a:moveTo>
                <a:lnTo>
                  <a:pt x="0" y="0"/>
                </a:lnTo>
                <a:lnTo>
                  <a:pt x="345436" y="0"/>
                </a:lnTo>
                <a:lnTo>
                  <a:pt x="345436" y="1"/>
                </a:lnTo>
                <a:lnTo>
                  <a:pt x="1101825" y="1"/>
                </a:lnTo>
                <a:lnTo>
                  <a:pt x="1101825" y="345436"/>
                </a:lnTo>
                <a:lnTo>
                  <a:pt x="345436" y="345436"/>
                </a:lnTo>
                <a:lnTo>
                  <a:pt x="345436" y="11018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F8739AD4-DD84-4F93-8174-A79A6CDE8CCE}"/>
              </a:ext>
            </a:extLst>
          </p:cNvPr>
          <p:cNvSpPr/>
          <p:nvPr/>
        </p:nvSpPr>
        <p:spPr>
          <a:xfrm>
            <a:off x="5155774" y="2722661"/>
            <a:ext cx="706340" cy="706341"/>
          </a:xfrm>
          <a:custGeom>
            <a:avLst/>
            <a:gdLst>
              <a:gd name="connsiteX0" fmla="*/ 1 w 1339203"/>
              <a:gd name="connsiteY0" fmla="*/ 0 h 1339204"/>
              <a:gd name="connsiteX1" fmla="*/ 111005 w 1339203"/>
              <a:gd name="connsiteY1" fmla="*/ 0 h 1339204"/>
              <a:gd name="connsiteX2" fmla="*/ 111005 w 1339203"/>
              <a:gd name="connsiteY2" fmla="*/ 1228200 h 1339204"/>
              <a:gd name="connsiteX3" fmla="*/ 1339203 w 1339203"/>
              <a:gd name="connsiteY3" fmla="*/ 1228200 h 1339204"/>
              <a:gd name="connsiteX4" fmla="*/ 1339203 w 1339203"/>
              <a:gd name="connsiteY4" fmla="*/ 1339204 h 1339204"/>
              <a:gd name="connsiteX5" fmla="*/ 0 w 1339203"/>
              <a:gd name="connsiteY5" fmla="*/ 1339204 h 1339204"/>
              <a:gd name="connsiteX6" fmla="*/ 0 w 1339203"/>
              <a:gd name="connsiteY6" fmla="*/ 1228200 h 1339204"/>
              <a:gd name="connsiteX7" fmla="*/ 1 w 1339203"/>
              <a:gd name="connsiteY7" fmla="*/ 1228200 h 133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203" h="1339204">
                <a:moveTo>
                  <a:pt x="1" y="0"/>
                </a:moveTo>
                <a:lnTo>
                  <a:pt x="111005" y="0"/>
                </a:lnTo>
                <a:lnTo>
                  <a:pt x="111005" y="1228200"/>
                </a:lnTo>
                <a:lnTo>
                  <a:pt x="1339203" y="1228200"/>
                </a:lnTo>
                <a:lnTo>
                  <a:pt x="1339203" y="1339204"/>
                </a:lnTo>
                <a:lnTo>
                  <a:pt x="0" y="1339204"/>
                </a:lnTo>
                <a:lnTo>
                  <a:pt x="0" y="1228200"/>
                </a:lnTo>
                <a:lnTo>
                  <a:pt x="1" y="1228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82" name="Espace réservé du texte 81">
            <a:extLst>
              <a:ext uri="{FF2B5EF4-FFF2-40B4-BE49-F238E27FC236}">
                <a16:creationId xmlns:a16="http://schemas.microsoft.com/office/drawing/2014/main" id="{C72523A8-05F6-4224-B3FE-6DBA210EB5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76629" y="3909645"/>
            <a:ext cx="1038746" cy="435673"/>
          </a:xfrm>
        </p:spPr>
        <p:txBody>
          <a:bodyPr wrap="none" lIns="0" rIns="0">
            <a:spAutoFit/>
          </a:bodyPr>
          <a:lstStyle>
            <a:lvl1pPr marL="0" indent="0" algn="ctr">
              <a:buNone/>
              <a:defRPr sz="1350">
                <a:solidFill>
                  <a:schemeClr val="accent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dirty="0"/>
              <a:t>Prénom, nom</a:t>
            </a:r>
          </a:p>
        </p:txBody>
      </p:sp>
      <p:sp>
        <p:nvSpPr>
          <p:cNvPr id="83" name="Espace réservé du texte 81">
            <a:extLst>
              <a:ext uri="{FF2B5EF4-FFF2-40B4-BE49-F238E27FC236}">
                <a16:creationId xmlns:a16="http://schemas.microsoft.com/office/drawing/2014/main" id="{5024C747-8B45-4241-9940-45C4764D9AE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9788" y="4231860"/>
            <a:ext cx="652423" cy="412590"/>
          </a:xfrm>
        </p:spPr>
        <p:txBody>
          <a:bodyPr wrap="none" lIns="0" rIns="0">
            <a:spAutoFit/>
          </a:bodyPr>
          <a:lstStyle>
            <a:lvl1pPr marL="0" indent="0" algn="ctr">
              <a:buNone/>
              <a:defRPr sz="1200" b="1">
                <a:solidFill>
                  <a:schemeClr val="accent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dirty="0"/>
              <a:t>Fonction</a:t>
            </a:r>
          </a:p>
        </p:txBody>
      </p:sp>
      <p:sp>
        <p:nvSpPr>
          <p:cNvPr id="84" name="Espace réservé du texte 81">
            <a:extLst>
              <a:ext uri="{FF2B5EF4-FFF2-40B4-BE49-F238E27FC236}">
                <a16:creationId xmlns:a16="http://schemas.microsoft.com/office/drawing/2014/main" id="{AC60F0AA-EB99-4DCD-B106-7AA1C819BD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6210" y="5041171"/>
            <a:ext cx="639598" cy="389507"/>
          </a:xfrm>
        </p:spPr>
        <p:txBody>
          <a:bodyPr wrap="none" lIns="0" rIns="0">
            <a:spAutoFit/>
          </a:bodyPr>
          <a:lstStyle>
            <a:lvl1pPr marL="0" indent="0" algn="ctr">
              <a:buNone/>
              <a:defRPr sz="1050" b="0">
                <a:solidFill>
                  <a:schemeClr val="tx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dirty="0"/>
              <a:t>Téléphone</a:t>
            </a:r>
          </a:p>
        </p:txBody>
      </p:sp>
      <p:sp>
        <p:nvSpPr>
          <p:cNvPr id="85" name="Espace réservé du texte 81">
            <a:extLst>
              <a:ext uri="{FF2B5EF4-FFF2-40B4-BE49-F238E27FC236}">
                <a16:creationId xmlns:a16="http://schemas.microsoft.com/office/drawing/2014/main" id="{FE6B8C62-D82D-4795-A028-21FF8BD820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4107" y="5296809"/>
            <a:ext cx="323807" cy="389507"/>
          </a:xfrm>
        </p:spPr>
        <p:txBody>
          <a:bodyPr wrap="none" lIns="0" rIns="0">
            <a:spAutoFit/>
          </a:bodyPr>
          <a:lstStyle>
            <a:lvl1pPr marL="0" indent="0" algn="ctr">
              <a:buNone/>
              <a:defRPr sz="1050" b="0">
                <a:solidFill>
                  <a:schemeClr val="tx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dirty="0"/>
              <a:t>email</a:t>
            </a:r>
          </a:p>
        </p:txBody>
      </p:sp>
      <p:pic>
        <p:nvPicPr>
          <p:cNvPr id="16" name="Graphique 22">
            <a:extLst>
              <a:ext uri="{FF2B5EF4-FFF2-40B4-BE49-F238E27FC236}">
                <a16:creationId xmlns:a16="http://schemas.microsoft.com/office/drawing/2014/main" id="{E79480DC-DB2B-4A8B-A055-11BB58755394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" y="5788660"/>
            <a:ext cx="2282563" cy="1315546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53DC5B00-D4EC-4ECA-93ED-134003C0085F}"/>
              </a:ext>
            </a:extLst>
          </p:cNvPr>
          <p:cNvGrpSpPr/>
          <p:nvPr/>
        </p:nvGrpSpPr>
        <p:grpSpPr>
          <a:xfrm>
            <a:off x="12103893" y="332656"/>
            <a:ext cx="88107" cy="1402510"/>
            <a:chOff x="12103894" y="219915"/>
            <a:chExt cx="88106" cy="147301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101CAF3-1F65-4D87-85E1-4677EF2389EB}"/>
                </a:ext>
              </a:extLst>
            </p:cNvPr>
            <p:cNvSpPr/>
            <p:nvPr/>
          </p:nvSpPr>
          <p:spPr>
            <a:xfrm>
              <a:off x="12103894" y="219915"/>
              <a:ext cx="88106" cy="368254"/>
            </a:xfrm>
            <a:prstGeom prst="rect">
              <a:avLst/>
            </a:prstGeom>
            <a:solidFill>
              <a:srgbClr val="27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86F85F-C604-4C51-9ED9-FF7F96C06CD5}"/>
                </a:ext>
              </a:extLst>
            </p:cNvPr>
            <p:cNvSpPr/>
            <p:nvPr/>
          </p:nvSpPr>
          <p:spPr>
            <a:xfrm>
              <a:off x="12103894" y="588169"/>
              <a:ext cx="88106" cy="368254"/>
            </a:xfrm>
            <a:prstGeom prst="rect">
              <a:avLst/>
            </a:prstGeom>
            <a:solidFill>
              <a:srgbClr val="446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FA43B2-3646-46B0-BAAD-0D96523E2D2B}"/>
                </a:ext>
              </a:extLst>
            </p:cNvPr>
            <p:cNvSpPr/>
            <p:nvPr/>
          </p:nvSpPr>
          <p:spPr>
            <a:xfrm>
              <a:off x="12103894" y="956423"/>
              <a:ext cx="88106" cy="368254"/>
            </a:xfrm>
            <a:prstGeom prst="rect">
              <a:avLst/>
            </a:prstGeom>
            <a:solidFill>
              <a:srgbClr val="F58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A63C3B-E7AD-40A1-8512-B253088BF59D}"/>
                </a:ext>
              </a:extLst>
            </p:cNvPr>
            <p:cNvSpPr/>
            <p:nvPr/>
          </p:nvSpPr>
          <p:spPr>
            <a:xfrm>
              <a:off x="12103894" y="1324677"/>
              <a:ext cx="88106" cy="368254"/>
            </a:xfrm>
            <a:prstGeom prst="rect">
              <a:avLst/>
            </a:prstGeom>
            <a:solidFill>
              <a:srgbClr val="A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2" y="6355458"/>
            <a:ext cx="563935" cy="1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F4E4C5-8832-48C4-82AE-83F30BF9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38FF0-B7D8-4EA3-BAB7-3259BB1F206C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49759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ADD6A3A-E948-4754-921F-D5617C7C20CC}"/>
              </a:ext>
            </a:extLst>
          </p:cNvPr>
          <p:cNvCxnSpPr>
            <a:cxnSpLocks/>
          </p:cNvCxnSpPr>
          <p:nvPr/>
        </p:nvCxnSpPr>
        <p:spPr>
          <a:xfrm flipV="1">
            <a:off x="6096000" y="6613870"/>
            <a:ext cx="0" cy="25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que 22">
            <a:extLst>
              <a:ext uri="{FF2B5EF4-FFF2-40B4-BE49-F238E27FC236}">
                <a16:creationId xmlns:a16="http://schemas.microsoft.com/office/drawing/2014/main" id="{A775F464-3616-4E83-BE7B-35426247BA4D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" y="5788660"/>
            <a:ext cx="2282563" cy="1315546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21BFD9E9-A181-42A3-8F4C-102CB2BC024C}"/>
              </a:ext>
            </a:extLst>
          </p:cNvPr>
          <p:cNvGrpSpPr/>
          <p:nvPr/>
        </p:nvGrpSpPr>
        <p:grpSpPr>
          <a:xfrm>
            <a:off x="12103893" y="332656"/>
            <a:ext cx="88107" cy="1402510"/>
            <a:chOff x="12103894" y="219915"/>
            <a:chExt cx="88106" cy="14730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D14F42-BFF4-44D8-9CF3-9BF868D952B5}"/>
                </a:ext>
              </a:extLst>
            </p:cNvPr>
            <p:cNvSpPr/>
            <p:nvPr/>
          </p:nvSpPr>
          <p:spPr>
            <a:xfrm>
              <a:off x="12103894" y="219915"/>
              <a:ext cx="88106" cy="368254"/>
            </a:xfrm>
            <a:prstGeom prst="rect">
              <a:avLst/>
            </a:prstGeom>
            <a:solidFill>
              <a:srgbClr val="27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CD3936-FA2C-4EA1-9678-8E87B8CF7788}"/>
                </a:ext>
              </a:extLst>
            </p:cNvPr>
            <p:cNvSpPr/>
            <p:nvPr/>
          </p:nvSpPr>
          <p:spPr>
            <a:xfrm>
              <a:off x="12103894" y="588169"/>
              <a:ext cx="88106" cy="368254"/>
            </a:xfrm>
            <a:prstGeom prst="rect">
              <a:avLst/>
            </a:prstGeom>
            <a:solidFill>
              <a:srgbClr val="446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E5A546-A206-4A96-BF58-C858F2D9FB03}"/>
                </a:ext>
              </a:extLst>
            </p:cNvPr>
            <p:cNvSpPr/>
            <p:nvPr/>
          </p:nvSpPr>
          <p:spPr>
            <a:xfrm>
              <a:off x="12103894" y="956423"/>
              <a:ext cx="88106" cy="368254"/>
            </a:xfrm>
            <a:prstGeom prst="rect">
              <a:avLst/>
            </a:prstGeom>
            <a:solidFill>
              <a:srgbClr val="F58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EC398E-7E13-432F-AC46-547FE9D07D3E}"/>
                </a:ext>
              </a:extLst>
            </p:cNvPr>
            <p:cNvSpPr/>
            <p:nvPr/>
          </p:nvSpPr>
          <p:spPr>
            <a:xfrm>
              <a:off x="12103894" y="1324677"/>
              <a:ext cx="88106" cy="368254"/>
            </a:xfrm>
            <a:prstGeom prst="rect">
              <a:avLst/>
            </a:prstGeom>
            <a:solidFill>
              <a:srgbClr val="A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pic>
        <p:nvPicPr>
          <p:cNvPr id="19" name="Imag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2" y="6355458"/>
            <a:ext cx="563935" cy="189489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02143-71A2-4007-8634-4C178BFD0C2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64189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EA670F-A89B-44C5-98F3-A5E717D628C4}"/>
              </a:ext>
            </a:extLst>
          </p:cNvPr>
          <p:cNvSpPr/>
          <p:nvPr/>
        </p:nvSpPr>
        <p:spPr>
          <a:xfrm>
            <a:off x="335361" y="332656"/>
            <a:ext cx="11521279" cy="12992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12" name="Espace réservé pour une image  12">
            <a:extLst>
              <a:ext uri="{FF2B5EF4-FFF2-40B4-BE49-F238E27FC236}">
                <a16:creationId xmlns:a16="http://schemas.microsoft.com/office/drawing/2014/main" id="{96294898-58ED-48FD-AA0C-EED1FBF6D1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79975" y="332658"/>
            <a:ext cx="5976664" cy="5849069"/>
          </a:xfrm>
          <a:custGeom>
            <a:avLst/>
            <a:gdLst>
              <a:gd name="connsiteX0" fmla="*/ 0 w 5976664"/>
              <a:gd name="connsiteY0" fmla="*/ 0 h 5849069"/>
              <a:gd name="connsiteX1" fmla="*/ 5976664 w 5976664"/>
              <a:gd name="connsiteY1" fmla="*/ 0 h 5849069"/>
              <a:gd name="connsiteX2" fmla="*/ 5976664 w 5976664"/>
              <a:gd name="connsiteY2" fmla="*/ 5849069 h 5849069"/>
              <a:gd name="connsiteX3" fmla="*/ 4632843 w 5976664"/>
              <a:gd name="connsiteY3" fmla="*/ 5849069 h 5849069"/>
              <a:gd name="connsiteX4" fmla="*/ 4632843 w 5976664"/>
              <a:gd name="connsiteY4" fmla="*/ 5844386 h 5849069"/>
              <a:gd name="connsiteX5" fmla="*/ 4632858 w 5976664"/>
              <a:gd name="connsiteY5" fmla="*/ 5844386 h 5849069"/>
              <a:gd name="connsiteX6" fmla="*/ 4632858 w 5976664"/>
              <a:gd name="connsiteY6" fmla="*/ 1371414 h 5849069"/>
              <a:gd name="connsiteX7" fmla="*/ 4628006 w 5976664"/>
              <a:gd name="connsiteY7" fmla="*/ 1371414 h 5849069"/>
              <a:gd name="connsiteX8" fmla="*/ 4628006 w 5976664"/>
              <a:gd name="connsiteY8" fmla="*/ 1299294 h 5849069"/>
              <a:gd name="connsiteX9" fmla="*/ 0 w 5976664"/>
              <a:gd name="connsiteY9" fmla="*/ 1299294 h 5849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76664" h="5849069">
                <a:moveTo>
                  <a:pt x="0" y="0"/>
                </a:moveTo>
                <a:lnTo>
                  <a:pt x="5976664" y="0"/>
                </a:lnTo>
                <a:lnTo>
                  <a:pt x="5976664" y="5849069"/>
                </a:lnTo>
                <a:lnTo>
                  <a:pt x="4632843" y="5849069"/>
                </a:lnTo>
                <a:lnTo>
                  <a:pt x="4632843" y="5844386"/>
                </a:lnTo>
                <a:lnTo>
                  <a:pt x="4632858" y="5844386"/>
                </a:lnTo>
                <a:lnTo>
                  <a:pt x="4632858" y="1371414"/>
                </a:lnTo>
                <a:lnTo>
                  <a:pt x="4628006" y="1371414"/>
                </a:lnTo>
                <a:lnTo>
                  <a:pt x="4628006" y="1299294"/>
                </a:lnTo>
                <a:lnTo>
                  <a:pt x="0" y="12992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663462-3421-4CF1-865C-D267CDA43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1" y="473281"/>
            <a:ext cx="11521279" cy="9032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650D1CCD-C5C5-4B50-A8C8-F5A70CD749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43474" y="1988840"/>
            <a:ext cx="8208911" cy="3744416"/>
          </a:xfrm>
        </p:spPr>
        <p:txBody>
          <a:bodyPr tIns="36000" bIns="36000">
            <a:normAutofit/>
          </a:bodyPr>
          <a:lstStyle>
            <a:lvl1pPr marL="257175" marR="0" indent="-257175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Tx/>
              <a:buFont typeface="+mj-lt"/>
              <a:buAutoNum type="arabicPeriod"/>
              <a:tabLst/>
              <a:defRPr sz="165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Espace réservé du texte 19">
            <a:extLst>
              <a:ext uri="{FF2B5EF4-FFF2-40B4-BE49-F238E27FC236}">
                <a16:creationId xmlns:a16="http://schemas.microsoft.com/office/drawing/2014/main" id="{8EE6A684-0469-4B25-9B56-0FAFE447ED5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40417" y="1988840"/>
            <a:ext cx="417427" cy="3841796"/>
          </a:xfrm>
        </p:spPr>
        <p:txBody>
          <a:bodyPr wrap="none" tIns="3600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Tx/>
              <a:buFont typeface="+mj-lt"/>
              <a:buNone/>
              <a:tabLst/>
              <a:defRPr sz="165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38892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E3B94C0-2672-4F61-B3C5-97E280171C7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custGeom>
            <a:avLst/>
            <a:gdLst>
              <a:gd name="connsiteX0" fmla="*/ 337369 w 12192001"/>
              <a:gd name="connsiteY0" fmla="*/ 324780 h 6858000"/>
              <a:gd name="connsiteX1" fmla="*/ 337369 w 12192001"/>
              <a:gd name="connsiteY1" fmla="*/ 332656 h 6858000"/>
              <a:gd name="connsiteX2" fmla="*/ 335361 w 12192001"/>
              <a:gd name="connsiteY2" fmla="*/ 332656 h 6858000"/>
              <a:gd name="connsiteX3" fmla="*/ 335361 w 12192001"/>
              <a:gd name="connsiteY3" fmla="*/ 5941695 h 6858000"/>
              <a:gd name="connsiteX4" fmla="*/ 2708911 w 12192001"/>
              <a:gd name="connsiteY4" fmla="*/ 5941695 h 6858000"/>
              <a:gd name="connsiteX5" fmla="*/ 2708911 w 12192001"/>
              <a:gd name="connsiteY5" fmla="*/ 6525344 h 6858000"/>
              <a:gd name="connsiteX6" fmla="*/ 2711624 w 12192001"/>
              <a:gd name="connsiteY6" fmla="*/ 6525344 h 6858000"/>
              <a:gd name="connsiteX7" fmla="*/ 2711624 w 12192001"/>
              <a:gd name="connsiteY7" fmla="*/ 6533220 h 6858000"/>
              <a:gd name="connsiteX8" fmla="*/ 11867220 w 12192001"/>
              <a:gd name="connsiteY8" fmla="*/ 6533220 h 6858000"/>
              <a:gd name="connsiteX9" fmla="*/ 11867220 w 12192001"/>
              <a:gd name="connsiteY9" fmla="*/ 324780 h 6858000"/>
              <a:gd name="connsiteX10" fmla="*/ 0 w 12192001"/>
              <a:gd name="connsiteY10" fmla="*/ 0 h 6858000"/>
              <a:gd name="connsiteX11" fmla="*/ 1 w 12192001"/>
              <a:gd name="connsiteY11" fmla="*/ 0 h 6858000"/>
              <a:gd name="connsiteX12" fmla="*/ 12589 w 12192001"/>
              <a:gd name="connsiteY12" fmla="*/ 0 h 6858000"/>
              <a:gd name="connsiteX13" fmla="*/ 337369 w 12192001"/>
              <a:gd name="connsiteY13" fmla="*/ 0 h 6858000"/>
              <a:gd name="connsiteX14" fmla="*/ 11867220 w 12192001"/>
              <a:gd name="connsiteY14" fmla="*/ 0 h 6858000"/>
              <a:gd name="connsiteX15" fmla="*/ 12191999 w 12192001"/>
              <a:gd name="connsiteY15" fmla="*/ 0 h 6858000"/>
              <a:gd name="connsiteX16" fmla="*/ 12192000 w 12192001"/>
              <a:gd name="connsiteY16" fmla="*/ 0 h 6858000"/>
              <a:gd name="connsiteX17" fmla="*/ 12192001 w 12192001"/>
              <a:gd name="connsiteY17" fmla="*/ 0 h 6858000"/>
              <a:gd name="connsiteX18" fmla="*/ 12192001 w 12192001"/>
              <a:gd name="connsiteY18" fmla="*/ 324780 h 6858000"/>
              <a:gd name="connsiteX19" fmla="*/ 12192000 w 12192001"/>
              <a:gd name="connsiteY19" fmla="*/ 324780 h 6858000"/>
              <a:gd name="connsiteX20" fmla="*/ 12192000 w 12192001"/>
              <a:gd name="connsiteY20" fmla="*/ 6533220 h 6858000"/>
              <a:gd name="connsiteX21" fmla="*/ 12192001 w 12192001"/>
              <a:gd name="connsiteY21" fmla="*/ 6533220 h 6858000"/>
              <a:gd name="connsiteX22" fmla="*/ 12192001 w 12192001"/>
              <a:gd name="connsiteY22" fmla="*/ 6858000 h 6858000"/>
              <a:gd name="connsiteX23" fmla="*/ 12191999 w 12192001"/>
              <a:gd name="connsiteY23" fmla="*/ 6858000 h 6858000"/>
              <a:gd name="connsiteX24" fmla="*/ 2711624 w 12192001"/>
              <a:gd name="connsiteY24" fmla="*/ 6858000 h 6858000"/>
              <a:gd name="connsiteX25" fmla="*/ 2708911 w 12192001"/>
              <a:gd name="connsiteY25" fmla="*/ 6858000 h 6858000"/>
              <a:gd name="connsiteX26" fmla="*/ 2062163 w 12192001"/>
              <a:gd name="connsiteY26" fmla="*/ 6858000 h 6858000"/>
              <a:gd name="connsiteX27" fmla="*/ 12315 w 12192001"/>
              <a:gd name="connsiteY27" fmla="*/ 6858000 h 6858000"/>
              <a:gd name="connsiteX28" fmla="*/ 1 w 12192001"/>
              <a:gd name="connsiteY28" fmla="*/ 6858000 h 6858000"/>
              <a:gd name="connsiteX29" fmla="*/ 0 w 12192001"/>
              <a:gd name="connsiteY29" fmla="*/ 6858000 h 6858000"/>
              <a:gd name="connsiteX30" fmla="*/ 0 w 12192001"/>
              <a:gd name="connsiteY30" fmla="*/ 60864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2001" h="6858000">
                <a:moveTo>
                  <a:pt x="337369" y="324780"/>
                </a:moveTo>
                <a:lnTo>
                  <a:pt x="337369" y="332656"/>
                </a:lnTo>
                <a:lnTo>
                  <a:pt x="335361" y="332656"/>
                </a:lnTo>
                <a:lnTo>
                  <a:pt x="335361" y="5941695"/>
                </a:lnTo>
                <a:lnTo>
                  <a:pt x="2708911" y="5941695"/>
                </a:lnTo>
                <a:lnTo>
                  <a:pt x="2708911" y="6525344"/>
                </a:lnTo>
                <a:lnTo>
                  <a:pt x="2711624" y="6525344"/>
                </a:lnTo>
                <a:lnTo>
                  <a:pt x="2711624" y="6533220"/>
                </a:lnTo>
                <a:lnTo>
                  <a:pt x="11867220" y="6533220"/>
                </a:lnTo>
                <a:lnTo>
                  <a:pt x="11867220" y="324780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2589" y="0"/>
                </a:lnTo>
                <a:lnTo>
                  <a:pt x="337369" y="0"/>
                </a:lnTo>
                <a:lnTo>
                  <a:pt x="11867220" y="0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1" y="0"/>
                </a:lnTo>
                <a:lnTo>
                  <a:pt x="12192001" y="324780"/>
                </a:lnTo>
                <a:lnTo>
                  <a:pt x="12192000" y="324780"/>
                </a:lnTo>
                <a:lnTo>
                  <a:pt x="12192000" y="6533220"/>
                </a:lnTo>
                <a:lnTo>
                  <a:pt x="12192001" y="6533220"/>
                </a:lnTo>
                <a:lnTo>
                  <a:pt x="12192001" y="6858000"/>
                </a:lnTo>
                <a:lnTo>
                  <a:pt x="12191999" y="6858000"/>
                </a:lnTo>
                <a:lnTo>
                  <a:pt x="2711624" y="6858000"/>
                </a:lnTo>
                <a:lnTo>
                  <a:pt x="2708911" y="6858000"/>
                </a:lnTo>
                <a:lnTo>
                  <a:pt x="2062163" y="6858000"/>
                </a:lnTo>
                <a:lnTo>
                  <a:pt x="12315" y="6858000"/>
                </a:lnTo>
                <a:lnTo>
                  <a:pt x="1" y="6858000"/>
                </a:lnTo>
                <a:lnTo>
                  <a:pt x="0" y="6858000"/>
                </a:lnTo>
                <a:lnTo>
                  <a:pt x="0" y="60864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 dirty="0"/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6031C171-86E8-4DDC-88E3-ADBB609A89AD}"/>
              </a:ext>
            </a:extLst>
          </p:cNvPr>
          <p:cNvSpPr/>
          <p:nvPr/>
        </p:nvSpPr>
        <p:spPr>
          <a:xfrm rot="5400000">
            <a:off x="7010401" y="1412082"/>
            <a:ext cx="1101825" cy="1101825"/>
          </a:xfrm>
          <a:custGeom>
            <a:avLst/>
            <a:gdLst>
              <a:gd name="connsiteX0" fmla="*/ 0 w 1101825"/>
              <a:gd name="connsiteY0" fmla="*/ 1101825 h 1101825"/>
              <a:gd name="connsiteX1" fmla="*/ 0 w 1101825"/>
              <a:gd name="connsiteY1" fmla="*/ 0 h 1101825"/>
              <a:gd name="connsiteX2" fmla="*/ 345436 w 1101825"/>
              <a:gd name="connsiteY2" fmla="*/ 0 h 1101825"/>
              <a:gd name="connsiteX3" fmla="*/ 345436 w 1101825"/>
              <a:gd name="connsiteY3" fmla="*/ 1 h 1101825"/>
              <a:gd name="connsiteX4" fmla="*/ 1101825 w 1101825"/>
              <a:gd name="connsiteY4" fmla="*/ 1 h 1101825"/>
              <a:gd name="connsiteX5" fmla="*/ 1101825 w 1101825"/>
              <a:gd name="connsiteY5" fmla="*/ 345436 h 1101825"/>
              <a:gd name="connsiteX6" fmla="*/ 345436 w 1101825"/>
              <a:gd name="connsiteY6" fmla="*/ 345436 h 1101825"/>
              <a:gd name="connsiteX7" fmla="*/ 345436 w 1101825"/>
              <a:gd name="connsiteY7" fmla="*/ 1101825 h 1101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1825" h="1101825">
                <a:moveTo>
                  <a:pt x="0" y="1101825"/>
                </a:moveTo>
                <a:lnTo>
                  <a:pt x="0" y="0"/>
                </a:lnTo>
                <a:lnTo>
                  <a:pt x="345436" y="0"/>
                </a:lnTo>
                <a:lnTo>
                  <a:pt x="345436" y="1"/>
                </a:lnTo>
                <a:lnTo>
                  <a:pt x="1101825" y="1"/>
                </a:lnTo>
                <a:lnTo>
                  <a:pt x="1101825" y="345436"/>
                </a:lnTo>
                <a:lnTo>
                  <a:pt x="345436" y="345436"/>
                </a:lnTo>
                <a:lnTo>
                  <a:pt x="345436" y="11018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B710E8-959D-4375-9525-F35950162090}"/>
              </a:ext>
            </a:extLst>
          </p:cNvPr>
          <p:cNvSpPr/>
          <p:nvPr/>
        </p:nvSpPr>
        <p:spPr>
          <a:xfrm>
            <a:off x="4424669" y="1757516"/>
            <a:ext cx="3342968" cy="33429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94" name="Forme libre : forme 93">
            <a:extLst>
              <a:ext uri="{FF2B5EF4-FFF2-40B4-BE49-F238E27FC236}">
                <a16:creationId xmlns:a16="http://schemas.microsoft.com/office/drawing/2014/main" id="{F3880C60-ED34-4AC4-9AF0-0A324A26765D}"/>
              </a:ext>
            </a:extLst>
          </p:cNvPr>
          <p:cNvSpPr/>
          <p:nvPr/>
        </p:nvSpPr>
        <p:spPr>
          <a:xfrm>
            <a:off x="4313509" y="3874297"/>
            <a:ext cx="1339203" cy="1339204"/>
          </a:xfrm>
          <a:custGeom>
            <a:avLst/>
            <a:gdLst>
              <a:gd name="connsiteX0" fmla="*/ 1 w 1339203"/>
              <a:gd name="connsiteY0" fmla="*/ 0 h 1339204"/>
              <a:gd name="connsiteX1" fmla="*/ 111005 w 1339203"/>
              <a:gd name="connsiteY1" fmla="*/ 0 h 1339204"/>
              <a:gd name="connsiteX2" fmla="*/ 111005 w 1339203"/>
              <a:gd name="connsiteY2" fmla="*/ 1228200 h 1339204"/>
              <a:gd name="connsiteX3" fmla="*/ 1339203 w 1339203"/>
              <a:gd name="connsiteY3" fmla="*/ 1228200 h 1339204"/>
              <a:gd name="connsiteX4" fmla="*/ 1339203 w 1339203"/>
              <a:gd name="connsiteY4" fmla="*/ 1339204 h 1339204"/>
              <a:gd name="connsiteX5" fmla="*/ 0 w 1339203"/>
              <a:gd name="connsiteY5" fmla="*/ 1339204 h 1339204"/>
              <a:gd name="connsiteX6" fmla="*/ 0 w 1339203"/>
              <a:gd name="connsiteY6" fmla="*/ 1228200 h 1339204"/>
              <a:gd name="connsiteX7" fmla="*/ 1 w 1339203"/>
              <a:gd name="connsiteY7" fmla="*/ 1228200 h 1339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203" h="1339204">
                <a:moveTo>
                  <a:pt x="1" y="0"/>
                </a:moveTo>
                <a:lnTo>
                  <a:pt x="111005" y="0"/>
                </a:lnTo>
                <a:lnTo>
                  <a:pt x="111005" y="1228200"/>
                </a:lnTo>
                <a:lnTo>
                  <a:pt x="1339203" y="1228200"/>
                </a:lnTo>
                <a:lnTo>
                  <a:pt x="1339203" y="1339204"/>
                </a:lnTo>
                <a:lnTo>
                  <a:pt x="0" y="1339204"/>
                </a:lnTo>
                <a:lnTo>
                  <a:pt x="0" y="1228200"/>
                </a:lnTo>
                <a:lnTo>
                  <a:pt x="1" y="12282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9D896F-255B-4B23-B1AD-3C0DF973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6" y="3026655"/>
            <a:ext cx="3342968" cy="903236"/>
          </a:xfrm>
        </p:spPr>
        <p:txBody>
          <a:bodyPr>
            <a:normAutofit/>
          </a:bodyPr>
          <a:lstStyle>
            <a:lvl1pPr algn="ctr">
              <a:defRPr sz="21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6" name="Espace réservé du texte 95">
            <a:extLst>
              <a:ext uri="{FF2B5EF4-FFF2-40B4-BE49-F238E27FC236}">
                <a16:creationId xmlns:a16="http://schemas.microsoft.com/office/drawing/2014/main" id="{599541E7-1D49-482B-AA22-74C15E4B7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4517" y="4281932"/>
            <a:ext cx="3343275" cy="792163"/>
          </a:xfrm>
        </p:spPr>
        <p:txBody>
          <a:bodyPr>
            <a:normAutofit/>
          </a:bodyPr>
          <a:lstStyle>
            <a:lvl1pPr marL="0" indent="0" algn="ctr">
              <a:buNone/>
              <a:defRPr sz="900">
                <a:solidFill>
                  <a:schemeClr val="accent1"/>
                </a:solidFill>
              </a:defRPr>
            </a:lvl1pPr>
            <a:lvl2pPr marL="210740" indent="0" algn="l">
              <a:buNone/>
              <a:defRPr/>
            </a:lvl2pPr>
            <a:lvl3pPr marL="414338" indent="0" algn="l">
              <a:buNone/>
              <a:defRPr/>
            </a:lvl3pPr>
            <a:lvl4pPr marL="695325" indent="0" algn="l">
              <a:buNone/>
              <a:defRPr/>
            </a:lvl4pPr>
            <a:lvl5pPr marL="966788" indent="0" algn="l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23288A0-5393-4445-A712-A1D31483C379}"/>
              </a:ext>
            </a:extLst>
          </p:cNvPr>
          <p:cNvCxnSpPr>
            <a:cxnSpLocks/>
          </p:cNvCxnSpPr>
          <p:nvPr/>
        </p:nvCxnSpPr>
        <p:spPr>
          <a:xfrm rot="5400000" flipV="1">
            <a:off x="6096153" y="3768962"/>
            <a:ext cx="0" cy="6043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Espace réservé du texte 99">
            <a:extLst>
              <a:ext uri="{FF2B5EF4-FFF2-40B4-BE49-F238E27FC236}">
                <a16:creationId xmlns:a16="http://schemas.microsoft.com/office/drawing/2014/main" id="{352C8794-FA86-4A5D-B1B4-613979F0F1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7153" y="2080513"/>
            <a:ext cx="1778000" cy="1103312"/>
          </a:xfrm>
        </p:spPr>
        <p:txBody>
          <a:bodyPr anchor="ctr">
            <a:noAutofit/>
          </a:bodyPr>
          <a:lstStyle>
            <a:lvl1pPr marL="0" indent="0" algn="ctr">
              <a:buNone/>
              <a:defRPr sz="495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pic>
        <p:nvPicPr>
          <p:cNvPr id="17" name="Graphique 22">
            <a:extLst>
              <a:ext uri="{FF2B5EF4-FFF2-40B4-BE49-F238E27FC236}">
                <a16:creationId xmlns:a16="http://schemas.microsoft.com/office/drawing/2014/main" id="{E44C4F2C-DFAD-4610-A7E4-E7B6136C99B7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" y="5788660"/>
            <a:ext cx="2282563" cy="1315546"/>
          </a:xfrm>
          <a:prstGeom prst="rect">
            <a:avLst/>
          </a:prstGeom>
        </p:spPr>
      </p:pic>
      <p:grpSp>
        <p:nvGrpSpPr>
          <p:cNvPr id="18" name="Groupe 17">
            <a:extLst>
              <a:ext uri="{FF2B5EF4-FFF2-40B4-BE49-F238E27FC236}">
                <a16:creationId xmlns:a16="http://schemas.microsoft.com/office/drawing/2014/main" id="{196E1C21-AACF-40FB-9CAD-0E32B8FFE4D5}"/>
              </a:ext>
            </a:extLst>
          </p:cNvPr>
          <p:cNvGrpSpPr/>
          <p:nvPr/>
        </p:nvGrpSpPr>
        <p:grpSpPr>
          <a:xfrm>
            <a:off x="12103893" y="332656"/>
            <a:ext cx="88107" cy="1402510"/>
            <a:chOff x="12103894" y="219915"/>
            <a:chExt cx="88106" cy="147301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0F2420-4617-4F7D-A610-7591BBCF4C36}"/>
                </a:ext>
              </a:extLst>
            </p:cNvPr>
            <p:cNvSpPr/>
            <p:nvPr/>
          </p:nvSpPr>
          <p:spPr>
            <a:xfrm>
              <a:off x="12103894" y="219915"/>
              <a:ext cx="88106" cy="368254"/>
            </a:xfrm>
            <a:prstGeom prst="rect">
              <a:avLst/>
            </a:prstGeom>
            <a:solidFill>
              <a:srgbClr val="27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8556BDA-FCC4-4F33-9C81-2B9D8312D001}"/>
                </a:ext>
              </a:extLst>
            </p:cNvPr>
            <p:cNvSpPr/>
            <p:nvPr/>
          </p:nvSpPr>
          <p:spPr>
            <a:xfrm>
              <a:off x="12103894" y="588169"/>
              <a:ext cx="88106" cy="368254"/>
            </a:xfrm>
            <a:prstGeom prst="rect">
              <a:avLst/>
            </a:prstGeom>
            <a:solidFill>
              <a:srgbClr val="446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B1F619-4499-4555-8DDB-F4F5BC5F05CF}"/>
                </a:ext>
              </a:extLst>
            </p:cNvPr>
            <p:cNvSpPr/>
            <p:nvPr/>
          </p:nvSpPr>
          <p:spPr>
            <a:xfrm>
              <a:off x="12103894" y="956423"/>
              <a:ext cx="88106" cy="368254"/>
            </a:xfrm>
            <a:prstGeom prst="rect">
              <a:avLst/>
            </a:prstGeom>
            <a:solidFill>
              <a:srgbClr val="F58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CCA95C1-A51E-4279-9A7A-0D46E998EAD4}"/>
                </a:ext>
              </a:extLst>
            </p:cNvPr>
            <p:cNvSpPr/>
            <p:nvPr/>
          </p:nvSpPr>
          <p:spPr>
            <a:xfrm>
              <a:off x="12103894" y="1324677"/>
              <a:ext cx="88106" cy="368254"/>
            </a:xfrm>
            <a:prstGeom prst="rect">
              <a:avLst/>
            </a:prstGeom>
            <a:solidFill>
              <a:srgbClr val="A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2" y="6355458"/>
            <a:ext cx="563935" cy="1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6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icture Placeholder 9">
            <a:extLst>
              <a:ext uri="{FF2B5EF4-FFF2-40B4-BE49-F238E27FC236}">
                <a16:creationId xmlns:a16="http://schemas.microsoft.com/office/drawing/2014/main" id="{6F52604E-251A-4225-AAF5-96EED40425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87478" y="548680"/>
            <a:ext cx="5760639" cy="288032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25E6435-CABE-4F09-B109-A2FCA111E567}"/>
              </a:ext>
            </a:extLst>
          </p:cNvPr>
          <p:cNvSpPr/>
          <p:nvPr/>
        </p:nvSpPr>
        <p:spPr>
          <a:xfrm>
            <a:off x="8976487" y="3440192"/>
            <a:ext cx="2886045" cy="2880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0EE11C8-2AB5-435E-BB6E-1DBBF8657A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24639" y="3709723"/>
            <a:ext cx="6559595" cy="1655396"/>
            <a:chOff x="1409" y="1547"/>
            <a:chExt cx="4866" cy="1228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08284D3-6FBC-4A92-81DD-2D12F04E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1793"/>
              <a:ext cx="977" cy="982"/>
            </a:xfrm>
            <a:custGeom>
              <a:avLst/>
              <a:gdLst>
                <a:gd name="T0" fmla="*/ 0 w 977"/>
                <a:gd name="T1" fmla="*/ 0 h 982"/>
                <a:gd name="T2" fmla="*/ 0 w 977"/>
                <a:gd name="T3" fmla="*/ 982 h 982"/>
                <a:gd name="T4" fmla="*/ 977 w 977"/>
                <a:gd name="T5" fmla="*/ 982 h 982"/>
                <a:gd name="T6" fmla="*/ 977 w 977"/>
                <a:gd name="T7" fmla="*/ 890 h 982"/>
                <a:gd name="T8" fmla="*/ 92 w 977"/>
                <a:gd name="T9" fmla="*/ 890 h 982"/>
                <a:gd name="T10" fmla="*/ 92 w 977"/>
                <a:gd name="T11" fmla="*/ 0 h 982"/>
                <a:gd name="T12" fmla="*/ 0 w 977"/>
                <a:gd name="T13" fmla="*/ 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7" h="982">
                  <a:moveTo>
                    <a:pt x="0" y="0"/>
                  </a:moveTo>
                  <a:lnTo>
                    <a:pt x="0" y="982"/>
                  </a:lnTo>
                  <a:lnTo>
                    <a:pt x="977" y="982"/>
                  </a:lnTo>
                  <a:lnTo>
                    <a:pt x="977" y="890"/>
                  </a:lnTo>
                  <a:lnTo>
                    <a:pt x="92" y="890"/>
                  </a:lnTo>
                  <a:lnTo>
                    <a:pt x="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74D8301-EE20-417A-AAC2-26224E8F0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0" y="1547"/>
              <a:ext cx="793" cy="793"/>
            </a:xfrm>
            <a:custGeom>
              <a:avLst/>
              <a:gdLst>
                <a:gd name="T0" fmla="*/ 0 w 793"/>
                <a:gd name="T1" fmla="*/ 0 h 793"/>
                <a:gd name="T2" fmla="*/ 0 w 793"/>
                <a:gd name="T3" fmla="*/ 246 h 793"/>
                <a:gd name="T4" fmla="*/ 546 w 793"/>
                <a:gd name="T5" fmla="*/ 246 h 793"/>
                <a:gd name="T6" fmla="*/ 546 w 793"/>
                <a:gd name="T7" fmla="*/ 793 h 793"/>
                <a:gd name="T8" fmla="*/ 793 w 793"/>
                <a:gd name="T9" fmla="*/ 793 h 793"/>
                <a:gd name="T10" fmla="*/ 793 w 793"/>
                <a:gd name="T11" fmla="*/ 0 h 793"/>
                <a:gd name="T12" fmla="*/ 0 w 793"/>
                <a:gd name="T13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3" h="793">
                  <a:moveTo>
                    <a:pt x="0" y="0"/>
                  </a:moveTo>
                  <a:lnTo>
                    <a:pt x="0" y="246"/>
                  </a:lnTo>
                  <a:lnTo>
                    <a:pt x="546" y="246"/>
                  </a:lnTo>
                  <a:lnTo>
                    <a:pt x="546" y="793"/>
                  </a:lnTo>
                  <a:lnTo>
                    <a:pt x="793" y="793"/>
                  </a:lnTo>
                  <a:lnTo>
                    <a:pt x="7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F1DC3C2-6C65-424E-B740-96952DF5B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3" y="2155"/>
              <a:ext cx="143" cy="189"/>
            </a:xfrm>
            <a:custGeom>
              <a:avLst/>
              <a:gdLst>
                <a:gd name="T0" fmla="*/ 39 w 68"/>
                <a:gd name="T1" fmla="*/ 90 h 90"/>
                <a:gd name="T2" fmla="*/ 0 w 68"/>
                <a:gd name="T3" fmla="*/ 45 h 90"/>
                <a:gd name="T4" fmla="*/ 39 w 68"/>
                <a:gd name="T5" fmla="*/ 0 h 90"/>
                <a:gd name="T6" fmla="*/ 68 w 68"/>
                <a:gd name="T7" fmla="*/ 12 h 90"/>
                <a:gd name="T8" fmla="*/ 55 w 68"/>
                <a:gd name="T9" fmla="*/ 24 h 90"/>
                <a:gd name="T10" fmla="*/ 39 w 68"/>
                <a:gd name="T11" fmla="*/ 16 h 90"/>
                <a:gd name="T12" fmla="*/ 22 w 68"/>
                <a:gd name="T13" fmla="*/ 24 h 90"/>
                <a:gd name="T14" fmla="*/ 17 w 68"/>
                <a:gd name="T15" fmla="*/ 45 h 90"/>
                <a:gd name="T16" fmla="*/ 22 w 68"/>
                <a:gd name="T17" fmla="*/ 66 h 90"/>
                <a:gd name="T18" fmla="*/ 39 w 68"/>
                <a:gd name="T19" fmla="*/ 74 h 90"/>
                <a:gd name="T20" fmla="*/ 55 w 68"/>
                <a:gd name="T21" fmla="*/ 66 h 90"/>
                <a:gd name="T22" fmla="*/ 68 w 68"/>
                <a:gd name="T23" fmla="*/ 77 h 90"/>
                <a:gd name="T24" fmla="*/ 39 w 68"/>
                <a:gd name="T25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90">
                  <a:moveTo>
                    <a:pt x="39" y="90"/>
                  </a:moveTo>
                  <a:cubicBezTo>
                    <a:pt x="19" y="90"/>
                    <a:pt x="0" y="78"/>
                    <a:pt x="0" y="45"/>
                  </a:cubicBezTo>
                  <a:cubicBezTo>
                    <a:pt x="0" y="12"/>
                    <a:pt x="19" y="0"/>
                    <a:pt x="39" y="0"/>
                  </a:cubicBezTo>
                  <a:cubicBezTo>
                    <a:pt x="51" y="0"/>
                    <a:pt x="59" y="4"/>
                    <a:pt x="68" y="1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0" y="18"/>
                    <a:pt x="46" y="16"/>
                    <a:pt x="39" y="16"/>
                  </a:cubicBezTo>
                  <a:cubicBezTo>
                    <a:pt x="32" y="16"/>
                    <a:pt x="26" y="19"/>
                    <a:pt x="22" y="24"/>
                  </a:cubicBezTo>
                  <a:cubicBezTo>
                    <a:pt x="19" y="29"/>
                    <a:pt x="17" y="35"/>
                    <a:pt x="17" y="45"/>
                  </a:cubicBezTo>
                  <a:cubicBezTo>
                    <a:pt x="17" y="55"/>
                    <a:pt x="19" y="62"/>
                    <a:pt x="22" y="66"/>
                  </a:cubicBezTo>
                  <a:cubicBezTo>
                    <a:pt x="26" y="71"/>
                    <a:pt x="32" y="74"/>
                    <a:pt x="39" y="74"/>
                  </a:cubicBezTo>
                  <a:cubicBezTo>
                    <a:pt x="46" y="74"/>
                    <a:pt x="50" y="72"/>
                    <a:pt x="55" y="66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59" y="86"/>
                    <a:pt x="51" y="90"/>
                    <a:pt x="39" y="9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9423B91-C87D-4DE5-84DA-FFE210960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1" y="2155"/>
              <a:ext cx="157" cy="189"/>
            </a:xfrm>
            <a:custGeom>
              <a:avLst/>
              <a:gdLst>
                <a:gd name="T0" fmla="*/ 18 w 75"/>
                <a:gd name="T1" fmla="*/ 50 h 90"/>
                <a:gd name="T2" fmla="*/ 40 w 75"/>
                <a:gd name="T3" fmla="*/ 75 h 90"/>
                <a:gd name="T4" fmla="*/ 61 w 75"/>
                <a:gd name="T5" fmla="*/ 66 h 90"/>
                <a:gd name="T6" fmla="*/ 73 w 75"/>
                <a:gd name="T7" fmla="*/ 76 h 90"/>
                <a:gd name="T8" fmla="*/ 40 w 75"/>
                <a:gd name="T9" fmla="*/ 90 h 90"/>
                <a:gd name="T10" fmla="*/ 0 w 75"/>
                <a:gd name="T11" fmla="*/ 45 h 90"/>
                <a:gd name="T12" fmla="*/ 37 w 75"/>
                <a:gd name="T13" fmla="*/ 0 h 90"/>
                <a:gd name="T14" fmla="*/ 75 w 75"/>
                <a:gd name="T15" fmla="*/ 42 h 90"/>
                <a:gd name="T16" fmla="*/ 75 w 75"/>
                <a:gd name="T17" fmla="*/ 50 h 90"/>
                <a:gd name="T18" fmla="*/ 18 w 75"/>
                <a:gd name="T19" fmla="*/ 50 h 90"/>
                <a:gd name="T20" fmla="*/ 55 w 75"/>
                <a:gd name="T21" fmla="*/ 26 h 90"/>
                <a:gd name="T22" fmla="*/ 37 w 75"/>
                <a:gd name="T23" fmla="*/ 15 h 90"/>
                <a:gd name="T24" fmla="*/ 20 w 75"/>
                <a:gd name="T25" fmla="*/ 26 h 90"/>
                <a:gd name="T26" fmla="*/ 18 w 75"/>
                <a:gd name="T27" fmla="*/ 38 h 90"/>
                <a:gd name="T28" fmla="*/ 57 w 75"/>
                <a:gd name="T29" fmla="*/ 38 h 90"/>
                <a:gd name="T30" fmla="*/ 55 w 75"/>
                <a:gd name="T31" fmla="*/ 2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5" h="90">
                  <a:moveTo>
                    <a:pt x="18" y="50"/>
                  </a:moveTo>
                  <a:cubicBezTo>
                    <a:pt x="18" y="65"/>
                    <a:pt x="26" y="75"/>
                    <a:pt x="40" y="75"/>
                  </a:cubicBezTo>
                  <a:cubicBezTo>
                    <a:pt x="50" y="75"/>
                    <a:pt x="55" y="72"/>
                    <a:pt x="61" y="66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64" y="85"/>
                    <a:pt x="55" y="90"/>
                    <a:pt x="40" y="90"/>
                  </a:cubicBezTo>
                  <a:cubicBezTo>
                    <a:pt x="18" y="90"/>
                    <a:pt x="0" y="78"/>
                    <a:pt x="0" y="45"/>
                  </a:cubicBezTo>
                  <a:cubicBezTo>
                    <a:pt x="0" y="17"/>
                    <a:pt x="15" y="0"/>
                    <a:pt x="37" y="0"/>
                  </a:cubicBezTo>
                  <a:cubicBezTo>
                    <a:pt x="61" y="0"/>
                    <a:pt x="75" y="17"/>
                    <a:pt x="75" y="42"/>
                  </a:cubicBezTo>
                  <a:cubicBezTo>
                    <a:pt x="75" y="50"/>
                    <a:pt x="75" y="50"/>
                    <a:pt x="75" y="50"/>
                  </a:cubicBezTo>
                  <a:lnTo>
                    <a:pt x="18" y="50"/>
                  </a:lnTo>
                  <a:close/>
                  <a:moveTo>
                    <a:pt x="55" y="26"/>
                  </a:moveTo>
                  <a:cubicBezTo>
                    <a:pt x="52" y="19"/>
                    <a:pt x="46" y="15"/>
                    <a:pt x="37" y="15"/>
                  </a:cubicBezTo>
                  <a:cubicBezTo>
                    <a:pt x="29" y="15"/>
                    <a:pt x="23" y="19"/>
                    <a:pt x="20" y="26"/>
                  </a:cubicBezTo>
                  <a:cubicBezTo>
                    <a:pt x="18" y="30"/>
                    <a:pt x="18" y="33"/>
                    <a:pt x="18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33"/>
                    <a:pt x="57" y="30"/>
                    <a:pt x="55" y="2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B92CE13-9236-42FA-B9FB-D2A2F9EC0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9" y="2155"/>
              <a:ext cx="153" cy="189"/>
            </a:xfrm>
            <a:custGeom>
              <a:avLst/>
              <a:gdLst>
                <a:gd name="T0" fmla="*/ 36 w 73"/>
                <a:gd name="T1" fmla="*/ 90 h 90"/>
                <a:gd name="T2" fmla="*/ 0 w 73"/>
                <a:gd name="T3" fmla="*/ 77 h 90"/>
                <a:gd name="T4" fmla="*/ 11 w 73"/>
                <a:gd name="T5" fmla="*/ 66 h 90"/>
                <a:gd name="T6" fmla="*/ 36 w 73"/>
                <a:gd name="T7" fmla="*/ 75 h 90"/>
                <a:gd name="T8" fmla="*/ 56 w 73"/>
                <a:gd name="T9" fmla="*/ 63 h 90"/>
                <a:gd name="T10" fmla="*/ 44 w 73"/>
                <a:gd name="T11" fmla="*/ 52 h 90"/>
                <a:gd name="T12" fmla="*/ 30 w 73"/>
                <a:gd name="T13" fmla="*/ 51 h 90"/>
                <a:gd name="T14" fmla="*/ 4 w 73"/>
                <a:gd name="T15" fmla="*/ 27 h 90"/>
                <a:gd name="T16" fmla="*/ 37 w 73"/>
                <a:gd name="T17" fmla="*/ 0 h 90"/>
                <a:gd name="T18" fmla="*/ 69 w 73"/>
                <a:gd name="T19" fmla="*/ 10 h 90"/>
                <a:gd name="T20" fmla="*/ 58 w 73"/>
                <a:gd name="T21" fmla="*/ 21 h 90"/>
                <a:gd name="T22" fmla="*/ 37 w 73"/>
                <a:gd name="T23" fmla="*/ 15 h 90"/>
                <a:gd name="T24" fmla="*/ 21 w 73"/>
                <a:gd name="T25" fmla="*/ 26 h 90"/>
                <a:gd name="T26" fmla="*/ 33 w 73"/>
                <a:gd name="T27" fmla="*/ 36 h 90"/>
                <a:gd name="T28" fmla="*/ 47 w 73"/>
                <a:gd name="T29" fmla="*/ 37 h 90"/>
                <a:gd name="T30" fmla="*/ 73 w 73"/>
                <a:gd name="T31" fmla="*/ 62 h 90"/>
                <a:gd name="T32" fmla="*/ 36 w 73"/>
                <a:gd name="T3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" h="90">
                  <a:moveTo>
                    <a:pt x="36" y="90"/>
                  </a:moveTo>
                  <a:cubicBezTo>
                    <a:pt x="22" y="90"/>
                    <a:pt x="10" y="87"/>
                    <a:pt x="0" y="7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18" y="73"/>
                    <a:pt x="28" y="75"/>
                    <a:pt x="36" y="75"/>
                  </a:cubicBezTo>
                  <a:cubicBezTo>
                    <a:pt x="47" y="75"/>
                    <a:pt x="56" y="71"/>
                    <a:pt x="56" y="63"/>
                  </a:cubicBezTo>
                  <a:cubicBezTo>
                    <a:pt x="56" y="57"/>
                    <a:pt x="52" y="53"/>
                    <a:pt x="44" y="52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13" y="50"/>
                    <a:pt x="4" y="42"/>
                    <a:pt x="4" y="27"/>
                  </a:cubicBezTo>
                  <a:cubicBezTo>
                    <a:pt x="4" y="10"/>
                    <a:pt x="19" y="0"/>
                    <a:pt x="37" y="0"/>
                  </a:cubicBezTo>
                  <a:cubicBezTo>
                    <a:pt x="50" y="0"/>
                    <a:pt x="61" y="3"/>
                    <a:pt x="69" y="10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3" y="17"/>
                    <a:pt x="45" y="15"/>
                    <a:pt x="37" y="15"/>
                  </a:cubicBezTo>
                  <a:cubicBezTo>
                    <a:pt x="26" y="15"/>
                    <a:pt x="21" y="20"/>
                    <a:pt x="21" y="26"/>
                  </a:cubicBezTo>
                  <a:cubicBezTo>
                    <a:pt x="21" y="31"/>
                    <a:pt x="24" y="35"/>
                    <a:pt x="33" y="36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63" y="39"/>
                    <a:pt x="73" y="47"/>
                    <a:pt x="73" y="62"/>
                  </a:cubicBezTo>
                  <a:cubicBezTo>
                    <a:pt x="73" y="80"/>
                    <a:pt x="57" y="90"/>
                    <a:pt x="36" y="9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5731B69-E3FB-4659-B315-BE99D3C78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2157"/>
              <a:ext cx="38" cy="18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1A33A4-9249-4814-A3E6-6610C111E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6" y="1743"/>
              <a:ext cx="100" cy="162"/>
            </a:xfrm>
            <a:custGeom>
              <a:avLst/>
              <a:gdLst>
                <a:gd name="T0" fmla="*/ 48 w 48"/>
                <a:gd name="T1" fmla="*/ 52 h 77"/>
                <a:gd name="T2" fmla="*/ 42 w 48"/>
                <a:gd name="T3" fmla="*/ 71 h 77"/>
                <a:gd name="T4" fmla="*/ 24 w 48"/>
                <a:gd name="T5" fmla="*/ 77 h 77"/>
                <a:gd name="T6" fmla="*/ 6 w 48"/>
                <a:gd name="T7" fmla="*/ 68 h 77"/>
                <a:gd name="T8" fmla="*/ 0 w 48"/>
                <a:gd name="T9" fmla="*/ 45 h 77"/>
                <a:gd name="T10" fmla="*/ 0 w 48"/>
                <a:gd name="T11" fmla="*/ 31 h 77"/>
                <a:gd name="T12" fmla="*/ 6 w 48"/>
                <a:gd name="T13" fmla="*/ 8 h 77"/>
                <a:gd name="T14" fmla="*/ 25 w 48"/>
                <a:gd name="T15" fmla="*/ 0 h 77"/>
                <a:gd name="T16" fmla="*/ 42 w 48"/>
                <a:gd name="T17" fmla="*/ 6 h 77"/>
                <a:gd name="T18" fmla="*/ 48 w 48"/>
                <a:gd name="T19" fmla="*/ 25 h 77"/>
                <a:gd name="T20" fmla="*/ 39 w 48"/>
                <a:gd name="T21" fmla="*/ 25 h 77"/>
                <a:gd name="T22" fmla="*/ 35 w 48"/>
                <a:gd name="T23" fmla="*/ 12 h 77"/>
                <a:gd name="T24" fmla="*/ 25 w 48"/>
                <a:gd name="T25" fmla="*/ 8 h 77"/>
                <a:gd name="T26" fmla="*/ 13 w 48"/>
                <a:gd name="T27" fmla="*/ 14 h 77"/>
                <a:gd name="T28" fmla="*/ 9 w 48"/>
                <a:gd name="T29" fmla="*/ 31 h 77"/>
                <a:gd name="T30" fmla="*/ 9 w 48"/>
                <a:gd name="T31" fmla="*/ 45 h 77"/>
                <a:gd name="T32" fmla="*/ 13 w 48"/>
                <a:gd name="T33" fmla="*/ 63 h 77"/>
                <a:gd name="T34" fmla="*/ 24 w 48"/>
                <a:gd name="T35" fmla="*/ 69 h 77"/>
                <a:gd name="T36" fmla="*/ 35 w 48"/>
                <a:gd name="T37" fmla="*/ 65 h 77"/>
                <a:gd name="T38" fmla="*/ 39 w 48"/>
                <a:gd name="T39" fmla="*/ 52 h 77"/>
                <a:gd name="T40" fmla="*/ 48 w 48"/>
                <a:gd name="T41" fmla="*/ 5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77">
                  <a:moveTo>
                    <a:pt x="48" y="52"/>
                  </a:moveTo>
                  <a:cubicBezTo>
                    <a:pt x="48" y="60"/>
                    <a:pt x="46" y="66"/>
                    <a:pt x="42" y="71"/>
                  </a:cubicBezTo>
                  <a:cubicBezTo>
                    <a:pt x="38" y="75"/>
                    <a:pt x="32" y="77"/>
                    <a:pt x="24" y="77"/>
                  </a:cubicBezTo>
                  <a:cubicBezTo>
                    <a:pt x="17" y="77"/>
                    <a:pt x="11" y="74"/>
                    <a:pt x="6" y="68"/>
                  </a:cubicBezTo>
                  <a:cubicBezTo>
                    <a:pt x="2" y="63"/>
                    <a:pt x="0" y="55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2"/>
                    <a:pt x="2" y="14"/>
                    <a:pt x="6" y="8"/>
                  </a:cubicBezTo>
                  <a:cubicBezTo>
                    <a:pt x="11" y="3"/>
                    <a:pt x="17" y="0"/>
                    <a:pt x="25" y="0"/>
                  </a:cubicBezTo>
                  <a:cubicBezTo>
                    <a:pt x="32" y="0"/>
                    <a:pt x="38" y="2"/>
                    <a:pt x="42" y="6"/>
                  </a:cubicBezTo>
                  <a:cubicBezTo>
                    <a:pt x="46" y="11"/>
                    <a:pt x="48" y="17"/>
                    <a:pt x="48" y="25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8" y="19"/>
                    <a:pt x="37" y="14"/>
                    <a:pt x="35" y="12"/>
                  </a:cubicBezTo>
                  <a:cubicBezTo>
                    <a:pt x="33" y="9"/>
                    <a:pt x="30" y="8"/>
                    <a:pt x="25" y="8"/>
                  </a:cubicBezTo>
                  <a:cubicBezTo>
                    <a:pt x="20" y="8"/>
                    <a:pt x="16" y="10"/>
                    <a:pt x="13" y="14"/>
                  </a:cubicBezTo>
                  <a:cubicBezTo>
                    <a:pt x="11" y="18"/>
                    <a:pt x="9" y="24"/>
                    <a:pt x="9" y="31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3"/>
                    <a:pt x="10" y="59"/>
                    <a:pt x="13" y="63"/>
                  </a:cubicBezTo>
                  <a:cubicBezTo>
                    <a:pt x="16" y="67"/>
                    <a:pt x="19" y="69"/>
                    <a:pt x="24" y="69"/>
                  </a:cubicBezTo>
                  <a:cubicBezTo>
                    <a:pt x="29" y="69"/>
                    <a:pt x="33" y="68"/>
                    <a:pt x="35" y="65"/>
                  </a:cubicBezTo>
                  <a:cubicBezTo>
                    <a:pt x="37" y="63"/>
                    <a:pt x="38" y="58"/>
                    <a:pt x="39" y="52"/>
                  </a:cubicBezTo>
                  <a:lnTo>
                    <a:pt x="48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9AF8749-5D1F-4A7A-B26A-98439EB257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43" y="1745"/>
              <a:ext cx="119" cy="158"/>
            </a:xfrm>
            <a:custGeom>
              <a:avLst/>
              <a:gdLst>
                <a:gd name="T0" fmla="*/ 86 w 119"/>
                <a:gd name="T1" fmla="*/ 116 h 158"/>
                <a:gd name="T2" fmla="*/ 34 w 119"/>
                <a:gd name="T3" fmla="*/ 116 h 158"/>
                <a:gd name="T4" fmla="*/ 21 w 119"/>
                <a:gd name="T5" fmla="*/ 158 h 158"/>
                <a:gd name="T6" fmla="*/ 0 w 119"/>
                <a:gd name="T7" fmla="*/ 158 h 158"/>
                <a:gd name="T8" fmla="*/ 52 w 119"/>
                <a:gd name="T9" fmla="*/ 0 h 158"/>
                <a:gd name="T10" fmla="*/ 69 w 119"/>
                <a:gd name="T11" fmla="*/ 0 h 158"/>
                <a:gd name="T12" fmla="*/ 119 w 119"/>
                <a:gd name="T13" fmla="*/ 158 h 158"/>
                <a:gd name="T14" fmla="*/ 98 w 119"/>
                <a:gd name="T15" fmla="*/ 158 h 158"/>
                <a:gd name="T16" fmla="*/ 86 w 119"/>
                <a:gd name="T17" fmla="*/ 116 h 158"/>
                <a:gd name="T18" fmla="*/ 38 w 119"/>
                <a:gd name="T19" fmla="*/ 99 h 158"/>
                <a:gd name="T20" fmla="*/ 82 w 119"/>
                <a:gd name="T21" fmla="*/ 99 h 158"/>
                <a:gd name="T22" fmla="*/ 61 w 119"/>
                <a:gd name="T23" fmla="*/ 27 h 158"/>
                <a:gd name="T24" fmla="*/ 38 w 119"/>
                <a:gd name="T25" fmla="*/ 9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8">
                  <a:moveTo>
                    <a:pt x="86" y="116"/>
                  </a:moveTo>
                  <a:lnTo>
                    <a:pt x="34" y="116"/>
                  </a:lnTo>
                  <a:lnTo>
                    <a:pt x="21" y="158"/>
                  </a:lnTo>
                  <a:lnTo>
                    <a:pt x="0" y="158"/>
                  </a:lnTo>
                  <a:lnTo>
                    <a:pt x="52" y="0"/>
                  </a:lnTo>
                  <a:lnTo>
                    <a:pt x="69" y="0"/>
                  </a:lnTo>
                  <a:lnTo>
                    <a:pt x="119" y="158"/>
                  </a:lnTo>
                  <a:lnTo>
                    <a:pt x="98" y="158"/>
                  </a:lnTo>
                  <a:lnTo>
                    <a:pt x="86" y="116"/>
                  </a:lnTo>
                  <a:close/>
                  <a:moveTo>
                    <a:pt x="38" y="99"/>
                  </a:moveTo>
                  <a:lnTo>
                    <a:pt x="82" y="99"/>
                  </a:lnTo>
                  <a:lnTo>
                    <a:pt x="61" y="27"/>
                  </a:lnTo>
                  <a:lnTo>
                    <a:pt x="38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5044AF58-4022-4FC3-9DF6-B037965A6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5" y="1745"/>
              <a:ext cx="134" cy="158"/>
            </a:xfrm>
            <a:custGeom>
              <a:avLst/>
              <a:gdLst>
                <a:gd name="T0" fmla="*/ 28 w 134"/>
                <a:gd name="T1" fmla="*/ 0 h 158"/>
                <a:gd name="T2" fmla="*/ 67 w 134"/>
                <a:gd name="T3" fmla="*/ 128 h 158"/>
                <a:gd name="T4" fmla="*/ 109 w 134"/>
                <a:gd name="T5" fmla="*/ 0 h 158"/>
                <a:gd name="T6" fmla="*/ 134 w 134"/>
                <a:gd name="T7" fmla="*/ 0 h 158"/>
                <a:gd name="T8" fmla="*/ 134 w 134"/>
                <a:gd name="T9" fmla="*/ 158 h 158"/>
                <a:gd name="T10" fmla="*/ 116 w 134"/>
                <a:gd name="T11" fmla="*/ 158 h 158"/>
                <a:gd name="T12" fmla="*/ 116 w 134"/>
                <a:gd name="T13" fmla="*/ 97 h 158"/>
                <a:gd name="T14" fmla="*/ 118 w 134"/>
                <a:gd name="T15" fmla="*/ 34 h 158"/>
                <a:gd name="T16" fmla="*/ 76 w 134"/>
                <a:gd name="T17" fmla="*/ 158 h 158"/>
                <a:gd name="T18" fmla="*/ 61 w 134"/>
                <a:gd name="T19" fmla="*/ 158 h 158"/>
                <a:gd name="T20" fmla="*/ 19 w 134"/>
                <a:gd name="T21" fmla="*/ 36 h 158"/>
                <a:gd name="T22" fmla="*/ 21 w 134"/>
                <a:gd name="T23" fmla="*/ 97 h 158"/>
                <a:gd name="T24" fmla="*/ 21 w 134"/>
                <a:gd name="T25" fmla="*/ 158 h 158"/>
                <a:gd name="T26" fmla="*/ 0 w 134"/>
                <a:gd name="T27" fmla="*/ 158 h 158"/>
                <a:gd name="T28" fmla="*/ 0 w 134"/>
                <a:gd name="T29" fmla="*/ 0 h 158"/>
                <a:gd name="T30" fmla="*/ 28 w 134"/>
                <a:gd name="T3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4" h="158">
                  <a:moveTo>
                    <a:pt x="28" y="0"/>
                  </a:moveTo>
                  <a:lnTo>
                    <a:pt x="67" y="128"/>
                  </a:lnTo>
                  <a:lnTo>
                    <a:pt x="109" y="0"/>
                  </a:lnTo>
                  <a:lnTo>
                    <a:pt x="134" y="0"/>
                  </a:lnTo>
                  <a:lnTo>
                    <a:pt x="134" y="158"/>
                  </a:lnTo>
                  <a:lnTo>
                    <a:pt x="116" y="158"/>
                  </a:lnTo>
                  <a:lnTo>
                    <a:pt x="116" y="97"/>
                  </a:lnTo>
                  <a:lnTo>
                    <a:pt x="118" y="34"/>
                  </a:lnTo>
                  <a:lnTo>
                    <a:pt x="76" y="158"/>
                  </a:lnTo>
                  <a:lnTo>
                    <a:pt x="61" y="158"/>
                  </a:lnTo>
                  <a:lnTo>
                    <a:pt x="19" y="36"/>
                  </a:lnTo>
                  <a:lnTo>
                    <a:pt x="21" y="97"/>
                  </a:lnTo>
                  <a:lnTo>
                    <a:pt x="21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C0E1069-DF46-4D86-9EB1-F3317EF88C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5" y="1745"/>
              <a:ext cx="98" cy="158"/>
            </a:xfrm>
            <a:custGeom>
              <a:avLst/>
              <a:gdLst>
                <a:gd name="T0" fmla="*/ 10 w 47"/>
                <a:gd name="T1" fmla="*/ 46 h 75"/>
                <a:gd name="T2" fmla="*/ 10 w 47"/>
                <a:gd name="T3" fmla="*/ 75 h 75"/>
                <a:gd name="T4" fmla="*/ 0 w 47"/>
                <a:gd name="T5" fmla="*/ 75 h 75"/>
                <a:gd name="T6" fmla="*/ 0 w 47"/>
                <a:gd name="T7" fmla="*/ 0 h 75"/>
                <a:gd name="T8" fmla="*/ 24 w 47"/>
                <a:gd name="T9" fmla="*/ 0 h 75"/>
                <a:gd name="T10" fmla="*/ 41 w 47"/>
                <a:gd name="T11" fmla="*/ 6 h 75"/>
                <a:gd name="T12" fmla="*/ 47 w 47"/>
                <a:gd name="T13" fmla="*/ 23 h 75"/>
                <a:gd name="T14" fmla="*/ 41 w 47"/>
                <a:gd name="T15" fmla="*/ 39 h 75"/>
                <a:gd name="T16" fmla="*/ 25 w 47"/>
                <a:gd name="T17" fmla="*/ 46 h 75"/>
                <a:gd name="T18" fmla="*/ 10 w 47"/>
                <a:gd name="T19" fmla="*/ 46 h 75"/>
                <a:gd name="T20" fmla="*/ 10 w 47"/>
                <a:gd name="T21" fmla="*/ 37 h 75"/>
                <a:gd name="T22" fmla="*/ 24 w 47"/>
                <a:gd name="T23" fmla="*/ 37 h 75"/>
                <a:gd name="T24" fmla="*/ 34 w 47"/>
                <a:gd name="T25" fmla="*/ 34 h 75"/>
                <a:gd name="T26" fmla="*/ 37 w 47"/>
                <a:gd name="T27" fmla="*/ 23 h 75"/>
                <a:gd name="T28" fmla="*/ 34 w 47"/>
                <a:gd name="T29" fmla="*/ 12 h 75"/>
                <a:gd name="T30" fmla="*/ 24 w 47"/>
                <a:gd name="T31" fmla="*/ 8 h 75"/>
                <a:gd name="T32" fmla="*/ 10 w 47"/>
                <a:gd name="T33" fmla="*/ 8 h 75"/>
                <a:gd name="T34" fmla="*/ 10 w 47"/>
                <a:gd name="T35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75">
                  <a:moveTo>
                    <a:pt x="10" y="46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7" y="2"/>
                    <a:pt x="41" y="6"/>
                  </a:cubicBezTo>
                  <a:cubicBezTo>
                    <a:pt x="45" y="10"/>
                    <a:pt x="47" y="16"/>
                    <a:pt x="47" y="23"/>
                  </a:cubicBezTo>
                  <a:cubicBezTo>
                    <a:pt x="47" y="30"/>
                    <a:pt x="45" y="36"/>
                    <a:pt x="41" y="39"/>
                  </a:cubicBezTo>
                  <a:cubicBezTo>
                    <a:pt x="37" y="43"/>
                    <a:pt x="32" y="45"/>
                    <a:pt x="25" y="46"/>
                  </a:cubicBezTo>
                  <a:lnTo>
                    <a:pt x="10" y="46"/>
                  </a:lnTo>
                  <a:close/>
                  <a:moveTo>
                    <a:pt x="10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9" y="37"/>
                    <a:pt x="32" y="36"/>
                    <a:pt x="34" y="34"/>
                  </a:cubicBezTo>
                  <a:cubicBezTo>
                    <a:pt x="36" y="31"/>
                    <a:pt x="37" y="27"/>
                    <a:pt x="37" y="23"/>
                  </a:cubicBezTo>
                  <a:cubicBezTo>
                    <a:pt x="37" y="18"/>
                    <a:pt x="36" y="15"/>
                    <a:pt x="34" y="12"/>
                  </a:cubicBezTo>
                  <a:cubicBezTo>
                    <a:pt x="32" y="9"/>
                    <a:pt x="29" y="8"/>
                    <a:pt x="24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E781827-4E73-4F60-BABA-FF8B1B663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1745"/>
              <a:ext cx="97" cy="160"/>
            </a:xfrm>
            <a:custGeom>
              <a:avLst/>
              <a:gdLst>
                <a:gd name="T0" fmla="*/ 46 w 46"/>
                <a:gd name="T1" fmla="*/ 0 h 76"/>
                <a:gd name="T2" fmla="*/ 46 w 46"/>
                <a:gd name="T3" fmla="*/ 53 h 76"/>
                <a:gd name="T4" fmla="*/ 40 w 46"/>
                <a:gd name="T5" fmla="*/ 70 h 76"/>
                <a:gd name="T6" fmla="*/ 23 w 46"/>
                <a:gd name="T7" fmla="*/ 76 h 76"/>
                <a:gd name="T8" fmla="*/ 6 w 46"/>
                <a:gd name="T9" fmla="*/ 70 h 76"/>
                <a:gd name="T10" fmla="*/ 0 w 46"/>
                <a:gd name="T11" fmla="*/ 53 h 76"/>
                <a:gd name="T12" fmla="*/ 0 w 46"/>
                <a:gd name="T13" fmla="*/ 0 h 76"/>
                <a:gd name="T14" fmla="*/ 9 w 46"/>
                <a:gd name="T15" fmla="*/ 0 h 76"/>
                <a:gd name="T16" fmla="*/ 9 w 46"/>
                <a:gd name="T17" fmla="*/ 53 h 76"/>
                <a:gd name="T18" fmla="*/ 12 w 46"/>
                <a:gd name="T19" fmla="*/ 64 h 76"/>
                <a:gd name="T20" fmla="*/ 23 w 46"/>
                <a:gd name="T21" fmla="*/ 68 h 76"/>
                <a:gd name="T22" fmla="*/ 33 w 46"/>
                <a:gd name="T23" fmla="*/ 64 h 76"/>
                <a:gd name="T24" fmla="*/ 37 w 46"/>
                <a:gd name="T25" fmla="*/ 53 h 76"/>
                <a:gd name="T26" fmla="*/ 37 w 46"/>
                <a:gd name="T27" fmla="*/ 0 h 76"/>
                <a:gd name="T28" fmla="*/ 46 w 46"/>
                <a:gd name="T2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6">
                  <a:moveTo>
                    <a:pt x="46" y="0"/>
                  </a:moveTo>
                  <a:cubicBezTo>
                    <a:pt x="46" y="53"/>
                    <a:pt x="46" y="53"/>
                    <a:pt x="46" y="53"/>
                  </a:cubicBezTo>
                  <a:cubicBezTo>
                    <a:pt x="46" y="60"/>
                    <a:pt x="44" y="66"/>
                    <a:pt x="40" y="70"/>
                  </a:cubicBezTo>
                  <a:cubicBezTo>
                    <a:pt x="36" y="74"/>
                    <a:pt x="30" y="76"/>
                    <a:pt x="23" y="76"/>
                  </a:cubicBezTo>
                  <a:cubicBezTo>
                    <a:pt x="15" y="76"/>
                    <a:pt x="10" y="74"/>
                    <a:pt x="6" y="70"/>
                  </a:cubicBezTo>
                  <a:cubicBezTo>
                    <a:pt x="2" y="66"/>
                    <a:pt x="0" y="61"/>
                    <a:pt x="0" y="5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8"/>
                    <a:pt x="10" y="62"/>
                    <a:pt x="12" y="64"/>
                  </a:cubicBezTo>
                  <a:cubicBezTo>
                    <a:pt x="15" y="67"/>
                    <a:pt x="18" y="68"/>
                    <a:pt x="23" y="68"/>
                  </a:cubicBezTo>
                  <a:cubicBezTo>
                    <a:pt x="28" y="68"/>
                    <a:pt x="31" y="67"/>
                    <a:pt x="33" y="64"/>
                  </a:cubicBezTo>
                  <a:cubicBezTo>
                    <a:pt x="35" y="62"/>
                    <a:pt x="37" y="58"/>
                    <a:pt x="37" y="53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7927F5E-EA58-4189-8C9A-7817B1868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" y="1743"/>
              <a:ext cx="96" cy="162"/>
            </a:xfrm>
            <a:custGeom>
              <a:avLst/>
              <a:gdLst>
                <a:gd name="T0" fmla="*/ 37 w 46"/>
                <a:gd name="T1" fmla="*/ 57 h 77"/>
                <a:gd name="T2" fmla="*/ 34 w 46"/>
                <a:gd name="T3" fmla="*/ 48 h 77"/>
                <a:gd name="T4" fmla="*/ 23 w 46"/>
                <a:gd name="T5" fmla="*/ 42 h 77"/>
                <a:gd name="T6" fmla="*/ 10 w 46"/>
                <a:gd name="T7" fmla="*/ 37 h 77"/>
                <a:gd name="T8" fmla="*/ 4 w 46"/>
                <a:gd name="T9" fmla="*/ 29 h 77"/>
                <a:gd name="T10" fmla="*/ 2 w 46"/>
                <a:gd name="T11" fmla="*/ 20 h 77"/>
                <a:gd name="T12" fmla="*/ 8 w 46"/>
                <a:gd name="T13" fmla="*/ 5 h 77"/>
                <a:gd name="T14" fmla="*/ 24 w 46"/>
                <a:gd name="T15" fmla="*/ 0 h 77"/>
                <a:gd name="T16" fmla="*/ 35 w 46"/>
                <a:gd name="T17" fmla="*/ 3 h 77"/>
                <a:gd name="T18" fmla="*/ 43 w 46"/>
                <a:gd name="T19" fmla="*/ 11 h 77"/>
                <a:gd name="T20" fmla="*/ 46 w 46"/>
                <a:gd name="T21" fmla="*/ 22 h 77"/>
                <a:gd name="T22" fmla="*/ 37 w 46"/>
                <a:gd name="T23" fmla="*/ 22 h 77"/>
                <a:gd name="T24" fmla="*/ 33 w 46"/>
                <a:gd name="T25" fmla="*/ 12 h 77"/>
                <a:gd name="T26" fmla="*/ 24 w 46"/>
                <a:gd name="T27" fmla="*/ 8 h 77"/>
                <a:gd name="T28" fmla="*/ 15 w 46"/>
                <a:gd name="T29" fmla="*/ 11 h 77"/>
                <a:gd name="T30" fmla="*/ 11 w 46"/>
                <a:gd name="T31" fmla="*/ 20 h 77"/>
                <a:gd name="T32" fmla="*/ 15 w 46"/>
                <a:gd name="T33" fmla="*/ 28 h 77"/>
                <a:gd name="T34" fmla="*/ 25 w 46"/>
                <a:gd name="T35" fmla="*/ 34 h 77"/>
                <a:gd name="T36" fmla="*/ 41 w 46"/>
                <a:gd name="T37" fmla="*/ 43 h 77"/>
                <a:gd name="T38" fmla="*/ 46 w 46"/>
                <a:gd name="T39" fmla="*/ 57 h 77"/>
                <a:gd name="T40" fmla="*/ 40 w 46"/>
                <a:gd name="T41" fmla="*/ 72 h 77"/>
                <a:gd name="T42" fmla="*/ 24 w 46"/>
                <a:gd name="T43" fmla="*/ 77 h 77"/>
                <a:gd name="T44" fmla="*/ 12 w 46"/>
                <a:gd name="T45" fmla="*/ 74 h 77"/>
                <a:gd name="T46" fmla="*/ 3 w 46"/>
                <a:gd name="T47" fmla="*/ 66 h 77"/>
                <a:gd name="T48" fmla="*/ 0 w 46"/>
                <a:gd name="T49" fmla="*/ 54 h 77"/>
                <a:gd name="T50" fmla="*/ 9 w 46"/>
                <a:gd name="T51" fmla="*/ 54 h 77"/>
                <a:gd name="T52" fmla="*/ 13 w 46"/>
                <a:gd name="T53" fmla="*/ 65 h 77"/>
                <a:gd name="T54" fmla="*/ 24 w 46"/>
                <a:gd name="T55" fmla="*/ 69 h 77"/>
                <a:gd name="T56" fmla="*/ 33 w 46"/>
                <a:gd name="T57" fmla="*/ 66 h 77"/>
                <a:gd name="T58" fmla="*/ 37 w 46"/>
                <a:gd name="T59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77">
                  <a:moveTo>
                    <a:pt x="37" y="57"/>
                  </a:moveTo>
                  <a:cubicBezTo>
                    <a:pt x="37" y="53"/>
                    <a:pt x="36" y="50"/>
                    <a:pt x="34" y="48"/>
                  </a:cubicBezTo>
                  <a:cubicBezTo>
                    <a:pt x="31" y="46"/>
                    <a:pt x="28" y="44"/>
                    <a:pt x="23" y="42"/>
                  </a:cubicBezTo>
                  <a:cubicBezTo>
                    <a:pt x="17" y="41"/>
                    <a:pt x="13" y="39"/>
                    <a:pt x="10" y="37"/>
                  </a:cubicBezTo>
                  <a:cubicBezTo>
                    <a:pt x="8" y="34"/>
                    <a:pt x="5" y="32"/>
                    <a:pt x="4" y="29"/>
                  </a:cubicBezTo>
                  <a:cubicBezTo>
                    <a:pt x="3" y="27"/>
                    <a:pt x="2" y="24"/>
                    <a:pt x="2" y="20"/>
                  </a:cubicBezTo>
                  <a:cubicBezTo>
                    <a:pt x="2" y="14"/>
                    <a:pt x="4" y="9"/>
                    <a:pt x="8" y="5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1" y="7"/>
                    <a:pt x="43" y="11"/>
                  </a:cubicBezTo>
                  <a:cubicBezTo>
                    <a:pt x="45" y="14"/>
                    <a:pt x="46" y="18"/>
                    <a:pt x="46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18"/>
                    <a:pt x="35" y="14"/>
                    <a:pt x="33" y="12"/>
                  </a:cubicBezTo>
                  <a:cubicBezTo>
                    <a:pt x="31" y="9"/>
                    <a:pt x="28" y="8"/>
                    <a:pt x="24" y="8"/>
                  </a:cubicBezTo>
                  <a:cubicBezTo>
                    <a:pt x="20" y="8"/>
                    <a:pt x="17" y="9"/>
                    <a:pt x="15" y="11"/>
                  </a:cubicBezTo>
                  <a:cubicBezTo>
                    <a:pt x="13" y="13"/>
                    <a:pt x="11" y="16"/>
                    <a:pt x="11" y="20"/>
                  </a:cubicBezTo>
                  <a:cubicBezTo>
                    <a:pt x="11" y="23"/>
                    <a:pt x="13" y="26"/>
                    <a:pt x="15" y="28"/>
                  </a:cubicBezTo>
                  <a:cubicBezTo>
                    <a:pt x="17" y="30"/>
                    <a:pt x="21" y="32"/>
                    <a:pt x="25" y="34"/>
                  </a:cubicBezTo>
                  <a:cubicBezTo>
                    <a:pt x="33" y="36"/>
                    <a:pt x="38" y="39"/>
                    <a:pt x="41" y="43"/>
                  </a:cubicBezTo>
                  <a:cubicBezTo>
                    <a:pt x="45" y="46"/>
                    <a:pt x="46" y="51"/>
                    <a:pt x="46" y="57"/>
                  </a:cubicBezTo>
                  <a:cubicBezTo>
                    <a:pt x="46" y="63"/>
                    <a:pt x="44" y="68"/>
                    <a:pt x="40" y="72"/>
                  </a:cubicBezTo>
                  <a:cubicBezTo>
                    <a:pt x="36" y="75"/>
                    <a:pt x="31" y="77"/>
                    <a:pt x="24" y="77"/>
                  </a:cubicBezTo>
                  <a:cubicBezTo>
                    <a:pt x="20" y="77"/>
                    <a:pt x="16" y="76"/>
                    <a:pt x="12" y="74"/>
                  </a:cubicBezTo>
                  <a:cubicBezTo>
                    <a:pt x="8" y="72"/>
                    <a:pt x="5" y="70"/>
                    <a:pt x="3" y="66"/>
                  </a:cubicBezTo>
                  <a:cubicBezTo>
                    <a:pt x="1" y="63"/>
                    <a:pt x="0" y="59"/>
                    <a:pt x="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9"/>
                    <a:pt x="11" y="62"/>
                    <a:pt x="13" y="65"/>
                  </a:cubicBezTo>
                  <a:cubicBezTo>
                    <a:pt x="16" y="68"/>
                    <a:pt x="20" y="69"/>
                    <a:pt x="24" y="69"/>
                  </a:cubicBezTo>
                  <a:cubicBezTo>
                    <a:pt x="28" y="69"/>
                    <a:pt x="31" y="68"/>
                    <a:pt x="33" y="66"/>
                  </a:cubicBezTo>
                  <a:cubicBezTo>
                    <a:pt x="36" y="64"/>
                    <a:pt x="37" y="61"/>
                    <a:pt x="37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CC59778-DB92-43AE-82AD-5961050E8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28" y="1964"/>
              <a:ext cx="96" cy="159"/>
            </a:xfrm>
            <a:custGeom>
              <a:avLst/>
              <a:gdLst>
                <a:gd name="T0" fmla="*/ 0 w 46"/>
                <a:gd name="T1" fmla="*/ 76 h 76"/>
                <a:gd name="T2" fmla="*/ 0 w 46"/>
                <a:gd name="T3" fmla="*/ 0 h 76"/>
                <a:gd name="T4" fmla="*/ 18 w 46"/>
                <a:gd name="T5" fmla="*/ 0 h 76"/>
                <a:gd name="T6" fmla="*/ 39 w 46"/>
                <a:gd name="T7" fmla="*/ 8 h 76"/>
                <a:gd name="T8" fmla="*/ 46 w 46"/>
                <a:gd name="T9" fmla="*/ 32 h 76"/>
                <a:gd name="T10" fmla="*/ 46 w 46"/>
                <a:gd name="T11" fmla="*/ 44 h 76"/>
                <a:gd name="T12" fmla="*/ 39 w 46"/>
                <a:gd name="T13" fmla="*/ 67 h 76"/>
                <a:gd name="T14" fmla="*/ 17 w 46"/>
                <a:gd name="T15" fmla="*/ 76 h 76"/>
                <a:gd name="T16" fmla="*/ 0 w 46"/>
                <a:gd name="T17" fmla="*/ 76 h 76"/>
                <a:gd name="T18" fmla="*/ 10 w 46"/>
                <a:gd name="T19" fmla="*/ 8 h 76"/>
                <a:gd name="T20" fmla="*/ 10 w 46"/>
                <a:gd name="T21" fmla="*/ 67 h 76"/>
                <a:gd name="T22" fmla="*/ 17 w 46"/>
                <a:gd name="T23" fmla="*/ 67 h 76"/>
                <a:gd name="T24" fmla="*/ 32 w 46"/>
                <a:gd name="T25" fmla="*/ 62 h 76"/>
                <a:gd name="T26" fmla="*/ 37 w 46"/>
                <a:gd name="T27" fmla="*/ 45 h 76"/>
                <a:gd name="T28" fmla="*/ 37 w 46"/>
                <a:gd name="T29" fmla="*/ 31 h 76"/>
                <a:gd name="T30" fmla="*/ 32 w 46"/>
                <a:gd name="T31" fmla="*/ 14 h 76"/>
                <a:gd name="T32" fmla="*/ 18 w 46"/>
                <a:gd name="T33" fmla="*/ 8 h 76"/>
                <a:gd name="T34" fmla="*/ 10 w 46"/>
                <a:gd name="T35" fmla="*/ 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76">
                  <a:moveTo>
                    <a:pt x="0" y="7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34" y="3"/>
                    <a:pt x="39" y="8"/>
                  </a:cubicBezTo>
                  <a:cubicBezTo>
                    <a:pt x="44" y="14"/>
                    <a:pt x="46" y="22"/>
                    <a:pt x="46" y="32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54"/>
                    <a:pt x="44" y="62"/>
                    <a:pt x="39" y="67"/>
                  </a:cubicBezTo>
                  <a:cubicBezTo>
                    <a:pt x="34" y="73"/>
                    <a:pt x="27" y="76"/>
                    <a:pt x="17" y="76"/>
                  </a:cubicBezTo>
                  <a:lnTo>
                    <a:pt x="0" y="76"/>
                  </a:lnTo>
                  <a:close/>
                  <a:moveTo>
                    <a:pt x="10" y="8"/>
                  </a:moveTo>
                  <a:cubicBezTo>
                    <a:pt x="10" y="67"/>
                    <a:pt x="10" y="67"/>
                    <a:pt x="10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4" y="67"/>
                    <a:pt x="29" y="65"/>
                    <a:pt x="32" y="62"/>
                  </a:cubicBezTo>
                  <a:cubicBezTo>
                    <a:pt x="35" y="58"/>
                    <a:pt x="37" y="52"/>
                    <a:pt x="37" y="45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3"/>
                    <a:pt x="35" y="18"/>
                    <a:pt x="32" y="14"/>
                  </a:cubicBezTo>
                  <a:cubicBezTo>
                    <a:pt x="29" y="10"/>
                    <a:pt x="24" y="8"/>
                    <a:pt x="18" y="8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28ECA23-0D3A-4220-BC6B-093D62EE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7" y="1955"/>
              <a:ext cx="28" cy="53"/>
            </a:xfrm>
            <a:custGeom>
              <a:avLst/>
              <a:gdLst>
                <a:gd name="T0" fmla="*/ 5 w 13"/>
                <a:gd name="T1" fmla="*/ 25 h 25"/>
                <a:gd name="T2" fmla="*/ 0 w 13"/>
                <a:gd name="T3" fmla="*/ 22 h 25"/>
                <a:gd name="T4" fmla="*/ 4 w 13"/>
                <a:gd name="T5" fmla="*/ 8 h 25"/>
                <a:gd name="T6" fmla="*/ 4 w 13"/>
                <a:gd name="T7" fmla="*/ 0 h 25"/>
                <a:gd name="T8" fmla="*/ 13 w 13"/>
                <a:gd name="T9" fmla="*/ 0 h 25"/>
                <a:gd name="T10" fmla="*/ 13 w 13"/>
                <a:gd name="T11" fmla="*/ 7 h 25"/>
                <a:gd name="T12" fmla="*/ 10 w 13"/>
                <a:gd name="T13" fmla="*/ 17 h 25"/>
                <a:gd name="T14" fmla="*/ 5 w 13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25">
                  <a:moveTo>
                    <a:pt x="5" y="25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" y="17"/>
                    <a:pt x="4" y="13"/>
                    <a:pt x="4" y="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10"/>
                    <a:pt x="12" y="14"/>
                    <a:pt x="10" y="17"/>
                  </a:cubicBezTo>
                  <a:cubicBezTo>
                    <a:pt x="9" y="21"/>
                    <a:pt x="7" y="23"/>
                    <a:pt x="5" y="25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E511DB1-46C1-4DC4-9564-C28415508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964"/>
              <a:ext cx="86" cy="159"/>
            </a:xfrm>
            <a:custGeom>
              <a:avLst/>
              <a:gdLst>
                <a:gd name="T0" fmla="*/ 75 w 86"/>
                <a:gd name="T1" fmla="*/ 86 h 159"/>
                <a:gd name="T2" fmla="*/ 21 w 86"/>
                <a:gd name="T3" fmla="*/ 86 h 159"/>
                <a:gd name="T4" fmla="*/ 21 w 86"/>
                <a:gd name="T5" fmla="*/ 140 h 159"/>
                <a:gd name="T6" fmla="*/ 86 w 86"/>
                <a:gd name="T7" fmla="*/ 140 h 159"/>
                <a:gd name="T8" fmla="*/ 86 w 86"/>
                <a:gd name="T9" fmla="*/ 159 h 159"/>
                <a:gd name="T10" fmla="*/ 0 w 86"/>
                <a:gd name="T11" fmla="*/ 159 h 159"/>
                <a:gd name="T12" fmla="*/ 0 w 86"/>
                <a:gd name="T13" fmla="*/ 0 h 159"/>
                <a:gd name="T14" fmla="*/ 83 w 86"/>
                <a:gd name="T15" fmla="*/ 0 h 159"/>
                <a:gd name="T16" fmla="*/ 83 w 86"/>
                <a:gd name="T17" fmla="*/ 16 h 159"/>
                <a:gd name="T18" fmla="*/ 21 w 86"/>
                <a:gd name="T19" fmla="*/ 16 h 159"/>
                <a:gd name="T20" fmla="*/ 21 w 86"/>
                <a:gd name="T21" fmla="*/ 69 h 159"/>
                <a:gd name="T22" fmla="*/ 75 w 86"/>
                <a:gd name="T23" fmla="*/ 69 h 159"/>
                <a:gd name="T24" fmla="*/ 75 w 86"/>
                <a:gd name="T25" fmla="*/ 8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9">
                  <a:moveTo>
                    <a:pt x="75" y="86"/>
                  </a:moveTo>
                  <a:lnTo>
                    <a:pt x="21" y="86"/>
                  </a:lnTo>
                  <a:lnTo>
                    <a:pt x="21" y="140"/>
                  </a:lnTo>
                  <a:lnTo>
                    <a:pt x="86" y="140"/>
                  </a:lnTo>
                  <a:lnTo>
                    <a:pt x="86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6"/>
                  </a:lnTo>
                  <a:lnTo>
                    <a:pt x="21" y="16"/>
                  </a:lnTo>
                  <a:lnTo>
                    <a:pt x="21" y="69"/>
                  </a:lnTo>
                  <a:lnTo>
                    <a:pt x="75" y="69"/>
                  </a:lnTo>
                  <a:lnTo>
                    <a:pt x="75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14D8DC6-FC73-4E37-8977-87842EB09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1964"/>
              <a:ext cx="102" cy="159"/>
            </a:xfrm>
            <a:custGeom>
              <a:avLst/>
              <a:gdLst>
                <a:gd name="T0" fmla="*/ 102 w 102"/>
                <a:gd name="T1" fmla="*/ 159 h 159"/>
                <a:gd name="T2" fmla="*/ 83 w 102"/>
                <a:gd name="T3" fmla="*/ 159 h 159"/>
                <a:gd name="T4" fmla="*/ 21 w 102"/>
                <a:gd name="T5" fmla="*/ 37 h 159"/>
                <a:gd name="T6" fmla="*/ 21 w 102"/>
                <a:gd name="T7" fmla="*/ 159 h 159"/>
                <a:gd name="T8" fmla="*/ 0 w 102"/>
                <a:gd name="T9" fmla="*/ 159 h 159"/>
                <a:gd name="T10" fmla="*/ 0 w 102"/>
                <a:gd name="T11" fmla="*/ 0 h 159"/>
                <a:gd name="T12" fmla="*/ 21 w 102"/>
                <a:gd name="T13" fmla="*/ 0 h 159"/>
                <a:gd name="T14" fmla="*/ 83 w 102"/>
                <a:gd name="T15" fmla="*/ 124 h 159"/>
                <a:gd name="T16" fmla="*/ 83 w 102"/>
                <a:gd name="T17" fmla="*/ 0 h 159"/>
                <a:gd name="T18" fmla="*/ 102 w 102"/>
                <a:gd name="T19" fmla="*/ 0 h 159"/>
                <a:gd name="T20" fmla="*/ 102 w 102"/>
                <a:gd name="T2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59">
                  <a:moveTo>
                    <a:pt x="102" y="159"/>
                  </a:moveTo>
                  <a:lnTo>
                    <a:pt x="83" y="159"/>
                  </a:lnTo>
                  <a:lnTo>
                    <a:pt x="21" y="37"/>
                  </a:lnTo>
                  <a:lnTo>
                    <a:pt x="2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21" y="0"/>
                  </a:lnTo>
                  <a:lnTo>
                    <a:pt x="83" y="124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102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54684E0-FC7C-4631-B8CB-CDC0C1141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7" y="1961"/>
              <a:ext cx="96" cy="164"/>
            </a:xfrm>
            <a:custGeom>
              <a:avLst/>
              <a:gdLst>
                <a:gd name="T0" fmla="*/ 37 w 46"/>
                <a:gd name="T1" fmla="*/ 57 h 78"/>
                <a:gd name="T2" fmla="*/ 33 w 46"/>
                <a:gd name="T3" fmla="*/ 49 h 78"/>
                <a:gd name="T4" fmla="*/ 22 w 46"/>
                <a:gd name="T5" fmla="*/ 43 h 78"/>
                <a:gd name="T6" fmla="*/ 10 w 46"/>
                <a:gd name="T7" fmla="*/ 37 h 78"/>
                <a:gd name="T8" fmla="*/ 4 w 46"/>
                <a:gd name="T9" fmla="*/ 30 h 78"/>
                <a:gd name="T10" fmla="*/ 2 w 46"/>
                <a:gd name="T11" fmla="*/ 21 h 78"/>
                <a:gd name="T12" fmla="*/ 8 w 46"/>
                <a:gd name="T13" fmla="*/ 6 h 78"/>
                <a:gd name="T14" fmla="*/ 23 w 46"/>
                <a:gd name="T15" fmla="*/ 0 h 78"/>
                <a:gd name="T16" fmla="*/ 35 w 46"/>
                <a:gd name="T17" fmla="*/ 3 h 78"/>
                <a:gd name="T18" fmla="*/ 43 w 46"/>
                <a:gd name="T19" fmla="*/ 11 h 78"/>
                <a:gd name="T20" fmla="*/ 46 w 46"/>
                <a:gd name="T21" fmla="*/ 23 h 78"/>
                <a:gd name="T22" fmla="*/ 37 w 46"/>
                <a:gd name="T23" fmla="*/ 23 h 78"/>
                <a:gd name="T24" fmla="*/ 33 w 46"/>
                <a:gd name="T25" fmla="*/ 12 h 78"/>
                <a:gd name="T26" fmla="*/ 23 w 46"/>
                <a:gd name="T27" fmla="*/ 8 h 78"/>
                <a:gd name="T28" fmla="*/ 15 w 46"/>
                <a:gd name="T29" fmla="*/ 12 h 78"/>
                <a:gd name="T30" fmla="*/ 11 w 46"/>
                <a:gd name="T31" fmla="*/ 21 h 78"/>
                <a:gd name="T32" fmla="*/ 15 w 46"/>
                <a:gd name="T33" fmla="*/ 29 h 78"/>
                <a:gd name="T34" fmla="*/ 25 w 46"/>
                <a:gd name="T35" fmla="*/ 34 h 78"/>
                <a:gd name="T36" fmla="*/ 41 w 46"/>
                <a:gd name="T37" fmla="*/ 43 h 78"/>
                <a:gd name="T38" fmla="*/ 46 w 46"/>
                <a:gd name="T39" fmla="*/ 57 h 78"/>
                <a:gd name="T40" fmla="*/ 40 w 46"/>
                <a:gd name="T41" fmla="*/ 72 h 78"/>
                <a:gd name="T42" fmla="*/ 24 w 46"/>
                <a:gd name="T43" fmla="*/ 78 h 78"/>
                <a:gd name="T44" fmla="*/ 12 w 46"/>
                <a:gd name="T45" fmla="*/ 75 h 78"/>
                <a:gd name="T46" fmla="*/ 3 w 46"/>
                <a:gd name="T47" fmla="*/ 67 h 78"/>
                <a:gd name="T48" fmla="*/ 0 w 46"/>
                <a:gd name="T49" fmla="*/ 55 h 78"/>
                <a:gd name="T50" fmla="*/ 9 w 46"/>
                <a:gd name="T51" fmla="*/ 55 h 78"/>
                <a:gd name="T52" fmla="*/ 13 w 46"/>
                <a:gd name="T53" fmla="*/ 66 h 78"/>
                <a:gd name="T54" fmla="*/ 24 w 46"/>
                <a:gd name="T55" fmla="*/ 69 h 78"/>
                <a:gd name="T56" fmla="*/ 33 w 46"/>
                <a:gd name="T57" fmla="*/ 66 h 78"/>
                <a:gd name="T58" fmla="*/ 37 w 46"/>
                <a:gd name="T59" fmla="*/ 5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78">
                  <a:moveTo>
                    <a:pt x="37" y="57"/>
                  </a:moveTo>
                  <a:cubicBezTo>
                    <a:pt x="37" y="54"/>
                    <a:pt x="36" y="51"/>
                    <a:pt x="33" y="49"/>
                  </a:cubicBezTo>
                  <a:cubicBezTo>
                    <a:pt x="31" y="47"/>
                    <a:pt x="28" y="45"/>
                    <a:pt x="22" y="43"/>
                  </a:cubicBezTo>
                  <a:cubicBezTo>
                    <a:pt x="17" y="41"/>
                    <a:pt x="13" y="39"/>
                    <a:pt x="10" y="37"/>
                  </a:cubicBezTo>
                  <a:cubicBezTo>
                    <a:pt x="7" y="35"/>
                    <a:pt x="5" y="33"/>
                    <a:pt x="4" y="30"/>
                  </a:cubicBezTo>
                  <a:cubicBezTo>
                    <a:pt x="3" y="27"/>
                    <a:pt x="2" y="24"/>
                    <a:pt x="2" y="21"/>
                  </a:cubicBezTo>
                  <a:cubicBezTo>
                    <a:pt x="2" y="15"/>
                    <a:pt x="4" y="10"/>
                    <a:pt x="8" y="6"/>
                  </a:cubicBezTo>
                  <a:cubicBezTo>
                    <a:pt x="12" y="2"/>
                    <a:pt x="17" y="0"/>
                    <a:pt x="23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1" y="8"/>
                    <a:pt x="43" y="11"/>
                  </a:cubicBezTo>
                  <a:cubicBezTo>
                    <a:pt x="45" y="15"/>
                    <a:pt x="46" y="19"/>
                    <a:pt x="4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8"/>
                    <a:pt x="35" y="15"/>
                    <a:pt x="33" y="12"/>
                  </a:cubicBezTo>
                  <a:cubicBezTo>
                    <a:pt x="31" y="10"/>
                    <a:pt x="28" y="8"/>
                    <a:pt x="23" y="8"/>
                  </a:cubicBezTo>
                  <a:cubicBezTo>
                    <a:pt x="20" y="8"/>
                    <a:pt x="17" y="9"/>
                    <a:pt x="15" y="12"/>
                  </a:cubicBezTo>
                  <a:cubicBezTo>
                    <a:pt x="12" y="14"/>
                    <a:pt x="11" y="17"/>
                    <a:pt x="11" y="21"/>
                  </a:cubicBezTo>
                  <a:cubicBezTo>
                    <a:pt x="11" y="24"/>
                    <a:pt x="13" y="26"/>
                    <a:pt x="15" y="29"/>
                  </a:cubicBezTo>
                  <a:cubicBezTo>
                    <a:pt x="17" y="31"/>
                    <a:pt x="21" y="33"/>
                    <a:pt x="25" y="34"/>
                  </a:cubicBezTo>
                  <a:cubicBezTo>
                    <a:pt x="33" y="37"/>
                    <a:pt x="38" y="40"/>
                    <a:pt x="41" y="43"/>
                  </a:cubicBezTo>
                  <a:cubicBezTo>
                    <a:pt x="44" y="47"/>
                    <a:pt x="46" y="52"/>
                    <a:pt x="46" y="57"/>
                  </a:cubicBezTo>
                  <a:cubicBezTo>
                    <a:pt x="46" y="63"/>
                    <a:pt x="44" y="68"/>
                    <a:pt x="40" y="72"/>
                  </a:cubicBezTo>
                  <a:cubicBezTo>
                    <a:pt x="36" y="76"/>
                    <a:pt x="31" y="78"/>
                    <a:pt x="24" y="78"/>
                  </a:cubicBezTo>
                  <a:cubicBezTo>
                    <a:pt x="20" y="78"/>
                    <a:pt x="16" y="77"/>
                    <a:pt x="12" y="75"/>
                  </a:cubicBezTo>
                  <a:cubicBezTo>
                    <a:pt x="8" y="73"/>
                    <a:pt x="5" y="70"/>
                    <a:pt x="3" y="67"/>
                  </a:cubicBezTo>
                  <a:cubicBezTo>
                    <a:pt x="1" y="63"/>
                    <a:pt x="0" y="59"/>
                    <a:pt x="0" y="55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9" y="59"/>
                    <a:pt x="11" y="63"/>
                    <a:pt x="13" y="66"/>
                  </a:cubicBezTo>
                  <a:cubicBezTo>
                    <a:pt x="16" y="68"/>
                    <a:pt x="19" y="69"/>
                    <a:pt x="24" y="69"/>
                  </a:cubicBezTo>
                  <a:cubicBezTo>
                    <a:pt x="28" y="69"/>
                    <a:pt x="31" y="68"/>
                    <a:pt x="33" y="66"/>
                  </a:cubicBezTo>
                  <a:cubicBezTo>
                    <a:pt x="35" y="64"/>
                    <a:pt x="37" y="61"/>
                    <a:pt x="37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7A0DF04-25D2-4CD7-A28E-12A4378C9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964"/>
              <a:ext cx="84" cy="159"/>
            </a:xfrm>
            <a:custGeom>
              <a:avLst/>
              <a:gdLst>
                <a:gd name="T0" fmla="*/ 76 w 84"/>
                <a:gd name="T1" fmla="*/ 86 h 159"/>
                <a:gd name="T2" fmla="*/ 19 w 84"/>
                <a:gd name="T3" fmla="*/ 86 h 159"/>
                <a:gd name="T4" fmla="*/ 19 w 84"/>
                <a:gd name="T5" fmla="*/ 140 h 159"/>
                <a:gd name="T6" fmla="*/ 84 w 84"/>
                <a:gd name="T7" fmla="*/ 140 h 159"/>
                <a:gd name="T8" fmla="*/ 84 w 84"/>
                <a:gd name="T9" fmla="*/ 159 h 159"/>
                <a:gd name="T10" fmla="*/ 0 w 84"/>
                <a:gd name="T11" fmla="*/ 159 h 159"/>
                <a:gd name="T12" fmla="*/ 0 w 84"/>
                <a:gd name="T13" fmla="*/ 0 h 159"/>
                <a:gd name="T14" fmla="*/ 84 w 84"/>
                <a:gd name="T15" fmla="*/ 0 h 159"/>
                <a:gd name="T16" fmla="*/ 84 w 84"/>
                <a:gd name="T17" fmla="*/ 16 h 159"/>
                <a:gd name="T18" fmla="*/ 19 w 84"/>
                <a:gd name="T19" fmla="*/ 16 h 159"/>
                <a:gd name="T20" fmla="*/ 19 w 84"/>
                <a:gd name="T21" fmla="*/ 69 h 159"/>
                <a:gd name="T22" fmla="*/ 76 w 84"/>
                <a:gd name="T23" fmla="*/ 69 h 159"/>
                <a:gd name="T24" fmla="*/ 76 w 84"/>
                <a:gd name="T25" fmla="*/ 8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9">
                  <a:moveTo>
                    <a:pt x="76" y="86"/>
                  </a:moveTo>
                  <a:lnTo>
                    <a:pt x="19" y="86"/>
                  </a:lnTo>
                  <a:lnTo>
                    <a:pt x="19" y="140"/>
                  </a:lnTo>
                  <a:lnTo>
                    <a:pt x="84" y="140"/>
                  </a:lnTo>
                  <a:lnTo>
                    <a:pt x="84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6"/>
                  </a:lnTo>
                  <a:lnTo>
                    <a:pt x="19" y="16"/>
                  </a:lnTo>
                  <a:lnTo>
                    <a:pt x="19" y="69"/>
                  </a:lnTo>
                  <a:lnTo>
                    <a:pt x="76" y="69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57D9B90A-6FEB-454D-95D9-1BF54D2C9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964"/>
              <a:ext cx="19" cy="1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06317E63-6F5A-4A15-A845-E5C59D149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8" y="1961"/>
              <a:ext cx="102" cy="164"/>
            </a:xfrm>
            <a:custGeom>
              <a:avLst/>
              <a:gdLst>
                <a:gd name="T0" fmla="*/ 49 w 49"/>
                <a:gd name="T1" fmla="*/ 67 h 78"/>
                <a:gd name="T2" fmla="*/ 47 w 49"/>
                <a:gd name="T3" fmla="*/ 69 h 78"/>
                <a:gd name="T4" fmla="*/ 26 w 49"/>
                <a:gd name="T5" fmla="*/ 78 h 78"/>
                <a:gd name="T6" fmla="*/ 7 w 49"/>
                <a:gd name="T7" fmla="*/ 69 h 78"/>
                <a:gd name="T8" fmla="*/ 0 w 49"/>
                <a:gd name="T9" fmla="*/ 47 h 78"/>
                <a:gd name="T10" fmla="*/ 0 w 49"/>
                <a:gd name="T11" fmla="*/ 32 h 78"/>
                <a:gd name="T12" fmla="*/ 6 w 49"/>
                <a:gd name="T13" fmla="*/ 8 h 78"/>
                <a:gd name="T14" fmla="*/ 25 w 49"/>
                <a:gd name="T15" fmla="*/ 0 h 78"/>
                <a:gd name="T16" fmla="*/ 42 w 49"/>
                <a:gd name="T17" fmla="*/ 6 h 78"/>
                <a:gd name="T18" fmla="*/ 49 w 49"/>
                <a:gd name="T19" fmla="*/ 23 h 78"/>
                <a:gd name="T20" fmla="*/ 39 w 49"/>
                <a:gd name="T21" fmla="*/ 23 h 78"/>
                <a:gd name="T22" fmla="*/ 35 w 49"/>
                <a:gd name="T23" fmla="*/ 12 h 78"/>
                <a:gd name="T24" fmla="*/ 25 w 49"/>
                <a:gd name="T25" fmla="*/ 8 h 78"/>
                <a:gd name="T26" fmla="*/ 13 w 49"/>
                <a:gd name="T27" fmla="*/ 14 h 78"/>
                <a:gd name="T28" fmla="*/ 10 w 49"/>
                <a:gd name="T29" fmla="*/ 31 h 78"/>
                <a:gd name="T30" fmla="*/ 10 w 49"/>
                <a:gd name="T31" fmla="*/ 46 h 78"/>
                <a:gd name="T32" fmla="*/ 14 w 49"/>
                <a:gd name="T33" fmla="*/ 63 h 78"/>
                <a:gd name="T34" fmla="*/ 26 w 49"/>
                <a:gd name="T35" fmla="*/ 69 h 78"/>
                <a:gd name="T36" fmla="*/ 38 w 49"/>
                <a:gd name="T37" fmla="*/ 66 h 78"/>
                <a:gd name="T38" fmla="*/ 39 w 49"/>
                <a:gd name="T39" fmla="*/ 64 h 78"/>
                <a:gd name="T40" fmla="*/ 39 w 49"/>
                <a:gd name="T41" fmla="*/ 47 h 78"/>
                <a:gd name="T42" fmla="*/ 26 w 49"/>
                <a:gd name="T43" fmla="*/ 47 h 78"/>
                <a:gd name="T44" fmla="*/ 26 w 49"/>
                <a:gd name="T45" fmla="*/ 39 h 78"/>
                <a:gd name="T46" fmla="*/ 49 w 49"/>
                <a:gd name="T47" fmla="*/ 39 h 78"/>
                <a:gd name="T48" fmla="*/ 49 w 49"/>
                <a:gd name="T49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9" h="78">
                  <a:moveTo>
                    <a:pt x="49" y="67"/>
                  </a:moveTo>
                  <a:cubicBezTo>
                    <a:pt x="47" y="69"/>
                    <a:pt x="47" y="69"/>
                    <a:pt x="47" y="69"/>
                  </a:cubicBezTo>
                  <a:cubicBezTo>
                    <a:pt x="42" y="75"/>
                    <a:pt x="35" y="78"/>
                    <a:pt x="26" y="78"/>
                  </a:cubicBezTo>
                  <a:cubicBezTo>
                    <a:pt x="18" y="78"/>
                    <a:pt x="12" y="75"/>
                    <a:pt x="7" y="69"/>
                  </a:cubicBezTo>
                  <a:cubicBezTo>
                    <a:pt x="2" y="64"/>
                    <a:pt x="0" y="56"/>
                    <a:pt x="0" y="47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2" y="13"/>
                    <a:pt x="6" y="8"/>
                  </a:cubicBezTo>
                  <a:cubicBezTo>
                    <a:pt x="11" y="3"/>
                    <a:pt x="17" y="0"/>
                    <a:pt x="25" y="0"/>
                  </a:cubicBezTo>
                  <a:cubicBezTo>
                    <a:pt x="32" y="0"/>
                    <a:pt x="38" y="2"/>
                    <a:pt x="42" y="6"/>
                  </a:cubicBezTo>
                  <a:cubicBezTo>
                    <a:pt x="46" y="10"/>
                    <a:pt x="48" y="16"/>
                    <a:pt x="49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19"/>
                    <a:pt x="38" y="15"/>
                    <a:pt x="35" y="12"/>
                  </a:cubicBezTo>
                  <a:cubicBezTo>
                    <a:pt x="33" y="10"/>
                    <a:pt x="30" y="8"/>
                    <a:pt x="25" y="8"/>
                  </a:cubicBezTo>
                  <a:cubicBezTo>
                    <a:pt x="20" y="8"/>
                    <a:pt x="16" y="10"/>
                    <a:pt x="13" y="14"/>
                  </a:cubicBezTo>
                  <a:cubicBezTo>
                    <a:pt x="11" y="17"/>
                    <a:pt x="10" y="23"/>
                    <a:pt x="10" y="31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10" y="53"/>
                    <a:pt x="11" y="59"/>
                    <a:pt x="14" y="63"/>
                  </a:cubicBezTo>
                  <a:cubicBezTo>
                    <a:pt x="17" y="67"/>
                    <a:pt x="21" y="69"/>
                    <a:pt x="26" y="69"/>
                  </a:cubicBezTo>
                  <a:cubicBezTo>
                    <a:pt x="31" y="69"/>
                    <a:pt x="35" y="68"/>
                    <a:pt x="38" y="66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49" y="39"/>
                    <a:pt x="49" y="39"/>
                    <a:pt x="49" y="39"/>
                  </a:cubicBezTo>
                  <a:lnTo>
                    <a:pt x="49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91455ED7-251B-4228-B2C9-ACCA2BA29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964"/>
              <a:ext cx="102" cy="159"/>
            </a:xfrm>
            <a:custGeom>
              <a:avLst/>
              <a:gdLst>
                <a:gd name="T0" fmla="*/ 102 w 102"/>
                <a:gd name="T1" fmla="*/ 159 h 159"/>
                <a:gd name="T2" fmla="*/ 83 w 102"/>
                <a:gd name="T3" fmla="*/ 159 h 159"/>
                <a:gd name="T4" fmla="*/ 20 w 102"/>
                <a:gd name="T5" fmla="*/ 37 h 159"/>
                <a:gd name="T6" fmla="*/ 20 w 102"/>
                <a:gd name="T7" fmla="*/ 159 h 159"/>
                <a:gd name="T8" fmla="*/ 0 w 102"/>
                <a:gd name="T9" fmla="*/ 159 h 159"/>
                <a:gd name="T10" fmla="*/ 0 w 102"/>
                <a:gd name="T11" fmla="*/ 0 h 159"/>
                <a:gd name="T12" fmla="*/ 20 w 102"/>
                <a:gd name="T13" fmla="*/ 0 h 159"/>
                <a:gd name="T14" fmla="*/ 83 w 102"/>
                <a:gd name="T15" fmla="*/ 124 h 159"/>
                <a:gd name="T16" fmla="*/ 83 w 102"/>
                <a:gd name="T17" fmla="*/ 0 h 159"/>
                <a:gd name="T18" fmla="*/ 102 w 102"/>
                <a:gd name="T19" fmla="*/ 0 h 159"/>
                <a:gd name="T20" fmla="*/ 102 w 102"/>
                <a:gd name="T2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59">
                  <a:moveTo>
                    <a:pt x="102" y="159"/>
                  </a:moveTo>
                  <a:lnTo>
                    <a:pt x="83" y="159"/>
                  </a:lnTo>
                  <a:lnTo>
                    <a:pt x="20" y="37"/>
                  </a:lnTo>
                  <a:lnTo>
                    <a:pt x="20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20" y="0"/>
                  </a:lnTo>
                  <a:lnTo>
                    <a:pt x="83" y="124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102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DD88DAF0-0D5B-42EC-9869-3617E9695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" y="1964"/>
              <a:ext cx="83" cy="159"/>
            </a:xfrm>
            <a:custGeom>
              <a:avLst/>
              <a:gdLst>
                <a:gd name="T0" fmla="*/ 75 w 83"/>
                <a:gd name="T1" fmla="*/ 86 h 159"/>
                <a:gd name="T2" fmla="*/ 19 w 83"/>
                <a:gd name="T3" fmla="*/ 86 h 159"/>
                <a:gd name="T4" fmla="*/ 19 w 83"/>
                <a:gd name="T5" fmla="*/ 140 h 159"/>
                <a:gd name="T6" fmla="*/ 83 w 83"/>
                <a:gd name="T7" fmla="*/ 140 h 159"/>
                <a:gd name="T8" fmla="*/ 83 w 83"/>
                <a:gd name="T9" fmla="*/ 159 h 159"/>
                <a:gd name="T10" fmla="*/ 0 w 83"/>
                <a:gd name="T11" fmla="*/ 159 h 159"/>
                <a:gd name="T12" fmla="*/ 0 w 83"/>
                <a:gd name="T13" fmla="*/ 0 h 159"/>
                <a:gd name="T14" fmla="*/ 83 w 83"/>
                <a:gd name="T15" fmla="*/ 0 h 159"/>
                <a:gd name="T16" fmla="*/ 83 w 83"/>
                <a:gd name="T17" fmla="*/ 16 h 159"/>
                <a:gd name="T18" fmla="*/ 19 w 83"/>
                <a:gd name="T19" fmla="*/ 16 h 159"/>
                <a:gd name="T20" fmla="*/ 19 w 83"/>
                <a:gd name="T21" fmla="*/ 69 h 159"/>
                <a:gd name="T22" fmla="*/ 75 w 83"/>
                <a:gd name="T23" fmla="*/ 69 h 159"/>
                <a:gd name="T24" fmla="*/ 75 w 83"/>
                <a:gd name="T25" fmla="*/ 8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159">
                  <a:moveTo>
                    <a:pt x="75" y="86"/>
                  </a:moveTo>
                  <a:lnTo>
                    <a:pt x="19" y="86"/>
                  </a:lnTo>
                  <a:lnTo>
                    <a:pt x="19" y="140"/>
                  </a:lnTo>
                  <a:lnTo>
                    <a:pt x="83" y="140"/>
                  </a:lnTo>
                  <a:lnTo>
                    <a:pt x="83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16"/>
                  </a:lnTo>
                  <a:lnTo>
                    <a:pt x="19" y="16"/>
                  </a:lnTo>
                  <a:lnTo>
                    <a:pt x="19" y="69"/>
                  </a:lnTo>
                  <a:lnTo>
                    <a:pt x="75" y="69"/>
                  </a:lnTo>
                  <a:lnTo>
                    <a:pt x="75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B8ED0FC-031A-45B3-8801-D9C292E28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964"/>
              <a:ext cx="132" cy="159"/>
            </a:xfrm>
            <a:custGeom>
              <a:avLst/>
              <a:gdLst>
                <a:gd name="T0" fmla="*/ 25 w 132"/>
                <a:gd name="T1" fmla="*/ 0 h 159"/>
                <a:gd name="T2" fmla="*/ 65 w 132"/>
                <a:gd name="T3" fmla="*/ 130 h 159"/>
                <a:gd name="T4" fmla="*/ 107 w 132"/>
                <a:gd name="T5" fmla="*/ 0 h 159"/>
                <a:gd name="T6" fmla="*/ 132 w 132"/>
                <a:gd name="T7" fmla="*/ 0 h 159"/>
                <a:gd name="T8" fmla="*/ 132 w 132"/>
                <a:gd name="T9" fmla="*/ 159 h 159"/>
                <a:gd name="T10" fmla="*/ 113 w 132"/>
                <a:gd name="T11" fmla="*/ 159 h 159"/>
                <a:gd name="T12" fmla="*/ 113 w 132"/>
                <a:gd name="T13" fmla="*/ 96 h 159"/>
                <a:gd name="T14" fmla="*/ 115 w 132"/>
                <a:gd name="T15" fmla="*/ 35 h 159"/>
                <a:gd name="T16" fmla="*/ 73 w 132"/>
                <a:gd name="T17" fmla="*/ 159 h 159"/>
                <a:gd name="T18" fmla="*/ 58 w 132"/>
                <a:gd name="T19" fmla="*/ 159 h 159"/>
                <a:gd name="T20" fmla="*/ 17 w 132"/>
                <a:gd name="T21" fmla="*/ 35 h 159"/>
                <a:gd name="T22" fmla="*/ 19 w 132"/>
                <a:gd name="T23" fmla="*/ 96 h 159"/>
                <a:gd name="T24" fmla="*/ 19 w 132"/>
                <a:gd name="T25" fmla="*/ 159 h 159"/>
                <a:gd name="T26" fmla="*/ 0 w 132"/>
                <a:gd name="T27" fmla="*/ 159 h 159"/>
                <a:gd name="T28" fmla="*/ 0 w 132"/>
                <a:gd name="T29" fmla="*/ 0 h 159"/>
                <a:gd name="T30" fmla="*/ 25 w 132"/>
                <a:gd name="T3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59">
                  <a:moveTo>
                    <a:pt x="25" y="0"/>
                  </a:moveTo>
                  <a:lnTo>
                    <a:pt x="65" y="130"/>
                  </a:lnTo>
                  <a:lnTo>
                    <a:pt x="107" y="0"/>
                  </a:lnTo>
                  <a:lnTo>
                    <a:pt x="132" y="0"/>
                  </a:lnTo>
                  <a:lnTo>
                    <a:pt x="132" y="159"/>
                  </a:lnTo>
                  <a:lnTo>
                    <a:pt x="113" y="159"/>
                  </a:lnTo>
                  <a:lnTo>
                    <a:pt x="113" y="96"/>
                  </a:lnTo>
                  <a:lnTo>
                    <a:pt x="115" y="35"/>
                  </a:lnTo>
                  <a:lnTo>
                    <a:pt x="73" y="159"/>
                  </a:lnTo>
                  <a:lnTo>
                    <a:pt x="58" y="159"/>
                  </a:lnTo>
                  <a:lnTo>
                    <a:pt x="17" y="35"/>
                  </a:lnTo>
                  <a:lnTo>
                    <a:pt x="19" y="96"/>
                  </a:lnTo>
                  <a:lnTo>
                    <a:pt x="19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E83DCB3E-17CA-4E59-9D6A-D7805908F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6" y="1964"/>
              <a:ext cx="84" cy="159"/>
            </a:xfrm>
            <a:custGeom>
              <a:avLst/>
              <a:gdLst>
                <a:gd name="T0" fmla="*/ 76 w 84"/>
                <a:gd name="T1" fmla="*/ 86 h 159"/>
                <a:gd name="T2" fmla="*/ 19 w 84"/>
                <a:gd name="T3" fmla="*/ 86 h 159"/>
                <a:gd name="T4" fmla="*/ 19 w 84"/>
                <a:gd name="T5" fmla="*/ 140 h 159"/>
                <a:gd name="T6" fmla="*/ 84 w 84"/>
                <a:gd name="T7" fmla="*/ 140 h 159"/>
                <a:gd name="T8" fmla="*/ 84 w 84"/>
                <a:gd name="T9" fmla="*/ 159 h 159"/>
                <a:gd name="T10" fmla="*/ 0 w 84"/>
                <a:gd name="T11" fmla="*/ 159 h 159"/>
                <a:gd name="T12" fmla="*/ 0 w 84"/>
                <a:gd name="T13" fmla="*/ 0 h 159"/>
                <a:gd name="T14" fmla="*/ 84 w 84"/>
                <a:gd name="T15" fmla="*/ 0 h 159"/>
                <a:gd name="T16" fmla="*/ 84 w 84"/>
                <a:gd name="T17" fmla="*/ 16 h 159"/>
                <a:gd name="T18" fmla="*/ 19 w 84"/>
                <a:gd name="T19" fmla="*/ 16 h 159"/>
                <a:gd name="T20" fmla="*/ 19 w 84"/>
                <a:gd name="T21" fmla="*/ 69 h 159"/>
                <a:gd name="T22" fmla="*/ 76 w 84"/>
                <a:gd name="T23" fmla="*/ 69 h 159"/>
                <a:gd name="T24" fmla="*/ 76 w 84"/>
                <a:gd name="T25" fmla="*/ 8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9">
                  <a:moveTo>
                    <a:pt x="76" y="86"/>
                  </a:moveTo>
                  <a:lnTo>
                    <a:pt x="19" y="86"/>
                  </a:lnTo>
                  <a:lnTo>
                    <a:pt x="19" y="140"/>
                  </a:lnTo>
                  <a:lnTo>
                    <a:pt x="84" y="140"/>
                  </a:lnTo>
                  <a:lnTo>
                    <a:pt x="84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6"/>
                  </a:lnTo>
                  <a:lnTo>
                    <a:pt x="19" y="16"/>
                  </a:lnTo>
                  <a:lnTo>
                    <a:pt x="19" y="69"/>
                  </a:lnTo>
                  <a:lnTo>
                    <a:pt x="76" y="69"/>
                  </a:lnTo>
                  <a:lnTo>
                    <a:pt x="76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CAE9A965-9D67-4E28-87D3-9C93DCF13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964"/>
              <a:ext cx="103" cy="159"/>
            </a:xfrm>
            <a:custGeom>
              <a:avLst/>
              <a:gdLst>
                <a:gd name="T0" fmla="*/ 103 w 103"/>
                <a:gd name="T1" fmla="*/ 159 h 159"/>
                <a:gd name="T2" fmla="*/ 84 w 103"/>
                <a:gd name="T3" fmla="*/ 159 h 159"/>
                <a:gd name="T4" fmla="*/ 21 w 103"/>
                <a:gd name="T5" fmla="*/ 37 h 159"/>
                <a:gd name="T6" fmla="*/ 21 w 103"/>
                <a:gd name="T7" fmla="*/ 159 h 159"/>
                <a:gd name="T8" fmla="*/ 0 w 103"/>
                <a:gd name="T9" fmla="*/ 159 h 159"/>
                <a:gd name="T10" fmla="*/ 0 w 103"/>
                <a:gd name="T11" fmla="*/ 0 h 159"/>
                <a:gd name="T12" fmla="*/ 21 w 103"/>
                <a:gd name="T13" fmla="*/ 0 h 159"/>
                <a:gd name="T14" fmla="*/ 84 w 103"/>
                <a:gd name="T15" fmla="*/ 124 h 159"/>
                <a:gd name="T16" fmla="*/ 84 w 103"/>
                <a:gd name="T17" fmla="*/ 0 h 159"/>
                <a:gd name="T18" fmla="*/ 103 w 103"/>
                <a:gd name="T19" fmla="*/ 0 h 159"/>
                <a:gd name="T20" fmla="*/ 103 w 103"/>
                <a:gd name="T2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59">
                  <a:moveTo>
                    <a:pt x="103" y="159"/>
                  </a:moveTo>
                  <a:lnTo>
                    <a:pt x="84" y="159"/>
                  </a:lnTo>
                  <a:lnTo>
                    <a:pt x="21" y="37"/>
                  </a:lnTo>
                  <a:lnTo>
                    <a:pt x="21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21" y="0"/>
                  </a:lnTo>
                  <a:lnTo>
                    <a:pt x="84" y="124"/>
                  </a:lnTo>
                  <a:lnTo>
                    <a:pt x="84" y="0"/>
                  </a:lnTo>
                  <a:lnTo>
                    <a:pt x="103" y="0"/>
                  </a:lnTo>
                  <a:lnTo>
                    <a:pt x="103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1C4D36D-418F-43DF-A6B5-AAA560F66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" y="1964"/>
              <a:ext cx="102" cy="159"/>
            </a:xfrm>
            <a:custGeom>
              <a:avLst/>
              <a:gdLst>
                <a:gd name="T0" fmla="*/ 102 w 102"/>
                <a:gd name="T1" fmla="*/ 16 h 159"/>
                <a:gd name="T2" fmla="*/ 63 w 102"/>
                <a:gd name="T3" fmla="*/ 16 h 159"/>
                <a:gd name="T4" fmla="*/ 63 w 102"/>
                <a:gd name="T5" fmla="*/ 159 h 159"/>
                <a:gd name="T6" fmla="*/ 42 w 102"/>
                <a:gd name="T7" fmla="*/ 159 h 159"/>
                <a:gd name="T8" fmla="*/ 42 w 102"/>
                <a:gd name="T9" fmla="*/ 16 h 159"/>
                <a:gd name="T10" fmla="*/ 0 w 102"/>
                <a:gd name="T11" fmla="*/ 16 h 159"/>
                <a:gd name="T12" fmla="*/ 0 w 102"/>
                <a:gd name="T13" fmla="*/ 0 h 159"/>
                <a:gd name="T14" fmla="*/ 102 w 102"/>
                <a:gd name="T15" fmla="*/ 0 h 159"/>
                <a:gd name="T16" fmla="*/ 102 w 102"/>
                <a:gd name="T17" fmla="*/ 1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59">
                  <a:moveTo>
                    <a:pt x="102" y="16"/>
                  </a:moveTo>
                  <a:lnTo>
                    <a:pt x="63" y="16"/>
                  </a:lnTo>
                  <a:lnTo>
                    <a:pt x="63" y="159"/>
                  </a:lnTo>
                  <a:lnTo>
                    <a:pt x="42" y="159"/>
                  </a:lnTo>
                  <a:lnTo>
                    <a:pt x="42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1881181-5ADE-41EE-A025-D4170C333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2" y="1961"/>
              <a:ext cx="97" cy="164"/>
            </a:xfrm>
            <a:custGeom>
              <a:avLst/>
              <a:gdLst>
                <a:gd name="T0" fmla="*/ 37 w 46"/>
                <a:gd name="T1" fmla="*/ 57 h 78"/>
                <a:gd name="T2" fmla="*/ 34 w 46"/>
                <a:gd name="T3" fmla="*/ 49 h 78"/>
                <a:gd name="T4" fmla="*/ 23 w 46"/>
                <a:gd name="T5" fmla="*/ 43 h 78"/>
                <a:gd name="T6" fmla="*/ 10 w 46"/>
                <a:gd name="T7" fmla="*/ 37 h 78"/>
                <a:gd name="T8" fmla="*/ 4 w 46"/>
                <a:gd name="T9" fmla="*/ 30 h 78"/>
                <a:gd name="T10" fmla="*/ 2 w 46"/>
                <a:gd name="T11" fmla="*/ 21 h 78"/>
                <a:gd name="T12" fmla="*/ 8 w 46"/>
                <a:gd name="T13" fmla="*/ 6 h 78"/>
                <a:gd name="T14" fmla="*/ 24 w 46"/>
                <a:gd name="T15" fmla="*/ 0 h 78"/>
                <a:gd name="T16" fmla="*/ 35 w 46"/>
                <a:gd name="T17" fmla="*/ 3 h 78"/>
                <a:gd name="T18" fmla="*/ 43 w 46"/>
                <a:gd name="T19" fmla="*/ 11 h 78"/>
                <a:gd name="T20" fmla="*/ 46 w 46"/>
                <a:gd name="T21" fmla="*/ 23 h 78"/>
                <a:gd name="T22" fmla="*/ 37 w 46"/>
                <a:gd name="T23" fmla="*/ 23 h 78"/>
                <a:gd name="T24" fmla="*/ 33 w 46"/>
                <a:gd name="T25" fmla="*/ 12 h 78"/>
                <a:gd name="T26" fmla="*/ 24 w 46"/>
                <a:gd name="T27" fmla="*/ 8 h 78"/>
                <a:gd name="T28" fmla="*/ 15 w 46"/>
                <a:gd name="T29" fmla="*/ 12 h 78"/>
                <a:gd name="T30" fmla="*/ 12 w 46"/>
                <a:gd name="T31" fmla="*/ 21 h 78"/>
                <a:gd name="T32" fmla="*/ 15 w 46"/>
                <a:gd name="T33" fmla="*/ 29 h 78"/>
                <a:gd name="T34" fmla="*/ 25 w 46"/>
                <a:gd name="T35" fmla="*/ 34 h 78"/>
                <a:gd name="T36" fmla="*/ 41 w 46"/>
                <a:gd name="T37" fmla="*/ 43 h 78"/>
                <a:gd name="T38" fmla="*/ 46 w 46"/>
                <a:gd name="T39" fmla="*/ 57 h 78"/>
                <a:gd name="T40" fmla="*/ 40 w 46"/>
                <a:gd name="T41" fmla="*/ 72 h 78"/>
                <a:gd name="T42" fmla="*/ 24 w 46"/>
                <a:gd name="T43" fmla="*/ 78 h 78"/>
                <a:gd name="T44" fmla="*/ 12 w 46"/>
                <a:gd name="T45" fmla="*/ 75 h 78"/>
                <a:gd name="T46" fmla="*/ 3 w 46"/>
                <a:gd name="T47" fmla="*/ 67 h 78"/>
                <a:gd name="T48" fmla="*/ 0 w 46"/>
                <a:gd name="T49" fmla="*/ 55 h 78"/>
                <a:gd name="T50" fmla="*/ 10 w 46"/>
                <a:gd name="T51" fmla="*/ 55 h 78"/>
                <a:gd name="T52" fmla="*/ 13 w 46"/>
                <a:gd name="T53" fmla="*/ 66 h 78"/>
                <a:gd name="T54" fmla="*/ 24 w 46"/>
                <a:gd name="T55" fmla="*/ 69 h 78"/>
                <a:gd name="T56" fmla="*/ 33 w 46"/>
                <a:gd name="T57" fmla="*/ 66 h 78"/>
                <a:gd name="T58" fmla="*/ 37 w 46"/>
                <a:gd name="T59" fmla="*/ 5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78">
                  <a:moveTo>
                    <a:pt x="37" y="57"/>
                  </a:moveTo>
                  <a:cubicBezTo>
                    <a:pt x="37" y="54"/>
                    <a:pt x="36" y="51"/>
                    <a:pt x="34" y="49"/>
                  </a:cubicBezTo>
                  <a:cubicBezTo>
                    <a:pt x="32" y="47"/>
                    <a:pt x="28" y="45"/>
                    <a:pt x="23" y="43"/>
                  </a:cubicBezTo>
                  <a:cubicBezTo>
                    <a:pt x="17" y="41"/>
                    <a:pt x="13" y="39"/>
                    <a:pt x="10" y="37"/>
                  </a:cubicBezTo>
                  <a:cubicBezTo>
                    <a:pt x="8" y="35"/>
                    <a:pt x="5" y="33"/>
                    <a:pt x="4" y="30"/>
                  </a:cubicBezTo>
                  <a:cubicBezTo>
                    <a:pt x="3" y="27"/>
                    <a:pt x="2" y="24"/>
                    <a:pt x="2" y="21"/>
                  </a:cubicBezTo>
                  <a:cubicBezTo>
                    <a:pt x="2" y="15"/>
                    <a:pt x="4" y="10"/>
                    <a:pt x="8" y="6"/>
                  </a:cubicBezTo>
                  <a:cubicBezTo>
                    <a:pt x="12" y="2"/>
                    <a:pt x="17" y="0"/>
                    <a:pt x="24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9" y="5"/>
                    <a:pt x="41" y="8"/>
                    <a:pt x="43" y="11"/>
                  </a:cubicBezTo>
                  <a:cubicBezTo>
                    <a:pt x="45" y="15"/>
                    <a:pt x="46" y="19"/>
                    <a:pt x="46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18"/>
                    <a:pt x="35" y="15"/>
                    <a:pt x="33" y="12"/>
                  </a:cubicBezTo>
                  <a:cubicBezTo>
                    <a:pt x="31" y="10"/>
                    <a:pt x="28" y="8"/>
                    <a:pt x="24" y="8"/>
                  </a:cubicBezTo>
                  <a:cubicBezTo>
                    <a:pt x="20" y="8"/>
                    <a:pt x="17" y="9"/>
                    <a:pt x="15" y="12"/>
                  </a:cubicBezTo>
                  <a:cubicBezTo>
                    <a:pt x="13" y="14"/>
                    <a:pt x="12" y="17"/>
                    <a:pt x="12" y="21"/>
                  </a:cubicBezTo>
                  <a:cubicBezTo>
                    <a:pt x="12" y="24"/>
                    <a:pt x="13" y="26"/>
                    <a:pt x="15" y="29"/>
                  </a:cubicBezTo>
                  <a:cubicBezTo>
                    <a:pt x="17" y="31"/>
                    <a:pt x="21" y="33"/>
                    <a:pt x="25" y="34"/>
                  </a:cubicBezTo>
                  <a:cubicBezTo>
                    <a:pt x="33" y="37"/>
                    <a:pt x="38" y="40"/>
                    <a:pt x="41" y="43"/>
                  </a:cubicBezTo>
                  <a:cubicBezTo>
                    <a:pt x="45" y="47"/>
                    <a:pt x="46" y="52"/>
                    <a:pt x="46" y="57"/>
                  </a:cubicBezTo>
                  <a:cubicBezTo>
                    <a:pt x="46" y="63"/>
                    <a:pt x="44" y="68"/>
                    <a:pt x="40" y="72"/>
                  </a:cubicBezTo>
                  <a:cubicBezTo>
                    <a:pt x="36" y="76"/>
                    <a:pt x="31" y="78"/>
                    <a:pt x="24" y="78"/>
                  </a:cubicBezTo>
                  <a:cubicBezTo>
                    <a:pt x="20" y="78"/>
                    <a:pt x="16" y="77"/>
                    <a:pt x="12" y="75"/>
                  </a:cubicBezTo>
                  <a:cubicBezTo>
                    <a:pt x="8" y="73"/>
                    <a:pt x="5" y="70"/>
                    <a:pt x="3" y="67"/>
                  </a:cubicBezTo>
                  <a:cubicBezTo>
                    <a:pt x="1" y="63"/>
                    <a:pt x="0" y="59"/>
                    <a:pt x="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9"/>
                    <a:pt x="11" y="63"/>
                    <a:pt x="13" y="66"/>
                  </a:cubicBezTo>
                  <a:cubicBezTo>
                    <a:pt x="16" y="68"/>
                    <a:pt x="20" y="69"/>
                    <a:pt x="24" y="69"/>
                  </a:cubicBezTo>
                  <a:cubicBezTo>
                    <a:pt x="28" y="69"/>
                    <a:pt x="31" y="68"/>
                    <a:pt x="33" y="66"/>
                  </a:cubicBezTo>
                  <a:cubicBezTo>
                    <a:pt x="36" y="64"/>
                    <a:pt x="37" y="61"/>
                    <a:pt x="37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8EC9BE3-CDC4-410A-8AD5-1C3BA8620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4" y="1964"/>
              <a:ext cx="98" cy="161"/>
            </a:xfrm>
            <a:custGeom>
              <a:avLst/>
              <a:gdLst>
                <a:gd name="T0" fmla="*/ 47 w 47"/>
                <a:gd name="T1" fmla="*/ 0 h 77"/>
                <a:gd name="T2" fmla="*/ 47 w 47"/>
                <a:gd name="T3" fmla="*/ 54 h 77"/>
                <a:gd name="T4" fmla="*/ 40 w 47"/>
                <a:gd name="T5" fmla="*/ 70 h 77"/>
                <a:gd name="T6" fmla="*/ 23 w 47"/>
                <a:gd name="T7" fmla="*/ 77 h 77"/>
                <a:gd name="T8" fmla="*/ 6 w 47"/>
                <a:gd name="T9" fmla="*/ 71 h 77"/>
                <a:gd name="T10" fmla="*/ 0 w 47"/>
                <a:gd name="T11" fmla="*/ 54 h 77"/>
                <a:gd name="T12" fmla="*/ 0 w 47"/>
                <a:gd name="T13" fmla="*/ 0 h 77"/>
                <a:gd name="T14" fmla="*/ 10 w 47"/>
                <a:gd name="T15" fmla="*/ 0 h 77"/>
                <a:gd name="T16" fmla="*/ 10 w 47"/>
                <a:gd name="T17" fmla="*/ 53 h 77"/>
                <a:gd name="T18" fmla="*/ 13 w 47"/>
                <a:gd name="T19" fmla="*/ 65 h 77"/>
                <a:gd name="T20" fmla="*/ 23 w 47"/>
                <a:gd name="T21" fmla="*/ 68 h 77"/>
                <a:gd name="T22" fmla="*/ 34 w 47"/>
                <a:gd name="T23" fmla="*/ 65 h 77"/>
                <a:gd name="T24" fmla="*/ 37 w 47"/>
                <a:gd name="T25" fmla="*/ 53 h 77"/>
                <a:gd name="T26" fmla="*/ 37 w 47"/>
                <a:gd name="T27" fmla="*/ 0 h 77"/>
                <a:gd name="T28" fmla="*/ 47 w 47"/>
                <a:gd name="T2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77">
                  <a:moveTo>
                    <a:pt x="47" y="0"/>
                  </a:moveTo>
                  <a:cubicBezTo>
                    <a:pt x="47" y="54"/>
                    <a:pt x="47" y="54"/>
                    <a:pt x="47" y="54"/>
                  </a:cubicBezTo>
                  <a:cubicBezTo>
                    <a:pt x="46" y="61"/>
                    <a:pt x="44" y="66"/>
                    <a:pt x="40" y="70"/>
                  </a:cubicBezTo>
                  <a:cubicBezTo>
                    <a:pt x="36" y="75"/>
                    <a:pt x="31" y="77"/>
                    <a:pt x="23" y="77"/>
                  </a:cubicBezTo>
                  <a:cubicBezTo>
                    <a:pt x="16" y="77"/>
                    <a:pt x="10" y="75"/>
                    <a:pt x="6" y="71"/>
                  </a:cubicBezTo>
                  <a:cubicBezTo>
                    <a:pt x="2" y="67"/>
                    <a:pt x="0" y="61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0" y="58"/>
                    <a:pt x="11" y="62"/>
                    <a:pt x="13" y="65"/>
                  </a:cubicBezTo>
                  <a:cubicBezTo>
                    <a:pt x="15" y="67"/>
                    <a:pt x="19" y="68"/>
                    <a:pt x="23" y="68"/>
                  </a:cubicBezTo>
                  <a:cubicBezTo>
                    <a:pt x="28" y="68"/>
                    <a:pt x="32" y="67"/>
                    <a:pt x="34" y="65"/>
                  </a:cubicBezTo>
                  <a:cubicBezTo>
                    <a:pt x="36" y="62"/>
                    <a:pt x="37" y="58"/>
                    <a:pt x="37" y="53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F2774323-7C96-4BEF-B29E-2CE78D098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53" y="1964"/>
              <a:ext cx="99" cy="159"/>
            </a:xfrm>
            <a:custGeom>
              <a:avLst/>
              <a:gdLst>
                <a:gd name="T0" fmla="*/ 10 w 47"/>
                <a:gd name="T1" fmla="*/ 46 h 76"/>
                <a:gd name="T2" fmla="*/ 10 w 47"/>
                <a:gd name="T3" fmla="*/ 76 h 76"/>
                <a:gd name="T4" fmla="*/ 0 w 47"/>
                <a:gd name="T5" fmla="*/ 76 h 76"/>
                <a:gd name="T6" fmla="*/ 0 w 47"/>
                <a:gd name="T7" fmla="*/ 0 h 76"/>
                <a:gd name="T8" fmla="*/ 24 w 47"/>
                <a:gd name="T9" fmla="*/ 0 h 76"/>
                <a:gd name="T10" fmla="*/ 41 w 47"/>
                <a:gd name="T11" fmla="*/ 7 h 76"/>
                <a:gd name="T12" fmla="*/ 47 w 47"/>
                <a:gd name="T13" fmla="*/ 23 h 76"/>
                <a:gd name="T14" fmla="*/ 41 w 47"/>
                <a:gd name="T15" fmla="*/ 40 h 76"/>
                <a:gd name="T16" fmla="*/ 25 w 47"/>
                <a:gd name="T17" fmla="*/ 46 h 76"/>
                <a:gd name="T18" fmla="*/ 10 w 47"/>
                <a:gd name="T19" fmla="*/ 46 h 76"/>
                <a:gd name="T20" fmla="*/ 10 w 47"/>
                <a:gd name="T21" fmla="*/ 38 h 76"/>
                <a:gd name="T22" fmla="*/ 24 w 47"/>
                <a:gd name="T23" fmla="*/ 38 h 76"/>
                <a:gd name="T24" fmla="*/ 34 w 47"/>
                <a:gd name="T25" fmla="*/ 34 h 76"/>
                <a:gd name="T26" fmla="*/ 37 w 47"/>
                <a:gd name="T27" fmla="*/ 23 h 76"/>
                <a:gd name="T28" fmla="*/ 34 w 47"/>
                <a:gd name="T29" fmla="*/ 12 h 76"/>
                <a:gd name="T30" fmla="*/ 24 w 47"/>
                <a:gd name="T31" fmla="*/ 8 h 76"/>
                <a:gd name="T32" fmla="*/ 10 w 47"/>
                <a:gd name="T33" fmla="*/ 8 h 76"/>
                <a:gd name="T34" fmla="*/ 10 w 47"/>
                <a:gd name="T35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76">
                  <a:moveTo>
                    <a:pt x="10" y="46"/>
                  </a:moveTo>
                  <a:cubicBezTo>
                    <a:pt x="10" y="76"/>
                    <a:pt x="10" y="76"/>
                    <a:pt x="1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7" y="2"/>
                    <a:pt x="41" y="7"/>
                  </a:cubicBezTo>
                  <a:cubicBezTo>
                    <a:pt x="45" y="11"/>
                    <a:pt x="47" y="16"/>
                    <a:pt x="47" y="23"/>
                  </a:cubicBezTo>
                  <a:cubicBezTo>
                    <a:pt x="47" y="30"/>
                    <a:pt x="45" y="36"/>
                    <a:pt x="41" y="40"/>
                  </a:cubicBezTo>
                  <a:cubicBezTo>
                    <a:pt x="37" y="44"/>
                    <a:pt x="32" y="46"/>
                    <a:pt x="25" y="46"/>
                  </a:cubicBezTo>
                  <a:lnTo>
                    <a:pt x="10" y="46"/>
                  </a:lnTo>
                  <a:close/>
                  <a:moveTo>
                    <a:pt x="10" y="38"/>
                  </a:moveTo>
                  <a:cubicBezTo>
                    <a:pt x="24" y="38"/>
                    <a:pt x="24" y="38"/>
                    <a:pt x="24" y="38"/>
                  </a:cubicBezTo>
                  <a:cubicBezTo>
                    <a:pt x="28" y="38"/>
                    <a:pt x="32" y="37"/>
                    <a:pt x="34" y="34"/>
                  </a:cubicBezTo>
                  <a:cubicBezTo>
                    <a:pt x="36" y="32"/>
                    <a:pt x="37" y="28"/>
                    <a:pt x="37" y="23"/>
                  </a:cubicBezTo>
                  <a:cubicBezTo>
                    <a:pt x="37" y="19"/>
                    <a:pt x="36" y="15"/>
                    <a:pt x="34" y="12"/>
                  </a:cubicBezTo>
                  <a:cubicBezTo>
                    <a:pt x="31" y="10"/>
                    <a:pt x="28" y="8"/>
                    <a:pt x="24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886165CE-CE0C-477B-B6BD-A7E1471EBC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9" y="1921"/>
              <a:ext cx="84" cy="202"/>
            </a:xfrm>
            <a:custGeom>
              <a:avLst/>
              <a:gdLst>
                <a:gd name="T0" fmla="*/ 75 w 84"/>
                <a:gd name="T1" fmla="*/ 129 h 202"/>
                <a:gd name="T2" fmla="*/ 19 w 84"/>
                <a:gd name="T3" fmla="*/ 129 h 202"/>
                <a:gd name="T4" fmla="*/ 19 w 84"/>
                <a:gd name="T5" fmla="*/ 183 h 202"/>
                <a:gd name="T6" fmla="*/ 84 w 84"/>
                <a:gd name="T7" fmla="*/ 183 h 202"/>
                <a:gd name="T8" fmla="*/ 84 w 84"/>
                <a:gd name="T9" fmla="*/ 202 h 202"/>
                <a:gd name="T10" fmla="*/ 0 w 84"/>
                <a:gd name="T11" fmla="*/ 202 h 202"/>
                <a:gd name="T12" fmla="*/ 0 w 84"/>
                <a:gd name="T13" fmla="*/ 43 h 202"/>
                <a:gd name="T14" fmla="*/ 84 w 84"/>
                <a:gd name="T15" fmla="*/ 43 h 202"/>
                <a:gd name="T16" fmla="*/ 84 w 84"/>
                <a:gd name="T17" fmla="*/ 59 h 202"/>
                <a:gd name="T18" fmla="*/ 19 w 84"/>
                <a:gd name="T19" fmla="*/ 59 h 202"/>
                <a:gd name="T20" fmla="*/ 19 w 84"/>
                <a:gd name="T21" fmla="*/ 112 h 202"/>
                <a:gd name="T22" fmla="*/ 75 w 84"/>
                <a:gd name="T23" fmla="*/ 112 h 202"/>
                <a:gd name="T24" fmla="*/ 75 w 84"/>
                <a:gd name="T25" fmla="*/ 129 h 202"/>
                <a:gd name="T26" fmla="*/ 50 w 84"/>
                <a:gd name="T27" fmla="*/ 0 h 202"/>
                <a:gd name="T28" fmla="*/ 75 w 84"/>
                <a:gd name="T29" fmla="*/ 0 h 202"/>
                <a:gd name="T30" fmla="*/ 46 w 84"/>
                <a:gd name="T31" fmla="*/ 32 h 202"/>
                <a:gd name="T32" fmla="*/ 29 w 84"/>
                <a:gd name="T33" fmla="*/ 32 h 202"/>
                <a:gd name="T34" fmla="*/ 50 w 84"/>
                <a:gd name="T3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202">
                  <a:moveTo>
                    <a:pt x="75" y="129"/>
                  </a:moveTo>
                  <a:lnTo>
                    <a:pt x="19" y="129"/>
                  </a:lnTo>
                  <a:lnTo>
                    <a:pt x="19" y="183"/>
                  </a:lnTo>
                  <a:lnTo>
                    <a:pt x="84" y="183"/>
                  </a:lnTo>
                  <a:lnTo>
                    <a:pt x="84" y="202"/>
                  </a:lnTo>
                  <a:lnTo>
                    <a:pt x="0" y="202"/>
                  </a:lnTo>
                  <a:lnTo>
                    <a:pt x="0" y="43"/>
                  </a:lnTo>
                  <a:lnTo>
                    <a:pt x="84" y="43"/>
                  </a:lnTo>
                  <a:lnTo>
                    <a:pt x="84" y="59"/>
                  </a:lnTo>
                  <a:lnTo>
                    <a:pt x="19" y="59"/>
                  </a:lnTo>
                  <a:lnTo>
                    <a:pt x="19" y="112"/>
                  </a:lnTo>
                  <a:lnTo>
                    <a:pt x="75" y="112"/>
                  </a:lnTo>
                  <a:lnTo>
                    <a:pt x="75" y="129"/>
                  </a:lnTo>
                  <a:close/>
                  <a:moveTo>
                    <a:pt x="50" y="0"/>
                  </a:moveTo>
                  <a:lnTo>
                    <a:pt x="75" y="0"/>
                  </a:lnTo>
                  <a:lnTo>
                    <a:pt x="46" y="32"/>
                  </a:lnTo>
                  <a:lnTo>
                    <a:pt x="29" y="32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0577C10B-383F-49C1-9767-FC6A61CCF4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2" y="1964"/>
              <a:ext cx="96" cy="159"/>
            </a:xfrm>
            <a:custGeom>
              <a:avLst/>
              <a:gdLst>
                <a:gd name="T0" fmla="*/ 22 w 46"/>
                <a:gd name="T1" fmla="*/ 45 h 76"/>
                <a:gd name="T2" fmla="*/ 9 w 46"/>
                <a:gd name="T3" fmla="*/ 45 h 76"/>
                <a:gd name="T4" fmla="*/ 9 w 46"/>
                <a:gd name="T5" fmla="*/ 76 h 76"/>
                <a:gd name="T6" fmla="*/ 0 w 46"/>
                <a:gd name="T7" fmla="*/ 76 h 76"/>
                <a:gd name="T8" fmla="*/ 0 w 46"/>
                <a:gd name="T9" fmla="*/ 0 h 76"/>
                <a:gd name="T10" fmla="*/ 21 w 46"/>
                <a:gd name="T11" fmla="*/ 0 h 76"/>
                <a:gd name="T12" fmla="*/ 37 w 46"/>
                <a:gd name="T13" fmla="*/ 6 h 76"/>
                <a:gd name="T14" fmla="*/ 43 w 46"/>
                <a:gd name="T15" fmla="*/ 23 h 76"/>
                <a:gd name="T16" fmla="*/ 40 w 46"/>
                <a:gd name="T17" fmla="*/ 35 h 76"/>
                <a:gd name="T18" fmla="*/ 31 w 46"/>
                <a:gd name="T19" fmla="*/ 43 h 76"/>
                <a:gd name="T20" fmla="*/ 46 w 46"/>
                <a:gd name="T21" fmla="*/ 75 h 76"/>
                <a:gd name="T22" fmla="*/ 46 w 46"/>
                <a:gd name="T23" fmla="*/ 76 h 76"/>
                <a:gd name="T24" fmla="*/ 36 w 46"/>
                <a:gd name="T25" fmla="*/ 76 h 76"/>
                <a:gd name="T26" fmla="*/ 22 w 46"/>
                <a:gd name="T27" fmla="*/ 45 h 76"/>
                <a:gd name="T28" fmla="*/ 9 w 46"/>
                <a:gd name="T29" fmla="*/ 37 h 76"/>
                <a:gd name="T30" fmla="*/ 21 w 46"/>
                <a:gd name="T31" fmla="*/ 37 h 76"/>
                <a:gd name="T32" fmla="*/ 30 w 46"/>
                <a:gd name="T33" fmla="*/ 33 h 76"/>
                <a:gd name="T34" fmla="*/ 34 w 46"/>
                <a:gd name="T35" fmla="*/ 23 h 76"/>
                <a:gd name="T36" fmla="*/ 20 w 46"/>
                <a:gd name="T37" fmla="*/ 8 h 76"/>
                <a:gd name="T38" fmla="*/ 9 w 46"/>
                <a:gd name="T39" fmla="*/ 8 h 76"/>
                <a:gd name="T40" fmla="*/ 9 w 46"/>
                <a:gd name="T41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76">
                  <a:moveTo>
                    <a:pt x="22" y="4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34" y="2"/>
                    <a:pt x="37" y="6"/>
                  </a:cubicBezTo>
                  <a:cubicBezTo>
                    <a:pt x="41" y="10"/>
                    <a:pt x="43" y="15"/>
                    <a:pt x="43" y="23"/>
                  </a:cubicBezTo>
                  <a:cubicBezTo>
                    <a:pt x="43" y="28"/>
                    <a:pt x="42" y="32"/>
                    <a:pt x="40" y="35"/>
                  </a:cubicBezTo>
                  <a:cubicBezTo>
                    <a:pt x="38" y="39"/>
                    <a:pt x="35" y="41"/>
                    <a:pt x="31" y="43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6"/>
                    <a:pt x="46" y="76"/>
                    <a:pt x="46" y="76"/>
                  </a:cubicBezTo>
                  <a:cubicBezTo>
                    <a:pt x="36" y="76"/>
                    <a:pt x="36" y="76"/>
                    <a:pt x="36" y="76"/>
                  </a:cubicBezTo>
                  <a:lnTo>
                    <a:pt x="22" y="45"/>
                  </a:lnTo>
                  <a:close/>
                  <a:moveTo>
                    <a:pt x="9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4" y="37"/>
                    <a:pt x="28" y="36"/>
                    <a:pt x="30" y="33"/>
                  </a:cubicBezTo>
                  <a:cubicBezTo>
                    <a:pt x="32" y="31"/>
                    <a:pt x="34" y="27"/>
                    <a:pt x="34" y="23"/>
                  </a:cubicBezTo>
                  <a:cubicBezTo>
                    <a:pt x="34" y="13"/>
                    <a:pt x="29" y="8"/>
                    <a:pt x="20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82A1A5D3-4CC8-4ABC-825B-59B8224A2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" y="1964"/>
              <a:ext cx="21" cy="15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34029D4F-A41B-47CB-8B9D-8212AF908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1964"/>
              <a:ext cx="86" cy="159"/>
            </a:xfrm>
            <a:custGeom>
              <a:avLst/>
              <a:gdLst>
                <a:gd name="T0" fmla="*/ 75 w 86"/>
                <a:gd name="T1" fmla="*/ 86 h 159"/>
                <a:gd name="T2" fmla="*/ 21 w 86"/>
                <a:gd name="T3" fmla="*/ 86 h 159"/>
                <a:gd name="T4" fmla="*/ 21 w 86"/>
                <a:gd name="T5" fmla="*/ 140 h 159"/>
                <a:gd name="T6" fmla="*/ 86 w 86"/>
                <a:gd name="T7" fmla="*/ 140 h 159"/>
                <a:gd name="T8" fmla="*/ 86 w 86"/>
                <a:gd name="T9" fmla="*/ 159 h 159"/>
                <a:gd name="T10" fmla="*/ 0 w 86"/>
                <a:gd name="T11" fmla="*/ 159 h 159"/>
                <a:gd name="T12" fmla="*/ 0 w 86"/>
                <a:gd name="T13" fmla="*/ 0 h 159"/>
                <a:gd name="T14" fmla="*/ 84 w 86"/>
                <a:gd name="T15" fmla="*/ 0 h 159"/>
                <a:gd name="T16" fmla="*/ 84 w 86"/>
                <a:gd name="T17" fmla="*/ 16 h 159"/>
                <a:gd name="T18" fmla="*/ 21 w 86"/>
                <a:gd name="T19" fmla="*/ 16 h 159"/>
                <a:gd name="T20" fmla="*/ 21 w 86"/>
                <a:gd name="T21" fmla="*/ 69 h 159"/>
                <a:gd name="T22" fmla="*/ 75 w 86"/>
                <a:gd name="T23" fmla="*/ 69 h 159"/>
                <a:gd name="T24" fmla="*/ 75 w 86"/>
                <a:gd name="T25" fmla="*/ 8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9">
                  <a:moveTo>
                    <a:pt x="75" y="86"/>
                  </a:moveTo>
                  <a:lnTo>
                    <a:pt x="21" y="86"/>
                  </a:lnTo>
                  <a:lnTo>
                    <a:pt x="21" y="140"/>
                  </a:lnTo>
                  <a:lnTo>
                    <a:pt x="86" y="140"/>
                  </a:lnTo>
                  <a:lnTo>
                    <a:pt x="86" y="159"/>
                  </a:lnTo>
                  <a:lnTo>
                    <a:pt x="0" y="159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6"/>
                  </a:lnTo>
                  <a:lnTo>
                    <a:pt x="21" y="16"/>
                  </a:lnTo>
                  <a:lnTo>
                    <a:pt x="21" y="69"/>
                  </a:lnTo>
                  <a:lnTo>
                    <a:pt x="75" y="69"/>
                  </a:lnTo>
                  <a:lnTo>
                    <a:pt x="75" y="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FC238630-C981-417A-ABF4-F77A144FB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9" y="1964"/>
              <a:ext cx="96" cy="161"/>
            </a:xfrm>
            <a:custGeom>
              <a:avLst/>
              <a:gdLst>
                <a:gd name="T0" fmla="*/ 46 w 46"/>
                <a:gd name="T1" fmla="*/ 0 h 77"/>
                <a:gd name="T2" fmla="*/ 46 w 46"/>
                <a:gd name="T3" fmla="*/ 54 h 77"/>
                <a:gd name="T4" fmla="*/ 40 w 46"/>
                <a:gd name="T5" fmla="*/ 70 h 77"/>
                <a:gd name="T6" fmla="*/ 23 w 46"/>
                <a:gd name="T7" fmla="*/ 77 h 77"/>
                <a:gd name="T8" fmla="*/ 6 w 46"/>
                <a:gd name="T9" fmla="*/ 71 h 77"/>
                <a:gd name="T10" fmla="*/ 0 w 46"/>
                <a:gd name="T11" fmla="*/ 54 h 77"/>
                <a:gd name="T12" fmla="*/ 0 w 46"/>
                <a:gd name="T13" fmla="*/ 0 h 77"/>
                <a:gd name="T14" fmla="*/ 9 w 46"/>
                <a:gd name="T15" fmla="*/ 0 h 77"/>
                <a:gd name="T16" fmla="*/ 9 w 46"/>
                <a:gd name="T17" fmla="*/ 53 h 77"/>
                <a:gd name="T18" fmla="*/ 12 w 46"/>
                <a:gd name="T19" fmla="*/ 65 h 77"/>
                <a:gd name="T20" fmla="*/ 23 w 46"/>
                <a:gd name="T21" fmla="*/ 68 h 77"/>
                <a:gd name="T22" fmla="*/ 33 w 46"/>
                <a:gd name="T23" fmla="*/ 65 h 77"/>
                <a:gd name="T24" fmla="*/ 36 w 46"/>
                <a:gd name="T25" fmla="*/ 53 h 77"/>
                <a:gd name="T26" fmla="*/ 36 w 46"/>
                <a:gd name="T27" fmla="*/ 0 h 77"/>
                <a:gd name="T28" fmla="*/ 46 w 46"/>
                <a:gd name="T2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7">
                  <a:moveTo>
                    <a:pt x="46" y="0"/>
                  </a:moveTo>
                  <a:cubicBezTo>
                    <a:pt x="46" y="54"/>
                    <a:pt x="46" y="54"/>
                    <a:pt x="46" y="54"/>
                  </a:cubicBezTo>
                  <a:cubicBezTo>
                    <a:pt x="46" y="61"/>
                    <a:pt x="44" y="66"/>
                    <a:pt x="40" y="70"/>
                  </a:cubicBezTo>
                  <a:cubicBezTo>
                    <a:pt x="36" y="75"/>
                    <a:pt x="30" y="77"/>
                    <a:pt x="23" y="77"/>
                  </a:cubicBezTo>
                  <a:cubicBezTo>
                    <a:pt x="15" y="77"/>
                    <a:pt x="9" y="75"/>
                    <a:pt x="6" y="71"/>
                  </a:cubicBezTo>
                  <a:cubicBezTo>
                    <a:pt x="2" y="67"/>
                    <a:pt x="0" y="61"/>
                    <a:pt x="0" y="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9" y="58"/>
                    <a:pt x="10" y="62"/>
                    <a:pt x="12" y="65"/>
                  </a:cubicBezTo>
                  <a:cubicBezTo>
                    <a:pt x="14" y="67"/>
                    <a:pt x="18" y="68"/>
                    <a:pt x="23" y="68"/>
                  </a:cubicBezTo>
                  <a:cubicBezTo>
                    <a:pt x="27" y="68"/>
                    <a:pt x="31" y="67"/>
                    <a:pt x="33" y="65"/>
                  </a:cubicBezTo>
                  <a:cubicBezTo>
                    <a:pt x="35" y="62"/>
                    <a:pt x="36" y="58"/>
                    <a:pt x="36" y="5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D1A86798-7C24-41CA-B906-EE1AC2BA77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06" y="1964"/>
              <a:ext cx="99" cy="159"/>
            </a:xfrm>
            <a:custGeom>
              <a:avLst/>
              <a:gdLst>
                <a:gd name="T0" fmla="*/ 23 w 47"/>
                <a:gd name="T1" fmla="*/ 45 h 76"/>
                <a:gd name="T2" fmla="*/ 10 w 47"/>
                <a:gd name="T3" fmla="*/ 45 h 76"/>
                <a:gd name="T4" fmla="*/ 10 w 47"/>
                <a:gd name="T5" fmla="*/ 76 h 76"/>
                <a:gd name="T6" fmla="*/ 0 w 47"/>
                <a:gd name="T7" fmla="*/ 76 h 76"/>
                <a:gd name="T8" fmla="*/ 0 w 47"/>
                <a:gd name="T9" fmla="*/ 0 h 76"/>
                <a:gd name="T10" fmla="*/ 22 w 47"/>
                <a:gd name="T11" fmla="*/ 0 h 76"/>
                <a:gd name="T12" fmla="*/ 38 w 47"/>
                <a:gd name="T13" fmla="*/ 6 h 76"/>
                <a:gd name="T14" fmla="*/ 44 w 47"/>
                <a:gd name="T15" fmla="*/ 23 h 76"/>
                <a:gd name="T16" fmla="*/ 41 w 47"/>
                <a:gd name="T17" fmla="*/ 35 h 76"/>
                <a:gd name="T18" fmla="*/ 32 w 47"/>
                <a:gd name="T19" fmla="*/ 43 h 76"/>
                <a:gd name="T20" fmla="*/ 47 w 47"/>
                <a:gd name="T21" fmla="*/ 75 h 76"/>
                <a:gd name="T22" fmla="*/ 47 w 47"/>
                <a:gd name="T23" fmla="*/ 76 h 76"/>
                <a:gd name="T24" fmla="*/ 37 w 47"/>
                <a:gd name="T25" fmla="*/ 76 h 76"/>
                <a:gd name="T26" fmla="*/ 23 w 47"/>
                <a:gd name="T27" fmla="*/ 45 h 76"/>
                <a:gd name="T28" fmla="*/ 10 w 47"/>
                <a:gd name="T29" fmla="*/ 37 h 76"/>
                <a:gd name="T30" fmla="*/ 21 w 47"/>
                <a:gd name="T31" fmla="*/ 37 h 76"/>
                <a:gd name="T32" fmla="*/ 31 w 47"/>
                <a:gd name="T33" fmla="*/ 33 h 76"/>
                <a:gd name="T34" fmla="*/ 34 w 47"/>
                <a:gd name="T35" fmla="*/ 23 h 76"/>
                <a:gd name="T36" fmla="*/ 21 w 47"/>
                <a:gd name="T37" fmla="*/ 8 h 76"/>
                <a:gd name="T38" fmla="*/ 10 w 47"/>
                <a:gd name="T39" fmla="*/ 8 h 76"/>
                <a:gd name="T40" fmla="*/ 10 w 47"/>
                <a:gd name="T41" fmla="*/ 3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76">
                  <a:moveTo>
                    <a:pt x="23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10"/>
                    <a:pt x="44" y="15"/>
                    <a:pt x="44" y="23"/>
                  </a:cubicBezTo>
                  <a:cubicBezTo>
                    <a:pt x="44" y="28"/>
                    <a:pt x="43" y="32"/>
                    <a:pt x="41" y="35"/>
                  </a:cubicBezTo>
                  <a:cubicBezTo>
                    <a:pt x="39" y="39"/>
                    <a:pt x="36" y="41"/>
                    <a:pt x="32" y="43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37" y="76"/>
                    <a:pt x="37" y="76"/>
                    <a:pt x="37" y="76"/>
                  </a:cubicBezTo>
                  <a:lnTo>
                    <a:pt x="23" y="45"/>
                  </a:lnTo>
                  <a:close/>
                  <a:moveTo>
                    <a:pt x="10" y="37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25" y="37"/>
                    <a:pt x="29" y="36"/>
                    <a:pt x="31" y="33"/>
                  </a:cubicBezTo>
                  <a:cubicBezTo>
                    <a:pt x="33" y="31"/>
                    <a:pt x="34" y="27"/>
                    <a:pt x="34" y="23"/>
                  </a:cubicBezTo>
                  <a:cubicBezTo>
                    <a:pt x="34" y="13"/>
                    <a:pt x="30" y="8"/>
                    <a:pt x="21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9427CBF-0ABB-429C-9F35-818181A50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2184"/>
              <a:ext cx="86" cy="158"/>
            </a:xfrm>
            <a:custGeom>
              <a:avLst/>
              <a:gdLst>
                <a:gd name="T0" fmla="*/ 75 w 86"/>
                <a:gd name="T1" fmla="*/ 84 h 158"/>
                <a:gd name="T2" fmla="*/ 21 w 86"/>
                <a:gd name="T3" fmla="*/ 84 h 158"/>
                <a:gd name="T4" fmla="*/ 21 w 86"/>
                <a:gd name="T5" fmla="*/ 141 h 158"/>
                <a:gd name="T6" fmla="*/ 86 w 86"/>
                <a:gd name="T7" fmla="*/ 141 h 158"/>
                <a:gd name="T8" fmla="*/ 86 w 86"/>
                <a:gd name="T9" fmla="*/ 158 h 158"/>
                <a:gd name="T10" fmla="*/ 0 w 86"/>
                <a:gd name="T11" fmla="*/ 158 h 158"/>
                <a:gd name="T12" fmla="*/ 0 w 86"/>
                <a:gd name="T13" fmla="*/ 0 h 158"/>
                <a:gd name="T14" fmla="*/ 84 w 86"/>
                <a:gd name="T15" fmla="*/ 0 h 158"/>
                <a:gd name="T16" fmla="*/ 84 w 86"/>
                <a:gd name="T17" fmla="*/ 17 h 158"/>
                <a:gd name="T18" fmla="*/ 21 w 86"/>
                <a:gd name="T19" fmla="*/ 17 h 158"/>
                <a:gd name="T20" fmla="*/ 21 w 86"/>
                <a:gd name="T21" fmla="*/ 68 h 158"/>
                <a:gd name="T22" fmla="*/ 75 w 86"/>
                <a:gd name="T23" fmla="*/ 68 h 158"/>
                <a:gd name="T24" fmla="*/ 75 w 86"/>
                <a:gd name="T25" fmla="*/ 8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58">
                  <a:moveTo>
                    <a:pt x="75" y="84"/>
                  </a:moveTo>
                  <a:lnTo>
                    <a:pt x="21" y="84"/>
                  </a:lnTo>
                  <a:lnTo>
                    <a:pt x="21" y="141"/>
                  </a:lnTo>
                  <a:lnTo>
                    <a:pt x="86" y="141"/>
                  </a:lnTo>
                  <a:lnTo>
                    <a:pt x="86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7"/>
                  </a:lnTo>
                  <a:lnTo>
                    <a:pt x="21" y="17"/>
                  </a:lnTo>
                  <a:lnTo>
                    <a:pt x="21" y="68"/>
                  </a:lnTo>
                  <a:lnTo>
                    <a:pt x="75" y="68"/>
                  </a:lnTo>
                  <a:lnTo>
                    <a:pt x="7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C8187423-0903-4981-AD3B-806267F42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2184"/>
              <a:ext cx="102" cy="158"/>
            </a:xfrm>
            <a:custGeom>
              <a:avLst/>
              <a:gdLst>
                <a:gd name="T0" fmla="*/ 102 w 102"/>
                <a:gd name="T1" fmla="*/ 17 h 158"/>
                <a:gd name="T2" fmla="*/ 60 w 102"/>
                <a:gd name="T3" fmla="*/ 17 h 158"/>
                <a:gd name="T4" fmla="*/ 60 w 102"/>
                <a:gd name="T5" fmla="*/ 158 h 158"/>
                <a:gd name="T6" fmla="*/ 42 w 102"/>
                <a:gd name="T7" fmla="*/ 158 h 158"/>
                <a:gd name="T8" fmla="*/ 42 w 102"/>
                <a:gd name="T9" fmla="*/ 17 h 158"/>
                <a:gd name="T10" fmla="*/ 0 w 102"/>
                <a:gd name="T11" fmla="*/ 17 h 158"/>
                <a:gd name="T12" fmla="*/ 0 w 102"/>
                <a:gd name="T13" fmla="*/ 0 h 158"/>
                <a:gd name="T14" fmla="*/ 102 w 102"/>
                <a:gd name="T15" fmla="*/ 0 h 158"/>
                <a:gd name="T16" fmla="*/ 102 w 102"/>
                <a:gd name="T17" fmla="*/ 1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58">
                  <a:moveTo>
                    <a:pt x="102" y="17"/>
                  </a:moveTo>
                  <a:lnTo>
                    <a:pt x="60" y="17"/>
                  </a:lnTo>
                  <a:lnTo>
                    <a:pt x="60" y="158"/>
                  </a:lnTo>
                  <a:lnTo>
                    <a:pt x="42" y="158"/>
                  </a:lnTo>
                  <a:lnTo>
                    <a:pt x="4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2" y="0"/>
                  </a:lnTo>
                  <a:lnTo>
                    <a:pt x="10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94F1BE8A-177C-4798-8FBE-062BF2067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8" y="2184"/>
              <a:ext cx="97" cy="158"/>
            </a:xfrm>
            <a:custGeom>
              <a:avLst/>
              <a:gdLst>
                <a:gd name="T0" fmla="*/ 0 w 46"/>
                <a:gd name="T1" fmla="*/ 75 h 75"/>
                <a:gd name="T2" fmla="*/ 0 w 46"/>
                <a:gd name="T3" fmla="*/ 0 h 75"/>
                <a:gd name="T4" fmla="*/ 18 w 46"/>
                <a:gd name="T5" fmla="*/ 0 h 75"/>
                <a:gd name="T6" fmla="*/ 39 w 46"/>
                <a:gd name="T7" fmla="*/ 8 h 75"/>
                <a:gd name="T8" fmla="*/ 46 w 46"/>
                <a:gd name="T9" fmla="*/ 31 h 75"/>
                <a:gd name="T10" fmla="*/ 46 w 46"/>
                <a:gd name="T11" fmla="*/ 44 h 75"/>
                <a:gd name="T12" fmla="*/ 39 w 46"/>
                <a:gd name="T13" fmla="*/ 67 h 75"/>
                <a:gd name="T14" fmla="*/ 17 w 46"/>
                <a:gd name="T15" fmla="*/ 75 h 75"/>
                <a:gd name="T16" fmla="*/ 0 w 46"/>
                <a:gd name="T17" fmla="*/ 75 h 75"/>
                <a:gd name="T18" fmla="*/ 10 w 46"/>
                <a:gd name="T19" fmla="*/ 8 h 75"/>
                <a:gd name="T20" fmla="*/ 10 w 46"/>
                <a:gd name="T21" fmla="*/ 67 h 75"/>
                <a:gd name="T22" fmla="*/ 17 w 46"/>
                <a:gd name="T23" fmla="*/ 67 h 75"/>
                <a:gd name="T24" fmla="*/ 32 w 46"/>
                <a:gd name="T25" fmla="*/ 61 h 75"/>
                <a:gd name="T26" fmla="*/ 37 w 46"/>
                <a:gd name="T27" fmla="*/ 44 h 75"/>
                <a:gd name="T28" fmla="*/ 37 w 46"/>
                <a:gd name="T29" fmla="*/ 31 h 75"/>
                <a:gd name="T30" fmla="*/ 32 w 46"/>
                <a:gd name="T31" fmla="*/ 13 h 75"/>
                <a:gd name="T32" fmla="*/ 18 w 46"/>
                <a:gd name="T33" fmla="*/ 8 h 75"/>
                <a:gd name="T34" fmla="*/ 10 w 46"/>
                <a:gd name="T35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34" y="3"/>
                    <a:pt x="39" y="8"/>
                  </a:cubicBezTo>
                  <a:cubicBezTo>
                    <a:pt x="44" y="14"/>
                    <a:pt x="46" y="21"/>
                    <a:pt x="46" y="31"/>
                  </a:cubicBezTo>
                  <a:cubicBezTo>
                    <a:pt x="46" y="44"/>
                    <a:pt x="46" y="44"/>
                    <a:pt x="46" y="44"/>
                  </a:cubicBezTo>
                  <a:cubicBezTo>
                    <a:pt x="46" y="54"/>
                    <a:pt x="44" y="61"/>
                    <a:pt x="39" y="67"/>
                  </a:cubicBezTo>
                  <a:cubicBezTo>
                    <a:pt x="34" y="72"/>
                    <a:pt x="27" y="75"/>
                    <a:pt x="17" y="75"/>
                  </a:cubicBezTo>
                  <a:lnTo>
                    <a:pt x="0" y="75"/>
                  </a:lnTo>
                  <a:close/>
                  <a:moveTo>
                    <a:pt x="10" y="8"/>
                  </a:moveTo>
                  <a:cubicBezTo>
                    <a:pt x="10" y="67"/>
                    <a:pt x="10" y="67"/>
                    <a:pt x="10" y="67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4" y="67"/>
                    <a:pt x="29" y="65"/>
                    <a:pt x="32" y="61"/>
                  </a:cubicBezTo>
                  <a:cubicBezTo>
                    <a:pt x="35" y="57"/>
                    <a:pt x="37" y="52"/>
                    <a:pt x="37" y="44"/>
                  </a:cubicBezTo>
                  <a:cubicBezTo>
                    <a:pt x="37" y="31"/>
                    <a:pt x="37" y="31"/>
                    <a:pt x="37" y="31"/>
                  </a:cubicBezTo>
                  <a:cubicBezTo>
                    <a:pt x="37" y="23"/>
                    <a:pt x="35" y="17"/>
                    <a:pt x="32" y="13"/>
                  </a:cubicBezTo>
                  <a:cubicBezTo>
                    <a:pt x="29" y="10"/>
                    <a:pt x="24" y="8"/>
                    <a:pt x="18" y="8"/>
                  </a:cubicBezTo>
                  <a:lnTo>
                    <a:pt x="1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46D3BF32-245C-46EC-A835-337911A6D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2184"/>
              <a:ext cx="84" cy="158"/>
            </a:xfrm>
            <a:custGeom>
              <a:avLst/>
              <a:gdLst>
                <a:gd name="T0" fmla="*/ 76 w 84"/>
                <a:gd name="T1" fmla="*/ 84 h 158"/>
                <a:gd name="T2" fmla="*/ 19 w 84"/>
                <a:gd name="T3" fmla="*/ 84 h 158"/>
                <a:gd name="T4" fmla="*/ 19 w 84"/>
                <a:gd name="T5" fmla="*/ 141 h 158"/>
                <a:gd name="T6" fmla="*/ 84 w 84"/>
                <a:gd name="T7" fmla="*/ 141 h 158"/>
                <a:gd name="T8" fmla="*/ 84 w 84"/>
                <a:gd name="T9" fmla="*/ 158 h 158"/>
                <a:gd name="T10" fmla="*/ 0 w 84"/>
                <a:gd name="T11" fmla="*/ 158 h 158"/>
                <a:gd name="T12" fmla="*/ 0 w 84"/>
                <a:gd name="T13" fmla="*/ 0 h 158"/>
                <a:gd name="T14" fmla="*/ 84 w 84"/>
                <a:gd name="T15" fmla="*/ 0 h 158"/>
                <a:gd name="T16" fmla="*/ 84 w 84"/>
                <a:gd name="T17" fmla="*/ 17 h 158"/>
                <a:gd name="T18" fmla="*/ 19 w 84"/>
                <a:gd name="T19" fmla="*/ 17 h 158"/>
                <a:gd name="T20" fmla="*/ 19 w 84"/>
                <a:gd name="T21" fmla="*/ 68 h 158"/>
                <a:gd name="T22" fmla="*/ 76 w 84"/>
                <a:gd name="T23" fmla="*/ 68 h 158"/>
                <a:gd name="T24" fmla="*/ 76 w 84"/>
                <a:gd name="T25" fmla="*/ 8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8">
                  <a:moveTo>
                    <a:pt x="76" y="84"/>
                  </a:moveTo>
                  <a:lnTo>
                    <a:pt x="19" y="84"/>
                  </a:lnTo>
                  <a:lnTo>
                    <a:pt x="19" y="141"/>
                  </a:lnTo>
                  <a:lnTo>
                    <a:pt x="84" y="141"/>
                  </a:lnTo>
                  <a:lnTo>
                    <a:pt x="84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7"/>
                  </a:lnTo>
                  <a:lnTo>
                    <a:pt x="19" y="17"/>
                  </a:lnTo>
                  <a:lnTo>
                    <a:pt x="19" y="68"/>
                  </a:lnTo>
                  <a:lnTo>
                    <a:pt x="76" y="68"/>
                  </a:lnTo>
                  <a:lnTo>
                    <a:pt x="76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175FE941-B38A-4AB1-BDF1-1B83A60B2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4" y="2184"/>
              <a:ext cx="81" cy="158"/>
            </a:xfrm>
            <a:custGeom>
              <a:avLst/>
              <a:gdLst>
                <a:gd name="T0" fmla="*/ 73 w 81"/>
                <a:gd name="T1" fmla="*/ 89 h 158"/>
                <a:gd name="T2" fmla="*/ 18 w 81"/>
                <a:gd name="T3" fmla="*/ 89 h 158"/>
                <a:gd name="T4" fmla="*/ 18 w 81"/>
                <a:gd name="T5" fmla="*/ 158 h 158"/>
                <a:gd name="T6" fmla="*/ 0 w 81"/>
                <a:gd name="T7" fmla="*/ 158 h 158"/>
                <a:gd name="T8" fmla="*/ 0 w 81"/>
                <a:gd name="T9" fmla="*/ 0 h 158"/>
                <a:gd name="T10" fmla="*/ 81 w 81"/>
                <a:gd name="T11" fmla="*/ 0 h 158"/>
                <a:gd name="T12" fmla="*/ 81 w 81"/>
                <a:gd name="T13" fmla="*/ 17 h 158"/>
                <a:gd name="T14" fmla="*/ 18 w 81"/>
                <a:gd name="T15" fmla="*/ 17 h 158"/>
                <a:gd name="T16" fmla="*/ 18 w 81"/>
                <a:gd name="T17" fmla="*/ 72 h 158"/>
                <a:gd name="T18" fmla="*/ 73 w 81"/>
                <a:gd name="T19" fmla="*/ 72 h 158"/>
                <a:gd name="T20" fmla="*/ 73 w 81"/>
                <a:gd name="T2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58">
                  <a:moveTo>
                    <a:pt x="73" y="89"/>
                  </a:moveTo>
                  <a:lnTo>
                    <a:pt x="18" y="89"/>
                  </a:lnTo>
                  <a:lnTo>
                    <a:pt x="18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7"/>
                  </a:lnTo>
                  <a:lnTo>
                    <a:pt x="18" y="17"/>
                  </a:lnTo>
                  <a:lnTo>
                    <a:pt x="18" y="72"/>
                  </a:lnTo>
                  <a:lnTo>
                    <a:pt x="73" y="72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490A04C9-BD2F-46F4-B8C4-128143A68B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8" y="2182"/>
              <a:ext cx="107" cy="162"/>
            </a:xfrm>
            <a:custGeom>
              <a:avLst/>
              <a:gdLst>
                <a:gd name="T0" fmla="*/ 51 w 51"/>
                <a:gd name="T1" fmla="*/ 45 h 77"/>
                <a:gd name="T2" fmla="*/ 44 w 51"/>
                <a:gd name="T3" fmla="*/ 69 h 77"/>
                <a:gd name="T4" fmla="*/ 25 w 51"/>
                <a:gd name="T5" fmla="*/ 77 h 77"/>
                <a:gd name="T6" fmla="*/ 7 w 51"/>
                <a:gd name="T7" fmla="*/ 69 h 77"/>
                <a:gd name="T8" fmla="*/ 0 w 51"/>
                <a:gd name="T9" fmla="*/ 46 h 77"/>
                <a:gd name="T10" fmla="*/ 0 w 51"/>
                <a:gd name="T11" fmla="*/ 32 h 77"/>
                <a:gd name="T12" fmla="*/ 7 w 51"/>
                <a:gd name="T13" fmla="*/ 8 h 77"/>
                <a:gd name="T14" fmla="*/ 25 w 51"/>
                <a:gd name="T15" fmla="*/ 0 h 77"/>
                <a:gd name="T16" fmla="*/ 44 w 51"/>
                <a:gd name="T17" fmla="*/ 8 h 77"/>
                <a:gd name="T18" fmla="*/ 51 w 51"/>
                <a:gd name="T19" fmla="*/ 31 h 77"/>
                <a:gd name="T20" fmla="*/ 51 w 51"/>
                <a:gd name="T21" fmla="*/ 45 h 77"/>
                <a:gd name="T22" fmla="*/ 41 w 51"/>
                <a:gd name="T23" fmla="*/ 32 h 77"/>
                <a:gd name="T24" fmla="*/ 37 w 51"/>
                <a:gd name="T25" fmla="*/ 14 h 77"/>
                <a:gd name="T26" fmla="*/ 25 w 51"/>
                <a:gd name="T27" fmla="*/ 8 h 77"/>
                <a:gd name="T28" fmla="*/ 14 w 51"/>
                <a:gd name="T29" fmla="*/ 14 h 77"/>
                <a:gd name="T30" fmla="*/ 9 w 51"/>
                <a:gd name="T31" fmla="*/ 32 h 77"/>
                <a:gd name="T32" fmla="*/ 9 w 51"/>
                <a:gd name="T33" fmla="*/ 45 h 77"/>
                <a:gd name="T34" fmla="*/ 13 w 51"/>
                <a:gd name="T35" fmla="*/ 63 h 77"/>
                <a:gd name="T36" fmla="*/ 25 w 51"/>
                <a:gd name="T37" fmla="*/ 69 h 77"/>
                <a:gd name="T38" fmla="*/ 37 w 51"/>
                <a:gd name="T39" fmla="*/ 63 h 77"/>
                <a:gd name="T40" fmla="*/ 41 w 51"/>
                <a:gd name="T41" fmla="*/ 46 h 77"/>
                <a:gd name="T42" fmla="*/ 41 w 51"/>
                <a:gd name="T43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77">
                  <a:moveTo>
                    <a:pt x="51" y="45"/>
                  </a:moveTo>
                  <a:cubicBezTo>
                    <a:pt x="51" y="55"/>
                    <a:pt x="48" y="63"/>
                    <a:pt x="44" y="69"/>
                  </a:cubicBezTo>
                  <a:cubicBezTo>
                    <a:pt x="40" y="74"/>
                    <a:pt x="33" y="77"/>
                    <a:pt x="25" y="77"/>
                  </a:cubicBezTo>
                  <a:cubicBezTo>
                    <a:pt x="18" y="77"/>
                    <a:pt x="12" y="74"/>
                    <a:pt x="7" y="69"/>
                  </a:cubicBezTo>
                  <a:cubicBezTo>
                    <a:pt x="3" y="64"/>
                    <a:pt x="0" y="5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2"/>
                    <a:pt x="2" y="14"/>
                    <a:pt x="7" y="8"/>
                  </a:cubicBezTo>
                  <a:cubicBezTo>
                    <a:pt x="11" y="3"/>
                    <a:pt x="17" y="0"/>
                    <a:pt x="25" y="0"/>
                  </a:cubicBezTo>
                  <a:cubicBezTo>
                    <a:pt x="33" y="0"/>
                    <a:pt x="39" y="2"/>
                    <a:pt x="44" y="8"/>
                  </a:cubicBezTo>
                  <a:cubicBezTo>
                    <a:pt x="48" y="13"/>
                    <a:pt x="51" y="21"/>
                    <a:pt x="51" y="31"/>
                  </a:cubicBezTo>
                  <a:lnTo>
                    <a:pt x="51" y="45"/>
                  </a:lnTo>
                  <a:close/>
                  <a:moveTo>
                    <a:pt x="41" y="32"/>
                  </a:moveTo>
                  <a:cubicBezTo>
                    <a:pt x="41" y="24"/>
                    <a:pt x="40" y="18"/>
                    <a:pt x="37" y="14"/>
                  </a:cubicBezTo>
                  <a:cubicBezTo>
                    <a:pt x="35" y="10"/>
                    <a:pt x="31" y="8"/>
                    <a:pt x="25" y="8"/>
                  </a:cubicBezTo>
                  <a:cubicBezTo>
                    <a:pt x="20" y="8"/>
                    <a:pt x="16" y="10"/>
                    <a:pt x="14" y="14"/>
                  </a:cubicBezTo>
                  <a:cubicBezTo>
                    <a:pt x="11" y="18"/>
                    <a:pt x="9" y="24"/>
                    <a:pt x="9" y="3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3"/>
                    <a:pt x="11" y="59"/>
                    <a:pt x="13" y="63"/>
                  </a:cubicBezTo>
                  <a:cubicBezTo>
                    <a:pt x="16" y="67"/>
                    <a:pt x="20" y="69"/>
                    <a:pt x="25" y="69"/>
                  </a:cubicBezTo>
                  <a:cubicBezTo>
                    <a:pt x="31" y="69"/>
                    <a:pt x="35" y="67"/>
                    <a:pt x="37" y="63"/>
                  </a:cubicBezTo>
                  <a:cubicBezTo>
                    <a:pt x="40" y="59"/>
                    <a:pt x="41" y="54"/>
                    <a:pt x="41" y="46"/>
                  </a:cubicBezTo>
                  <a:lnTo>
                    <a:pt x="4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582832FD-4E32-4B0B-9148-BCAE10C0C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46" y="2184"/>
              <a:ext cx="99" cy="158"/>
            </a:xfrm>
            <a:custGeom>
              <a:avLst/>
              <a:gdLst>
                <a:gd name="T0" fmla="*/ 23 w 47"/>
                <a:gd name="T1" fmla="*/ 45 h 75"/>
                <a:gd name="T2" fmla="*/ 10 w 47"/>
                <a:gd name="T3" fmla="*/ 45 h 75"/>
                <a:gd name="T4" fmla="*/ 10 w 47"/>
                <a:gd name="T5" fmla="*/ 75 h 75"/>
                <a:gd name="T6" fmla="*/ 0 w 47"/>
                <a:gd name="T7" fmla="*/ 75 h 75"/>
                <a:gd name="T8" fmla="*/ 0 w 47"/>
                <a:gd name="T9" fmla="*/ 0 h 75"/>
                <a:gd name="T10" fmla="*/ 21 w 47"/>
                <a:gd name="T11" fmla="*/ 0 h 75"/>
                <a:gd name="T12" fmla="*/ 38 w 47"/>
                <a:gd name="T13" fmla="*/ 6 h 75"/>
                <a:gd name="T14" fmla="*/ 44 w 47"/>
                <a:gd name="T15" fmla="*/ 22 h 75"/>
                <a:gd name="T16" fmla="*/ 41 w 47"/>
                <a:gd name="T17" fmla="*/ 35 h 75"/>
                <a:gd name="T18" fmla="*/ 32 w 47"/>
                <a:gd name="T19" fmla="*/ 42 h 75"/>
                <a:gd name="T20" fmla="*/ 47 w 47"/>
                <a:gd name="T21" fmla="*/ 74 h 75"/>
                <a:gd name="T22" fmla="*/ 47 w 47"/>
                <a:gd name="T23" fmla="*/ 75 h 75"/>
                <a:gd name="T24" fmla="*/ 36 w 47"/>
                <a:gd name="T25" fmla="*/ 75 h 75"/>
                <a:gd name="T26" fmla="*/ 23 w 47"/>
                <a:gd name="T27" fmla="*/ 45 h 75"/>
                <a:gd name="T28" fmla="*/ 10 w 47"/>
                <a:gd name="T29" fmla="*/ 36 h 75"/>
                <a:gd name="T30" fmla="*/ 21 w 47"/>
                <a:gd name="T31" fmla="*/ 36 h 75"/>
                <a:gd name="T32" fmla="*/ 31 w 47"/>
                <a:gd name="T33" fmla="*/ 33 h 75"/>
                <a:gd name="T34" fmla="*/ 34 w 47"/>
                <a:gd name="T35" fmla="*/ 22 h 75"/>
                <a:gd name="T36" fmla="*/ 21 w 47"/>
                <a:gd name="T37" fmla="*/ 8 h 75"/>
                <a:gd name="T38" fmla="*/ 10 w 47"/>
                <a:gd name="T39" fmla="*/ 8 h 75"/>
                <a:gd name="T40" fmla="*/ 10 w 47"/>
                <a:gd name="T4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" h="75">
                  <a:moveTo>
                    <a:pt x="23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0"/>
                    <a:pt x="34" y="2"/>
                    <a:pt x="38" y="6"/>
                  </a:cubicBezTo>
                  <a:cubicBezTo>
                    <a:pt x="42" y="9"/>
                    <a:pt x="44" y="15"/>
                    <a:pt x="44" y="22"/>
                  </a:cubicBezTo>
                  <a:cubicBezTo>
                    <a:pt x="44" y="27"/>
                    <a:pt x="43" y="31"/>
                    <a:pt x="41" y="35"/>
                  </a:cubicBezTo>
                  <a:cubicBezTo>
                    <a:pt x="39" y="38"/>
                    <a:pt x="36" y="41"/>
                    <a:pt x="32" y="42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75"/>
                    <a:pt x="47" y="75"/>
                    <a:pt x="47" y="75"/>
                  </a:cubicBezTo>
                  <a:cubicBezTo>
                    <a:pt x="36" y="75"/>
                    <a:pt x="36" y="75"/>
                    <a:pt x="36" y="75"/>
                  </a:cubicBezTo>
                  <a:lnTo>
                    <a:pt x="23" y="45"/>
                  </a:lnTo>
                  <a:close/>
                  <a:moveTo>
                    <a:pt x="10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5" y="36"/>
                    <a:pt x="28" y="35"/>
                    <a:pt x="31" y="33"/>
                  </a:cubicBezTo>
                  <a:cubicBezTo>
                    <a:pt x="33" y="30"/>
                    <a:pt x="34" y="27"/>
                    <a:pt x="34" y="22"/>
                  </a:cubicBezTo>
                  <a:cubicBezTo>
                    <a:pt x="34" y="13"/>
                    <a:pt x="30" y="8"/>
                    <a:pt x="21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5484FDB6-28F7-4FA7-A974-D28C185A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8" y="2184"/>
              <a:ext cx="132" cy="158"/>
            </a:xfrm>
            <a:custGeom>
              <a:avLst/>
              <a:gdLst>
                <a:gd name="T0" fmla="*/ 25 w 132"/>
                <a:gd name="T1" fmla="*/ 0 h 158"/>
                <a:gd name="T2" fmla="*/ 65 w 132"/>
                <a:gd name="T3" fmla="*/ 129 h 158"/>
                <a:gd name="T4" fmla="*/ 106 w 132"/>
                <a:gd name="T5" fmla="*/ 0 h 158"/>
                <a:gd name="T6" fmla="*/ 132 w 132"/>
                <a:gd name="T7" fmla="*/ 0 h 158"/>
                <a:gd name="T8" fmla="*/ 132 w 132"/>
                <a:gd name="T9" fmla="*/ 158 h 158"/>
                <a:gd name="T10" fmla="*/ 113 w 132"/>
                <a:gd name="T11" fmla="*/ 158 h 158"/>
                <a:gd name="T12" fmla="*/ 113 w 132"/>
                <a:gd name="T13" fmla="*/ 97 h 158"/>
                <a:gd name="T14" fmla="*/ 115 w 132"/>
                <a:gd name="T15" fmla="*/ 34 h 158"/>
                <a:gd name="T16" fmla="*/ 73 w 132"/>
                <a:gd name="T17" fmla="*/ 158 h 158"/>
                <a:gd name="T18" fmla="*/ 58 w 132"/>
                <a:gd name="T19" fmla="*/ 158 h 158"/>
                <a:gd name="T20" fmla="*/ 16 w 132"/>
                <a:gd name="T21" fmla="*/ 36 h 158"/>
                <a:gd name="T22" fmla="*/ 19 w 132"/>
                <a:gd name="T23" fmla="*/ 97 h 158"/>
                <a:gd name="T24" fmla="*/ 19 w 132"/>
                <a:gd name="T25" fmla="*/ 158 h 158"/>
                <a:gd name="T26" fmla="*/ 0 w 132"/>
                <a:gd name="T27" fmla="*/ 158 h 158"/>
                <a:gd name="T28" fmla="*/ 0 w 132"/>
                <a:gd name="T29" fmla="*/ 0 h 158"/>
                <a:gd name="T30" fmla="*/ 25 w 132"/>
                <a:gd name="T3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58">
                  <a:moveTo>
                    <a:pt x="25" y="0"/>
                  </a:moveTo>
                  <a:lnTo>
                    <a:pt x="65" y="129"/>
                  </a:lnTo>
                  <a:lnTo>
                    <a:pt x="106" y="0"/>
                  </a:lnTo>
                  <a:lnTo>
                    <a:pt x="132" y="0"/>
                  </a:lnTo>
                  <a:lnTo>
                    <a:pt x="132" y="158"/>
                  </a:lnTo>
                  <a:lnTo>
                    <a:pt x="113" y="158"/>
                  </a:lnTo>
                  <a:lnTo>
                    <a:pt x="113" y="97"/>
                  </a:lnTo>
                  <a:lnTo>
                    <a:pt x="115" y="34"/>
                  </a:lnTo>
                  <a:lnTo>
                    <a:pt x="73" y="158"/>
                  </a:lnTo>
                  <a:lnTo>
                    <a:pt x="58" y="158"/>
                  </a:lnTo>
                  <a:lnTo>
                    <a:pt x="16" y="36"/>
                  </a:lnTo>
                  <a:lnTo>
                    <a:pt x="19" y="97"/>
                  </a:lnTo>
                  <a:lnTo>
                    <a:pt x="19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EC2F46BB-9129-4C7E-AFC1-9E901C2E84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7" y="2184"/>
              <a:ext cx="117" cy="158"/>
            </a:xfrm>
            <a:custGeom>
              <a:avLst/>
              <a:gdLst>
                <a:gd name="T0" fmla="*/ 86 w 117"/>
                <a:gd name="T1" fmla="*/ 116 h 158"/>
                <a:gd name="T2" fmla="*/ 31 w 117"/>
                <a:gd name="T3" fmla="*/ 116 h 158"/>
                <a:gd name="T4" fmla="*/ 19 w 117"/>
                <a:gd name="T5" fmla="*/ 158 h 158"/>
                <a:gd name="T6" fmla="*/ 0 w 117"/>
                <a:gd name="T7" fmla="*/ 158 h 158"/>
                <a:gd name="T8" fmla="*/ 50 w 117"/>
                <a:gd name="T9" fmla="*/ 0 h 158"/>
                <a:gd name="T10" fmla="*/ 67 w 117"/>
                <a:gd name="T11" fmla="*/ 0 h 158"/>
                <a:gd name="T12" fmla="*/ 117 w 117"/>
                <a:gd name="T13" fmla="*/ 158 h 158"/>
                <a:gd name="T14" fmla="*/ 98 w 117"/>
                <a:gd name="T15" fmla="*/ 158 h 158"/>
                <a:gd name="T16" fmla="*/ 86 w 117"/>
                <a:gd name="T17" fmla="*/ 116 h 158"/>
                <a:gd name="T18" fmla="*/ 37 w 117"/>
                <a:gd name="T19" fmla="*/ 99 h 158"/>
                <a:gd name="T20" fmla="*/ 79 w 117"/>
                <a:gd name="T21" fmla="*/ 99 h 158"/>
                <a:gd name="T22" fmla="*/ 58 w 117"/>
                <a:gd name="T23" fmla="*/ 28 h 158"/>
                <a:gd name="T24" fmla="*/ 37 w 117"/>
                <a:gd name="T25" fmla="*/ 9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58">
                  <a:moveTo>
                    <a:pt x="86" y="116"/>
                  </a:moveTo>
                  <a:lnTo>
                    <a:pt x="31" y="116"/>
                  </a:lnTo>
                  <a:lnTo>
                    <a:pt x="19" y="158"/>
                  </a:lnTo>
                  <a:lnTo>
                    <a:pt x="0" y="158"/>
                  </a:lnTo>
                  <a:lnTo>
                    <a:pt x="50" y="0"/>
                  </a:lnTo>
                  <a:lnTo>
                    <a:pt x="67" y="0"/>
                  </a:lnTo>
                  <a:lnTo>
                    <a:pt x="117" y="158"/>
                  </a:lnTo>
                  <a:lnTo>
                    <a:pt x="98" y="158"/>
                  </a:lnTo>
                  <a:lnTo>
                    <a:pt x="86" y="116"/>
                  </a:lnTo>
                  <a:close/>
                  <a:moveTo>
                    <a:pt x="37" y="99"/>
                  </a:moveTo>
                  <a:lnTo>
                    <a:pt x="79" y="99"/>
                  </a:lnTo>
                  <a:lnTo>
                    <a:pt x="58" y="28"/>
                  </a:lnTo>
                  <a:lnTo>
                    <a:pt x="37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C919FEDD-6814-4919-9A65-4B630FE18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4" y="2184"/>
              <a:ext cx="103" cy="158"/>
            </a:xfrm>
            <a:custGeom>
              <a:avLst/>
              <a:gdLst>
                <a:gd name="T0" fmla="*/ 103 w 103"/>
                <a:gd name="T1" fmla="*/ 17 h 158"/>
                <a:gd name="T2" fmla="*/ 61 w 103"/>
                <a:gd name="T3" fmla="*/ 17 h 158"/>
                <a:gd name="T4" fmla="*/ 61 w 103"/>
                <a:gd name="T5" fmla="*/ 158 h 158"/>
                <a:gd name="T6" fmla="*/ 42 w 103"/>
                <a:gd name="T7" fmla="*/ 158 h 158"/>
                <a:gd name="T8" fmla="*/ 42 w 103"/>
                <a:gd name="T9" fmla="*/ 17 h 158"/>
                <a:gd name="T10" fmla="*/ 0 w 103"/>
                <a:gd name="T11" fmla="*/ 17 h 158"/>
                <a:gd name="T12" fmla="*/ 0 w 103"/>
                <a:gd name="T13" fmla="*/ 0 h 158"/>
                <a:gd name="T14" fmla="*/ 103 w 103"/>
                <a:gd name="T15" fmla="*/ 0 h 158"/>
                <a:gd name="T16" fmla="*/ 103 w 103"/>
                <a:gd name="T17" fmla="*/ 17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58">
                  <a:moveTo>
                    <a:pt x="103" y="17"/>
                  </a:moveTo>
                  <a:lnTo>
                    <a:pt x="61" y="17"/>
                  </a:lnTo>
                  <a:lnTo>
                    <a:pt x="61" y="158"/>
                  </a:lnTo>
                  <a:lnTo>
                    <a:pt x="42" y="158"/>
                  </a:lnTo>
                  <a:lnTo>
                    <a:pt x="42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05345AC7-976C-437B-9D58-569FA091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4" y="2184"/>
              <a:ext cx="19" cy="1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B85446F9-F476-4D68-8E37-75890B512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26" y="2182"/>
              <a:ext cx="107" cy="162"/>
            </a:xfrm>
            <a:custGeom>
              <a:avLst/>
              <a:gdLst>
                <a:gd name="T0" fmla="*/ 51 w 51"/>
                <a:gd name="T1" fmla="*/ 45 h 77"/>
                <a:gd name="T2" fmla="*/ 44 w 51"/>
                <a:gd name="T3" fmla="*/ 69 h 77"/>
                <a:gd name="T4" fmla="*/ 25 w 51"/>
                <a:gd name="T5" fmla="*/ 77 h 77"/>
                <a:gd name="T6" fmla="*/ 7 w 51"/>
                <a:gd name="T7" fmla="*/ 69 h 77"/>
                <a:gd name="T8" fmla="*/ 0 w 51"/>
                <a:gd name="T9" fmla="*/ 46 h 77"/>
                <a:gd name="T10" fmla="*/ 0 w 51"/>
                <a:gd name="T11" fmla="*/ 32 h 77"/>
                <a:gd name="T12" fmla="*/ 7 w 51"/>
                <a:gd name="T13" fmla="*/ 8 h 77"/>
                <a:gd name="T14" fmla="*/ 25 w 51"/>
                <a:gd name="T15" fmla="*/ 0 h 77"/>
                <a:gd name="T16" fmla="*/ 44 w 51"/>
                <a:gd name="T17" fmla="*/ 8 h 77"/>
                <a:gd name="T18" fmla="*/ 51 w 51"/>
                <a:gd name="T19" fmla="*/ 31 h 77"/>
                <a:gd name="T20" fmla="*/ 51 w 51"/>
                <a:gd name="T21" fmla="*/ 45 h 77"/>
                <a:gd name="T22" fmla="*/ 41 w 51"/>
                <a:gd name="T23" fmla="*/ 32 h 77"/>
                <a:gd name="T24" fmla="*/ 37 w 51"/>
                <a:gd name="T25" fmla="*/ 14 h 77"/>
                <a:gd name="T26" fmla="*/ 25 w 51"/>
                <a:gd name="T27" fmla="*/ 8 h 77"/>
                <a:gd name="T28" fmla="*/ 13 w 51"/>
                <a:gd name="T29" fmla="*/ 14 h 77"/>
                <a:gd name="T30" fmla="*/ 9 w 51"/>
                <a:gd name="T31" fmla="*/ 32 h 77"/>
                <a:gd name="T32" fmla="*/ 9 w 51"/>
                <a:gd name="T33" fmla="*/ 45 h 77"/>
                <a:gd name="T34" fmla="*/ 13 w 51"/>
                <a:gd name="T35" fmla="*/ 63 h 77"/>
                <a:gd name="T36" fmla="*/ 25 w 51"/>
                <a:gd name="T37" fmla="*/ 69 h 77"/>
                <a:gd name="T38" fmla="*/ 37 w 51"/>
                <a:gd name="T39" fmla="*/ 63 h 77"/>
                <a:gd name="T40" fmla="*/ 41 w 51"/>
                <a:gd name="T41" fmla="*/ 46 h 77"/>
                <a:gd name="T42" fmla="*/ 41 w 51"/>
                <a:gd name="T43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77">
                  <a:moveTo>
                    <a:pt x="51" y="45"/>
                  </a:moveTo>
                  <a:cubicBezTo>
                    <a:pt x="51" y="55"/>
                    <a:pt x="48" y="63"/>
                    <a:pt x="44" y="69"/>
                  </a:cubicBezTo>
                  <a:cubicBezTo>
                    <a:pt x="40" y="74"/>
                    <a:pt x="33" y="77"/>
                    <a:pt x="25" y="77"/>
                  </a:cubicBezTo>
                  <a:cubicBezTo>
                    <a:pt x="18" y="77"/>
                    <a:pt x="11" y="74"/>
                    <a:pt x="7" y="69"/>
                  </a:cubicBezTo>
                  <a:cubicBezTo>
                    <a:pt x="2" y="64"/>
                    <a:pt x="0" y="5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2"/>
                    <a:pt x="2" y="14"/>
                    <a:pt x="7" y="8"/>
                  </a:cubicBezTo>
                  <a:cubicBezTo>
                    <a:pt x="11" y="3"/>
                    <a:pt x="17" y="0"/>
                    <a:pt x="25" y="0"/>
                  </a:cubicBezTo>
                  <a:cubicBezTo>
                    <a:pt x="33" y="0"/>
                    <a:pt x="39" y="2"/>
                    <a:pt x="44" y="8"/>
                  </a:cubicBezTo>
                  <a:cubicBezTo>
                    <a:pt x="48" y="13"/>
                    <a:pt x="50" y="21"/>
                    <a:pt x="51" y="31"/>
                  </a:cubicBezTo>
                  <a:lnTo>
                    <a:pt x="51" y="45"/>
                  </a:lnTo>
                  <a:close/>
                  <a:moveTo>
                    <a:pt x="41" y="32"/>
                  </a:moveTo>
                  <a:cubicBezTo>
                    <a:pt x="41" y="24"/>
                    <a:pt x="40" y="18"/>
                    <a:pt x="37" y="14"/>
                  </a:cubicBezTo>
                  <a:cubicBezTo>
                    <a:pt x="35" y="10"/>
                    <a:pt x="31" y="8"/>
                    <a:pt x="25" y="8"/>
                  </a:cubicBezTo>
                  <a:cubicBezTo>
                    <a:pt x="20" y="8"/>
                    <a:pt x="16" y="10"/>
                    <a:pt x="13" y="14"/>
                  </a:cubicBezTo>
                  <a:cubicBezTo>
                    <a:pt x="11" y="18"/>
                    <a:pt x="9" y="24"/>
                    <a:pt x="9" y="3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3"/>
                    <a:pt x="11" y="59"/>
                    <a:pt x="13" y="63"/>
                  </a:cubicBezTo>
                  <a:cubicBezTo>
                    <a:pt x="16" y="67"/>
                    <a:pt x="20" y="69"/>
                    <a:pt x="25" y="69"/>
                  </a:cubicBezTo>
                  <a:cubicBezTo>
                    <a:pt x="31" y="69"/>
                    <a:pt x="35" y="67"/>
                    <a:pt x="37" y="63"/>
                  </a:cubicBezTo>
                  <a:cubicBezTo>
                    <a:pt x="40" y="59"/>
                    <a:pt x="41" y="54"/>
                    <a:pt x="41" y="46"/>
                  </a:cubicBezTo>
                  <a:lnTo>
                    <a:pt x="4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BD89C078-9E29-47BE-9DA1-09CF55E8C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" y="2184"/>
              <a:ext cx="103" cy="158"/>
            </a:xfrm>
            <a:custGeom>
              <a:avLst/>
              <a:gdLst>
                <a:gd name="T0" fmla="*/ 103 w 103"/>
                <a:gd name="T1" fmla="*/ 158 h 158"/>
                <a:gd name="T2" fmla="*/ 84 w 103"/>
                <a:gd name="T3" fmla="*/ 158 h 158"/>
                <a:gd name="T4" fmla="*/ 21 w 103"/>
                <a:gd name="T5" fmla="*/ 36 h 158"/>
                <a:gd name="T6" fmla="*/ 21 w 103"/>
                <a:gd name="T7" fmla="*/ 158 h 158"/>
                <a:gd name="T8" fmla="*/ 0 w 103"/>
                <a:gd name="T9" fmla="*/ 158 h 158"/>
                <a:gd name="T10" fmla="*/ 0 w 103"/>
                <a:gd name="T11" fmla="*/ 0 h 158"/>
                <a:gd name="T12" fmla="*/ 21 w 103"/>
                <a:gd name="T13" fmla="*/ 0 h 158"/>
                <a:gd name="T14" fmla="*/ 84 w 103"/>
                <a:gd name="T15" fmla="*/ 122 h 158"/>
                <a:gd name="T16" fmla="*/ 84 w 103"/>
                <a:gd name="T17" fmla="*/ 0 h 158"/>
                <a:gd name="T18" fmla="*/ 103 w 103"/>
                <a:gd name="T19" fmla="*/ 0 h 158"/>
                <a:gd name="T20" fmla="*/ 103 w 103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58">
                  <a:moveTo>
                    <a:pt x="103" y="158"/>
                  </a:moveTo>
                  <a:lnTo>
                    <a:pt x="84" y="158"/>
                  </a:lnTo>
                  <a:lnTo>
                    <a:pt x="21" y="36"/>
                  </a:lnTo>
                  <a:lnTo>
                    <a:pt x="21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21" y="0"/>
                  </a:lnTo>
                  <a:lnTo>
                    <a:pt x="84" y="122"/>
                  </a:lnTo>
                  <a:lnTo>
                    <a:pt x="84" y="0"/>
                  </a:lnTo>
                  <a:lnTo>
                    <a:pt x="103" y="0"/>
                  </a:lnTo>
                  <a:lnTo>
                    <a:pt x="103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B4691-55AB-44DB-B61A-34689FA88F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57" y="2184"/>
              <a:ext cx="98" cy="158"/>
            </a:xfrm>
            <a:custGeom>
              <a:avLst/>
              <a:gdLst>
                <a:gd name="T0" fmla="*/ 10 w 47"/>
                <a:gd name="T1" fmla="*/ 46 h 75"/>
                <a:gd name="T2" fmla="*/ 10 w 47"/>
                <a:gd name="T3" fmla="*/ 75 h 75"/>
                <a:gd name="T4" fmla="*/ 0 w 47"/>
                <a:gd name="T5" fmla="*/ 75 h 75"/>
                <a:gd name="T6" fmla="*/ 0 w 47"/>
                <a:gd name="T7" fmla="*/ 0 h 75"/>
                <a:gd name="T8" fmla="*/ 24 w 47"/>
                <a:gd name="T9" fmla="*/ 0 h 75"/>
                <a:gd name="T10" fmla="*/ 41 w 47"/>
                <a:gd name="T11" fmla="*/ 6 h 75"/>
                <a:gd name="T12" fmla="*/ 47 w 47"/>
                <a:gd name="T13" fmla="*/ 23 h 75"/>
                <a:gd name="T14" fmla="*/ 41 w 47"/>
                <a:gd name="T15" fmla="*/ 40 h 75"/>
                <a:gd name="T16" fmla="*/ 25 w 47"/>
                <a:gd name="T17" fmla="*/ 46 h 75"/>
                <a:gd name="T18" fmla="*/ 10 w 47"/>
                <a:gd name="T19" fmla="*/ 46 h 75"/>
                <a:gd name="T20" fmla="*/ 10 w 47"/>
                <a:gd name="T21" fmla="*/ 37 h 75"/>
                <a:gd name="T22" fmla="*/ 24 w 47"/>
                <a:gd name="T23" fmla="*/ 37 h 75"/>
                <a:gd name="T24" fmla="*/ 34 w 47"/>
                <a:gd name="T25" fmla="*/ 34 h 75"/>
                <a:gd name="T26" fmla="*/ 37 w 47"/>
                <a:gd name="T27" fmla="*/ 23 h 75"/>
                <a:gd name="T28" fmla="*/ 34 w 47"/>
                <a:gd name="T29" fmla="*/ 12 h 75"/>
                <a:gd name="T30" fmla="*/ 24 w 47"/>
                <a:gd name="T31" fmla="*/ 8 h 75"/>
                <a:gd name="T32" fmla="*/ 10 w 47"/>
                <a:gd name="T33" fmla="*/ 8 h 75"/>
                <a:gd name="T34" fmla="*/ 10 w 47"/>
                <a:gd name="T35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" h="75">
                  <a:moveTo>
                    <a:pt x="10" y="46"/>
                  </a:moveTo>
                  <a:cubicBezTo>
                    <a:pt x="10" y="75"/>
                    <a:pt x="10" y="75"/>
                    <a:pt x="1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7" y="2"/>
                    <a:pt x="41" y="6"/>
                  </a:cubicBezTo>
                  <a:cubicBezTo>
                    <a:pt x="45" y="10"/>
                    <a:pt x="47" y="16"/>
                    <a:pt x="47" y="23"/>
                  </a:cubicBezTo>
                  <a:cubicBezTo>
                    <a:pt x="47" y="30"/>
                    <a:pt x="45" y="36"/>
                    <a:pt x="41" y="40"/>
                  </a:cubicBezTo>
                  <a:cubicBezTo>
                    <a:pt x="37" y="43"/>
                    <a:pt x="32" y="45"/>
                    <a:pt x="25" y="46"/>
                  </a:cubicBezTo>
                  <a:lnTo>
                    <a:pt x="10" y="46"/>
                  </a:lnTo>
                  <a:close/>
                  <a:moveTo>
                    <a:pt x="10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8" y="37"/>
                    <a:pt x="32" y="36"/>
                    <a:pt x="34" y="34"/>
                  </a:cubicBezTo>
                  <a:cubicBezTo>
                    <a:pt x="36" y="31"/>
                    <a:pt x="37" y="28"/>
                    <a:pt x="37" y="23"/>
                  </a:cubicBezTo>
                  <a:cubicBezTo>
                    <a:pt x="37" y="18"/>
                    <a:pt x="36" y="15"/>
                    <a:pt x="34" y="12"/>
                  </a:cubicBezTo>
                  <a:cubicBezTo>
                    <a:pt x="31" y="9"/>
                    <a:pt x="28" y="8"/>
                    <a:pt x="24" y="8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31E183C4-783A-4FB2-A59E-8C3620AF88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82" y="2184"/>
              <a:ext cx="97" cy="158"/>
            </a:xfrm>
            <a:custGeom>
              <a:avLst/>
              <a:gdLst>
                <a:gd name="T0" fmla="*/ 23 w 46"/>
                <a:gd name="T1" fmla="*/ 45 h 75"/>
                <a:gd name="T2" fmla="*/ 9 w 46"/>
                <a:gd name="T3" fmla="*/ 45 h 75"/>
                <a:gd name="T4" fmla="*/ 9 w 46"/>
                <a:gd name="T5" fmla="*/ 75 h 75"/>
                <a:gd name="T6" fmla="*/ 0 w 46"/>
                <a:gd name="T7" fmla="*/ 75 h 75"/>
                <a:gd name="T8" fmla="*/ 0 w 46"/>
                <a:gd name="T9" fmla="*/ 0 h 75"/>
                <a:gd name="T10" fmla="*/ 21 w 46"/>
                <a:gd name="T11" fmla="*/ 0 h 75"/>
                <a:gd name="T12" fmla="*/ 38 w 46"/>
                <a:gd name="T13" fmla="*/ 6 h 75"/>
                <a:gd name="T14" fmla="*/ 43 w 46"/>
                <a:gd name="T15" fmla="*/ 22 h 75"/>
                <a:gd name="T16" fmla="*/ 40 w 46"/>
                <a:gd name="T17" fmla="*/ 35 h 75"/>
                <a:gd name="T18" fmla="*/ 32 w 46"/>
                <a:gd name="T19" fmla="*/ 42 h 75"/>
                <a:gd name="T20" fmla="*/ 46 w 46"/>
                <a:gd name="T21" fmla="*/ 74 h 75"/>
                <a:gd name="T22" fmla="*/ 46 w 46"/>
                <a:gd name="T23" fmla="*/ 75 h 75"/>
                <a:gd name="T24" fmla="*/ 36 w 46"/>
                <a:gd name="T25" fmla="*/ 75 h 75"/>
                <a:gd name="T26" fmla="*/ 23 w 46"/>
                <a:gd name="T27" fmla="*/ 45 h 75"/>
                <a:gd name="T28" fmla="*/ 9 w 46"/>
                <a:gd name="T29" fmla="*/ 36 h 75"/>
                <a:gd name="T30" fmla="*/ 21 w 46"/>
                <a:gd name="T31" fmla="*/ 36 h 75"/>
                <a:gd name="T32" fmla="*/ 30 w 46"/>
                <a:gd name="T33" fmla="*/ 33 h 75"/>
                <a:gd name="T34" fmla="*/ 34 w 46"/>
                <a:gd name="T35" fmla="*/ 22 h 75"/>
                <a:gd name="T36" fmla="*/ 21 w 46"/>
                <a:gd name="T37" fmla="*/ 8 h 75"/>
                <a:gd name="T38" fmla="*/ 9 w 46"/>
                <a:gd name="T39" fmla="*/ 8 h 75"/>
                <a:gd name="T40" fmla="*/ 9 w 46"/>
                <a:gd name="T41" fmla="*/ 3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75">
                  <a:moveTo>
                    <a:pt x="23" y="45"/>
                  </a:moveTo>
                  <a:cubicBezTo>
                    <a:pt x="9" y="45"/>
                    <a:pt x="9" y="45"/>
                    <a:pt x="9" y="45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8" y="0"/>
                    <a:pt x="34" y="2"/>
                    <a:pt x="38" y="6"/>
                  </a:cubicBezTo>
                  <a:cubicBezTo>
                    <a:pt x="42" y="9"/>
                    <a:pt x="43" y="15"/>
                    <a:pt x="43" y="22"/>
                  </a:cubicBezTo>
                  <a:cubicBezTo>
                    <a:pt x="43" y="27"/>
                    <a:pt x="42" y="31"/>
                    <a:pt x="40" y="35"/>
                  </a:cubicBezTo>
                  <a:cubicBezTo>
                    <a:pt x="38" y="38"/>
                    <a:pt x="35" y="41"/>
                    <a:pt x="32" y="42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36" y="75"/>
                    <a:pt x="36" y="75"/>
                    <a:pt x="36" y="75"/>
                  </a:cubicBezTo>
                  <a:lnTo>
                    <a:pt x="23" y="45"/>
                  </a:lnTo>
                  <a:close/>
                  <a:moveTo>
                    <a:pt x="9" y="36"/>
                  </a:moveTo>
                  <a:cubicBezTo>
                    <a:pt x="21" y="36"/>
                    <a:pt x="21" y="36"/>
                    <a:pt x="21" y="36"/>
                  </a:cubicBezTo>
                  <a:cubicBezTo>
                    <a:pt x="25" y="36"/>
                    <a:pt x="28" y="35"/>
                    <a:pt x="30" y="33"/>
                  </a:cubicBezTo>
                  <a:cubicBezTo>
                    <a:pt x="33" y="30"/>
                    <a:pt x="34" y="27"/>
                    <a:pt x="34" y="22"/>
                  </a:cubicBezTo>
                  <a:cubicBezTo>
                    <a:pt x="34" y="13"/>
                    <a:pt x="30" y="8"/>
                    <a:pt x="21" y="8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58BFE55-DF16-48EB-AFE3-35F536B20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2182"/>
              <a:ext cx="104" cy="162"/>
            </a:xfrm>
            <a:custGeom>
              <a:avLst/>
              <a:gdLst>
                <a:gd name="T0" fmla="*/ 50 w 50"/>
                <a:gd name="T1" fmla="*/ 45 h 77"/>
                <a:gd name="T2" fmla="*/ 44 w 50"/>
                <a:gd name="T3" fmla="*/ 69 h 77"/>
                <a:gd name="T4" fmla="*/ 25 w 50"/>
                <a:gd name="T5" fmla="*/ 77 h 77"/>
                <a:gd name="T6" fmla="*/ 7 w 50"/>
                <a:gd name="T7" fmla="*/ 69 h 77"/>
                <a:gd name="T8" fmla="*/ 0 w 50"/>
                <a:gd name="T9" fmla="*/ 46 h 77"/>
                <a:gd name="T10" fmla="*/ 0 w 50"/>
                <a:gd name="T11" fmla="*/ 32 h 77"/>
                <a:gd name="T12" fmla="*/ 6 w 50"/>
                <a:gd name="T13" fmla="*/ 8 h 77"/>
                <a:gd name="T14" fmla="*/ 25 w 50"/>
                <a:gd name="T15" fmla="*/ 0 h 77"/>
                <a:gd name="T16" fmla="*/ 43 w 50"/>
                <a:gd name="T17" fmla="*/ 8 h 77"/>
                <a:gd name="T18" fmla="*/ 50 w 50"/>
                <a:gd name="T19" fmla="*/ 31 h 77"/>
                <a:gd name="T20" fmla="*/ 50 w 50"/>
                <a:gd name="T21" fmla="*/ 45 h 77"/>
                <a:gd name="T22" fmla="*/ 41 w 50"/>
                <a:gd name="T23" fmla="*/ 32 h 77"/>
                <a:gd name="T24" fmla="*/ 37 w 50"/>
                <a:gd name="T25" fmla="*/ 14 h 77"/>
                <a:gd name="T26" fmla="*/ 25 w 50"/>
                <a:gd name="T27" fmla="*/ 8 h 77"/>
                <a:gd name="T28" fmla="*/ 13 w 50"/>
                <a:gd name="T29" fmla="*/ 14 h 77"/>
                <a:gd name="T30" fmla="*/ 9 w 50"/>
                <a:gd name="T31" fmla="*/ 32 h 77"/>
                <a:gd name="T32" fmla="*/ 9 w 50"/>
                <a:gd name="T33" fmla="*/ 45 h 77"/>
                <a:gd name="T34" fmla="*/ 13 w 50"/>
                <a:gd name="T35" fmla="*/ 63 h 77"/>
                <a:gd name="T36" fmla="*/ 25 w 50"/>
                <a:gd name="T37" fmla="*/ 69 h 77"/>
                <a:gd name="T38" fmla="*/ 37 w 50"/>
                <a:gd name="T39" fmla="*/ 63 h 77"/>
                <a:gd name="T40" fmla="*/ 41 w 50"/>
                <a:gd name="T41" fmla="*/ 46 h 77"/>
                <a:gd name="T42" fmla="*/ 41 w 50"/>
                <a:gd name="T43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77">
                  <a:moveTo>
                    <a:pt x="50" y="45"/>
                  </a:moveTo>
                  <a:cubicBezTo>
                    <a:pt x="50" y="55"/>
                    <a:pt x="48" y="63"/>
                    <a:pt x="44" y="69"/>
                  </a:cubicBezTo>
                  <a:cubicBezTo>
                    <a:pt x="39" y="74"/>
                    <a:pt x="33" y="77"/>
                    <a:pt x="25" y="77"/>
                  </a:cubicBezTo>
                  <a:cubicBezTo>
                    <a:pt x="17" y="77"/>
                    <a:pt x="11" y="74"/>
                    <a:pt x="7" y="69"/>
                  </a:cubicBezTo>
                  <a:cubicBezTo>
                    <a:pt x="2" y="64"/>
                    <a:pt x="0" y="5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2"/>
                    <a:pt x="2" y="14"/>
                    <a:pt x="6" y="8"/>
                  </a:cubicBezTo>
                  <a:cubicBezTo>
                    <a:pt x="11" y="3"/>
                    <a:pt x="17" y="0"/>
                    <a:pt x="25" y="0"/>
                  </a:cubicBezTo>
                  <a:cubicBezTo>
                    <a:pt x="33" y="0"/>
                    <a:pt x="39" y="2"/>
                    <a:pt x="43" y="8"/>
                  </a:cubicBezTo>
                  <a:cubicBezTo>
                    <a:pt x="48" y="13"/>
                    <a:pt x="50" y="21"/>
                    <a:pt x="50" y="31"/>
                  </a:cubicBezTo>
                  <a:lnTo>
                    <a:pt x="50" y="45"/>
                  </a:lnTo>
                  <a:close/>
                  <a:moveTo>
                    <a:pt x="41" y="32"/>
                  </a:moveTo>
                  <a:cubicBezTo>
                    <a:pt x="41" y="24"/>
                    <a:pt x="39" y="18"/>
                    <a:pt x="37" y="14"/>
                  </a:cubicBezTo>
                  <a:cubicBezTo>
                    <a:pt x="34" y="10"/>
                    <a:pt x="30" y="8"/>
                    <a:pt x="25" y="8"/>
                  </a:cubicBezTo>
                  <a:cubicBezTo>
                    <a:pt x="20" y="8"/>
                    <a:pt x="16" y="10"/>
                    <a:pt x="13" y="14"/>
                  </a:cubicBezTo>
                  <a:cubicBezTo>
                    <a:pt x="10" y="18"/>
                    <a:pt x="9" y="24"/>
                    <a:pt x="9" y="3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3"/>
                    <a:pt x="10" y="59"/>
                    <a:pt x="13" y="63"/>
                  </a:cubicBezTo>
                  <a:cubicBezTo>
                    <a:pt x="16" y="67"/>
                    <a:pt x="20" y="69"/>
                    <a:pt x="25" y="69"/>
                  </a:cubicBezTo>
                  <a:cubicBezTo>
                    <a:pt x="30" y="69"/>
                    <a:pt x="34" y="67"/>
                    <a:pt x="37" y="63"/>
                  </a:cubicBezTo>
                  <a:cubicBezTo>
                    <a:pt x="39" y="59"/>
                    <a:pt x="41" y="54"/>
                    <a:pt x="41" y="46"/>
                  </a:cubicBezTo>
                  <a:lnTo>
                    <a:pt x="4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B80325B2-3E47-42FB-86DE-2A2C2AD0C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8" y="2184"/>
              <a:ext cx="81" cy="158"/>
            </a:xfrm>
            <a:custGeom>
              <a:avLst/>
              <a:gdLst>
                <a:gd name="T0" fmla="*/ 73 w 81"/>
                <a:gd name="T1" fmla="*/ 89 h 158"/>
                <a:gd name="T2" fmla="*/ 18 w 81"/>
                <a:gd name="T3" fmla="*/ 89 h 158"/>
                <a:gd name="T4" fmla="*/ 18 w 81"/>
                <a:gd name="T5" fmla="*/ 158 h 158"/>
                <a:gd name="T6" fmla="*/ 0 w 81"/>
                <a:gd name="T7" fmla="*/ 158 h 158"/>
                <a:gd name="T8" fmla="*/ 0 w 81"/>
                <a:gd name="T9" fmla="*/ 0 h 158"/>
                <a:gd name="T10" fmla="*/ 81 w 81"/>
                <a:gd name="T11" fmla="*/ 0 h 158"/>
                <a:gd name="T12" fmla="*/ 81 w 81"/>
                <a:gd name="T13" fmla="*/ 17 h 158"/>
                <a:gd name="T14" fmla="*/ 18 w 81"/>
                <a:gd name="T15" fmla="*/ 17 h 158"/>
                <a:gd name="T16" fmla="*/ 18 w 81"/>
                <a:gd name="T17" fmla="*/ 72 h 158"/>
                <a:gd name="T18" fmla="*/ 73 w 81"/>
                <a:gd name="T19" fmla="*/ 72 h 158"/>
                <a:gd name="T20" fmla="*/ 73 w 81"/>
                <a:gd name="T2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158">
                  <a:moveTo>
                    <a:pt x="73" y="89"/>
                  </a:moveTo>
                  <a:lnTo>
                    <a:pt x="18" y="89"/>
                  </a:lnTo>
                  <a:lnTo>
                    <a:pt x="18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17"/>
                  </a:lnTo>
                  <a:lnTo>
                    <a:pt x="18" y="17"/>
                  </a:lnTo>
                  <a:lnTo>
                    <a:pt x="18" y="72"/>
                  </a:lnTo>
                  <a:lnTo>
                    <a:pt x="73" y="72"/>
                  </a:lnTo>
                  <a:lnTo>
                    <a:pt x="73" y="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E4E5501B-9B0A-4C47-A570-EA2D409E2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6" y="2184"/>
              <a:ext cx="84" cy="158"/>
            </a:xfrm>
            <a:custGeom>
              <a:avLst/>
              <a:gdLst>
                <a:gd name="T0" fmla="*/ 76 w 84"/>
                <a:gd name="T1" fmla="*/ 84 h 158"/>
                <a:gd name="T2" fmla="*/ 19 w 84"/>
                <a:gd name="T3" fmla="*/ 84 h 158"/>
                <a:gd name="T4" fmla="*/ 19 w 84"/>
                <a:gd name="T5" fmla="*/ 141 h 158"/>
                <a:gd name="T6" fmla="*/ 84 w 84"/>
                <a:gd name="T7" fmla="*/ 141 h 158"/>
                <a:gd name="T8" fmla="*/ 84 w 84"/>
                <a:gd name="T9" fmla="*/ 158 h 158"/>
                <a:gd name="T10" fmla="*/ 0 w 84"/>
                <a:gd name="T11" fmla="*/ 158 h 158"/>
                <a:gd name="T12" fmla="*/ 0 w 84"/>
                <a:gd name="T13" fmla="*/ 0 h 158"/>
                <a:gd name="T14" fmla="*/ 84 w 84"/>
                <a:gd name="T15" fmla="*/ 0 h 158"/>
                <a:gd name="T16" fmla="*/ 84 w 84"/>
                <a:gd name="T17" fmla="*/ 17 h 158"/>
                <a:gd name="T18" fmla="*/ 19 w 84"/>
                <a:gd name="T19" fmla="*/ 17 h 158"/>
                <a:gd name="T20" fmla="*/ 19 w 84"/>
                <a:gd name="T21" fmla="*/ 68 h 158"/>
                <a:gd name="T22" fmla="*/ 76 w 84"/>
                <a:gd name="T23" fmla="*/ 68 h 158"/>
                <a:gd name="T24" fmla="*/ 76 w 84"/>
                <a:gd name="T25" fmla="*/ 8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8">
                  <a:moveTo>
                    <a:pt x="76" y="84"/>
                  </a:moveTo>
                  <a:lnTo>
                    <a:pt x="19" y="84"/>
                  </a:lnTo>
                  <a:lnTo>
                    <a:pt x="19" y="141"/>
                  </a:lnTo>
                  <a:lnTo>
                    <a:pt x="84" y="141"/>
                  </a:lnTo>
                  <a:lnTo>
                    <a:pt x="84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7"/>
                  </a:lnTo>
                  <a:lnTo>
                    <a:pt x="19" y="17"/>
                  </a:lnTo>
                  <a:lnTo>
                    <a:pt x="19" y="68"/>
                  </a:lnTo>
                  <a:lnTo>
                    <a:pt x="76" y="68"/>
                  </a:lnTo>
                  <a:lnTo>
                    <a:pt x="76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1B1C26DD-CAE7-43A1-B97B-195E7A936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1" y="2182"/>
              <a:ext cx="96" cy="162"/>
            </a:xfrm>
            <a:custGeom>
              <a:avLst/>
              <a:gdLst>
                <a:gd name="T0" fmla="*/ 36 w 46"/>
                <a:gd name="T1" fmla="*/ 57 h 77"/>
                <a:gd name="T2" fmla="*/ 33 w 46"/>
                <a:gd name="T3" fmla="*/ 48 h 77"/>
                <a:gd name="T4" fmla="*/ 22 w 46"/>
                <a:gd name="T5" fmla="*/ 43 h 77"/>
                <a:gd name="T6" fmla="*/ 10 w 46"/>
                <a:gd name="T7" fmla="*/ 37 h 77"/>
                <a:gd name="T8" fmla="*/ 4 w 46"/>
                <a:gd name="T9" fmla="*/ 29 h 77"/>
                <a:gd name="T10" fmla="*/ 2 w 46"/>
                <a:gd name="T11" fmla="*/ 20 h 77"/>
                <a:gd name="T12" fmla="*/ 8 w 46"/>
                <a:gd name="T13" fmla="*/ 6 h 77"/>
                <a:gd name="T14" fmla="*/ 23 w 46"/>
                <a:gd name="T15" fmla="*/ 0 h 77"/>
                <a:gd name="T16" fmla="*/ 35 w 46"/>
                <a:gd name="T17" fmla="*/ 3 h 77"/>
                <a:gd name="T18" fmla="*/ 43 w 46"/>
                <a:gd name="T19" fmla="*/ 11 h 77"/>
                <a:gd name="T20" fmla="*/ 46 w 46"/>
                <a:gd name="T21" fmla="*/ 22 h 77"/>
                <a:gd name="T22" fmla="*/ 36 w 46"/>
                <a:gd name="T23" fmla="*/ 22 h 77"/>
                <a:gd name="T24" fmla="*/ 33 w 46"/>
                <a:gd name="T25" fmla="*/ 12 h 77"/>
                <a:gd name="T26" fmla="*/ 23 w 46"/>
                <a:gd name="T27" fmla="*/ 8 h 77"/>
                <a:gd name="T28" fmla="*/ 14 w 46"/>
                <a:gd name="T29" fmla="*/ 11 h 77"/>
                <a:gd name="T30" fmla="*/ 11 w 46"/>
                <a:gd name="T31" fmla="*/ 20 h 77"/>
                <a:gd name="T32" fmla="*/ 15 w 46"/>
                <a:gd name="T33" fmla="*/ 28 h 77"/>
                <a:gd name="T34" fmla="*/ 25 w 46"/>
                <a:gd name="T35" fmla="*/ 34 h 77"/>
                <a:gd name="T36" fmla="*/ 41 w 46"/>
                <a:gd name="T37" fmla="*/ 43 h 77"/>
                <a:gd name="T38" fmla="*/ 46 w 46"/>
                <a:gd name="T39" fmla="*/ 57 h 77"/>
                <a:gd name="T40" fmla="*/ 40 w 46"/>
                <a:gd name="T41" fmla="*/ 72 h 77"/>
                <a:gd name="T42" fmla="*/ 24 w 46"/>
                <a:gd name="T43" fmla="*/ 77 h 77"/>
                <a:gd name="T44" fmla="*/ 12 w 46"/>
                <a:gd name="T45" fmla="*/ 74 h 77"/>
                <a:gd name="T46" fmla="*/ 3 w 46"/>
                <a:gd name="T47" fmla="*/ 66 h 77"/>
                <a:gd name="T48" fmla="*/ 0 w 46"/>
                <a:gd name="T49" fmla="*/ 54 h 77"/>
                <a:gd name="T50" fmla="*/ 9 w 46"/>
                <a:gd name="T51" fmla="*/ 54 h 77"/>
                <a:gd name="T52" fmla="*/ 13 w 46"/>
                <a:gd name="T53" fmla="*/ 65 h 77"/>
                <a:gd name="T54" fmla="*/ 24 w 46"/>
                <a:gd name="T55" fmla="*/ 69 h 77"/>
                <a:gd name="T56" fmla="*/ 33 w 46"/>
                <a:gd name="T57" fmla="*/ 66 h 77"/>
                <a:gd name="T58" fmla="*/ 36 w 46"/>
                <a:gd name="T59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77">
                  <a:moveTo>
                    <a:pt x="36" y="57"/>
                  </a:moveTo>
                  <a:cubicBezTo>
                    <a:pt x="36" y="53"/>
                    <a:pt x="35" y="50"/>
                    <a:pt x="33" y="48"/>
                  </a:cubicBezTo>
                  <a:cubicBezTo>
                    <a:pt x="31" y="46"/>
                    <a:pt x="28" y="44"/>
                    <a:pt x="22" y="43"/>
                  </a:cubicBezTo>
                  <a:cubicBezTo>
                    <a:pt x="17" y="41"/>
                    <a:pt x="13" y="39"/>
                    <a:pt x="10" y="37"/>
                  </a:cubicBezTo>
                  <a:cubicBezTo>
                    <a:pt x="7" y="34"/>
                    <a:pt x="5" y="32"/>
                    <a:pt x="4" y="29"/>
                  </a:cubicBezTo>
                  <a:cubicBezTo>
                    <a:pt x="2" y="27"/>
                    <a:pt x="2" y="24"/>
                    <a:pt x="2" y="20"/>
                  </a:cubicBezTo>
                  <a:cubicBezTo>
                    <a:pt x="2" y="14"/>
                    <a:pt x="4" y="9"/>
                    <a:pt x="8" y="6"/>
                  </a:cubicBezTo>
                  <a:cubicBezTo>
                    <a:pt x="12" y="2"/>
                    <a:pt x="17" y="0"/>
                    <a:pt x="23" y="0"/>
                  </a:cubicBezTo>
                  <a:cubicBezTo>
                    <a:pt x="28" y="0"/>
                    <a:pt x="32" y="1"/>
                    <a:pt x="35" y="3"/>
                  </a:cubicBezTo>
                  <a:cubicBezTo>
                    <a:pt x="38" y="5"/>
                    <a:pt x="41" y="7"/>
                    <a:pt x="43" y="11"/>
                  </a:cubicBezTo>
                  <a:cubicBezTo>
                    <a:pt x="45" y="14"/>
                    <a:pt x="46" y="18"/>
                    <a:pt x="4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5" y="14"/>
                    <a:pt x="33" y="12"/>
                  </a:cubicBezTo>
                  <a:cubicBezTo>
                    <a:pt x="31" y="9"/>
                    <a:pt x="27" y="8"/>
                    <a:pt x="23" y="8"/>
                  </a:cubicBezTo>
                  <a:cubicBezTo>
                    <a:pt x="19" y="8"/>
                    <a:pt x="16" y="9"/>
                    <a:pt x="14" y="11"/>
                  </a:cubicBezTo>
                  <a:cubicBezTo>
                    <a:pt x="12" y="13"/>
                    <a:pt x="11" y="16"/>
                    <a:pt x="11" y="20"/>
                  </a:cubicBezTo>
                  <a:cubicBezTo>
                    <a:pt x="11" y="23"/>
                    <a:pt x="12" y="26"/>
                    <a:pt x="15" y="28"/>
                  </a:cubicBezTo>
                  <a:cubicBezTo>
                    <a:pt x="17" y="30"/>
                    <a:pt x="20" y="32"/>
                    <a:pt x="25" y="34"/>
                  </a:cubicBezTo>
                  <a:cubicBezTo>
                    <a:pt x="33" y="36"/>
                    <a:pt x="38" y="39"/>
                    <a:pt x="41" y="43"/>
                  </a:cubicBezTo>
                  <a:cubicBezTo>
                    <a:pt x="44" y="46"/>
                    <a:pt x="46" y="51"/>
                    <a:pt x="46" y="57"/>
                  </a:cubicBezTo>
                  <a:cubicBezTo>
                    <a:pt x="46" y="63"/>
                    <a:pt x="44" y="68"/>
                    <a:pt x="40" y="72"/>
                  </a:cubicBezTo>
                  <a:cubicBezTo>
                    <a:pt x="36" y="75"/>
                    <a:pt x="31" y="77"/>
                    <a:pt x="24" y="77"/>
                  </a:cubicBezTo>
                  <a:cubicBezTo>
                    <a:pt x="19" y="77"/>
                    <a:pt x="15" y="76"/>
                    <a:pt x="12" y="74"/>
                  </a:cubicBezTo>
                  <a:cubicBezTo>
                    <a:pt x="8" y="72"/>
                    <a:pt x="5" y="70"/>
                    <a:pt x="3" y="66"/>
                  </a:cubicBezTo>
                  <a:cubicBezTo>
                    <a:pt x="1" y="63"/>
                    <a:pt x="0" y="59"/>
                    <a:pt x="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9"/>
                    <a:pt x="10" y="62"/>
                    <a:pt x="13" y="65"/>
                  </a:cubicBezTo>
                  <a:cubicBezTo>
                    <a:pt x="16" y="68"/>
                    <a:pt x="19" y="69"/>
                    <a:pt x="24" y="69"/>
                  </a:cubicBezTo>
                  <a:cubicBezTo>
                    <a:pt x="28" y="69"/>
                    <a:pt x="31" y="68"/>
                    <a:pt x="33" y="66"/>
                  </a:cubicBezTo>
                  <a:cubicBezTo>
                    <a:pt x="35" y="64"/>
                    <a:pt x="36" y="61"/>
                    <a:pt x="36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44044D4C-7F46-40AE-888C-8E4BBB531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2182"/>
              <a:ext cx="97" cy="162"/>
            </a:xfrm>
            <a:custGeom>
              <a:avLst/>
              <a:gdLst>
                <a:gd name="T0" fmla="*/ 36 w 46"/>
                <a:gd name="T1" fmla="*/ 57 h 77"/>
                <a:gd name="T2" fmla="*/ 33 w 46"/>
                <a:gd name="T3" fmla="*/ 48 h 77"/>
                <a:gd name="T4" fmla="*/ 22 w 46"/>
                <a:gd name="T5" fmla="*/ 43 h 77"/>
                <a:gd name="T6" fmla="*/ 10 w 46"/>
                <a:gd name="T7" fmla="*/ 37 h 77"/>
                <a:gd name="T8" fmla="*/ 4 w 46"/>
                <a:gd name="T9" fmla="*/ 29 h 77"/>
                <a:gd name="T10" fmla="*/ 2 w 46"/>
                <a:gd name="T11" fmla="*/ 20 h 77"/>
                <a:gd name="T12" fmla="*/ 8 w 46"/>
                <a:gd name="T13" fmla="*/ 6 h 77"/>
                <a:gd name="T14" fmla="*/ 23 w 46"/>
                <a:gd name="T15" fmla="*/ 0 h 77"/>
                <a:gd name="T16" fmla="*/ 35 w 46"/>
                <a:gd name="T17" fmla="*/ 3 h 77"/>
                <a:gd name="T18" fmla="*/ 43 w 46"/>
                <a:gd name="T19" fmla="*/ 11 h 77"/>
                <a:gd name="T20" fmla="*/ 46 w 46"/>
                <a:gd name="T21" fmla="*/ 22 h 77"/>
                <a:gd name="T22" fmla="*/ 36 w 46"/>
                <a:gd name="T23" fmla="*/ 22 h 77"/>
                <a:gd name="T24" fmla="*/ 33 w 46"/>
                <a:gd name="T25" fmla="*/ 12 h 77"/>
                <a:gd name="T26" fmla="*/ 23 w 46"/>
                <a:gd name="T27" fmla="*/ 8 h 77"/>
                <a:gd name="T28" fmla="*/ 14 w 46"/>
                <a:gd name="T29" fmla="*/ 11 h 77"/>
                <a:gd name="T30" fmla="*/ 11 w 46"/>
                <a:gd name="T31" fmla="*/ 20 h 77"/>
                <a:gd name="T32" fmla="*/ 15 w 46"/>
                <a:gd name="T33" fmla="*/ 28 h 77"/>
                <a:gd name="T34" fmla="*/ 25 w 46"/>
                <a:gd name="T35" fmla="*/ 34 h 77"/>
                <a:gd name="T36" fmla="*/ 41 w 46"/>
                <a:gd name="T37" fmla="*/ 43 h 77"/>
                <a:gd name="T38" fmla="*/ 46 w 46"/>
                <a:gd name="T39" fmla="*/ 57 h 77"/>
                <a:gd name="T40" fmla="*/ 40 w 46"/>
                <a:gd name="T41" fmla="*/ 72 h 77"/>
                <a:gd name="T42" fmla="*/ 24 w 46"/>
                <a:gd name="T43" fmla="*/ 77 h 77"/>
                <a:gd name="T44" fmla="*/ 11 w 46"/>
                <a:gd name="T45" fmla="*/ 74 h 77"/>
                <a:gd name="T46" fmla="*/ 3 w 46"/>
                <a:gd name="T47" fmla="*/ 66 h 77"/>
                <a:gd name="T48" fmla="*/ 0 w 46"/>
                <a:gd name="T49" fmla="*/ 54 h 77"/>
                <a:gd name="T50" fmla="*/ 9 w 46"/>
                <a:gd name="T51" fmla="*/ 54 h 77"/>
                <a:gd name="T52" fmla="*/ 13 w 46"/>
                <a:gd name="T53" fmla="*/ 65 h 77"/>
                <a:gd name="T54" fmla="*/ 24 w 46"/>
                <a:gd name="T55" fmla="*/ 69 h 77"/>
                <a:gd name="T56" fmla="*/ 33 w 46"/>
                <a:gd name="T57" fmla="*/ 66 h 77"/>
                <a:gd name="T58" fmla="*/ 36 w 46"/>
                <a:gd name="T59" fmla="*/ 5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" h="77">
                  <a:moveTo>
                    <a:pt x="36" y="57"/>
                  </a:moveTo>
                  <a:cubicBezTo>
                    <a:pt x="36" y="53"/>
                    <a:pt x="35" y="50"/>
                    <a:pt x="33" y="48"/>
                  </a:cubicBezTo>
                  <a:cubicBezTo>
                    <a:pt x="31" y="46"/>
                    <a:pt x="27" y="44"/>
                    <a:pt x="22" y="43"/>
                  </a:cubicBezTo>
                  <a:cubicBezTo>
                    <a:pt x="17" y="41"/>
                    <a:pt x="13" y="39"/>
                    <a:pt x="10" y="37"/>
                  </a:cubicBezTo>
                  <a:cubicBezTo>
                    <a:pt x="7" y="34"/>
                    <a:pt x="5" y="32"/>
                    <a:pt x="4" y="29"/>
                  </a:cubicBezTo>
                  <a:cubicBezTo>
                    <a:pt x="2" y="27"/>
                    <a:pt x="2" y="24"/>
                    <a:pt x="2" y="20"/>
                  </a:cubicBezTo>
                  <a:cubicBezTo>
                    <a:pt x="2" y="14"/>
                    <a:pt x="4" y="9"/>
                    <a:pt x="8" y="6"/>
                  </a:cubicBezTo>
                  <a:cubicBezTo>
                    <a:pt x="11" y="2"/>
                    <a:pt x="17" y="0"/>
                    <a:pt x="23" y="0"/>
                  </a:cubicBezTo>
                  <a:cubicBezTo>
                    <a:pt x="28" y="0"/>
                    <a:pt x="31" y="1"/>
                    <a:pt x="35" y="3"/>
                  </a:cubicBezTo>
                  <a:cubicBezTo>
                    <a:pt x="38" y="5"/>
                    <a:pt x="41" y="7"/>
                    <a:pt x="43" y="11"/>
                  </a:cubicBezTo>
                  <a:cubicBezTo>
                    <a:pt x="45" y="14"/>
                    <a:pt x="46" y="18"/>
                    <a:pt x="46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8"/>
                    <a:pt x="35" y="14"/>
                    <a:pt x="33" y="12"/>
                  </a:cubicBezTo>
                  <a:cubicBezTo>
                    <a:pt x="31" y="9"/>
                    <a:pt x="27" y="8"/>
                    <a:pt x="23" y="8"/>
                  </a:cubicBezTo>
                  <a:cubicBezTo>
                    <a:pt x="19" y="8"/>
                    <a:pt x="16" y="9"/>
                    <a:pt x="14" y="11"/>
                  </a:cubicBezTo>
                  <a:cubicBezTo>
                    <a:pt x="12" y="13"/>
                    <a:pt x="11" y="16"/>
                    <a:pt x="11" y="20"/>
                  </a:cubicBezTo>
                  <a:cubicBezTo>
                    <a:pt x="11" y="23"/>
                    <a:pt x="12" y="26"/>
                    <a:pt x="15" y="28"/>
                  </a:cubicBezTo>
                  <a:cubicBezTo>
                    <a:pt x="17" y="30"/>
                    <a:pt x="20" y="32"/>
                    <a:pt x="25" y="34"/>
                  </a:cubicBezTo>
                  <a:cubicBezTo>
                    <a:pt x="32" y="36"/>
                    <a:pt x="38" y="39"/>
                    <a:pt x="41" y="43"/>
                  </a:cubicBezTo>
                  <a:cubicBezTo>
                    <a:pt x="44" y="46"/>
                    <a:pt x="46" y="51"/>
                    <a:pt x="46" y="57"/>
                  </a:cubicBezTo>
                  <a:cubicBezTo>
                    <a:pt x="46" y="63"/>
                    <a:pt x="44" y="68"/>
                    <a:pt x="40" y="72"/>
                  </a:cubicBezTo>
                  <a:cubicBezTo>
                    <a:pt x="36" y="75"/>
                    <a:pt x="30" y="77"/>
                    <a:pt x="24" y="77"/>
                  </a:cubicBezTo>
                  <a:cubicBezTo>
                    <a:pt x="19" y="77"/>
                    <a:pt x="15" y="76"/>
                    <a:pt x="11" y="74"/>
                  </a:cubicBezTo>
                  <a:cubicBezTo>
                    <a:pt x="8" y="72"/>
                    <a:pt x="5" y="70"/>
                    <a:pt x="3" y="66"/>
                  </a:cubicBezTo>
                  <a:cubicBezTo>
                    <a:pt x="1" y="63"/>
                    <a:pt x="0" y="59"/>
                    <a:pt x="0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9"/>
                    <a:pt x="10" y="62"/>
                    <a:pt x="13" y="65"/>
                  </a:cubicBezTo>
                  <a:cubicBezTo>
                    <a:pt x="16" y="68"/>
                    <a:pt x="19" y="69"/>
                    <a:pt x="24" y="69"/>
                  </a:cubicBezTo>
                  <a:cubicBezTo>
                    <a:pt x="28" y="69"/>
                    <a:pt x="31" y="68"/>
                    <a:pt x="33" y="66"/>
                  </a:cubicBezTo>
                  <a:cubicBezTo>
                    <a:pt x="35" y="64"/>
                    <a:pt x="36" y="61"/>
                    <a:pt x="36" y="5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285D75BD-5A9B-4563-931B-B9E75E25B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" y="2184"/>
              <a:ext cx="19" cy="1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C8B2B4C0-744B-4505-95B3-6CCC0140E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46" y="2182"/>
              <a:ext cx="107" cy="162"/>
            </a:xfrm>
            <a:custGeom>
              <a:avLst/>
              <a:gdLst>
                <a:gd name="T0" fmla="*/ 51 w 51"/>
                <a:gd name="T1" fmla="*/ 45 h 77"/>
                <a:gd name="T2" fmla="*/ 44 w 51"/>
                <a:gd name="T3" fmla="*/ 69 h 77"/>
                <a:gd name="T4" fmla="*/ 25 w 51"/>
                <a:gd name="T5" fmla="*/ 77 h 77"/>
                <a:gd name="T6" fmla="*/ 7 w 51"/>
                <a:gd name="T7" fmla="*/ 69 h 77"/>
                <a:gd name="T8" fmla="*/ 0 w 51"/>
                <a:gd name="T9" fmla="*/ 46 h 77"/>
                <a:gd name="T10" fmla="*/ 0 w 51"/>
                <a:gd name="T11" fmla="*/ 32 h 77"/>
                <a:gd name="T12" fmla="*/ 7 w 51"/>
                <a:gd name="T13" fmla="*/ 8 h 77"/>
                <a:gd name="T14" fmla="*/ 25 w 51"/>
                <a:gd name="T15" fmla="*/ 0 h 77"/>
                <a:gd name="T16" fmla="*/ 44 w 51"/>
                <a:gd name="T17" fmla="*/ 8 h 77"/>
                <a:gd name="T18" fmla="*/ 51 w 51"/>
                <a:gd name="T19" fmla="*/ 31 h 77"/>
                <a:gd name="T20" fmla="*/ 51 w 51"/>
                <a:gd name="T21" fmla="*/ 45 h 77"/>
                <a:gd name="T22" fmla="*/ 41 w 51"/>
                <a:gd name="T23" fmla="*/ 32 h 77"/>
                <a:gd name="T24" fmla="*/ 37 w 51"/>
                <a:gd name="T25" fmla="*/ 14 h 77"/>
                <a:gd name="T26" fmla="*/ 25 w 51"/>
                <a:gd name="T27" fmla="*/ 8 h 77"/>
                <a:gd name="T28" fmla="*/ 14 w 51"/>
                <a:gd name="T29" fmla="*/ 14 h 77"/>
                <a:gd name="T30" fmla="*/ 9 w 51"/>
                <a:gd name="T31" fmla="*/ 32 h 77"/>
                <a:gd name="T32" fmla="*/ 9 w 51"/>
                <a:gd name="T33" fmla="*/ 45 h 77"/>
                <a:gd name="T34" fmla="*/ 13 w 51"/>
                <a:gd name="T35" fmla="*/ 63 h 77"/>
                <a:gd name="T36" fmla="*/ 25 w 51"/>
                <a:gd name="T37" fmla="*/ 69 h 77"/>
                <a:gd name="T38" fmla="*/ 37 w 51"/>
                <a:gd name="T39" fmla="*/ 63 h 77"/>
                <a:gd name="T40" fmla="*/ 41 w 51"/>
                <a:gd name="T41" fmla="*/ 46 h 77"/>
                <a:gd name="T42" fmla="*/ 41 w 51"/>
                <a:gd name="T43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1" h="77">
                  <a:moveTo>
                    <a:pt x="51" y="45"/>
                  </a:moveTo>
                  <a:cubicBezTo>
                    <a:pt x="51" y="55"/>
                    <a:pt x="48" y="63"/>
                    <a:pt x="44" y="69"/>
                  </a:cubicBezTo>
                  <a:cubicBezTo>
                    <a:pt x="40" y="74"/>
                    <a:pt x="34" y="77"/>
                    <a:pt x="25" y="77"/>
                  </a:cubicBezTo>
                  <a:cubicBezTo>
                    <a:pt x="18" y="77"/>
                    <a:pt x="12" y="74"/>
                    <a:pt x="7" y="69"/>
                  </a:cubicBezTo>
                  <a:cubicBezTo>
                    <a:pt x="3" y="64"/>
                    <a:pt x="0" y="56"/>
                    <a:pt x="0" y="4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22"/>
                    <a:pt x="2" y="14"/>
                    <a:pt x="7" y="8"/>
                  </a:cubicBezTo>
                  <a:cubicBezTo>
                    <a:pt x="11" y="3"/>
                    <a:pt x="17" y="0"/>
                    <a:pt x="25" y="0"/>
                  </a:cubicBezTo>
                  <a:cubicBezTo>
                    <a:pt x="33" y="0"/>
                    <a:pt x="39" y="2"/>
                    <a:pt x="44" y="8"/>
                  </a:cubicBezTo>
                  <a:cubicBezTo>
                    <a:pt x="48" y="13"/>
                    <a:pt x="51" y="21"/>
                    <a:pt x="51" y="31"/>
                  </a:cubicBezTo>
                  <a:lnTo>
                    <a:pt x="51" y="45"/>
                  </a:lnTo>
                  <a:close/>
                  <a:moveTo>
                    <a:pt x="41" y="32"/>
                  </a:moveTo>
                  <a:cubicBezTo>
                    <a:pt x="41" y="24"/>
                    <a:pt x="40" y="18"/>
                    <a:pt x="37" y="14"/>
                  </a:cubicBezTo>
                  <a:cubicBezTo>
                    <a:pt x="35" y="10"/>
                    <a:pt x="31" y="8"/>
                    <a:pt x="25" y="8"/>
                  </a:cubicBezTo>
                  <a:cubicBezTo>
                    <a:pt x="20" y="8"/>
                    <a:pt x="16" y="10"/>
                    <a:pt x="14" y="14"/>
                  </a:cubicBezTo>
                  <a:cubicBezTo>
                    <a:pt x="11" y="18"/>
                    <a:pt x="10" y="24"/>
                    <a:pt x="9" y="3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53"/>
                    <a:pt x="11" y="59"/>
                    <a:pt x="13" y="63"/>
                  </a:cubicBezTo>
                  <a:cubicBezTo>
                    <a:pt x="16" y="67"/>
                    <a:pt x="20" y="69"/>
                    <a:pt x="25" y="69"/>
                  </a:cubicBezTo>
                  <a:cubicBezTo>
                    <a:pt x="31" y="69"/>
                    <a:pt x="35" y="67"/>
                    <a:pt x="37" y="63"/>
                  </a:cubicBezTo>
                  <a:cubicBezTo>
                    <a:pt x="40" y="59"/>
                    <a:pt x="41" y="54"/>
                    <a:pt x="41" y="46"/>
                  </a:cubicBezTo>
                  <a:lnTo>
                    <a:pt x="41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7B623CBC-4FCA-46A4-976F-3E501372D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4" y="2184"/>
              <a:ext cx="105" cy="158"/>
            </a:xfrm>
            <a:custGeom>
              <a:avLst/>
              <a:gdLst>
                <a:gd name="T0" fmla="*/ 105 w 105"/>
                <a:gd name="T1" fmla="*/ 158 h 158"/>
                <a:gd name="T2" fmla="*/ 84 w 105"/>
                <a:gd name="T3" fmla="*/ 158 h 158"/>
                <a:gd name="T4" fmla="*/ 21 w 105"/>
                <a:gd name="T5" fmla="*/ 36 h 158"/>
                <a:gd name="T6" fmla="*/ 21 w 105"/>
                <a:gd name="T7" fmla="*/ 158 h 158"/>
                <a:gd name="T8" fmla="*/ 0 w 105"/>
                <a:gd name="T9" fmla="*/ 158 h 158"/>
                <a:gd name="T10" fmla="*/ 0 w 105"/>
                <a:gd name="T11" fmla="*/ 0 h 158"/>
                <a:gd name="T12" fmla="*/ 21 w 105"/>
                <a:gd name="T13" fmla="*/ 0 h 158"/>
                <a:gd name="T14" fmla="*/ 84 w 105"/>
                <a:gd name="T15" fmla="*/ 122 h 158"/>
                <a:gd name="T16" fmla="*/ 84 w 105"/>
                <a:gd name="T17" fmla="*/ 0 h 158"/>
                <a:gd name="T18" fmla="*/ 105 w 105"/>
                <a:gd name="T19" fmla="*/ 0 h 158"/>
                <a:gd name="T20" fmla="*/ 105 w 105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58">
                  <a:moveTo>
                    <a:pt x="105" y="158"/>
                  </a:moveTo>
                  <a:lnTo>
                    <a:pt x="84" y="158"/>
                  </a:lnTo>
                  <a:lnTo>
                    <a:pt x="21" y="36"/>
                  </a:lnTo>
                  <a:lnTo>
                    <a:pt x="21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21" y="0"/>
                  </a:lnTo>
                  <a:lnTo>
                    <a:pt x="84" y="122"/>
                  </a:lnTo>
                  <a:lnTo>
                    <a:pt x="84" y="0"/>
                  </a:lnTo>
                  <a:lnTo>
                    <a:pt x="105" y="0"/>
                  </a:lnTo>
                  <a:lnTo>
                    <a:pt x="105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33F5B420-CE28-4709-BFD1-79D9F264D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" y="2184"/>
              <a:ext cx="102" cy="158"/>
            </a:xfrm>
            <a:custGeom>
              <a:avLst/>
              <a:gdLst>
                <a:gd name="T0" fmla="*/ 102 w 102"/>
                <a:gd name="T1" fmla="*/ 158 h 158"/>
                <a:gd name="T2" fmla="*/ 83 w 102"/>
                <a:gd name="T3" fmla="*/ 158 h 158"/>
                <a:gd name="T4" fmla="*/ 18 w 102"/>
                <a:gd name="T5" fmla="*/ 36 h 158"/>
                <a:gd name="T6" fmla="*/ 18 w 102"/>
                <a:gd name="T7" fmla="*/ 158 h 158"/>
                <a:gd name="T8" fmla="*/ 0 w 102"/>
                <a:gd name="T9" fmla="*/ 158 h 158"/>
                <a:gd name="T10" fmla="*/ 0 w 102"/>
                <a:gd name="T11" fmla="*/ 0 h 158"/>
                <a:gd name="T12" fmla="*/ 18 w 102"/>
                <a:gd name="T13" fmla="*/ 0 h 158"/>
                <a:gd name="T14" fmla="*/ 83 w 102"/>
                <a:gd name="T15" fmla="*/ 122 h 158"/>
                <a:gd name="T16" fmla="*/ 83 w 102"/>
                <a:gd name="T17" fmla="*/ 0 h 158"/>
                <a:gd name="T18" fmla="*/ 102 w 102"/>
                <a:gd name="T19" fmla="*/ 0 h 158"/>
                <a:gd name="T20" fmla="*/ 102 w 102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58">
                  <a:moveTo>
                    <a:pt x="102" y="158"/>
                  </a:moveTo>
                  <a:lnTo>
                    <a:pt x="83" y="158"/>
                  </a:lnTo>
                  <a:lnTo>
                    <a:pt x="18" y="36"/>
                  </a:lnTo>
                  <a:lnTo>
                    <a:pt x="18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8" y="0"/>
                  </a:lnTo>
                  <a:lnTo>
                    <a:pt x="83" y="122"/>
                  </a:lnTo>
                  <a:lnTo>
                    <a:pt x="83" y="0"/>
                  </a:lnTo>
                  <a:lnTo>
                    <a:pt x="102" y="0"/>
                  </a:lnTo>
                  <a:lnTo>
                    <a:pt x="102" y="1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FFA8EF28-5807-4840-BD6D-05C7E5402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2184"/>
              <a:ext cx="84" cy="158"/>
            </a:xfrm>
            <a:custGeom>
              <a:avLst/>
              <a:gdLst>
                <a:gd name="T0" fmla="*/ 75 w 84"/>
                <a:gd name="T1" fmla="*/ 84 h 158"/>
                <a:gd name="T2" fmla="*/ 19 w 84"/>
                <a:gd name="T3" fmla="*/ 84 h 158"/>
                <a:gd name="T4" fmla="*/ 19 w 84"/>
                <a:gd name="T5" fmla="*/ 141 h 158"/>
                <a:gd name="T6" fmla="*/ 84 w 84"/>
                <a:gd name="T7" fmla="*/ 141 h 158"/>
                <a:gd name="T8" fmla="*/ 84 w 84"/>
                <a:gd name="T9" fmla="*/ 158 h 158"/>
                <a:gd name="T10" fmla="*/ 0 w 84"/>
                <a:gd name="T11" fmla="*/ 158 h 158"/>
                <a:gd name="T12" fmla="*/ 0 w 84"/>
                <a:gd name="T13" fmla="*/ 0 h 158"/>
                <a:gd name="T14" fmla="*/ 84 w 84"/>
                <a:gd name="T15" fmla="*/ 0 h 158"/>
                <a:gd name="T16" fmla="*/ 84 w 84"/>
                <a:gd name="T17" fmla="*/ 17 h 158"/>
                <a:gd name="T18" fmla="*/ 19 w 84"/>
                <a:gd name="T19" fmla="*/ 17 h 158"/>
                <a:gd name="T20" fmla="*/ 19 w 84"/>
                <a:gd name="T21" fmla="*/ 68 h 158"/>
                <a:gd name="T22" fmla="*/ 75 w 84"/>
                <a:gd name="T23" fmla="*/ 68 h 158"/>
                <a:gd name="T24" fmla="*/ 75 w 84"/>
                <a:gd name="T25" fmla="*/ 8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8">
                  <a:moveTo>
                    <a:pt x="75" y="84"/>
                  </a:moveTo>
                  <a:lnTo>
                    <a:pt x="19" y="84"/>
                  </a:lnTo>
                  <a:lnTo>
                    <a:pt x="19" y="141"/>
                  </a:lnTo>
                  <a:lnTo>
                    <a:pt x="84" y="141"/>
                  </a:lnTo>
                  <a:lnTo>
                    <a:pt x="84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7"/>
                  </a:lnTo>
                  <a:lnTo>
                    <a:pt x="19" y="17"/>
                  </a:lnTo>
                  <a:lnTo>
                    <a:pt x="19" y="68"/>
                  </a:lnTo>
                  <a:lnTo>
                    <a:pt x="75" y="68"/>
                  </a:lnTo>
                  <a:lnTo>
                    <a:pt x="7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6B06E663-359D-4826-9CEC-5CEF5EA9D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" y="2184"/>
              <a:ext cx="81" cy="158"/>
            </a:xfrm>
            <a:custGeom>
              <a:avLst/>
              <a:gdLst>
                <a:gd name="T0" fmla="*/ 21 w 81"/>
                <a:gd name="T1" fmla="*/ 141 h 158"/>
                <a:gd name="T2" fmla="*/ 81 w 81"/>
                <a:gd name="T3" fmla="*/ 141 h 158"/>
                <a:gd name="T4" fmla="*/ 81 w 81"/>
                <a:gd name="T5" fmla="*/ 158 h 158"/>
                <a:gd name="T6" fmla="*/ 0 w 81"/>
                <a:gd name="T7" fmla="*/ 158 h 158"/>
                <a:gd name="T8" fmla="*/ 0 w 81"/>
                <a:gd name="T9" fmla="*/ 0 h 158"/>
                <a:gd name="T10" fmla="*/ 21 w 81"/>
                <a:gd name="T11" fmla="*/ 0 h 158"/>
                <a:gd name="T12" fmla="*/ 21 w 81"/>
                <a:gd name="T1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8">
                  <a:moveTo>
                    <a:pt x="21" y="141"/>
                  </a:moveTo>
                  <a:lnTo>
                    <a:pt x="81" y="141"/>
                  </a:lnTo>
                  <a:lnTo>
                    <a:pt x="81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6037C619-A373-4C76-A3E4-4D406113D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5" y="2184"/>
              <a:ext cx="81" cy="158"/>
            </a:xfrm>
            <a:custGeom>
              <a:avLst/>
              <a:gdLst>
                <a:gd name="T0" fmla="*/ 18 w 81"/>
                <a:gd name="T1" fmla="*/ 141 h 158"/>
                <a:gd name="T2" fmla="*/ 81 w 81"/>
                <a:gd name="T3" fmla="*/ 141 h 158"/>
                <a:gd name="T4" fmla="*/ 81 w 81"/>
                <a:gd name="T5" fmla="*/ 158 h 158"/>
                <a:gd name="T6" fmla="*/ 0 w 81"/>
                <a:gd name="T7" fmla="*/ 158 h 158"/>
                <a:gd name="T8" fmla="*/ 0 w 81"/>
                <a:gd name="T9" fmla="*/ 0 h 158"/>
                <a:gd name="T10" fmla="*/ 18 w 81"/>
                <a:gd name="T11" fmla="*/ 0 h 158"/>
                <a:gd name="T12" fmla="*/ 18 w 81"/>
                <a:gd name="T13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58">
                  <a:moveTo>
                    <a:pt x="18" y="141"/>
                  </a:moveTo>
                  <a:lnTo>
                    <a:pt x="81" y="141"/>
                  </a:lnTo>
                  <a:lnTo>
                    <a:pt x="81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4A1F12E8-66A5-46B1-8E6A-0F818E332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" y="2184"/>
              <a:ext cx="84" cy="158"/>
            </a:xfrm>
            <a:custGeom>
              <a:avLst/>
              <a:gdLst>
                <a:gd name="T0" fmla="*/ 76 w 84"/>
                <a:gd name="T1" fmla="*/ 84 h 158"/>
                <a:gd name="T2" fmla="*/ 19 w 84"/>
                <a:gd name="T3" fmla="*/ 84 h 158"/>
                <a:gd name="T4" fmla="*/ 19 w 84"/>
                <a:gd name="T5" fmla="*/ 141 h 158"/>
                <a:gd name="T6" fmla="*/ 84 w 84"/>
                <a:gd name="T7" fmla="*/ 141 h 158"/>
                <a:gd name="T8" fmla="*/ 84 w 84"/>
                <a:gd name="T9" fmla="*/ 158 h 158"/>
                <a:gd name="T10" fmla="*/ 0 w 84"/>
                <a:gd name="T11" fmla="*/ 158 h 158"/>
                <a:gd name="T12" fmla="*/ 0 w 84"/>
                <a:gd name="T13" fmla="*/ 0 h 158"/>
                <a:gd name="T14" fmla="*/ 84 w 84"/>
                <a:gd name="T15" fmla="*/ 0 h 158"/>
                <a:gd name="T16" fmla="*/ 84 w 84"/>
                <a:gd name="T17" fmla="*/ 17 h 158"/>
                <a:gd name="T18" fmla="*/ 19 w 84"/>
                <a:gd name="T19" fmla="*/ 17 h 158"/>
                <a:gd name="T20" fmla="*/ 19 w 84"/>
                <a:gd name="T21" fmla="*/ 68 h 158"/>
                <a:gd name="T22" fmla="*/ 76 w 84"/>
                <a:gd name="T23" fmla="*/ 68 h 158"/>
                <a:gd name="T24" fmla="*/ 76 w 84"/>
                <a:gd name="T25" fmla="*/ 8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58">
                  <a:moveTo>
                    <a:pt x="76" y="84"/>
                  </a:moveTo>
                  <a:lnTo>
                    <a:pt x="19" y="84"/>
                  </a:lnTo>
                  <a:lnTo>
                    <a:pt x="19" y="141"/>
                  </a:lnTo>
                  <a:lnTo>
                    <a:pt x="84" y="141"/>
                  </a:lnTo>
                  <a:lnTo>
                    <a:pt x="84" y="158"/>
                  </a:lnTo>
                  <a:lnTo>
                    <a:pt x="0" y="15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7"/>
                  </a:lnTo>
                  <a:lnTo>
                    <a:pt x="19" y="17"/>
                  </a:lnTo>
                  <a:lnTo>
                    <a:pt x="19" y="68"/>
                  </a:lnTo>
                  <a:lnTo>
                    <a:pt x="76" y="68"/>
                  </a:lnTo>
                  <a:lnTo>
                    <a:pt x="76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pic>
        <p:nvPicPr>
          <p:cNvPr id="73" name="Image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568217"/>
            <a:ext cx="779816" cy="2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2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79E2C-1DE0-4CF0-8DD7-EDA165C51224}" type="slidenum">
              <a:rPr lang="es-ES" altLang="fr-FR"/>
              <a:pPr/>
              <a:t>‹N°›</a:t>
            </a:fld>
            <a:endParaRPr lang="es-ES" alt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0" y="5983360"/>
            <a:ext cx="1344149" cy="4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colonn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B83D37-8D82-40C7-B32E-DD6A0DAB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628802"/>
            <a:ext cx="11522077" cy="44640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F5E52BF2-A491-4678-876E-9E9820A9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33911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colonne &amp; visuel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3D37-8D82-40C7-B32E-DD6A0DAB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4" y="1628802"/>
            <a:ext cx="8497341" cy="44640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66C36ED7-85D5-4DA5-A2F8-E9B7D2D241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40741" y="332657"/>
            <a:ext cx="3016251" cy="302433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14667503-A35A-4183-9FFD-A3080003A0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40788" y="3357563"/>
            <a:ext cx="3016251" cy="2735262"/>
          </a:xfrm>
          <a:solidFill>
            <a:schemeClr val="accent1"/>
          </a:solidFill>
        </p:spPr>
        <p:txBody>
          <a:bodyPr lIns="252000" rIns="72000" anchor="ctr"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AB881FD-F14F-4699-AD0C-5A9CE440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473283"/>
            <a:ext cx="8505779" cy="90323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110924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653CD4-C1C8-486A-B565-186DCA176890}"/>
              </a:ext>
            </a:extLst>
          </p:cNvPr>
          <p:cNvCxnSpPr>
            <a:cxnSpLocks/>
          </p:cNvCxnSpPr>
          <p:nvPr/>
        </p:nvCxnSpPr>
        <p:spPr>
          <a:xfrm flipV="1">
            <a:off x="6096000" y="6613870"/>
            <a:ext cx="0" cy="25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space réservé pour une image  7">
            <a:extLst>
              <a:ext uri="{FF2B5EF4-FFF2-40B4-BE49-F238E27FC236}">
                <a16:creationId xmlns:a16="http://schemas.microsoft.com/office/drawing/2014/main" id="{18C5884E-E573-449B-B238-39CC6A15FD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63168" y="332657"/>
            <a:ext cx="3493824" cy="302433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7" name="Espace réservé du texte 9">
            <a:extLst>
              <a:ext uri="{FF2B5EF4-FFF2-40B4-BE49-F238E27FC236}">
                <a16:creationId xmlns:a16="http://schemas.microsoft.com/office/drawing/2014/main" id="{48C3419C-A177-48B0-A621-7BE98D4916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3215" y="3357565"/>
            <a:ext cx="3493824" cy="2519709"/>
          </a:xfrm>
          <a:solidFill>
            <a:schemeClr val="accent2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8" name="Espace réservé pour une image  7">
            <a:extLst>
              <a:ext uri="{FF2B5EF4-FFF2-40B4-BE49-F238E27FC236}">
                <a16:creationId xmlns:a16="http://schemas.microsoft.com/office/drawing/2014/main" id="{6CE20FBF-B93C-44F0-A3D3-88E4DC1262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49088" y="332657"/>
            <a:ext cx="3493824" cy="302433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9" name="Espace réservé du texte 9">
            <a:extLst>
              <a:ext uri="{FF2B5EF4-FFF2-40B4-BE49-F238E27FC236}">
                <a16:creationId xmlns:a16="http://schemas.microsoft.com/office/drawing/2014/main" id="{76A7B9A0-EFC6-417A-85BA-10E74179E6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9088" y="3357565"/>
            <a:ext cx="3493824" cy="2519709"/>
          </a:xfrm>
          <a:solidFill>
            <a:schemeClr val="accent1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0" name="Espace réservé pour une image  7">
            <a:extLst>
              <a:ext uri="{FF2B5EF4-FFF2-40B4-BE49-F238E27FC236}">
                <a16:creationId xmlns:a16="http://schemas.microsoft.com/office/drawing/2014/main" id="{ECCF4E03-F062-45AA-A956-8F21B021F3D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8773" y="332657"/>
            <a:ext cx="3493824" cy="3024335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1" name="Espace réservé du texte 9">
            <a:extLst>
              <a:ext uri="{FF2B5EF4-FFF2-40B4-BE49-F238E27FC236}">
                <a16:creationId xmlns:a16="http://schemas.microsoft.com/office/drawing/2014/main" id="{D8CAE1F1-6B12-4DCB-B55B-DFF113D90C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8819" y="3357565"/>
            <a:ext cx="3493824" cy="2519709"/>
          </a:xfrm>
          <a:solidFill>
            <a:schemeClr val="accent4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18" name="Graphique 22">
            <a:extLst>
              <a:ext uri="{FF2B5EF4-FFF2-40B4-BE49-F238E27FC236}">
                <a16:creationId xmlns:a16="http://schemas.microsoft.com/office/drawing/2014/main" id="{8B04625F-8783-48D7-A0C7-F1AE924E7871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" y="5788660"/>
            <a:ext cx="2282563" cy="1315546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DB20A941-AF50-4139-83AF-BDBFB6A7287D}"/>
              </a:ext>
            </a:extLst>
          </p:cNvPr>
          <p:cNvGrpSpPr/>
          <p:nvPr/>
        </p:nvGrpSpPr>
        <p:grpSpPr>
          <a:xfrm>
            <a:off x="12103893" y="332656"/>
            <a:ext cx="88107" cy="1402510"/>
            <a:chOff x="12103894" y="219915"/>
            <a:chExt cx="88106" cy="147301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34B687-A062-4655-B5E9-D6E378FFF8A9}"/>
                </a:ext>
              </a:extLst>
            </p:cNvPr>
            <p:cNvSpPr/>
            <p:nvPr/>
          </p:nvSpPr>
          <p:spPr>
            <a:xfrm>
              <a:off x="12103894" y="219915"/>
              <a:ext cx="88106" cy="368254"/>
            </a:xfrm>
            <a:prstGeom prst="rect">
              <a:avLst/>
            </a:prstGeom>
            <a:solidFill>
              <a:srgbClr val="27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59DC701-AB79-4DC5-B6DB-EE386F513240}"/>
                </a:ext>
              </a:extLst>
            </p:cNvPr>
            <p:cNvSpPr/>
            <p:nvPr/>
          </p:nvSpPr>
          <p:spPr>
            <a:xfrm>
              <a:off x="12103894" y="588169"/>
              <a:ext cx="88106" cy="368254"/>
            </a:xfrm>
            <a:prstGeom prst="rect">
              <a:avLst/>
            </a:prstGeom>
            <a:solidFill>
              <a:srgbClr val="446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EF9887-805D-4068-A33A-C14F8B9AA838}"/>
                </a:ext>
              </a:extLst>
            </p:cNvPr>
            <p:cNvSpPr/>
            <p:nvPr/>
          </p:nvSpPr>
          <p:spPr>
            <a:xfrm>
              <a:off x="12103894" y="956423"/>
              <a:ext cx="88106" cy="368254"/>
            </a:xfrm>
            <a:prstGeom prst="rect">
              <a:avLst/>
            </a:prstGeom>
            <a:solidFill>
              <a:srgbClr val="F58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315EA7B-17DB-410C-93EC-02E1DE0E725C}"/>
                </a:ext>
              </a:extLst>
            </p:cNvPr>
            <p:cNvSpPr/>
            <p:nvPr/>
          </p:nvSpPr>
          <p:spPr>
            <a:xfrm>
              <a:off x="12103894" y="1324677"/>
              <a:ext cx="88106" cy="368254"/>
            </a:xfrm>
            <a:prstGeom prst="rect">
              <a:avLst/>
            </a:prstGeom>
            <a:solidFill>
              <a:srgbClr val="A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pic>
        <p:nvPicPr>
          <p:cNvPr id="26" name="Imag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2" y="6355458"/>
            <a:ext cx="563935" cy="189489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41984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653CD4-C1C8-486A-B565-186DCA176890}"/>
              </a:ext>
            </a:extLst>
          </p:cNvPr>
          <p:cNvCxnSpPr>
            <a:cxnSpLocks/>
          </p:cNvCxnSpPr>
          <p:nvPr/>
        </p:nvCxnSpPr>
        <p:spPr>
          <a:xfrm flipV="1">
            <a:off x="6096000" y="6613870"/>
            <a:ext cx="0" cy="25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space réservé pour une image  7">
            <a:extLst>
              <a:ext uri="{FF2B5EF4-FFF2-40B4-BE49-F238E27FC236}">
                <a16:creationId xmlns:a16="http://schemas.microsoft.com/office/drawing/2014/main" id="{18C5884E-E573-449B-B238-39CC6A15FD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9549" y="332656"/>
            <a:ext cx="2743200" cy="26448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7" name="Espace réservé du texte 9">
            <a:extLst>
              <a:ext uri="{FF2B5EF4-FFF2-40B4-BE49-F238E27FC236}">
                <a16:creationId xmlns:a16="http://schemas.microsoft.com/office/drawing/2014/main" id="{48C3419C-A177-48B0-A621-7BE98D4916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9595" y="2977533"/>
            <a:ext cx="2743200" cy="2899740"/>
          </a:xfrm>
          <a:solidFill>
            <a:schemeClr val="accent3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8" name="Espace réservé pour une image  7">
            <a:extLst>
              <a:ext uri="{FF2B5EF4-FFF2-40B4-BE49-F238E27FC236}">
                <a16:creationId xmlns:a16="http://schemas.microsoft.com/office/drawing/2014/main" id="{6CE20FBF-B93C-44F0-A3D3-88E4DC1262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269161" y="332656"/>
            <a:ext cx="2743200" cy="26448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9" name="Espace réservé du texte 9">
            <a:extLst>
              <a:ext uri="{FF2B5EF4-FFF2-40B4-BE49-F238E27FC236}">
                <a16:creationId xmlns:a16="http://schemas.microsoft.com/office/drawing/2014/main" id="{76A7B9A0-EFC6-417A-85BA-10E74179E6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69207" y="2977533"/>
            <a:ext cx="2743200" cy="2899740"/>
          </a:xfrm>
          <a:solidFill>
            <a:schemeClr val="accent1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0" name="Espace réservé pour une image  7">
            <a:extLst>
              <a:ext uri="{FF2B5EF4-FFF2-40B4-BE49-F238E27FC236}">
                <a16:creationId xmlns:a16="http://schemas.microsoft.com/office/drawing/2014/main" id="{ECCF4E03-F062-45AA-A956-8F21B021F3D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8773" y="332656"/>
            <a:ext cx="2743200" cy="26448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1" name="Espace réservé du texte 9">
            <a:extLst>
              <a:ext uri="{FF2B5EF4-FFF2-40B4-BE49-F238E27FC236}">
                <a16:creationId xmlns:a16="http://schemas.microsoft.com/office/drawing/2014/main" id="{D8CAE1F1-6B12-4DCB-B55B-DFF113D90C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8819" y="2977533"/>
            <a:ext cx="2743200" cy="2899740"/>
          </a:xfrm>
          <a:solidFill>
            <a:schemeClr val="accent4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2" name="Espace réservé pour une image  7">
            <a:extLst>
              <a:ext uri="{FF2B5EF4-FFF2-40B4-BE49-F238E27FC236}">
                <a16:creationId xmlns:a16="http://schemas.microsoft.com/office/drawing/2014/main" id="{68B0DC8E-558C-42E7-A783-1FF232BDF86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89937" y="332656"/>
            <a:ext cx="2743200" cy="26448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3" name="Espace réservé du texte 9">
            <a:extLst>
              <a:ext uri="{FF2B5EF4-FFF2-40B4-BE49-F238E27FC236}">
                <a16:creationId xmlns:a16="http://schemas.microsoft.com/office/drawing/2014/main" id="{776BF29C-AD35-4C7F-831C-F2CFEE5721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89983" y="2977533"/>
            <a:ext cx="2743200" cy="2899740"/>
          </a:xfrm>
          <a:solidFill>
            <a:schemeClr val="accent2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0" name="Graphique 22">
            <a:extLst>
              <a:ext uri="{FF2B5EF4-FFF2-40B4-BE49-F238E27FC236}">
                <a16:creationId xmlns:a16="http://schemas.microsoft.com/office/drawing/2014/main" id="{810BE82E-24D9-4724-A98E-3D6E6FF32C9F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" y="5788660"/>
            <a:ext cx="2282563" cy="1315546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AE17D86D-DCAF-491F-823A-B108A643BEC8}"/>
              </a:ext>
            </a:extLst>
          </p:cNvPr>
          <p:cNvGrpSpPr/>
          <p:nvPr/>
        </p:nvGrpSpPr>
        <p:grpSpPr>
          <a:xfrm>
            <a:off x="12103893" y="332656"/>
            <a:ext cx="88107" cy="1402510"/>
            <a:chOff x="12103894" y="219915"/>
            <a:chExt cx="88106" cy="147301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6F77E99-74B3-4CC2-9013-C6ACEBCE01C0}"/>
                </a:ext>
              </a:extLst>
            </p:cNvPr>
            <p:cNvSpPr/>
            <p:nvPr/>
          </p:nvSpPr>
          <p:spPr>
            <a:xfrm>
              <a:off x="12103894" y="219915"/>
              <a:ext cx="88106" cy="368254"/>
            </a:xfrm>
            <a:prstGeom prst="rect">
              <a:avLst/>
            </a:prstGeom>
            <a:solidFill>
              <a:srgbClr val="27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DE2F72-877A-4DD8-9615-7D844CBB621E}"/>
                </a:ext>
              </a:extLst>
            </p:cNvPr>
            <p:cNvSpPr/>
            <p:nvPr/>
          </p:nvSpPr>
          <p:spPr>
            <a:xfrm>
              <a:off x="12103894" y="588169"/>
              <a:ext cx="88106" cy="368254"/>
            </a:xfrm>
            <a:prstGeom prst="rect">
              <a:avLst/>
            </a:prstGeom>
            <a:solidFill>
              <a:srgbClr val="446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BD8B39-1D4E-4386-8483-A56848F7DFBA}"/>
                </a:ext>
              </a:extLst>
            </p:cNvPr>
            <p:cNvSpPr/>
            <p:nvPr/>
          </p:nvSpPr>
          <p:spPr>
            <a:xfrm>
              <a:off x="12103894" y="956423"/>
              <a:ext cx="88106" cy="368254"/>
            </a:xfrm>
            <a:prstGeom prst="rect">
              <a:avLst/>
            </a:prstGeom>
            <a:solidFill>
              <a:srgbClr val="F58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F410F0-43C3-41A7-8476-4162DC0314D3}"/>
                </a:ext>
              </a:extLst>
            </p:cNvPr>
            <p:cNvSpPr/>
            <p:nvPr/>
          </p:nvSpPr>
          <p:spPr>
            <a:xfrm>
              <a:off x="12103894" y="1324677"/>
              <a:ext cx="88106" cy="368254"/>
            </a:xfrm>
            <a:prstGeom prst="rect">
              <a:avLst/>
            </a:prstGeom>
            <a:solidFill>
              <a:srgbClr val="A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2" y="6355458"/>
            <a:ext cx="563935" cy="189489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61661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653CD4-C1C8-486A-B565-186DCA176890}"/>
              </a:ext>
            </a:extLst>
          </p:cNvPr>
          <p:cNvCxnSpPr>
            <a:cxnSpLocks/>
          </p:cNvCxnSpPr>
          <p:nvPr/>
        </p:nvCxnSpPr>
        <p:spPr>
          <a:xfrm flipV="1">
            <a:off x="6096000" y="6613870"/>
            <a:ext cx="0" cy="25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space réservé pour une image  7">
            <a:extLst>
              <a:ext uri="{FF2B5EF4-FFF2-40B4-BE49-F238E27FC236}">
                <a16:creationId xmlns:a16="http://schemas.microsoft.com/office/drawing/2014/main" id="{18C5884E-E573-449B-B238-39CC6A15FD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6129" y="234333"/>
            <a:ext cx="2702779" cy="14967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7" name="Espace réservé du texte 9">
            <a:extLst>
              <a:ext uri="{FF2B5EF4-FFF2-40B4-BE49-F238E27FC236}">
                <a16:creationId xmlns:a16="http://schemas.microsoft.com/office/drawing/2014/main" id="{48C3419C-A177-48B0-A621-7BE98D4916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16176" y="1729400"/>
            <a:ext cx="2702779" cy="1207713"/>
          </a:xfrm>
          <a:solidFill>
            <a:schemeClr val="accent3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8" name="Espace réservé pour une image  7">
            <a:extLst>
              <a:ext uri="{FF2B5EF4-FFF2-40B4-BE49-F238E27FC236}">
                <a16:creationId xmlns:a16="http://schemas.microsoft.com/office/drawing/2014/main" id="{6CE20FBF-B93C-44F0-A3D3-88E4DC1262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39285" y="234333"/>
            <a:ext cx="2702779" cy="14967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9" name="Espace réservé du texte 9">
            <a:extLst>
              <a:ext uri="{FF2B5EF4-FFF2-40B4-BE49-F238E27FC236}">
                <a16:creationId xmlns:a16="http://schemas.microsoft.com/office/drawing/2014/main" id="{76A7B9A0-EFC6-417A-85BA-10E74179E6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9285" y="1729400"/>
            <a:ext cx="2702779" cy="1207713"/>
          </a:xfrm>
          <a:solidFill>
            <a:schemeClr val="accent2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0" name="Espace réservé pour une image  7">
            <a:extLst>
              <a:ext uri="{FF2B5EF4-FFF2-40B4-BE49-F238E27FC236}">
                <a16:creationId xmlns:a16="http://schemas.microsoft.com/office/drawing/2014/main" id="{ECCF4E03-F062-45AA-A956-8F21B021F3D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62348" y="234333"/>
            <a:ext cx="2702779" cy="14967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1" name="Espace réservé du texte 9">
            <a:extLst>
              <a:ext uri="{FF2B5EF4-FFF2-40B4-BE49-F238E27FC236}">
                <a16:creationId xmlns:a16="http://schemas.microsoft.com/office/drawing/2014/main" id="{D8CAE1F1-6B12-4DCB-B55B-DFF113D90C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62393" y="1729400"/>
            <a:ext cx="2702779" cy="1207713"/>
          </a:xfrm>
          <a:solidFill>
            <a:schemeClr val="accent1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5" name="Espace réservé pour une image  7">
            <a:extLst>
              <a:ext uri="{FF2B5EF4-FFF2-40B4-BE49-F238E27FC236}">
                <a16:creationId xmlns:a16="http://schemas.microsoft.com/office/drawing/2014/main" id="{705266E8-C294-475A-88E4-57A9B86665E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16084" y="3169686"/>
            <a:ext cx="2702779" cy="14967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96" name="Espace réservé du texte 9">
            <a:extLst>
              <a:ext uri="{FF2B5EF4-FFF2-40B4-BE49-F238E27FC236}">
                <a16:creationId xmlns:a16="http://schemas.microsoft.com/office/drawing/2014/main" id="{A2997D85-2C77-4CF8-ADEC-C3734316880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16129" y="4664751"/>
            <a:ext cx="2702779" cy="1207713"/>
          </a:xfrm>
          <a:solidFill>
            <a:schemeClr val="accent1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7" name="Espace réservé pour une image  7">
            <a:extLst>
              <a:ext uri="{FF2B5EF4-FFF2-40B4-BE49-F238E27FC236}">
                <a16:creationId xmlns:a16="http://schemas.microsoft.com/office/drawing/2014/main" id="{6A4A2BFB-8957-4132-9672-3E0A18CA1EA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39285" y="3169686"/>
            <a:ext cx="2702779" cy="14967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98" name="Espace réservé du texte 9">
            <a:extLst>
              <a:ext uri="{FF2B5EF4-FFF2-40B4-BE49-F238E27FC236}">
                <a16:creationId xmlns:a16="http://schemas.microsoft.com/office/drawing/2014/main" id="{8F0332D4-97AE-4097-9AF8-D14E3F89444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39285" y="4664751"/>
            <a:ext cx="2702779" cy="1207713"/>
          </a:xfrm>
          <a:solidFill>
            <a:schemeClr val="accent4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9" name="Espace réservé pour une image  7">
            <a:extLst>
              <a:ext uri="{FF2B5EF4-FFF2-40B4-BE49-F238E27FC236}">
                <a16:creationId xmlns:a16="http://schemas.microsoft.com/office/drawing/2014/main" id="{748CD933-B895-4719-BA76-5BFD7B7F4A7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662301" y="3169686"/>
            <a:ext cx="2702779" cy="1496711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0" name="Espace réservé du texte 9">
            <a:extLst>
              <a:ext uri="{FF2B5EF4-FFF2-40B4-BE49-F238E27FC236}">
                <a16:creationId xmlns:a16="http://schemas.microsoft.com/office/drawing/2014/main" id="{4F7ECD7B-BD97-406F-BD7A-C8EC86301D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62348" y="4664751"/>
            <a:ext cx="2702779" cy="1207713"/>
          </a:xfrm>
          <a:solidFill>
            <a:schemeClr val="accent3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pic>
        <p:nvPicPr>
          <p:cNvPr id="24" name="Graphique 22">
            <a:extLst>
              <a:ext uri="{FF2B5EF4-FFF2-40B4-BE49-F238E27FC236}">
                <a16:creationId xmlns:a16="http://schemas.microsoft.com/office/drawing/2014/main" id="{C549FE05-36EA-49BA-A8AB-EF19F4D039AB}"/>
              </a:ext>
            </a:extLst>
          </p:cNvPr>
          <p:cNvPicPr>
            <a:picLocks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" y="5788660"/>
            <a:ext cx="2282563" cy="1315546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2E1C00A8-BE0E-4B88-9622-61CAFDB6B4AD}"/>
              </a:ext>
            </a:extLst>
          </p:cNvPr>
          <p:cNvGrpSpPr/>
          <p:nvPr/>
        </p:nvGrpSpPr>
        <p:grpSpPr>
          <a:xfrm>
            <a:off x="12103893" y="332656"/>
            <a:ext cx="88107" cy="1402510"/>
            <a:chOff x="12103894" y="219915"/>
            <a:chExt cx="88106" cy="147301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EEB3B7-207F-408C-9C50-1B4A88DD5A22}"/>
                </a:ext>
              </a:extLst>
            </p:cNvPr>
            <p:cNvSpPr/>
            <p:nvPr/>
          </p:nvSpPr>
          <p:spPr>
            <a:xfrm>
              <a:off x="12103894" y="219915"/>
              <a:ext cx="88106" cy="368254"/>
            </a:xfrm>
            <a:prstGeom prst="rect">
              <a:avLst/>
            </a:prstGeom>
            <a:solidFill>
              <a:srgbClr val="27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0C8E75-FFDA-4C0F-8070-EA3471E188F4}"/>
                </a:ext>
              </a:extLst>
            </p:cNvPr>
            <p:cNvSpPr/>
            <p:nvPr/>
          </p:nvSpPr>
          <p:spPr>
            <a:xfrm>
              <a:off x="12103894" y="588169"/>
              <a:ext cx="88106" cy="368254"/>
            </a:xfrm>
            <a:prstGeom prst="rect">
              <a:avLst/>
            </a:prstGeom>
            <a:solidFill>
              <a:srgbClr val="446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8132E8-2AD1-41D9-9F3C-B7722F9232B7}"/>
                </a:ext>
              </a:extLst>
            </p:cNvPr>
            <p:cNvSpPr/>
            <p:nvPr/>
          </p:nvSpPr>
          <p:spPr>
            <a:xfrm>
              <a:off x="12103894" y="956423"/>
              <a:ext cx="88106" cy="368254"/>
            </a:xfrm>
            <a:prstGeom prst="rect">
              <a:avLst/>
            </a:prstGeom>
            <a:solidFill>
              <a:srgbClr val="F58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232A09-D1BF-4315-A8C0-A293C307F17A}"/>
                </a:ext>
              </a:extLst>
            </p:cNvPr>
            <p:cNvSpPr/>
            <p:nvPr/>
          </p:nvSpPr>
          <p:spPr>
            <a:xfrm>
              <a:off x="12103894" y="1324677"/>
              <a:ext cx="88106" cy="368254"/>
            </a:xfrm>
            <a:prstGeom prst="rect">
              <a:avLst/>
            </a:prstGeom>
            <a:solidFill>
              <a:srgbClr val="A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2" y="6355458"/>
            <a:ext cx="563935" cy="189489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204277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Espace réservé pour une image  7">
            <a:extLst>
              <a:ext uri="{FF2B5EF4-FFF2-40B4-BE49-F238E27FC236}">
                <a16:creationId xmlns:a16="http://schemas.microsoft.com/office/drawing/2014/main" id="{18C5884E-E573-449B-B238-39CC6A15FD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60389" y="1792717"/>
            <a:ext cx="2532275" cy="22632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7" name="Espace réservé du texte 9">
            <a:extLst>
              <a:ext uri="{FF2B5EF4-FFF2-40B4-BE49-F238E27FC236}">
                <a16:creationId xmlns:a16="http://schemas.microsoft.com/office/drawing/2014/main" id="{48C3419C-A177-48B0-A621-7BE98D4916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60436" y="4046195"/>
            <a:ext cx="2532275" cy="1826250"/>
          </a:xfrm>
          <a:solidFill>
            <a:schemeClr val="accent2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8" name="Espace réservé pour une image  7">
            <a:extLst>
              <a:ext uri="{FF2B5EF4-FFF2-40B4-BE49-F238E27FC236}">
                <a16:creationId xmlns:a16="http://schemas.microsoft.com/office/drawing/2014/main" id="{6CE20FBF-B93C-44F0-A3D3-88E4DC1262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97048" y="1792717"/>
            <a:ext cx="2532275" cy="22632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79" name="Espace réservé du texte 9">
            <a:extLst>
              <a:ext uri="{FF2B5EF4-FFF2-40B4-BE49-F238E27FC236}">
                <a16:creationId xmlns:a16="http://schemas.microsoft.com/office/drawing/2014/main" id="{76A7B9A0-EFC6-417A-85BA-10E74179E6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97048" y="4046195"/>
            <a:ext cx="2532275" cy="1826250"/>
          </a:xfrm>
          <a:solidFill>
            <a:schemeClr val="accent1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0" name="Espace réservé pour une image  7">
            <a:extLst>
              <a:ext uri="{FF2B5EF4-FFF2-40B4-BE49-F238E27FC236}">
                <a16:creationId xmlns:a16="http://schemas.microsoft.com/office/drawing/2014/main" id="{ECCF4E03-F062-45AA-A956-8F21B021F3D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933660" y="1792717"/>
            <a:ext cx="2532275" cy="22632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1" name="Espace réservé du texte 9">
            <a:extLst>
              <a:ext uri="{FF2B5EF4-FFF2-40B4-BE49-F238E27FC236}">
                <a16:creationId xmlns:a16="http://schemas.microsoft.com/office/drawing/2014/main" id="{D8CAE1F1-6B12-4DCB-B55B-DFF113D90C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33705" y="4046195"/>
            <a:ext cx="2532275" cy="1826250"/>
          </a:xfrm>
          <a:solidFill>
            <a:schemeClr val="accent4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053E8D-CFF5-4C43-A1A8-B671D4CC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73281"/>
            <a:ext cx="11522076" cy="90323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32165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C4DA45-25EF-46DC-A4CD-97FA7252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4" name="Espace réservé pour une image  7">
            <a:extLst>
              <a:ext uri="{FF2B5EF4-FFF2-40B4-BE49-F238E27FC236}">
                <a16:creationId xmlns:a16="http://schemas.microsoft.com/office/drawing/2014/main" id="{2962F9AF-D5A8-4082-BB7B-E1A648E391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1481" y="1805417"/>
            <a:ext cx="2532275" cy="22632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5" name="Espace réservé du texte 9">
            <a:extLst>
              <a:ext uri="{FF2B5EF4-FFF2-40B4-BE49-F238E27FC236}">
                <a16:creationId xmlns:a16="http://schemas.microsoft.com/office/drawing/2014/main" id="{54171FCB-7DA5-4317-A4BA-98AB35D909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1528" y="4046195"/>
            <a:ext cx="2532275" cy="1826250"/>
          </a:xfrm>
          <a:solidFill>
            <a:schemeClr val="accent3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6" name="Espace réservé pour une image  7">
            <a:extLst>
              <a:ext uri="{FF2B5EF4-FFF2-40B4-BE49-F238E27FC236}">
                <a16:creationId xmlns:a16="http://schemas.microsoft.com/office/drawing/2014/main" id="{271D3825-DAFD-4547-8BD9-F5D6AE2B789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08140" y="1805417"/>
            <a:ext cx="2532275" cy="22632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7" name="Espace réservé du texte 9">
            <a:extLst>
              <a:ext uri="{FF2B5EF4-FFF2-40B4-BE49-F238E27FC236}">
                <a16:creationId xmlns:a16="http://schemas.microsoft.com/office/drawing/2014/main" id="{3A7D46FA-7883-405D-B1F6-FB6EDE0E10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8140" y="4046195"/>
            <a:ext cx="2532275" cy="1826250"/>
          </a:xfrm>
          <a:solidFill>
            <a:schemeClr val="accent1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8" name="Espace réservé pour une image  7">
            <a:extLst>
              <a:ext uri="{FF2B5EF4-FFF2-40B4-BE49-F238E27FC236}">
                <a16:creationId xmlns:a16="http://schemas.microsoft.com/office/drawing/2014/main" id="{50A0D111-8BD0-4624-873D-F45F75B6490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4752" y="1805417"/>
            <a:ext cx="2532275" cy="22632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9" name="Espace réservé du texte 9">
            <a:extLst>
              <a:ext uri="{FF2B5EF4-FFF2-40B4-BE49-F238E27FC236}">
                <a16:creationId xmlns:a16="http://schemas.microsoft.com/office/drawing/2014/main" id="{05372DFC-1536-4781-B261-0F9B20A19D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97" y="4046195"/>
            <a:ext cx="2532275" cy="1826250"/>
          </a:xfrm>
          <a:solidFill>
            <a:schemeClr val="accent4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0" name="Espace réservé pour une image  7">
            <a:extLst>
              <a:ext uri="{FF2B5EF4-FFF2-40B4-BE49-F238E27FC236}">
                <a16:creationId xmlns:a16="http://schemas.microsoft.com/office/drawing/2014/main" id="{CC25DF09-F157-4446-80A8-99AB5527CE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34777" y="1805417"/>
            <a:ext cx="2532275" cy="226326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91" name="Espace réservé du texte 9">
            <a:extLst>
              <a:ext uri="{FF2B5EF4-FFF2-40B4-BE49-F238E27FC236}">
                <a16:creationId xmlns:a16="http://schemas.microsoft.com/office/drawing/2014/main" id="{320BA9D3-E865-4094-BFE0-5493393E6D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34824" y="4046195"/>
            <a:ext cx="2532275" cy="1826250"/>
          </a:xfrm>
          <a:solidFill>
            <a:schemeClr val="accent2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s-ES" alt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388863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Espace réservé pour une image  7">
            <a:extLst>
              <a:ext uri="{FF2B5EF4-FFF2-40B4-BE49-F238E27FC236}">
                <a16:creationId xmlns:a16="http://schemas.microsoft.com/office/drawing/2014/main" id="{ECCF4E03-F062-45AA-A956-8F21B021F3D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3181" y="2242963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1" name="Espace réservé du texte 9">
            <a:extLst>
              <a:ext uri="{FF2B5EF4-FFF2-40B4-BE49-F238E27FC236}">
                <a16:creationId xmlns:a16="http://schemas.microsoft.com/office/drawing/2014/main" id="{D8CAE1F1-6B12-4DCB-B55B-DFF113D90C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3181" y="4028334"/>
            <a:ext cx="1800000" cy="1440161"/>
          </a:xfrm>
          <a:solidFill>
            <a:schemeClr val="accent1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F7F8F0-6129-4AA1-A002-FD2F7B58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88" name="Espace réservé pour une image  7">
            <a:extLst>
              <a:ext uri="{FF2B5EF4-FFF2-40B4-BE49-F238E27FC236}">
                <a16:creationId xmlns:a16="http://schemas.microsoft.com/office/drawing/2014/main" id="{D54AFC01-75FE-4FDD-BA69-63E82EC47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266876" y="2242963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89" name="Espace réservé du texte 9">
            <a:extLst>
              <a:ext uri="{FF2B5EF4-FFF2-40B4-BE49-F238E27FC236}">
                <a16:creationId xmlns:a16="http://schemas.microsoft.com/office/drawing/2014/main" id="{B96B7D4C-C8BB-4DC4-BFD6-3A549BBC71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266876" y="4028334"/>
            <a:ext cx="1800000" cy="1440161"/>
          </a:xfrm>
          <a:solidFill>
            <a:schemeClr val="accent3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0" name="Espace réservé pour une image  7">
            <a:extLst>
              <a:ext uri="{FF2B5EF4-FFF2-40B4-BE49-F238E27FC236}">
                <a16:creationId xmlns:a16="http://schemas.microsoft.com/office/drawing/2014/main" id="{2FE46A68-C38C-4676-B425-507C1190854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10571" y="2242963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91" name="Espace réservé du texte 9">
            <a:extLst>
              <a:ext uri="{FF2B5EF4-FFF2-40B4-BE49-F238E27FC236}">
                <a16:creationId xmlns:a16="http://schemas.microsoft.com/office/drawing/2014/main" id="{FB89EE0A-65A9-4FC0-8359-FBE5080C36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10571" y="4028334"/>
            <a:ext cx="1800000" cy="1440161"/>
          </a:xfrm>
          <a:solidFill>
            <a:schemeClr val="accent4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2" name="Espace réservé pour une image  7">
            <a:extLst>
              <a:ext uri="{FF2B5EF4-FFF2-40B4-BE49-F238E27FC236}">
                <a16:creationId xmlns:a16="http://schemas.microsoft.com/office/drawing/2014/main" id="{E23236E8-AD34-47E5-B63D-4CF58E5066B3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54267" y="2242963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93" name="Espace réservé du texte 9">
            <a:extLst>
              <a:ext uri="{FF2B5EF4-FFF2-40B4-BE49-F238E27FC236}">
                <a16:creationId xmlns:a16="http://schemas.microsoft.com/office/drawing/2014/main" id="{9F220F70-7160-4FE8-906B-FE6E2430754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54267" y="4028334"/>
            <a:ext cx="1800000" cy="1440161"/>
          </a:xfrm>
          <a:solidFill>
            <a:schemeClr val="accent2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4" name="Espace réservé pour une image  7">
            <a:extLst>
              <a:ext uri="{FF2B5EF4-FFF2-40B4-BE49-F238E27FC236}">
                <a16:creationId xmlns:a16="http://schemas.microsoft.com/office/drawing/2014/main" id="{94A3DBEF-B9D5-48BC-AF91-F8AD9DA1241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097961" y="2242963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1" name="Espace réservé du texte 9">
            <a:extLst>
              <a:ext uri="{FF2B5EF4-FFF2-40B4-BE49-F238E27FC236}">
                <a16:creationId xmlns:a16="http://schemas.microsoft.com/office/drawing/2014/main" id="{060C9F75-9276-4A5B-BDD8-114EDD92630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97961" y="4028334"/>
            <a:ext cx="1800000" cy="1440161"/>
          </a:xfrm>
          <a:solidFill>
            <a:schemeClr val="accent1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2" name="Espace réservé pour une image  7">
            <a:extLst>
              <a:ext uri="{FF2B5EF4-FFF2-40B4-BE49-F238E27FC236}">
                <a16:creationId xmlns:a16="http://schemas.microsoft.com/office/drawing/2014/main" id="{83B1AE5F-3F9A-419B-9237-612500E1146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041656" y="2242963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03" name="Espace réservé du texte 9">
            <a:extLst>
              <a:ext uri="{FF2B5EF4-FFF2-40B4-BE49-F238E27FC236}">
                <a16:creationId xmlns:a16="http://schemas.microsoft.com/office/drawing/2014/main" id="{9A3935BB-4B9F-4DA9-A9EB-65CA3CF40B0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041656" y="4028334"/>
            <a:ext cx="1800000" cy="1440161"/>
          </a:xfrm>
          <a:solidFill>
            <a:schemeClr val="accent3"/>
          </a:solidFill>
        </p:spPr>
        <p:txBody>
          <a:bodyPr lIns="252000" tIns="36000" rIns="252000" bIns="36000" anchor="ctr">
            <a:normAutofit/>
          </a:bodyPr>
          <a:lstStyle>
            <a:lvl1pPr marL="0" indent="0" algn="l">
              <a:buNone/>
              <a:defRPr sz="1200" cap="none" baseline="0">
                <a:solidFill>
                  <a:schemeClr val="bg1"/>
                </a:solidFill>
              </a:defRPr>
            </a:lvl1pPr>
            <a:lvl2pPr marL="210740" indent="0">
              <a:buNone/>
              <a:defRPr/>
            </a:lvl2pPr>
            <a:lvl3pPr marL="414338" indent="0">
              <a:buNone/>
              <a:defRPr/>
            </a:lvl3pPr>
            <a:lvl4pPr marL="695325" indent="0">
              <a:buNone/>
              <a:defRPr/>
            </a:lvl4pPr>
            <a:lvl5pPr marL="966788" indent="0"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4353EEF-DF98-408E-AFE8-0EAF8DFB2D42}"/>
              </a:ext>
            </a:extLst>
          </p:cNvPr>
          <p:cNvSpPr>
            <a:spLocks noGrp="1"/>
          </p:cNvSpPr>
          <p:nvPr>
            <p:ph type="dt" sz="half" idx="29"/>
          </p:nvPr>
        </p:nvSpPr>
        <p:spPr>
          <a:xfrm>
            <a:off x="10955437" y="6266210"/>
            <a:ext cx="1333251" cy="365125"/>
          </a:xfrm>
        </p:spPr>
        <p:txBody>
          <a:bodyPr/>
          <a:lstStyle/>
          <a:p>
            <a:endParaRPr lang="es-ES" altLang="fr-FR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CEA7A61-5657-4799-AFC4-99AA488E37AD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6346926" y="6266210"/>
            <a:ext cx="4705788" cy="365125"/>
          </a:xfrm>
        </p:spPr>
        <p:txBody>
          <a:bodyPr/>
          <a:lstStyle/>
          <a:p>
            <a:endParaRPr lang="es-ES" altLang="fr-FR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AF8053F-492E-4566-A6C0-6348320B7D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</p:spTree>
    <p:extLst>
      <p:ext uri="{BB962C8B-B14F-4D97-AF65-F5344CB8AC3E}">
        <p14:creationId xmlns:p14="http://schemas.microsoft.com/office/powerpoint/2010/main" val="377038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1FF49E-9276-42B2-ADB3-29845146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73281"/>
            <a:ext cx="11522076" cy="90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10007E-3FB6-415B-9FB9-5F474771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0" y="1628802"/>
            <a:ext cx="11522077" cy="4462195"/>
          </a:xfrm>
          <a:prstGeom prst="rect">
            <a:avLst/>
          </a:prstGeom>
        </p:spPr>
        <p:txBody>
          <a:bodyPr vert="horz" lIns="10800" tIns="18000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DA8C81-3F71-449E-91D8-9EDBD895A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83670"/>
            <a:ext cx="2743200" cy="330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  <a:latin typeface="+mj-lt"/>
              </a:defRPr>
            </a:lvl1pPr>
          </a:lstStyle>
          <a:p>
            <a:fld id="{E641942D-8C61-4CB3-BBE9-D6E17420D93D}" type="slidenum">
              <a:rPr lang="es-ES" altLang="fr-FR" smtClean="0"/>
              <a:pPr/>
              <a:t>‹N°›</a:t>
            </a:fld>
            <a:endParaRPr lang="es-ES" alt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7D64969-C3C8-4F04-8351-604DCBF34C2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096000" y="6613870"/>
            <a:ext cx="0" cy="253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6C383E5-655D-42F8-B352-02BEAAC89503}"/>
              </a:ext>
            </a:extLst>
          </p:cNvPr>
          <p:cNvCxnSpPr>
            <a:cxnSpLocks/>
          </p:cNvCxnSpPr>
          <p:nvPr/>
        </p:nvCxnSpPr>
        <p:spPr>
          <a:xfrm>
            <a:off x="467857" y="1376517"/>
            <a:ext cx="1462359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space réservé de la date 3">
            <a:extLst>
              <a:ext uri="{FF2B5EF4-FFF2-40B4-BE49-F238E27FC236}">
                <a16:creationId xmlns:a16="http://schemas.microsoft.com/office/drawing/2014/main" id="{CEDF8529-55AD-4699-98C6-ABEC9F28D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48528" y="6266210"/>
            <a:ext cx="10085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5" cap="all" spc="225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altLang="fr-FR"/>
          </a:p>
        </p:txBody>
      </p:sp>
      <p:sp>
        <p:nvSpPr>
          <p:cNvPr id="83" name="Espace réservé du pied de page 4">
            <a:extLst>
              <a:ext uri="{FF2B5EF4-FFF2-40B4-BE49-F238E27FC236}">
                <a16:creationId xmlns:a16="http://schemas.microsoft.com/office/drawing/2014/main" id="{C863D977-6D77-4ACD-B9E4-9F3B8F35A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0017" y="6266210"/>
            <a:ext cx="470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 cap="all" spc="225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s-ES" altLang="fr-FR"/>
          </a:p>
        </p:txBody>
      </p:sp>
      <p:pic>
        <p:nvPicPr>
          <p:cNvPr id="19" name="Graphique 22">
            <a:extLst>
              <a:ext uri="{FF2B5EF4-FFF2-40B4-BE49-F238E27FC236}">
                <a16:creationId xmlns:a16="http://schemas.microsoft.com/office/drawing/2014/main" id="{F50DB62F-85A5-47A9-9B2C-7F94793CF88E}"/>
              </a:ext>
            </a:extLst>
          </p:cNvPr>
          <p:cNvPicPr>
            <a:picLocks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" y="5788660"/>
            <a:ext cx="2282563" cy="1315546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B72DBBB9-04ED-4E93-896F-F6DCD98B8E17}"/>
              </a:ext>
            </a:extLst>
          </p:cNvPr>
          <p:cNvGrpSpPr/>
          <p:nvPr/>
        </p:nvGrpSpPr>
        <p:grpSpPr>
          <a:xfrm>
            <a:off x="12103893" y="332656"/>
            <a:ext cx="88107" cy="1402510"/>
            <a:chOff x="12103894" y="219915"/>
            <a:chExt cx="88106" cy="147301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DC85A3-E4B2-4FEA-BD63-B11F80AB39B5}"/>
                </a:ext>
              </a:extLst>
            </p:cNvPr>
            <p:cNvSpPr/>
            <p:nvPr/>
          </p:nvSpPr>
          <p:spPr>
            <a:xfrm>
              <a:off x="12103894" y="219915"/>
              <a:ext cx="88106" cy="368254"/>
            </a:xfrm>
            <a:prstGeom prst="rect">
              <a:avLst/>
            </a:prstGeom>
            <a:solidFill>
              <a:srgbClr val="27A4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0C41E8-264A-4ED0-AE96-FCB33DA75EFF}"/>
                </a:ext>
              </a:extLst>
            </p:cNvPr>
            <p:cNvSpPr/>
            <p:nvPr/>
          </p:nvSpPr>
          <p:spPr>
            <a:xfrm>
              <a:off x="12103894" y="588169"/>
              <a:ext cx="88106" cy="368254"/>
            </a:xfrm>
            <a:prstGeom prst="rect">
              <a:avLst/>
            </a:prstGeom>
            <a:solidFill>
              <a:srgbClr val="446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29264E-4F4E-4ED2-90A6-211D3A4B3031}"/>
                </a:ext>
              </a:extLst>
            </p:cNvPr>
            <p:cNvSpPr/>
            <p:nvPr/>
          </p:nvSpPr>
          <p:spPr>
            <a:xfrm>
              <a:off x="12103894" y="956423"/>
              <a:ext cx="88106" cy="368254"/>
            </a:xfrm>
            <a:prstGeom prst="rect">
              <a:avLst/>
            </a:prstGeom>
            <a:solidFill>
              <a:srgbClr val="F581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A99F13-3F5D-4773-BB67-0829EF8DA237}"/>
                </a:ext>
              </a:extLst>
            </p:cNvPr>
            <p:cNvSpPr/>
            <p:nvPr/>
          </p:nvSpPr>
          <p:spPr>
            <a:xfrm>
              <a:off x="12103894" y="1324677"/>
              <a:ext cx="88106" cy="368254"/>
            </a:xfrm>
            <a:prstGeom prst="rect">
              <a:avLst/>
            </a:prstGeom>
            <a:solidFill>
              <a:srgbClr val="A7C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</p:grpSp>
      <p:pic>
        <p:nvPicPr>
          <p:cNvPr id="16" name="Image 1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82" y="6355458"/>
            <a:ext cx="563935" cy="1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0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66675" indent="-66675" algn="l" defTabSz="685800" rtl="0" eaLnBrk="1" latinLnBrk="0" hangingPunct="1">
        <a:lnSpc>
          <a:spcPct val="100000"/>
        </a:lnSpc>
        <a:spcBef>
          <a:spcPts val="750"/>
        </a:spcBef>
        <a:buFont typeface="Roboto Lt" pitchFamily="2" charset="0"/>
        <a:buChar char=" "/>
        <a:defRPr sz="1350" b="0" kern="1200" cap="none" baseline="0">
          <a:solidFill>
            <a:schemeClr val="accent1"/>
          </a:solidFill>
          <a:latin typeface="+mn-lt"/>
          <a:ea typeface="+mn-ea"/>
          <a:cs typeface="+mn-cs"/>
        </a:defRPr>
      </a:lvl1pPr>
      <a:lvl2pPr marL="338138" indent="-127397" algn="l" defTabSz="685800" rtl="0" eaLnBrk="1" latinLnBrk="0" hangingPunct="1">
        <a:lnSpc>
          <a:spcPct val="10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23825" algn="l" defTabSz="685800" rtl="0" eaLnBrk="1" latinLnBrk="0" hangingPunct="1">
        <a:lnSpc>
          <a:spcPct val="100000"/>
        </a:lnSpc>
        <a:spcBef>
          <a:spcPts val="375"/>
        </a:spcBef>
        <a:buClr>
          <a:schemeClr val="accent4"/>
        </a:buClr>
        <a:buFont typeface="Roboto Black" panose="02000000000000000000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14300" algn="l" defTabSz="685800" rtl="0" eaLnBrk="1" latinLnBrk="0" hangingPunct="1">
        <a:lnSpc>
          <a:spcPct val="100000"/>
        </a:lnSpc>
        <a:spcBef>
          <a:spcPts val="375"/>
        </a:spcBef>
        <a:buClr>
          <a:schemeClr val="accent4"/>
        </a:buClr>
        <a:buFont typeface="Roboto Black" panose="02000000000000000000" pitchFamily="2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09538" algn="l" defTabSz="685800" rtl="0" eaLnBrk="1" latinLnBrk="0" hangingPunct="1">
        <a:lnSpc>
          <a:spcPct val="100000"/>
        </a:lnSpc>
        <a:spcBef>
          <a:spcPts val="375"/>
        </a:spcBef>
        <a:buClr>
          <a:schemeClr val="accent4"/>
        </a:buClr>
        <a:buFont typeface="Roboto Black" panose="02000000000000000000" pitchFamily="2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1" userDrawn="1">
          <p15:clr>
            <a:srgbClr val="F26B43"/>
          </p15:clr>
        </p15:guide>
        <p15:guide id="2" pos="9959" userDrawn="1">
          <p15:clr>
            <a:srgbClr val="F26B43"/>
          </p15:clr>
        </p15:guide>
        <p15:guide id="3" orient="horz" pos="1022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Y4 – spec Computer Science – March 2021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294967295"/>
          </p:nvPr>
        </p:nvSpPr>
        <p:spPr>
          <a:xfrm>
            <a:off x="0" y="6283325"/>
            <a:ext cx="2743200" cy="330200"/>
          </a:xfrm>
        </p:spPr>
        <p:txBody>
          <a:bodyPr/>
          <a:lstStyle/>
          <a:p>
            <a:pPr rtl="0"/>
            <a:r>
              <a:rPr b="0" i="0" u="none" baseline="0" lang="en-gb"/>
              <a:t/>
            </a:r>
            <a:fld id="{E641942D-8C61-4CB3-BBE9-D6E17420D93D}" type="slidenum">
              <a:rPr/>
              <a:pPr/>
              <a:t>1</a:t>
            </a:fld>
            <a:endParaRPr lang="en-gb" altLang="fr-FR"/>
          </a:p>
        </p:txBody>
      </p:sp>
      <p:sp>
        <p:nvSpPr>
          <p:cNvPr id="7" name="ZoneTexte 6"/>
          <p:cNvSpPr txBox="1"/>
          <p:nvPr/>
        </p:nvSpPr>
        <p:spPr>
          <a:xfrm>
            <a:off x="407368" y="3501008"/>
            <a:ext cx="8136904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 rtl="0"/>
            <a:r>
              <a:rPr sz="5400" b="0" i="0" u="none" baseline="0" lang="en-gb"/>
              <a:t>Case Study</a:t>
            </a:r>
            <a:endParaRPr lang="en-gb" sz="5400" dirty="0"/>
          </a:p>
        </p:txBody>
      </p:sp>
      <p:sp>
        <p:nvSpPr>
          <p:cNvPr id="8" name="Rectangle 7"/>
          <p:cNvSpPr/>
          <p:nvPr/>
        </p:nvSpPr>
        <p:spPr>
          <a:xfrm>
            <a:off x="2279576" y="857191"/>
            <a:ext cx="478229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0"/>
            <a:r>
              <a:rPr sz="9600" cap="none" spc="0" b="1" i="0" u="none" baseline="0" lang="en-gb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Ethics</a:t>
            </a:r>
            <a:endParaRPr lang="en-gb" sz="9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760296" y="5661248"/>
            <a:ext cx="3024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b="0" i="0" u="none" baseline="0" lang="en-gb">
                <a:solidFill>
                  <a:schemeClr val="bg1"/>
                </a:solidFill>
              </a:rPr>
              <a:t>Yann SERREAU</a:t>
            </a:r>
          </a:p>
          <a:p>
            <a:pPr algn="l" rtl="0"/>
            <a:r>
              <a:rPr b="0" i="0" u="none" baseline="0" lang="en-gb">
                <a:solidFill>
                  <a:schemeClr val="bg1"/>
                </a:solidFill>
              </a:rPr>
              <a:t>Romain BRUNELOT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47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2584">
            <a:off x="5246527" y="2573170"/>
            <a:ext cx="5860722" cy="31743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sz="2800" b="1" i="0" u="none" baseline="0" lang="en-gb"/>
              <a:t>Media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Mediator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Breast prostheses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Horse meat in ready-made meals</a:t>
            </a:r>
            <a:endParaRPr lang="en-gb" sz="2400" dirty="0"/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NSA espionage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Software to falsify Volkswagen’s CO</a:t>
            </a:r>
            <a:r>
              <a:rPr sz="2400" b="0" i="0" u="none" baseline="-25000" lang="en-gb"/>
              <a:t>2</a:t>
            </a:r>
            <a:r>
              <a:rPr sz="2400" b="0" i="0" u="none" baseline="0" lang="en-gb"/>
              <a:t> emission tests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etc.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Problems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10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5648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639" y="3192586"/>
            <a:ext cx="3189993" cy="2972718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sz="2000" b="1" i="0" u="none" baseline="0" lang="en-gb"/>
              <a:t>Examples of situations in professional life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1800" b="0" i="0" u="none" baseline="0" lang="en-gb"/>
              <a:t>Asking an IT specialist to modify information in the accounting database/in a computerised medical record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1800" b="0" i="0" u="none" baseline="0" lang="en-gb"/>
              <a:t>Granting rights to a VIP without going through the usual procedure 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1800" b="0" i="0" u="none" baseline="0" lang="en-gb"/>
              <a:t>Request to prepare a file in order to dismiss someone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1800" b="0" i="0" u="none" baseline="0" lang="en-gb"/>
              <a:t>Request from the management to find out who opened a particular document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1800" b="0" i="0" u="none" baseline="0" lang="en-gb"/>
              <a:t>Providing information only to one of the respondents to a call for tenders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1800" b="0" i="0" u="none" baseline="0" lang="en-gb"/>
              <a:t>Covering up a colleague’s professional misconduct (involving personal safety)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1800" b="0" i="0" u="none" baseline="0" lang="en-gb"/>
              <a:t>Taking advantage of one’s administrator rights to see what users are doing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Problems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11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87273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650" y="2385181"/>
            <a:ext cx="3887837" cy="3887837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And in school life?</a:t>
            </a:r>
          </a:p>
          <a:p>
            <a:pPr algn="l" rtl="0"/>
            <a:r>
              <a:rPr b="0" i="0" u="none" baseline="0" lang="en-gb"/>
              <a:t>And in community life?</a:t>
            </a:r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Problems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12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219568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sz="1100" b="0" i="1" u="none" baseline="0" lang="en-gb"/>
              <a:t>Benoit, Jacques. </a:t>
            </a:r>
            <a:r>
              <a:rPr sz="1100" b="0" i="1" u="none" baseline="0" lang="en-gb"/>
              <a:t>Pédagogie de l’éthique: </a:t>
            </a:r>
            <a:r>
              <a:rPr sz="1100" b="0" i="1" u="none" baseline="0" lang="en-gb"/>
              <a:t>Le cœur du développement durable est le « développement durable » du cœur. </a:t>
            </a:r>
            <a:r>
              <a:rPr sz="1100" b="0" i="1" u="none" baseline="0" lang="en-gb"/>
              <a:t>EMS, 2005.</a:t>
            </a:r>
          </a:p>
          <a:p>
            <a:pPr algn="l" rtl="0"/>
            <a:r>
              <a:rPr sz="1100" b="0" i="1" u="none" baseline="0" lang="en-gb"/>
              <a:t>Dherse, Jean-Louis, et Hugues Minguet. </a:t>
            </a:r>
            <a:r>
              <a:rPr sz="1100" b="0" i="1" u="none" baseline="0" lang="en-gb"/>
              <a:t>L’Ethique ou le chaos ? </a:t>
            </a:r>
            <a:r>
              <a:rPr sz="1100" b="0" i="1" u="none" baseline="0" lang="en-gb"/>
              <a:t>Presses de la Renaissance, 1999.</a:t>
            </a:r>
          </a:p>
          <a:p>
            <a:pPr algn="l" rtl="0"/>
            <a:r>
              <a:rPr sz="1100" b="0" i="1" u="none" baseline="0" lang="en-gb"/>
              <a:t>Didier, Christelle. </a:t>
            </a:r>
            <a:r>
              <a:rPr sz="1100" b="0" i="1" u="none" baseline="0" lang="en-gb"/>
              <a:t>Les ingénieurs et l’éthique : </a:t>
            </a:r>
            <a:r>
              <a:rPr sz="1100" b="0" i="1" u="none" baseline="0" lang="en-gb"/>
              <a:t>Pour un regard sociologique. </a:t>
            </a:r>
            <a:r>
              <a:rPr sz="1100" b="0" i="1" u="none" baseline="0" lang="en-gb"/>
              <a:t>Hermes Science Publications, 2008.</a:t>
            </a:r>
          </a:p>
          <a:p>
            <a:pPr algn="l" rtl="0"/>
            <a:r>
              <a:rPr sz="1100" b="0" i="1" u="none" baseline="0" lang="en-gb"/>
              <a:t>Didier, Christelle. </a:t>
            </a:r>
            <a:r>
              <a:rPr sz="1100" b="0" i="1" u="none" baseline="0" lang="en-gb"/>
              <a:t>Penser l’éthique des ingénieurs. </a:t>
            </a:r>
            <a:r>
              <a:rPr sz="1100" b="0" i="1" u="none" baseline="0" lang="en-gb"/>
              <a:t>Presses Universitaires de France - PUF, 2008.</a:t>
            </a:r>
          </a:p>
          <a:p>
            <a:pPr algn="l" rtl="0"/>
            <a:r>
              <a:rPr sz="1100" b="0" i="1" u="none" baseline="0" lang="en-gb"/>
              <a:t>Droit, Roger-Pol. </a:t>
            </a:r>
            <a:r>
              <a:rPr sz="1100" b="0" i="1" u="none" baseline="0" lang="en-gb"/>
              <a:t>L’éthique expliquée à tout le monde. </a:t>
            </a:r>
            <a:r>
              <a:rPr sz="1100" b="0" i="1" u="none" baseline="0" lang="en-gb"/>
              <a:t>Seuil, 2009.</a:t>
            </a:r>
          </a:p>
          <a:p>
            <a:pPr algn="l" rtl="0"/>
            <a:r>
              <a:rPr sz="1100" b="0" i="1" u="none" baseline="0" lang="en-gb"/>
              <a:t>Falque, Laurent, et Bernard Bougon. </a:t>
            </a:r>
            <a:r>
              <a:rPr sz="1100" b="0" i="1" u="none" baseline="0" lang="en-gb"/>
              <a:t>Pratiques de la décision - Développer ses capacités de discernement. </a:t>
            </a:r>
            <a:r>
              <a:rPr sz="1100" b="0" i="1" u="none" baseline="0" lang="en-gb"/>
              <a:t>3e éd. Dunod, 2013.</a:t>
            </a:r>
          </a:p>
          <a:p>
            <a:pPr algn="l" rtl="0"/>
            <a:r>
              <a:rPr sz="1100" b="0" i="1" u="none" baseline="0" lang="en-gb"/>
              <a:t>Kourilsky, Philippe. </a:t>
            </a:r>
            <a:r>
              <a:rPr sz="1100" b="0" i="1" u="none" baseline="0" lang="en-gb"/>
              <a:t>Le Temps de l’altruisme. </a:t>
            </a:r>
            <a:r>
              <a:rPr sz="1100" b="0" i="1" u="none" baseline="0" lang="en-gb"/>
              <a:t>Odile Jacob, 2009.</a:t>
            </a:r>
          </a:p>
          <a:p>
            <a:pPr algn="l" rtl="0"/>
            <a:r>
              <a:rPr sz="1100" b="0" i="1" u="none" baseline="0" lang="en-gb"/>
              <a:t>Le Cardinal, Gilles, Jean-François Guyonnet, et Bruno Pouzoullic. </a:t>
            </a:r>
            <a:r>
              <a:rPr sz="1100" b="0" i="1" u="none" baseline="0" lang="en-gb"/>
              <a:t>Dynamique de la confiance-construire la coopération dans les projets complexes. </a:t>
            </a:r>
            <a:r>
              <a:rPr sz="1100" b="0" i="1" u="none" baseline="0" lang="en-gb"/>
              <a:t>Dunod, 1997.</a:t>
            </a:r>
          </a:p>
          <a:p>
            <a:pPr algn="l" rtl="0"/>
            <a:r>
              <a:rPr sz="1100" b="0" i="1" u="none" baseline="0" lang="en-gb"/>
              <a:t>Legault. </a:t>
            </a:r>
            <a:r>
              <a:rPr sz="1100" b="0" i="1" u="none" baseline="0" lang="en-gb"/>
              <a:t>Professionnalisme et délibération éthique : manuel d’aide à la décision responsable. </a:t>
            </a:r>
            <a:r>
              <a:rPr sz="1100" b="0" i="1" u="none" baseline="0" lang="en-gb"/>
              <a:t>Presses de l’Université du Québec, 2005.</a:t>
            </a:r>
          </a:p>
          <a:p>
            <a:pPr algn="l" rtl="0"/>
            <a:r>
              <a:rPr sz="1100" b="0" i="1" u="none" baseline="0" lang="en-gb"/>
              <a:t>Lecomte, Jacques. </a:t>
            </a:r>
            <a:r>
              <a:rPr sz="1100" b="0" i="1" u="none" baseline="0" lang="en-gb"/>
              <a:t>Donner un sens à sa vie. </a:t>
            </a:r>
            <a:r>
              <a:rPr sz="1100" b="0" i="1" u="none" baseline="0" lang="en-gb"/>
              <a:t>Paris: </a:t>
            </a:r>
            <a:r>
              <a:rPr sz="1100" b="0" i="1" u="none" baseline="0" lang="en-gb"/>
              <a:t>Editions Odile Jacob, 2007.</a:t>
            </a:r>
          </a:p>
          <a:p>
            <a:pPr algn="l" rtl="0"/>
            <a:r>
              <a:rPr sz="1100" b="0" i="1" u="none" baseline="0" lang="en-gb"/>
              <a:t>Lecomte, Jacques. </a:t>
            </a:r>
            <a:r>
              <a:rPr sz="1100" b="0" i="1" u="none" baseline="0" lang="en-gb"/>
              <a:t>La bonté humaine. </a:t>
            </a:r>
            <a:r>
              <a:rPr sz="1100" b="0" i="1" u="none" baseline="0" lang="en-gb"/>
              <a:t>Altruisme, empathie, générosité. </a:t>
            </a:r>
            <a:r>
              <a:rPr sz="1100" b="0" i="1" u="none" baseline="0" lang="en-gb"/>
              <a:t>ODILE JACOB, 2012.</a:t>
            </a:r>
          </a:p>
          <a:p>
            <a:pPr algn="l" rtl="0"/>
            <a:r>
              <a:rPr sz="1100" b="0" i="1" u="none" baseline="0" lang="en-gb"/>
              <a:t>Lehrer, Jonah. </a:t>
            </a:r>
            <a:r>
              <a:rPr sz="1100" b="0" i="1" u="none" baseline="0" lang="en-gb"/>
              <a:t>Faire le bon choix : </a:t>
            </a:r>
            <a:r>
              <a:rPr sz="1100" b="0" i="1" u="none" baseline="0" lang="en-gb"/>
              <a:t>Comment notre cerveau prend ses décisions. </a:t>
            </a:r>
            <a:r>
              <a:rPr sz="1100" b="0" i="1" u="none" baseline="0" lang="en-gb"/>
              <a:t>Robert Laffont, 2010.</a:t>
            </a:r>
          </a:p>
          <a:p>
            <a:pPr algn="l" rtl="0"/>
            <a:r>
              <a:rPr sz="1100" b="0" i="1" u="none" baseline="0" lang="en-gb"/>
              <a:t>Madoz, Jean-Pierre. </a:t>
            </a:r>
            <a:r>
              <a:rPr sz="1100" b="0" i="1" u="none" baseline="0" lang="en-gb"/>
              <a:t>Ethique professionnelle. </a:t>
            </a:r>
            <a:r>
              <a:rPr sz="1100" b="0" i="1" u="none" baseline="0" lang="en-gb"/>
              <a:t>AFNOR, 2007.</a:t>
            </a:r>
          </a:p>
          <a:p>
            <a:pPr algn="l" rtl="0"/>
            <a:r>
              <a:rPr sz="1100" b="0" i="1" u="none" baseline="0" lang="en-gb"/>
              <a:t>Morel, Christian. </a:t>
            </a:r>
            <a:r>
              <a:rPr sz="1100" b="0" i="1" u="none" baseline="0" lang="en-gb"/>
              <a:t>Les Décisions Absurdes: </a:t>
            </a:r>
            <a:r>
              <a:rPr sz="1100" b="0" i="1" u="none" baseline="0" lang="en-gb"/>
              <a:t>Sociologie Des Erreurs Radicales Et Persistantes. </a:t>
            </a:r>
            <a:r>
              <a:rPr sz="1100" b="0" i="1" u="none" baseline="0" lang="en-gb"/>
              <a:t>Gallimard, 2002.</a:t>
            </a:r>
          </a:p>
          <a:p>
            <a:pPr algn="l" rtl="0"/>
            <a:r>
              <a:rPr sz="1100" b="0" i="1" u="none" baseline="0" lang="en-gb"/>
              <a:t>Morel, Christian. </a:t>
            </a:r>
            <a:r>
              <a:rPr sz="1100" b="0" i="1" u="none" baseline="0" lang="en-gb"/>
              <a:t>Les Décisions Absurdes: </a:t>
            </a:r>
            <a:r>
              <a:rPr sz="1100" b="0" i="1" u="none" baseline="0" lang="en-gb"/>
              <a:t>Tome 2, Comment Les Éviter. </a:t>
            </a:r>
            <a:r>
              <a:rPr sz="1100" b="0" i="1" u="none" baseline="0" lang="en-gb"/>
              <a:t>Editions Gallimard, 2012.</a:t>
            </a:r>
          </a:p>
          <a:p>
            <a:pPr algn="l" rtl="0"/>
            <a:r>
              <a:rPr sz="1100" b="0" i="1" u="none" baseline="0" lang="en-gb"/>
              <a:t>Pattakos, Alex. </a:t>
            </a:r>
            <a:r>
              <a:rPr sz="1100" b="0" i="1" u="none" baseline="0" lang="en-gb"/>
              <a:t>Découvrir Un Sens à Son Travail : </a:t>
            </a:r>
            <a:r>
              <a:rPr sz="1100" b="0" i="1" u="none" baseline="0" lang="en-gb"/>
              <a:t>D’après Les Théories De Viktor Frankl, Auteur De Découvrir Un Sens à Sa Vie. </a:t>
            </a:r>
            <a:r>
              <a:rPr sz="1100" b="0" i="1" u="none" baseline="0" lang="en-gb"/>
              <a:t>Les Editions de l’Homme, 2006.</a:t>
            </a:r>
          </a:p>
          <a:p>
            <a:pPr algn="l" rtl="0"/>
            <a:r>
              <a:rPr sz="1100" b="0" i="1" u="none" baseline="0" lang="en-gb"/>
              <a:t>Ricard, Matthieu. </a:t>
            </a:r>
            <a:r>
              <a:rPr sz="1100" b="0" i="1" u="none" baseline="0" lang="en-gb"/>
              <a:t>Plaidoyer pour l’altruisme: la force de la bienveillance. </a:t>
            </a:r>
            <a:r>
              <a:rPr sz="1100" b="0" i="1" u="none" baseline="0" lang="en-gb"/>
              <a:t>Nil., 2013.</a:t>
            </a:r>
          </a:p>
          <a:p>
            <a:pPr algn="l" rtl="0"/>
            <a:r>
              <a:rPr sz="1100" b="0" i="1" u="none" baseline="0" lang="en-gb"/>
              <a:t>Serreau, Yann. </a:t>
            </a:r>
            <a:r>
              <a:rPr sz="1100" b="0" i="1" u="none" baseline="0" lang="en-gb"/>
              <a:t>Accompagner La Personne En Formation. </a:t>
            </a:r>
            <a:r>
              <a:rPr sz="1100" b="0" i="1" u="none" baseline="0" lang="en-gb"/>
              <a:t>Paris: </a:t>
            </a:r>
            <a:r>
              <a:rPr sz="1100" b="0" i="1" u="none" baseline="0" lang="en-gb"/>
              <a:t>Dunod, (2013).</a:t>
            </a:r>
          </a:p>
          <a:p>
            <a:endParaRPr lang="en-gb" sz="200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Bibliography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13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39873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sz="2400" b="1" i="0" u="none" baseline="0" lang="en-gb"/>
              <a:t>Initial situation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Become aware of the situation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Identify keywords, important points</a:t>
            </a:r>
          </a:p>
          <a:p>
            <a:pPr lvl="2" algn="l" rtl="0">
              <a:buFontTx/>
              <a:buChar char="-"/>
            </a:pPr>
            <a:r>
              <a:rPr sz="1800" b="0" i="0" u="none" baseline="0" lang="en-gb"/>
              <a:t>facts</a:t>
            </a:r>
          </a:p>
          <a:p>
            <a:pPr lvl="2" algn="l" rtl="0">
              <a:buFontTx/>
              <a:buChar char="-"/>
            </a:pPr>
            <a:r>
              <a:rPr sz="1800" b="0" i="0" u="none" baseline="0" lang="en-gb"/>
              <a:t>parameters</a:t>
            </a:r>
          </a:p>
          <a:p>
            <a:pPr lvl="2" algn="l" rtl="0">
              <a:buFontTx/>
              <a:buChar char="-"/>
            </a:pPr>
            <a:r>
              <a:rPr sz="1800" b="0" i="0" u="none" baseline="0" lang="en-gb"/>
              <a:t>constraints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Define the goal, the objective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Rephrase the context</a:t>
            </a:r>
          </a:p>
          <a:p>
            <a:pPr lvl="1" algn="l" rtl="0"/>
            <a:endParaRPr lang="en-gb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Case study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2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81930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69" y="2780928"/>
            <a:ext cx="5384800" cy="3594100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sz="2400" b="1" i="0" u="none" baseline="0" lang="en-gb"/>
              <a:t>Solutions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When brainstorming, write down ALL solutions you can think of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Don’t immediately rule out certain awkward or embarrassing solutions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Set a time limit for reflection</a:t>
            </a:r>
            <a:endParaRPr lang="en-gb" sz="2400" dirty="0"/>
          </a:p>
          <a:p>
            <a:pPr lvl="1" algn="l" rtl="0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Case study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3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121134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sz="2400" b="1" i="0" u="none" baseline="0" lang="en-gb"/>
              <a:t>Stakeholders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When brainstorming quickly, identify all the ‘people’ affected by each solution (physical or moral)</a:t>
            </a:r>
          </a:p>
          <a:p>
            <a:pPr lvl="1" algn="l" rtl="0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Case study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4</a:t>
            </a:fld>
            <a:endParaRPr lang="en-gb" alt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80" y="3276600"/>
            <a:ext cx="53975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6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4293097"/>
            <a:ext cx="3010884" cy="225816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sz="2400" b="1" i="0" u="none" baseline="0" lang="en-gb"/>
              <a:t>Impacts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For each possible solution, list the impacts or consequences for each stakeholder</a:t>
            </a:r>
          </a:p>
          <a:p>
            <a:pPr lvl="2" algn="l" rtl="0">
              <a:buFontTx/>
              <a:buChar char="-"/>
            </a:pPr>
            <a:r>
              <a:rPr sz="2400" b="0" i="0" u="none" baseline="0" lang="en-gb"/>
              <a:t>Advantages:</a:t>
            </a:r>
          </a:p>
          <a:p>
            <a:pPr lvl="2" algn="l" rtl="0">
              <a:buFontTx/>
              <a:buChar char="-"/>
            </a:pPr>
            <a:r>
              <a:rPr sz="2400" b="0" i="0" u="none" baseline="0" lang="en-gb"/>
              <a:t>Disadvantages &gt; combine the measures to be implemented to counter or minimize them</a:t>
            </a:r>
          </a:p>
          <a:p>
            <a:pPr lvl="1" algn="l" rtl="0"/>
            <a:endParaRPr lang="en-gb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Case study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5</a:t>
            </a:fld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134421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3226390"/>
            <a:ext cx="3522739" cy="3038363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963" y="1395434"/>
            <a:ext cx="11522077" cy="4697393"/>
          </a:xfrm>
        </p:spPr>
        <p:txBody>
          <a:bodyPr>
            <a:normAutofit/>
          </a:bodyPr>
          <a:lstStyle/>
          <a:p>
            <a:pPr algn="l" rtl="0"/>
            <a:r>
              <a:rPr sz="2800" b="1" i="0" u="none" baseline="0" lang="en-gb"/>
              <a:t>Ethical filter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000" b="0" i="0" u="none" baseline="0" lang="en-gb"/>
              <a:t>For each stakeholder, for each solution, write down the remarkable points with regard to community life values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Does the solution respect people?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Is it altruistic, loyal, universal, selfless?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Is it based on well-founded, shared, shareable values?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Is it transparent (including perhaps made public, presented to stakeholders, etc.)?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Does it comply with the law?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Is it in line with decision-makers’ convictions?</a:t>
            </a:r>
          </a:p>
          <a:p>
            <a:pPr lvl="3" algn="l" rtl="0">
              <a:buFont typeface="Wingdings" panose="05000000000000000000" pitchFamily="2" charset="2"/>
              <a:buChar char="§"/>
            </a:pPr>
            <a:r>
              <a:rPr sz="1050" b="0" i="1" u="none" baseline="0" lang="en-gb"/>
              <a:t>Benoit, Jacques. </a:t>
            </a:r>
            <a:r>
              <a:rPr sz="1050" b="0" i="1" u="none" baseline="0" lang="en-gb"/>
              <a:t>Pédagogie De L’éthique: </a:t>
            </a:r>
            <a:r>
              <a:rPr sz="1050" b="0" i="1" u="none" baseline="0" lang="en-gb"/>
              <a:t>Le Coeur Du Développement Durable Est Le. </a:t>
            </a:r>
            <a:r>
              <a:rPr sz="1050" b="0" i="1" u="none" baseline="0" lang="en-gb"/>
              <a:t>EMS, 2005. p.41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Is it benevolent?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Does it contributes to justice?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Is it free from malice?</a:t>
            </a:r>
          </a:p>
          <a:p>
            <a:pPr lvl="3" algn="l" rtl="0">
              <a:buFont typeface="Wingdings" panose="05000000000000000000" pitchFamily="2" charset="2"/>
              <a:buChar char="§"/>
            </a:pPr>
            <a:r>
              <a:rPr sz="1050" b="0" i="1" u="none" baseline="0" lang="en-gb"/>
              <a:t>Beauchamp T.L., Childress J.F. 1994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Case study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6</a:t>
            </a:fld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84849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23" y="2315740"/>
            <a:ext cx="3071021" cy="3777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963" y="1376518"/>
            <a:ext cx="11522077" cy="4716310"/>
          </a:xfrm>
        </p:spPr>
        <p:txBody>
          <a:bodyPr/>
          <a:lstStyle/>
          <a:p>
            <a:pPr algn="l" rtl="0"/>
            <a:r>
              <a:rPr b="1" i="0" u="none" baseline="0" lang="en-gb"/>
              <a:t>Decision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From the elements seen above: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Go? No Go?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400" b="0" i="0" u="none" baseline="0" lang="en-gb"/>
              <a:t>Guidelines for group decisions: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Collective decision involving stakeholders or their representatives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Complete information for each participant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Each participant truly speaks out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Opinion expressed by each participant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Non-judgmental attitude towards people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Confrontational debate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600" b="0" i="0" u="none" baseline="0" lang="en-gb"/>
              <a:t>Consensus sought based on verifying its authenticity (no pressure from one side on the other, no submission, no concealed or partisan moves, etc.)</a:t>
            </a:r>
          </a:p>
          <a:p>
            <a:pPr lvl="3" algn="l" rtl="0">
              <a:buFont typeface="Wingdings" panose="05000000000000000000" pitchFamily="2" charset="2"/>
              <a:buChar char="§"/>
            </a:pPr>
            <a:r>
              <a:rPr sz="1000" b="0" i="1" u="none" baseline="0" lang="en-gb"/>
              <a:t>Inspired by: </a:t>
            </a:r>
            <a:r>
              <a:rPr sz="1000" b="0" i="1" u="none" baseline="0" lang="en-gb"/>
              <a:t>Morel, Christian. </a:t>
            </a:r>
            <a:r>
              <a:rPr sz="1000" b="0" i="1" u="none" baseline="0" lang="en-gb"/>
              <a:t>Les décisions absurdes: </a:t>
            </a:r>
            <a:r>
              <a:rPr sz="1000" b="0" i="1" u="none" baseline="0" lang="en-gb"/>
              <a:t>Tome 2, Comment les éviter. </a:t>
            </a:r>
            <a:r>
              <a:rPr sz="1000" b="0" i="1" u="none" baseline="0" lang="en-gb"/>
              <a:t>Editions Gallimard, 2012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Case study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7</a:t>
            </a:fld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317644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785" y="3232151"/>
            <a:ext cx="3533775" cy="3076575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963" y="1376518"/>
            <a:ext cx="11522077" cy="4716310"/>
          </a:xfrm>
        </p:spPr>
        <p:txBody>
          <a:bodyPr>
            <a:normAutofit/>
          </a:bodyPr>
          <a:lstStyle/>
          <a:p>
            <a:pPr algn="l" rtl="0"/>
            <a:r>
              <a:rPr b="1" i="0" u="none" baseline="0" lang="en-gb"/>
              <a:t>Decision</a:t>
            </a:r>
          </a:p>
          <a:p>
            <a:pPr lvl="1" algn="l" rtl="0">
              <a:buFont typeface="Arial" panose="020B0604020202020204" pitchFamily="34" charset="0"/>
              <a:buChar char="•"/>
            </a:pPr>
            <a:r>
              <a:rPr sz="2000" b="0" i="0" u="none" baseline="0" lang="en-gb"/>
              <a:t>Once the solution has been chosen, we check the ethical approach one last time: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Was there any dialogue with the people involved in the decision?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Do I agree with the decision? Am I at peace with myself by implementing it?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Do I have all the parameters right? (did I talk to competent people about this?)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Is it balanced? Is it suitable?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Have I correctly identified all the consequences for others?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Is my decision accountable?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Am I well aware of what my decision means for others?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Is my decision ethical (altruistic, loyal, universal, selfless)?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Will I be comfortable talking to others about my decision and its impact on others?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Is my decision consistent with a principle of empathy?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If I were in their shoes, would I accept the consequences my decision has on others?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Have I looked at every possible way of improving my decision?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Will I be proud to tell my children about it? Or my grandchildren?</a:t>
            </a:r>
          </a:p>
          <a:p>
            <a:pPr lvl="2" algn="l" rtl="0">
              <a:buFont typeface="Arial" panose="020B0604020202020204" pitchFamily="34" charset="0"/>
              <a:buChar char="-"/>
            </a:pPr>
            <a:r>
              <a:rPr sz="1200" b="0" i="0" u="none" baseline="0" lang="en-gb"/>
              <a:t>etc.</a:t>
            </a:r>
          </a:p>
          <a:p>
            <a:pPr lvl="3" algn="l" rtl="0">
              <a:buFont typeface="Wingdings" panose="05000000000000000000" pitchFamily="2" charset="2"/>
              <a:buChar char="§"/>
            </a:pPr>
            <a:r>
              <a:rPr sz="800" b="0" i="1" u="none" baseline="0" lang="en-gb"/>
              <a:t>Inspired by Benoit, Jacques. </a:t>
            </a:r>
            <a:r>
              <a:rPr sz="800" b="0" i="1" u="none" baseline="0" lang="en-gb"/>
              <a:t>Pédagogie De L’éthique: </a:t>
            </a:r>
            <a:r>
              <a:rPr sz="800" b="0" i="1" u="none" baseline="0" lang="en-gb"/>
              <a:t>Le Coeur Du Développement Durable Est Le. </a:t>
            </a:r>
            <a:r>
              <a:rPr sz="800" b="0" i="1" u="none" baseline="0" lang="en-gb"/>
              <a:t>EMS, 2005.</a:t>
            </a:r>
          </a:p>
          <a:p>
            <a:pPr lvl="3" algn="l" rtl="0">
              <a:buFont typeface="Wingdings" panose="05000000000000000000" pitchFamily="2" charset="2"/>
              <a:buChar char="§"/>
            </a:pPr>
            <a:r>
              <a:rPr sz="800" b="0" i="1" u="none" baseline="0" lang="en-gb"/>
              <a:t>Legault. </a:t>
            </a:r>
            <a:r>
              <a:rPr sz="800" b="0" i="1" u="none" baseline="0" lang="en-gb"/>
              <a:t>Professionnalisme et délibération éthique : manuel d’aide à la décision responsable. </a:t>
            </a:r>
            <a:r>
              <a:rPr sz="800" b="0" i="1" u="none" baseline="0" lang="en-gb"/>
              <a:t>Presses de l’Université du Québec, 2005.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Case study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8</a:t>
            </a:fld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81333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4963" y="1376518"/>
            <a:ext cx="11522077" cy="4716310"/>
          </a:xfrm>
        </p:spPr>
        <p:txBody>
          <a:bodyPr/>
          <a:lstStyle/>
          <a:p>
            <a:endParaRPr lang="en-gb" sz="1050" dirty="0"/>
          </a:p>
          <a:p>
            <a:pPr algn="l" rtl="0">
              <a:lnSpc>
                <a:spcPct val="150000"/>
              </a:lnSpc>
            </a:pPr>
            <a:r>
              <a:rPr sz="2800" b="0" i="0" u="none" baseline="0" lang="en-gb"/>
              <a:t>Result</a:t>
            </a:r>
          </a:p>
          <a:p>
            <a:pPr algn="l" rtl="0">
              <a:lnSpc>
                <a:spcPct val="150000"/>
              </a:lnSpc>
            </a:pPr>
            <a:r>
              <a:rPr sz="2800" b="0" i="0" u="none" baseline="0" lang="en-gb"/>
              <a:t>Facilitated aspects and difficulties</a:t>
            </a:r>
          </a:p>
          <a:p>
            <a:pPr algn="l" rtl="0">
              <a:lnSpc>
                <a:spcPct val="150000"/>
              </a:lnSpc>
            </a:pPr>
            <a:r>
              <a:rPr sz="2800" b="0" i="0" u="none" baseline="0" lang="en-gb"/>
              <a:t>Feelings</a:t>
            </a:r>
          </a:p>
          <a:p>
            <a:pPr algn="l" rtl="0">
              <a:lnSpc>
                <a:spcPct val="150000"/>
              </a:lnSpc>
            </a:pPr>
            <a:r>
              <a:rPr sz="2800" b="0" i="0" u="none" baseline="0" lang="en-gb"/>
              <a:t>For the future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b="0" i="0" u="none" baseline="0" lang="en-gb"/>
              <a:t>Case study assessment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b="0" i="0" u="none" baseline="0" lang="en-gb"/>
              <a:t/>
            </a:r>
            <a:fld id="{7E379E2C-1DE0-4CF0-8DD7-EDA165C51224}" type="slidenum">
              <a:rPr/>
              <a:pPr/>
              <a:t>9</a:t>
            </a:fld>
            <a:endParaRPr lang="en-gb" altLang="fr-FR"/>
          </a:p>
        </p:txBody>
      </p:sp>
    </p:spTree>
    <p:extLst>
      <p:ext uri="{BB962C8B-B14F-4D97-AF65-F5344CB8AC3E}">
        <p14:creationId xmlns:p14="http://schemas.microsoft.com/office/powerpoint/2010/main" val="30316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CESI">
  <a:themeElements>
    <a:clrScheme name="Personnalisé 89">
      <a:dk1>
        <a:srgbClr val="231F20"/>
      </a:dk1>
      <a:lt1>
        <a:sysClr val="window" lastClr="FFFFFF"/>
      </a:lt1>
      <a:dk2>
        <a:srgbClr val="69B3E7"/>
      </a:dk2>
      <a:lt2>
        <a:srgbClr val="FFFFFF"/>
      </a:lt2>
      <a:accent1>
        <a:srgbClr val="5C88DA"/>
      </a:accent1>
      <a:accent2>
        <a:srgbClr val="326295"/>
      </a:accent2>
      <a:accent3>
        <a:srgbClr val="1B365D"/>
      </a:accent3>
      <a:accent4>
        <a:srgbClr val="D2005E"/>
      </a:accent4>
      <a:accent5>
        <a:srgbClr val="FFFFFF"/>
      </a:accent5>
      <a:accent6>
        <a:srgbClr val="E6E6E6"/>
      </a:accent6>
      <a:hlink>
        <a:srgbClr val="0563C1"/>
      </a:hlink>
      <a:folHlink>
        <a:srgbClr val="954F72"/>
      </a:folHlink>
    </a:clrScheme>
    <a:fontScheme name="Personnalisé 12">
      <a:majorFont>
        <a:latin typeface="Roboto"/>
        <a:ea typeface=""/>
        <a:cs typeface=""/>
      </a:majorFont>
      <a:minorFont>
        <a:latin typeface="Roboto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CESI" id="{C7FC08EE-C249-48A9-A359-DA8E74FD7300}" vid="{D0C5C70C-4C2C-4BAC-985C-B66BFB28B4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PPT_CESI</Template>
  <TotalTime>11372</TotalTime>
  <Words>1149</Words>
  <Application>Microsoft Office PowerPoint</Application>
  <PresentationFormat>Grand écran</PresentationFormat>
  <Paragraphs>151</Paragraphs>
  <Slides>13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Roboto Black</vt:lpstr>
      <vt:lpstr>Roboto Lt</vt:lpstr>
      <vt:lpstr>Wingdings</vt:lpstr>
      <vt:lpstr>PPT_CESI</vt:lpstr>
      <vt:lpstr>Présentation PowerPoint</vt:lpstr>
      <vt:lpstr>Étude de cas</vt:lpstr>
      <vt:lpstr>Étude de cas</vt:lpstr>
      <vt:lpstr>Étude de cas</vt:lpstr>
      <vt:lpstr>Étude de cas</vt:lpstr>
      <vt:lpstr>Étude de cas</vt:lpstr>
      <vt:lpstr>Étude de cas</vt:lpstr>
      <vt:lpstr>Étude de cas</vt:lpstr>
      <vt:lpstr>Bilan étude de cas</vt:lpstr>
      <vt:lpstr>Problématiques</vt:lpstr>
      <vt:lpstr>Problématiques</vt:lpstr>
      <vt:lpstr>Problématiques</vt:lpstr>
      <vt:lpstr>Bibliographie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DELALIN Hugues</cp:lastModifiedBy>
  <cp:revision>799</cp:revision>
  <dcterms:created xsi:type="dcterms:W3CDTF">2010-05-23T14:28:12Z</dcterms:created>
  <dcterms:modified xsi:type="dcterms:W3CDTF">2021-02-12T12:48:25Z</dcterms:modified>
</cp:coreProperties>
</file>