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72" r:id="rId2"/>
    <p:sldId id="279" r:id="rId3"/>
    <p:sldId id="259" r:id="rId4"/>
    <p:sldId id="280" r:id="rId5"/>
    <p:sldId id="281" r:id="rId6"/>
    <p:sldId id="282" r:id="rId7"/>
    <p:sldId id="283" r:id="rId8"/>
    <p:sldId id="284" r:id="rId9"/>
    <p:sldId id="286" r:id="rId10"/>
    <p:sldId id="287" r:id="rId11"/>
    <p:sldId id="288" r:id="rId12"/>
    <p:sldId id="291" r:id="rId13"/>
    <p:sldId id="293" r:id="rId14"/>
    <p:sldId id="294" r:id="rId15"/>
    <p:sldId id="303" r:id="rId16"/>
    <p:sldId id="304" r:id="rId17"/>
    <p:sldId id="305" r:id="rId18"/>
    <p:sldId id="318" r:id="rId19"/>
    <p:sldId id="319" r:id="rId20"/>
    <p:sldId id="320" r:id="rId21"/>
    <p:sldId id="321" r:id="rId22"/>
    <p:sldId id="322" r:id="rId23"/>
    <p:sldId id="323" r:id="rId24"/>
    <p:sldId id="324" r:id="rId25"/>
    <p:sldId id="325" r:id="rId26"/>
    <p:sldId id="32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3F0"/>
    <a:srgbClr val="000000"/>
    <a:srgbClr val="D1D8B7"/>
    <a:srgbClr val="A09D79"/>
    <a:srgbClr val="AD5C4D"/>
    <a:srgbClr val="543E35"/>
    <a:srgbClr val="637700"/>
    <a:srgbClr val="FFF4ED"/>
    <a:srgbClr val="5E6A76"/>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p:scale>
          <a:sx n="82" d="100"/>
          <a:sy n="82" d="100"/>
        </p:scale>
        <p:origin x="720" y="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pPr/>
              <a:t>5/3/2023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pPr/>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pPr/>
              <a:t>5/3/2023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pPr/>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685800" y="1988821"/>
            <a:ext cx="11041379" cy="2423160"/>
          </a:xfrm>
        </p:spPr>
        <p:txBody>
          <a:bodyPr/>
          <a:lstStyle/>
          <a:p>
            <a:r>
              <a:rPr lang="en-US" sz="4800" u="sng" dirty="0">
                <a:solidFill>
                  <a:schemeClr val="tx1">
                    <a:lumMod val="50000"/>
                  </a:schemeClr>
                </a:solidFill>
                <a:latin typeface="Comic Sans MS" panose="030F0702030302020204" pitchFamily="66" charset="0"/>
              </a:rPr>
              <a:t>Fashion Zone</a:t>
            </a:r>
            <a:br>
              <a:rPr lang="en-IN" sz="2400" u="sng" dirty="0"/>
            </a:br>
            <a:endParaRPr lang="en-US" sz="2400" dirty="0">
              <a:solidFill>
                <a:schemeClr val="tx1">
                  <a:lumMod val="50000"/>
                </a:schemeClr>
              </a:solidFill>
              <a:latin typeface="Comic Sans MS" panose="030F0702030302020204" pitchFamily="66" charset="0"/>
            </a:endParaRP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
        <p:nvSpPr>
          <p:cNvPr id="5" name="Text Placeholder 4"/>
          <p:cNvSpPr>
            <a:spLocks noGrp="1"/>
          </p:cNvSpPr>
          <p:nvPr>
            <p:ph type="body" sz="half" idx="2"/>
          </p:nvPr>
        </p:nvSpPr>
        <p:spPr>
          <a:xfrm>
            <a:off x="483428" y="209006"/>
            <a:ext cx="8287348" cy="5809395"/>
          </a:xfrm>
        </p:spPr>
        <p:txBody>
          <a:bodyPr>
            <a:normAutofit/>
          </a:bodyPr>
          <a:lstStyle/>
          <a:p>
            <a:pPr marL="342900" lvl="0" indent="-342900" algn="just">
              <a:lnSpc>
                <a:spcPct val="115000"/>
              </a:lnSpc>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Transactional Management</a:t>
            </a:r>
          </a:p>
          <a:p>
            <a:pPr marL="742950" lvl="1" indent="-285750" algn="just">
              <a:lnSpc>
                <a:spcPct val="115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Times New Roman" panose="02020603050405020304" pitchFamily="18" charset="0"/>
              </a:rPr>
              <a:t>Cart (Add/Remove)</a:t>
            </a:r>
          </a:p>
          <a:p>
            <a:pPr marL="742950" lvl="1" indent="-285750" algn="just">
              <a:lnSpc>
                <a:spcPct val="115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Times New Roman" panose="02020603050405020304" pitchFamily="18" charset="0"/>
              </a:rPr>
              <a:t>Payment Gateway</a:t>
            </a:r>
          </a:p>
          <a:p>
            <a:pPr marL="742950" lvl="1" indent="-285750" algn="just">
              <a:lnSpc>
                <a:spcPct val="115000"/>
              </a:lnSpc>
              <a:spcAft>
                <a:spcPts val="10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Times New Roman" panose="02020603050405020304" pitchFamily="18" charset="0"/>
              </a:rPr>
              <a:t>Order management</a:t>
            </a:r>
          </a:p>
          <a:p>
            <a:pPr marL="342900" indent="-342900" algn="just">
              <a:lnSpc>
                <a:spcPct val="115000"/>
              </a:lnSpc>
              <a:buFont typeface="Wingdings" panose="05000000000000000000" pitchFamily="2" charset="2"/>
              <a:buChar char="v"/>
            </a:pPr>
            <a:r>
              <a:rPr lang="en-IN" sz="2000" dirty="0">
                <a:latin typeface="Calibri" panose="020F0502020204030204" pitchFamily="34" charset="0"/>
                <a:cs typeface="Times New Roman" panose="02020603050405020304" pitchFamily="18" charset="0"/>
              </a:rPr>
              <a:t>Master Management</a:t>
            </a:r>
          </a:p>
          <a:p>
            <a:pPr marL="742950" lvl="1" indent="-285750" algn="just">
              <a:lnSpc>
                <a:spcPct val="115000"/>
              </a:lnSpc>
              <a:buFont typeface="Courier New" panose="02070309020205020404" pitchFamily="49" charset="0"/>
              <a:buChar char="o"/>
            </a:pPr>
            <a:r>
              <a:rPr lang="en-IN" sz="1600" dirty="0">
                <a:latin typeface="Calibri" panose="020F0502020204030204" pitchFamily="34" charset="0"/>
                <a:cs typeface="Times New Roman" panose="02020603050405020304" pitchFamily="18" charset="0"/>
              </a:rPr>
              <a:t>Dashboard Overview</a:t>
            </a:r>
          </a:p>
          <a:p>
            <a:pPr marL="742950" lvl="1" indent="-285750" algn="just">
              <a:lnSpc>
                <a:spcPct val="115000"/>
              </a:lnSpc>
              <a:buFont typeface="Courier New" panose="02070309020205020404" pitchFamily="49" charset="0"/>
              <a:buChar char="o"/>
            </a:pPr>
            <a:r>
              <a:rPr lang="en-IN" sz="1600" dirty="0">
                <a:latin typeface="Calibri" panose="020F0502020204030204" pitchFamily="34" charset="0"/>
                <a:cs typeface="Times New Roman" panose="02020603050405020304" pitchFamily="18" charset="0"/>
              </a:rPr>
              <a:t>Review Management</a:t>
            </a:r>
          </a:p>
          <a:p>
            <a:pPr marL="742950" lvl="1" indent="-285750" algn="just">
              <a:lnSpc>
                <a:spcPct val="115000"/>
              </a:lnSpc>
              <a:buFont typeface="Courier New" panose="02070309020205020404" pitchFamily="49" charset="0"/>
              <a:buChar char="o"/>
            </a:pPr>
            <a:r>
              <a:rPr lang="en-IN" sz="1600" dirty="0">
                <a:latin typeface="Calibri" panose="020F0502020204030204" pitchFamily="34" charset="0"/>
                <a:cs typeface="Times New Roman" panose="02020603050405020304" pitchFamily="18" charset="0"/>
              </a:rPr>
              <a:t>Order Management</a:t>
            </a:r>
          </a:p>
          <a:p>
            <a:pPr marL="742950" lvl="1" indent="-285750" algn="just">
              <a:lnSpc>
                <a:spcPct val="115000"/>
              </a:lnSpc>
              <a:buFont typeface="Courier New" panose="02070309020205020404" pitchFamily="49" charset="0"/>
              <a:buChar char="o"/>
            </a:pPr>
            <a:r>
              <a:rPr lang="en-IN" sz="1600" dirty="0">
                <a:latin typeface="Calibri" panose="020F0502020204030204" pitchFamily="34" charset="0"/>
                <a:cs typeface="Times New Roman" panose="02020603050405020304" pitchFamily="18" charset="0"/>
              </a:rPr>
              <a:t>Category Management</a:t>
            </a:r>
          </a:p>
          <a:p>
            <a:pPr marL="742950" lvl="1" indent="-285750" algn="just">
              <a:lnSpc>
                <a:spcPct val="115000"/>
              </a:lnSpc>
              <a:buFont typeface="Courier New" panose="02070309020205020404" pitchFamily="49" charset="0"/>
              <a:buChar char="o"/>
            </a:pPr>
            <a:r>
              <a:rPr lang="en-IN" sz="1600" dirty="0">
                <a:latin typeface="Calibri" panose="020F0502020204030204" pitchFamily="34" charset="0"/>
                <a:cs typeface="Times New Roman" panose="02020603050405020304" pitchFamily="18" charset="0"/>
              </a:rPr>
              <a:t>Products Management</a:t>
            </a:r>
          </a:p>
          <a:p>
            <a:pPr marL="742950" lvl="1" indent="-285750" algn="just">
              <a:lnSpc>
                <a:spcPct val="115000"/>
              </a:lnSpc>
              <a:buFont typeface="Courier New" panose="02070309020205020404" pitchFamily="49" charset="0"/>
              <a:buChar char="o"/>
            </a:pPr>
            <a:r>
              <a:rPr lang="en-IN" sz="1600" dirty="0">
                <a:latin typeface="Calibri" panose="020F0502020204030204" pitchFamily="34" charset="0"/>
                <a:cs typeface="Times New Roman" panose="02020603050405020304" pitchFamily="18" charset="0"/>
              </a:rPr>
              <a:t>User Management</a:t>
            </a:r>
          </a:p>
          <a:p>
            <a:pPr marL="742950" lvl="1" indent="-285750" algn="just">
              <a:lnSpc>
                <a:spcPct val="115000"/>
              </a:lnSpc>
              <a:buFont typeface="Courier New" panose="02070309020205020404" pitchFamily="49" charset="0"/>
              <a:buChar char="o"/>
            </a:pPr>
            <a:r>
              <a:rPr lang="en-IN" sz="1600" dirty="0">
                <a:latin typeface="Calibri" panose="020F0502020204030204" pitchFamily="34" charset="0"/>
                <a:cs typeface="Times New Roman" panose="02020603050405020304" pitchFamily="18" charset="0"/>
              </a:rPr>
              <a:t>Feedback Management </a:t>
            </a:r>
          </a:p>
          <a:p>
            <a:pPr marL="742950" lvl="1" indent="-285750" algn="just">
              <a:lnSpc>
                <a:spcPct val="115000"/>
              </a:lnSpc>
              <a:spcAft>
                <a:spcPts val="1000"/>
              </a:spcAft>
              <a:buFont typeface="Courier New" panose="02070309020205020404" pitchFamily="49" charset="0"/>
              <a:buChar char="o"/>
            </a:pPr>
            <a:r>
              <a:rPr lang="en-IN" sz="1600" dirty="0">
                <a:latin typeface="Calibri" panose="020F0502020204030204" pitchFamily="34" charset="0"/>
                <a:cs typeface="Times New Roman" panose="02020603050405020304" pitchFamily="18" charset="0"/>
              </a:rPr>
              <a:t>Bill Management</a:t>
            </a:r>
          </a:p>
          <a:p>
            <a:pPr marL="342900" lvl="0" indent="-342900" algn="just">
              <a:lnSpc>
                <a:spcPct val="115000"/>
              </a:lnSpc>
              <a:buFont typeface="Wingdings" panose="05000000000000000000" pitchFamily="2" charset="2"/>
              <a:buChar char="v"/>
            </a:pPr>
            <a:r>
              <a:rPr lang="en-IN" sz="2000" dirty="0">
                <a:latin typeface="Calibri" panose="020F0502020204030204" pitchFamily="34" charset="0"/>
                <a:cs typeface="Times New Roman" panose="02020603050405020304" pitchFamily="18" charset="0"/>
              </a:rPr>
              <a:t>Report</a:t>
            </a:r>
          </a:p>
          <a:p>
            <a:pPr marL="742950" lvl="1" indent="-285750" algn="just">
              <a:lnSpc>
                <a:spcPct val="115000"/>
              </a:lnSpc>
              <a:spcAft>
                <a:spcPts val="1000"/>
              </a:spcAft>
              <a:buFont typeface="Courier New" panose="02070309020205020404" pitchFamily="49" charset="0"/>
              <a:buChar char="o"/>
            </a:pPr>
            <a:r>
              <a:rPr lang="en-IN" sz="1600" dirty="0">
                <a:latin typeface="Calibri" panose="020F0502020204030204" pitchFamily="34" charset="0"/>
                <a:cs typeface="Times New Roman" panose="02020603050405020304" pitchFamily="18" charset="0"/>
              </a:rPr>
              <a:t>Download PDF, CSV, Excel (admin)</a:t>
            </a:r>
          </a:p>
        </p:txBody>
      </p:sp>
    </p:spTree>
    <p:extLst>
      <p:ext uri="{BB962C8B-B14F-4D97-AF65-F5344CB8AC3E}">
        <p14:creationId xmlns:p14="http://schemas.microsoft.com/office/powerpoint/2010/main" val="3234596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half" idx="1"/>
          </p:nvPr>
        </p:nvSpPr>
        <p:spPr/>
        <p:txBody>
          <a:bodyPr>
            <a:normAutofit/>
          </a:bodyPr>
          <a:lstStyle/>
          <a:p>
            <a:pPr>
              <a:lnSpc>
                <a:spcPct val="115000"/>
              </a:lnSpc>
              <a:buFont typeface="Wingdings" panose="05000000000000000000" pitchFamily="2" charset="2"/>
              <a:buChar char=""/>
            </a:pPr>
            <a:r>
              <a:rPr lang="en-IN" sz="2000" b="1" dirty="0">
                <a:effectLst/>
                <a:latin typeface="Calibri" panose="020F0502020204030204" pitchFamily="34" charset="0"/>
                <a:ea typeface="Calibri" panose="020F0502020204030204" pitchFamily="34" charset="0"/>
                <a:cs typeface="Times New Roman" panose="02020603050405020304" pitchFamily="18" charset="0"/>
              </a:rPr>
              <a:t>Assumptions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buFont typeface="Wingdings" panose="05000000000000000000" pitchFamily="2" charset="2"/>
              <a:buChar char=""/>
            </a:pPr>
            <a:r>
              <a:rPr lang="en-IN" sz="1700" dirty="0">
                <a:effectLst/>
                <a:latin typeface="Calibri" panose="020F0502020204030204" pitchFamily="34" charset="0"/>
                <a:ea typeface="Calibri" panose="020F0502020204030204" pitchFamily="34" charset="0"/>
                <a:cs typeface="Times New Roman" panose="02020603050405020304" pitchFamily="18" charset="0"/>
              </a:rPr>
              <a:t>The customer have access to reliable internet connections for the smooth functioning of the system.</a:t>
            </a:r>
          </a:p>
          <a:p>
            <a:pPr lvl="1">
              <a:lnSpc>
                <a:spcPct val="115000"/>
              </a:lnSpc>
              <a:buFont typeface="Wingdings" panose="05000000000000000000" pitchFamily="2" charset="2"/>
              <a:buChar char=""/>
            </a:pPr>
            <a:r>
              <a:rPr lang="en-IN" sz="1700" dirty="0">
                <a:effectLst/>
                <a:latin typeface="Calibri" panose="020F0502020204030204" pitchFamily="34" charset="0"/>
                <a:ea typeface="Calibri" panose="020F0502020204030204" pitchFamily="34" charset="0"/>
                <a:cs typeface="Times New Roman" panose="02020603050405020304" pitchFamily="18" charset="0"/>
              </a:rPr>
              <a:t>The system assumes that there is a sufficient demand for home services in the market to sustain the business model.</a:t>
            </a:r>
          </a:p>
          <a:p>
            <a:pPr lvl="1">
              <a:lnSpc>
                <a:spcPct val="115000"/>
              </a:lnSpc>
              <a:spcAft>
                <a:spcPts val="1000"/>
              </a:spcAft>
              <a:buFont typeface="Wingdings" panose="05000000000000000000" pitchFamily="2" charset="2"/>
              <a:buChar char=""/>
            </a:pPr>
            <a:r>
              <a:rPr lang="en-IN" sz="1700" dirty="0">
                <a:effectLst/>
                <a:latin typeface="Calibri" panose="020F0502020204030204" pitchFamily="34" charset="0"/>
                <a:ea typeface="Calibri" panose="020F0502020204030204" pitchFamily="34" charset="0"/>
                <a:cs typeface="Times New Roman" panose="02020603050405020304" pitchFamily="18" charset="0"/>
              </a:rPr>
              <a:t>The system assumes that the quality of service providers available on the platform is high, which ensures customer satisfaction.</a:t>
            </a:r>
          </a:p>
        </p:txBody>
      </p:sp>
      <p:sp>
        <p:nvSpPr>
          <p:cNvPr id="2" name="Content Placeholder 1">
            <a:extLst>
              <a:ext uri="{FF2B5EF4-FFF2-40B4-BE49-F238E27FC236}">
                <a16:creationId xmlns:a16="http://schemas.microsoft.com/office/drawing/2014/main" id="{CC0E5ED3-5392-4E1E-28F7-A8704E5F7A6A}"/>
              </a:ext>
            </a:extLst>
          </p:cNvPr>
          <p:cNvSpPr>
            <a:spLocks noGrp="1"/>
          </p:cNvSpPr>
          <p:nvPr>
            <p:ph sz="half" idx="2"/>
          </p:nvPr>
        </p:nvSpPr>
        <p:spPr/>
        <p:txBody>
          <a:bodyPr/>
          <a:lstStyle/>
          <a:p>
            <a:pPr>
              <a:lnSpc>
                <a:spcPct val="115000"/>
              </a:lnSpc>
              <a:buFont typeface="Wingdings" panose="05000000000000000000" pitchFamily="2" charset="2"/>
              <a:buChar char=""/>
            </a:pPr>
            <a:r>
              <a:rPr lang="en-IN" sz="2000" b="1" dirty="0">
                <a:effectLst/>
                <a:latin typeface="Calibri" panose="020F0502020204030204" pitchFamily="34" charset="0"/>
                <a:ea typeface="Calibri" panose="020F0502020204030204" pitchFamily="34" charset="0"/>
                <a:cs typeface="Times New Roman" panose="02020603050405020304" pitchFamily="18" charset="0"/>
              </a:rPr>
              <a:t>Constraints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buFont typeface="Wingdings" panose="05000000000000000000" pitchFamily="2" charset="2"/>
              <a:buChar char=""/>
            </a:pPr>
            <a:r>
              <a:rPr lang="en-IN" sz="1700" dirty="0">
                <a:effectLst/>
                <a:latin typeface="Calibri" panose="020F0502020204030204" pitchFamily="34" charset="0"/>
                <a:ea typeface="Calibri" panose="020F0502020204030204" pitchFamily="34" charset="0"/>
                <a:cs typeface="Times New Roman" panose="02020603050405020304" pitchFamily="18" charset="0"/>
              </a:rPr>
              <a:t>The system's geographical coverage is limited to the regions.</a:t>
            </a:r>
          </a:p>
          <a:p>
            <a:pPr lvl="1">
              <a:lnSpc>
                <a:spcPct val="115000"/>
              </a:lnSpc>
              <a:spcAft>
                <a:spcPts val="1000"/>
              </a:spcAft>
              <a:buFont typeface="Wingdings" panose="05000000000000000000" pitchFamily="2" charset="2"/>
              <a:buChar char=""/>
            </a:pPr>
            <a:r>
              <a:rPr lang="en-IN" sz="1700" dirty="0">
                <a:effectLst/>
                <a:latin typeface="Calibri" panose="020F0502020204030204" pitchFamily="34" charset="0"/>
                <a:ea typeface="Calibri" panose="020F0502020204030204" pitchFamily="34" charset="0"/>
                <a:cs typeface="Times New Roman" panose="02020603050405020304" pitchFamily="18" charset="0"/>
              </a:rPr>
              <a:t>The system may face challenges in ensuring consistent quality control. </a:t>
            </a:r>
          </a:p>
          <a:p>
            <a:pPr lvl="1">
              <a:lnSpc>
                <a:spcPct val="115000"/>
              </a:lnSpc>
              <a:spcAft>
                <a:spcPts val="1000"/>
              </a:spcAft>
              <a:buFont typeface="Wingdings" panose="05000000000000000000" pitchFamily="2" charset="2"/>
              <a:buChar char=""/>
            </a:pPr>
            <a:r>
              <a:rPr lang="en-IN" sz="1700" dirty="0">
                <a:effectLst/>
                <a:latin typeface="Calibri" panose="020F0502020204030204" pitchFamily="34" charset="0"/>
                <a:ea typeface="Calibri" panose="020F0502020204030204" pitchFamily="34" charset="0"/>
                <a:cs typeface="Times New Roman" panose="02020603050405020304" pitchFamily="18" charset="0"/>
              </a:rPr>
              <a:t>The system depends on the availability of service providers to provide services.</a:t>
            </a:r>
            <a:endParaRPr lang="en-IN"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IN" u="sng" dirty="0">
                <a:latin typeface="Times New Roman" pitchFamily="18" charset="0"/>
                <a:cs typeface="Times New Roman" pitchFamily="18" charset="0"/>
              </a:rPr>
              <a:t>Assumptions and Constraints</a:t>
            </a:r>
            <a:endParaRPr lang="en-US" u="sng" dirty="0">
              <a:solidFill>
                <a:schemeClr val="tx1">
                  <a:lumMod val="50000"/>
                </a:schemeClr>
              </a:solidFill>
              <a:latin typeface="Times New Roman" pitchFamily="18" charset="0"/>
              <a:ea typeface="Cascadia Code SemiBold" panose="020B0609020000020004" pitchFamily="49" charset="0"/>
              <a:cs typeface="Times New Roman" pitchFamily="18" charset="0"/>
            </a:endParaRPr>
          </a:p>
        </p:txBody>
      </p:sp>
    </p:spTree>
    <p:extLst>
      <p:ext uri="{BB962C8B-B14F-4D97-AF65-F5344CB8AC3E}">
        <p14:creationId xmlns:p14="http://schemas.microsoft.com/office/powerpoint/2010/main" val="243475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half" idx="1"/>
          </p:nvPr>
        </p:nvSpPr>
        <p:spPr/>
        <p:txBody>
          <a:bodyPr>
            <a:normAutofit/>
          </a:bodyPr>
          <a:lstStyle/>
          <a:p>
            <a:pPr>
              <a:lnSpc>
                <a:spcPct val="115000"/>
              </a:lnSpc>
            </a:pPr>
            <a:r>
              <a:rPr lang="en-IN" sz="2400" b="1" dirty="0">
                <a:effectLst/>
                <a:latin typeface="Calibri" panose="020F0502020204030204" pitchFamily="34" charset="0"/>
                <a:ea typeface="Calibri" panose="020F0502020204030204" pitchFamily="34" charset="0"/>
                <a:cs typeface="Times New Roman" panose="02020603050405020304" pitchFamily="18" charset="0"/>
              </a:rPr>
              <a:t>Requirement Determination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buFont typeface="Wingdings" panose="05000000000000000000" pitchFamily="2" charset="2"/>
              <a:buChar char=""/>
            </a:pPr>
            <a:r>
              <a:rPr lang="en-IN" sz="1500" dirty="0">
                <a:effectLst/>
                <a:latin typeface="Calibri" panose="020F0502020204030204" pitchFamily="34" charset="0"/>
                <a:ea typeface="Calibri" panose="020F0502020204030204" pitchFamily="34" charset="0"/>
                <a:cs typeface="Times New Roman" panose="02020603050405020304" pitchFamily="18" charset="0"/>
              </a:rPr>
              <a:t>Some of the analysis of our system</a:t>
            </a:r>
          </a:p>
          <a:p>
            <a:pPr lvl="2">
              <a:lnSpc>
                <a:spcPct val="115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Security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3" algn="just">
              <a:lnSpc>
                <a:spcPct val="115000"/>
              </a:lnSpc>
              <a:buFont typeface="Symbol" panose="05050102010706020507" pitchFamily="18" charset="2"/>
              <a:buChar char=""/>
            </a:pPr>
            <a:r>
              <a:rPr lang="en-IN" sz="1100" dirty="0">
                <a:effectLst/>
                <a:latin typeface="Calibri" panose="020F0502020204030204" pitchFamily="34" charset="0"/>
                <a:ea typeface="Calibri" panose="020F0502020204030204" pitchFamily="34" charset="0"/>
                <a:cs typeface="Times New Roman" panose="02020603050405020304" pitchFamily="18" charset="0"/>
              </a:rPr>
              <a:t>Only authorized people can make changes in database.</a:t>
            </a:r>
          </a:p>
          <a:p>
            <a:pPr lvl="2">
              <a:lnSpc>
                <a:spcPct val="115000"/>
              </a:lnSpc>
              <a:buFont typeface="Wingdings" panose="05000000000000000000" pitchFamily="2" charset="2"/>
              <a:buChar char=""/>
            </a:pPr>
            <a:r>
              <a:rPr lang="en-IN" sz="1800" b="1" dirty="0">
                <a:latin typeface="Calibri" panose="020F0502020204030204" pitchFamily="34" charset="0"/>
                <a:cs typeface="Times New Roman" panose="02020603050405020304" pitchFamily="18" charset="0"/>
              </a:rPr>
              <a:t>Main ability</a:t>
            </a:r>
          </a:p>
          <a:p>
            <a:pPr lvl="3" algn="just">
              <a:lnSpc>
                <a:spcPct val="115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If anything occur in the system it can be easily maintained.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buFont typeface="Wingdings" panose="05000000000000000000" pitchFamily="2" charset="2"/>
              <a:buChar char=""/>
            </a:pPr>
            <a:r>
              <a:rPr lang="en-IN" sz="1800" b="1" dirty="0">
                <a:latin typeface="Calibri" panose="020F0502020204030204" pitchFamily="34" charset="0"/>
                <a:cs typeface="Times New Roman" panose="02020603050405020304" pitchFamily="18" charset="0"/>
              </a:rPr>
              <a:t>Reusability</a:t>
            </a:r>
          </a:p>
          <a:p>
            <a:pPr lvl="3" algn="just">
              <a:lnSpc>
                <a:spcPct val="115000"/>
              </a:lnSpc>
              <a:spcAft>
                <a:spcPts val="1000"/>
              </a:spcAft>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This project is reusable by any institute.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15000"/>
              </a:lnSpc>
              <a:buFont typeface="+mj-lt"/>
              <a:buAutoNum type="arabicPeriod"/>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4EF6C350-3430-C152-07D1-9B8D50790412}"/>
              </a:ext>
            </a:extLst>
          </p:cNvPr>
          <p:cNvSpPr>
            <a:spLocks noGrp="1"/>
          </p:cNvSpPr>
          <p:nvPr>
            <p:ph sz="half" idx="2"/>
          </p:nvPr>
        </p:nvSpPr>
        <p:spPr/>
        <p:txBody>
          <a:bodyPr/>
          <a:lstStyle/>
          <a:p>
            <a:pPr>
              <a:lnSpc>
                <a:spcPct val="115000"/>
              </a:lnSpc>
            </a:pPr>
            <a:r>
              <a:rPr lang="en-IN" sz="2400" b="1" dirty="0">
                <a:latin typeface="Calibri" panose="020F0502020204030204" pitchFamily="34" charset="0"/>
                <a:cs typeface="Times New Roman" panose="02020603050405020304" pitchFamily="18" charset="0"/>
              </a:rPr>
              <a:t>Targeted Users</a:t>
            </a:r>
          </a:p>
          <a:p>
            <a:pPr lvl="2">
              <a:lnSpc>
                <a:spcPct val="115000"/>
              </a:lnSpc>
              <a:buFont typeface="Wingdings" panose="05000000000000000000" pitchFamily="2" charset="2"/>
              <a:buChar char=""/>
            </a:pPr>
            <a:r>
              <a:rPr lang="en-IN" sz="1800" b="1" dirty="0">
                <a:latin typeface="Calibri" panose="020F0502020204030204" pitchFamily="34" charset="0"/>
                <a:cs typeface="Times New Roman" panose="02020603050405020304" pitchFamily="18" charset="0"/>
              </a:rPr>
              <a:t>Admin</a:t>
            </a:r>
          </a:p>
          <a:p>
            <a:pPr lvl="2">
              <a:lnSpc>
                <a:spcPct val="115000"/>
              </a:lnSpc>
              <a:buFont typeface="Wingdings" panose="05000000000000000000" pitchFamily="2" charset="2"/>
              <a:buChar char=""/>
            </a:pPr>
            <a:r>
              <a:rPr lang="en-IN" sz="1800" b="1" dirty="0">
                <a:latin typeface="Calibri" panose="020F0502020204030204" pitchFamily="34" charset="0"/>
                <a:cs typeface="Times New Roman" panose="02020603050405020304" pitchFamily="18" charset="0"/>
              </a:rPr>
              <a:t>Seller</a:t>
            </a:r>
          </a:p>
          <a:p>
            <a:pPr lvl="2">
              <a:lnSpc>
                <a:spcPct val="115000"/>
              </a:lnSpc>
              <a:buFont typeface="Wingdings" panose="05000000000000000000" pitchFamily="2" charset="2"/>
              <a:buChar char=""/>
            </a:pPr>
            <a:r>
              <a:rPr lang="en-IN" sz="1800" b="1" dirty="0">
                <a:latin typeface="Calibri" panose="020F0502020204030204" pitchFamily="34" charset="0"/>
                <a:cs typeface="Times New Roman" panose="02020603050405020304" pitchFamily="18" charset="0"/>
              </a:rPr>
              <a:t>User</a:t>
            </a:r>
          </a:p>
          <a:p>
            <a:pPr lvl="2">
              <a:lnSpc>
                <a:spcPct val="115000"/>
              </a:lnSpc>
              <a:spcAft>
                <a:spcPts val="1000"/>
              </a:spcAft>
              <a:buFont typeface="Wingdings" panose="05000000000000000000" pitchFamily="2" charset="2"/>
              <a:buChar char=""/>
            </a:pPr>
            <a:r>
              <a:rPr lang="en-IN" sz="1800" b="1" dirty="0">
                <a:latin typeface="Calibri" panose="020F0502020204030204" pitchFamily="34" charset="0"/>
                <a:cs typeface="Times New Roman" panose="02020603050405020304" pitchFamily="18" charset="0"/>
              </a:rPr>
              <a:t>Visitors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IN" dirty="0">
                <a:latin typeface="Times New Roman" pitchFamily="18" charset="0"/>
                <a:cs typeface="Times New Roman" pitchFamily="18" charset="0"/>
              </a:rPr>
              <a:t>Requirement Determination &amp; Analysis</a:t>
            </a:r>
            <a:endParaRPr lang="en-US" u="sng" dirty="0">
              <a:solidFill>
                <a:schemeClr val="tx1">
                  <a:lumMod val="50000"/>
                </a:schemeClr>
              </a:solidFill>
              <a:latin typeface="Times New Roman" pitchFamily="18" charset="0"/>
              <a:ea typeface="Cascadia Code SemiBold" panose="020B0609020000020004" pitchFamily="49" charset="0"/>
              <a:cs typeface="Times New Roman" pitchFamily="18" charset="0"/>
            </a:endParaRPr>
          </a:p>
        </p:txBody>
      </p:sp>
    </p:spTree>
    <p:extLst>
      <p:ext uri="{BB962C8B-B14F-4D97-AF65-F5344CB8AC3E}">
        <p14:creationId xmlns:p14="http://schemas.microsoft.com/office/powerpoint/2010/main" val="286098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83428" y="82296"/>
            <a:ext cx="6502620" cy="1315430"/>
          </a:xfrm>
        </p:spPr>
        <p:txBody>
          <a:bodyPr/>
          <a:lstStyle/>
          <a:p>
            <a:r>
              <a:rPr lang="en-IN" dirty="0">
                <a:latin typeface="Times New Roman" pitchFamily="18" charset="0"/>
                <a:cs typeface="Times New Roman" pitchFamily="18" charset="0"/>
              </a:rPr>
              <a:t>Project Profile</a:t>
            </a:r>
            <a:endParaRPr lang="en-US" u="sng" dirty="0">
              <a:solidFill>
                <a:schemeClr val="tx1">
                  <a:lumMod val="50000"/>
                </a:schemeClr>
              </a:solidFill>
              <a:latin typeface="Times New Roman" pitchFamily="18" charset="0"/>
              <a:ea typeface="Cascadia Code SemiBold" panose="020B0609020000020004" pitchFamily="49" charset="0"/>
              <a:cs typeface="Times New Roman" pitchFamily="18" charset="0"/>
            </a:endParaRP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27868202"/>
              </p:ext>
            </p:extLst>
          </p:nvPr>
        </p:nvGraphicFramePr>
        <p:xfrm>
          <a:off x="1686765" y="1838131"/>
          <a:ext cx="8334312" cy="3783929"/>
        </p:xfrm>
        <a:graphic>
          <a:graphicData uri="http://schemas.openxmlformats.org/drawingml/2006/table">
            <a:tbl>
              <a:tblPr firstRow="1" bandRow="1">
                <a:tableStyleId>{9DCAF9ED-07DC-4A11-8D7F-57B35C25682E}</a:tableStyleId>
              </a:tblPr>
              <a:tblGrid>
                <a:gridCol w="4167156">
                  <a:extLst>
                    <a:ext uri="{9D8B030D-6E8A-4147-A177-3AD203B41FA5}">
                      <a16:colId xmlns:a16="http://schemas.microsoft.com/office/drawing/2014/main" val="20000"/>
                    </a:ext>
                  </a:extLst>
                </a:gridCol>
                <a:gridCol w="4167156">
                  <a:extLst>
                    <a:ext uri="{9D8B030D-6E8A-4147-A177-3AD203B41FA5}">
                      <a16:colId xmlns:a16="http://schemas.microsoft.com/office/drawing/2014/main" val="20001"/>
                    </a:ext>
                  </a:extLst>
                </a:gridCol>
              </a:tblGrid>
              <a:tr h="584235">
                <a:tc>
                  <a:txBody>
                    <a:bodyPr/>
                    <a:lstStyle/>
                    <a:p>
                      <a:pPr algn="ctr">
                        <a:lnSpc>
                          <a:spcPct val="107000"/>
                        </a:lnSpc>
                        <a:spcAft>
                          <a:spcPts val="800"/>
                        </a:spcAft>
                      </a:pPr>
                      <a:r>
                        <a:rPr lang="en-IN" sz="2400" b="1" dirty="0">
                          <a:solidFill>
                            <a:srgbClr val="FFFFFF"/>
                          </a:solidFill>
                          <a:effectLst/>
                        </a:rPr>
                        <a:t>Project Title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b="1" dirty="0">
                          <a:solidFill>
                            <a:srgbClr val="FFFFFF"/>
                          </a:solidFill>
                          <a:effectLst/>
                        </a:rPr>
                        <a:t>Fashion Zone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10622">
                <a:tc>
                  <a:txBody>
                    <a:bodyPr/>
                    <a:lstStyle/>
                    <a:p>
                      <a:pPr algn="l">
                        <a:lnSpc>
                          <a:spcPct val="107000"/>
                        </a:lnSpc>
                        <a:spcAft>
                          <a:spcPts val="800"/>
                        </a:spcAft>
                      </a:pPr>
                      <a:r>
                        <a:rPr lang="en-IN" sz="1600" b="1" dirty="0">
                          <a:solidFill>
                            <a:srgbClr val="000000"/>
                          </a:solidFill>
                          <a:effectLst/>
                        </a:rPr>
                        <a:t>Institute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solidFill>
                            <a:srgbClr val="000000"/>
                          </a:solidFill>
                          <a:effectLst/>
                        </a:rPr>
                        <a:t>L J Institute of Computer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578820">
                <a:tc>
                  <a:txBody>
                    <a:bodyPr/>
                    <a:lstStyle/>
                    <a:p>
                      <a:pPr algn="l">
                        <a:lnSpc>
                          <a:spcPct val="107000"/>
                        </a:lnSpc>
                        <a:spcAft>
                          <a:spcPts val="800"/>
                        </a:spcAft>
                      </a:pPr>
                      <a:r>
                        <a:rPr lang="en-IN" sz="1600" b="1" dirty="0">
                          <a:effectLst/>
                        </a:rPr>
                        <a:t>Front End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l">
                        <a:lnSpc>
                          <a:spcPct val="115000"/>
                        </a:lnSpc>
                        <a:buFont typeface="+mj-lt"/>
                        <a:buAutoNum type="romanUcPeriod"/>
                      </a:pPr>
                      <a:r>
                        <a:rPr lang="en-IN" sz="1600" dirty="0">
                          <a:effectLst/>
                        </a:rPr>
                        <a:t>HTML5</a:t>
                      </a:r>
                    </a:p>
                    <a:p>
                      <a:pPr marL="342900" lvl="0" indent="-342900" algn="l">
                        <a:lnSpc>
                          <a:spcPct val="115000"/>
                        </a:lnSpc>
                        <a:buFont typeface="+mj-lt"/>
                        <a:buAutoNum type="romanUcPeriod"/>
                      </a:pPr>
                      <a:r>
                        <a:rPr lang="en-IN" sz="1600" dirty="0">
                          <a:effectLst/>
                        </a:rPr>
                        <a:t>CSS3</a:t>
                      </a:r>
                    </a:p>
                    <a:p>
                      <a:pPr marL="342900" lvl="0" indent="-342900" algn="l">
                        <a:lnSpc>
                          <a:spcPct val="115000"/>
                        </a:lnSpc>
                        <a:buFont typeface="+mj-lt"/>
                        <a:buAutoNum type="romanUcPeriod"/>
                      </a:pPr>
                      <a:r>
                        <a:rPr lang="en-IN" sz="1600" dirty="0">
                          <a:effectLst/>
                        </a:rPr>
                        <a:t>Bootstrap</a:t>
                      </a:r>
                    </a:p>
                    <a:p>
                      <a:pPr marL="342900" lvl="0" indent="-342900" algn="l">
                        <a:lnSpc>
                          <a:spcPct val="115000"/>
                        </a:lnSpc>
                        <a:buFont typeface="+mj-lt"/>
                        <a:buAutoNum type="romanUcPeriod"/>
                      </a:pPr>
                      <a:r>
                        <a:rPr lang="en-IN" sz="1600" dirty="0">
                          <a:effectLst/>
                        </a:rPr>
                        <a:t>JavaScript</a:t>
                      </a:r>
                    </a:p>
                    <a:p>
                      <a:pPr marL="342900" lvl="0" indent="-342900" algn="l">
                        <a:lnSpc>
                          <a:spcPct val="115000"/>
                        </a:lnSpc>
                        <a:buFont typeface="+mj-lt"/>
                        <a:buAutoNum type="romanUcPeriod"/>
                      </a:pPr>
                      <a:r>
                        <a:rPr lang="en-IN" sz="1600" dirty="0">
                          <a:effectLst/>
                        </a:rPr>
                        <a:t>jQuery</a:t>
                      </a:r>
                    </a:p>
                    <a:p>
                      <a:pPr marL="342900" lvl="0" indent="-342900" algn="l">
                        <a:lnSpc>
                          <a:spcPct val="115000"/>
                        </a:lnSpc>
                        <a:spcAft>
                          <a:spcPts val="1000"/>
                        </a:spcAft>
                        <a:buFont typeface="+mj-lt"/>
                        <a:buAutoNum type="romanUcPeriod"/>
                      </a:pPr>
                      <a:r>
                        <a:rPr lang="en-IN" sz="1600" dirty="0">
                          <a:effectLst/>
                        </a:rPr>
                        <a:t>Django Version 4.1.6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10622">
                <a:tc>
                  <a:txBody>
                    <a:bodyPr/>
                    <a:lstStyle/>
                    <a:p>
                      <a:pPr algn="l">
                        <a:lnSpc>
                          <a:spcPct val="107000"/>
                        </a:lnSpc>
                        <a:spcAft>
                          <a:spcPts val="800"/>
                        </a:spcAft>
                      </a:pPr>
                      <a:r>
                        <a:rPr lang="en-IN" sz="1600" b="1" dirty="0">
                          <a:solidFill>
                            <a:srgbClr val="000000"/>
                          </a:solidFill>
                          <a:effectLst/>
                        </a:rPr>
                        <a:t>Back End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solidFill>
                            <a:srgbClr val="000000"/>
                          </a:solidFill>
                          <a:effectLst/>
                        </a:rPr>
                        <a:t>MySQL Version 8.0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10622">
                <a:tc>
                  <a:txBody>
                    <a:bodyPr/>
                    <a:lstStyle/>
                    <a:p>
                      <a:pPr algn="l">
                        <a:lnSpc>
                          <a:spcPct val="107000"/>
                        </a:lnSpc>
                        <a:spcAft>
                          <a:spcPts val="800"/>
                        </a:spcAft>
                      </a:pPr>
                      <a:r>
                        <a:rPr lang="en-IN" sz="1600" b="1" dirty="0">
                          <a:effectLst/>
                        </a:rPr>
                        <a:t>Language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rPr>
                        <a:t>Python Version 3.10.5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78194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83428" y="82296"/>
            <a:ext cx="6502620" cy="1067236"/>
          </a:xfrm>
        </p:spPr>
        <p:txBody>
          <a:bodyPr/>
          <a:lstStyle/>
          <a:p>
            <a:r>
              <a:rPr lang="en-IN" dirty="0">
                <a:latin typeface="Times New Roman" pitchFamily="18" charset="0"/>
                <a:cs typeface="Times New Roman" pitchFamily="18" charset="0"/>
              </a:rPr>
              <a:t> UML Diagram</a:t>
            </a:r>
            <a:endParaRPr lang="en-US" u="sng" dirty="0">
              <a:solidFill>
                <a:schemeClr val="tx1">
                  <a:lumMod val="50000"/>
                </a:schemeClr>
              </a:solidFill>
              <a:latin typeface="Times New Roman" pitchFamily="18" charset="0"/>
              <a:ea typeface="Cascadia Code SemiBold" panose="020B0609020000020004" pitchFamily="49" charset="0"/>
              <a:cs typeface="Times New Roman" pitchFamily="18" charset="0"/>
            </a:endParaRP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14</a:t>
            </a:fld>
            <a:endParaRPr lang="en-US" dirty="0"/>
          </a:p>
        </p:txBody>
      </p:sp>
      <p:sp>
        <p:nvSpPr>
          <p:cNvPr id="7" name="TextBox 6"/>
          <p:cNvSpPr txBox="1"/>
          <p:nvPr/>
        </p:nvSpPr>
        <p:spPr>
          <a:xfrm>
            <a:off x="692331" y="2024743"/>
            <a:ext cx="4454435" cy="584775"/>
          </a:xfrm>
          <a:prstGeom prst="rect">
            <a:avLst/>
          </a:prstGeom>
          <a:noFill/>
        </p:spPr>
        <p:txBody>
          <a:bodyPr wrap="square" rtlCol="0">
            <a:spAutoFit/>
          </a:bodyPr>
          <a:lstStyle/>
          <a:p>
            <a:r>
              <a:rPr lang="en-GB" sz="3200" dirty="0">
                <a:latin typeface="Times New Roman" pitchFamily="18" charset="0"/>
                <a:cs typeface="Times New Roman" pitchFamily="18" charset="0"/>
              </a:rPr>
              <a:t>1.Use Case Diagram:-</a:t>
            </a:r>
            <a:endParaRPr lang="en-US" sz="32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D755096D-CB9B-E9E7-C800-C2B4969091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38556" y="0"/>
            <a:ext cx="3873500" cy="6285865"/>
          </a:xfrm>
          <a:prstGeom prst="rect">
            <a:avLst/>
          </a:prstGeom>
          <a:noFill/>
          <a:ln>
            <a:noFill/>
          </a:ln>
        </p:spPr>
      </p:pic>
    </p:spTree>
    <p:extLst>
      <p:ext uri="{BB962C8B-B14F-4D97-AF65-F5344CB8AC3E}">
        <p14:creationId xmlns:p14="http://schemas.microsoft.com/office/powerpoint/2010/main" val="63993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787087" y="2766647"/>
            <a:ext cx="3850227" cy="1077218"/>
          </a:xfrm>
          <a:prstGeom prst="rect">
            <a:avLst/>
          </a:prstGeom>
          <a:noFill/>
        </p:spPr>
        <p:txBody>
          <a:bodyPr wrap="square" rtlCol="0">
            <a:spAutoFit/>
          </a:bodyPr>
          <a:lstStyle/>
          <a:p>
            <a:r>
              <a:rPr lang="en-IN" sz="3200" dirty="0">
                <a:latin typeface="Times New Roman" pitchFamily="18" charset="0"/>
                <a:cs typeface="Times New Roman" pitchFamily="18" charset="0"/>
              </a:rPr>
              <a:t>2. Activity Diagram:-</a:t>
            </a:r>
            <a:endParaRPr lang="en-US" sz="3200" dirty="0">
              <a:latin typeface="Times New Roman" pitchFamily="18" charset="0"/>
              <a:cs typeface="Times New Roman" pitchFamily="18" charset="0"/>
            </a:endParaRPr>
          </a:p>
          <a:p>
            <a:endParaRPr lang="en-IN" sz="32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352174A8-029B-EA4C-56CD-1F4331D800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40570" y="0"/>
            <a:ext cx="3645535" cy="6858000"/>
          </a:xfrm>
          <a:prstGeom prst="rect">
            <a:avLst/>
          </a:prstGeom>
          <a:noFill/>
          <a:ln>
            <a:noFill/>
          </a:ln>
        </p:spPr>
      </p:pic>
    </p:spTree>
    <p:extLst>
      <p:ext uri="{BB962C8B-B14F-4D97-AF65-F5344CB8AC3E}">
        <p14:creationId xmlns:p14="http://schemas.microsoft.com/office/powerpoint/2010/main" val="324214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667655" y="2982724"/>
            <a:ext cx="3549782" cy="892552"/>
          </a:xfrm>
          <a:prstGeom prst="rect">
            <a:avLst/>
          </a:prstGeom>
          <a:noFill/>
        </p:spPr>
        <p:txBody>
          <a:bodyPr wrap="square" rtlCol="0">
            <a:spAutoFit/>
          </a:bodyPr>
          <a:lstStyle/>
          <a:p>
            <a:r>
              <a:rPr lang="en-IN" sz="2800" dirty="0">
                <a:latin typeface="Times New Roman" pitchFamily="18" charset="0"/>
                <a:cs typeface="Times New Roman" pitchFamily="18" charset="0"/>
              </a:rPr>
              <a:t>3. Sequence Diagram :-</a:t>
            </a:r>
          </a:p>
          <a:p>
            <a:endParaRPr lang="en-US" sz="24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5EBBD394-05A9-E725-0A9F-4DAC7F1868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1789" y="312420"/>
            <a:ext cx="5123180" cy="6233160"/>
          </a:xfrm>
          <a:prstGeom prst="rect">
            <a:avLst/>
          </a:prstGeom>
          <a:noFill/>
          <a:ln>
            <a:noFill/>
          </a:ln>
        </p:spPr>
      </p:pic>
    </p:spTree>
    <p:extLst>
      <p:ext uri="{BB962C8B-B14F-4D97-AF65-F5344CB8AC3E}">
        <p14:creationId xmlns:p14="http://schemas.microsoft.com/office/powerpoint/2010/main" val="526484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313509" y="2766647"/>
            <a:ext cx="3930245" cy="954107"/>
          </a:xfrm>
          <a:prstGeom prst="rect">
            <a:avLst/>
          </a:prstGeom>
          <a:noFill/>
        </p:spPr>
        <p:txBody>
          <a:bodyPr wrap="square" rtlCol="0">
            <a:spAutoFit/>
          </a:bodyPr>
          <a:lstStyle/>
          <a:p>
            <a:r>
              <a:rPr lang="en-IN" sz="3200" dirty="0">
                <a:latin typeface="Times New Roman" pitchFamily="18" charset="0"/>
                <a:cs typeface="Times New Roman" pitchFamily="18" charset="0"/>
              </a:rPr>
              <a:t>4.Class Diagram :-</a:t>
            </a:r>
            <a:endParaRPr lang="en-US" sz="32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D1E519A9-AF19-42DD-284E-50A1B0395570}"/>
              </a:ext>
            </a:extLst>
          </p:cNvPr>
          <p:cNvPicPr/>
          <p:nvPr/>
        </p:nvPicPr>
        <p:blipFill>
          <a:blip r:embed="rId2"/>
          <a:stretch>
            <a:fillRect/>
          </a:stretch>
        </p:blipFill>
        <p:spPr>
          <a:xfrm>
            <a:off x="3853543" y="200932"/>
            <a:ext cx="7949681" cy="6489118"/>
          </a:xfrm>
          <a:prstGeom prst="rect">
            <a:avLst/>
          </a:prstGeom>
        </p:spPr>
      </p:pic>
    </p:spTree>
    <p:extLst>
      <p:ext uri="{BB962C8B-B14F-4D97-AF65-F5344CB8AC3E}">
        <p14:creationId xmlns:p14="http://schemas.microsoft.com/office/powerpoint/2010/main" val="359539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D70C-ECEE-5ED6-C136-B5A2C457327E}"/>
              </a:ext>
            </a:extLst>
          </p:cNvPr>
          <p:cNvSpPr>
            <a:spLocks noGrp="1"/>
          </p:cNvSpPr>
          <p:nvPr>
            <p:ph type="title"/>
          </p:nvPr>
        </p:nvSpPr>
        <p:spPr/>
        <p:txBody>
          <a:bodyPr/>
          <a:lstStyle/>
          <a:p>
            <a:pPr algn="ctr"/>
            <a:r>
              <a:rPr lang="en-US" dirty="0">
                <a:latin typeface="Times New Roman" pitchFamily="18" charset="0"/>
                <a:cs typeface="Times New Roman" pitchFamily="18" charset="0"/>
              </a:rPr>
              <a:t>Data Dictionary</a:t>
            </a:r>
            <a:endParaRPr lang="en-IN" dirty="0"/>
          </a:p>
        </p:txBody>
      </p:sp>
      <p:graphicFrame>
        <p:nvGraphicFramePr>
          <p:cNvPr id="9" name="Content Placeholder 8">
            <a:extLst>
              <a:ext uri="{FF2B5EF4-FFF2-40B4-BE49-F238E27FC236}">
                <a16:creationId xmlns:a16="http://schemas.microsoft.com/office/drawing/2014/main" id="{02FC71D4-F83E-7F6A-4F46-0A998DE5E9CA}"/>
              </a:ext>
            </a:extLst>
          </p:cNvPr>
          <p:cNvGraphicFramePr>
            <a:graphicFrameLocks noGrp="1"/>
          </p:cNvGraphicFramePr>
          <p:nvPr>
            <p:ph idx="1"/>
            <p:extLst>
              <p:ext uri="{D42A27DB-BD31-4B8C-83A1-F6EECF244321}">
                <p14:modId xmlns:p14="http://schemas.microsoft.com/office/powerpoint/2010/main" val="476960201"/>
              </p:ext>
            </p:extLst>
          </p:nvPr>
        </p:nvGraphicFramePr>
        <p:xfrm>
          <a:off x="576072" y="2099388"/>
          <a:ext cx="10266098" cy="3788225"/>
        </p:xfrm>
        <a:graphic>
          <a:graphicData uri="http://schemas.openxmlformats.org/drawingml/2006/table">
            <a:tbl>
              <a:tblPr firstRow="1" firstCol="1" bandRow="1">
                <a:tableStyleId>{9DCAF9ED-07DC-4A11-8D7F-57B35C25682E}</a:tableStyleId>
              </a:tblPr>
              <a:tblGrid>
                <a:gridCol w="1169750">
                  <a:extLst>
                    <a:ext uri="{9D8B030D-6E8A-4147-A177-3AD203B41FA5}">
                      <a16:colId xmlns:a16="http://schemas.microsoft.com/office/drawing/2014/main" val="3415782794"/>
                    </a:ext>
                  </a:extLst>
                </a:gridCol>
                <a:gridCol w="2180850">
                  <a:extLst>
                    <a:ext uri="{9D8B030D-6E8A-4147-A177-3AD203B41FA5}">
                      <a16:colId xmlns:a16="http://schemas.microsoft.com/office/drawing/2014/main" val="1277747740"/>
                    </a:ext>
                  </a:extLst>
                </a:gridCol>
                <a:gridCol w="1605446">
                  <a:extLst>
                    <a:ext uri="{9D8B030D-6E8A-4147-A177-3AD203B41FA5}">
                      <a16:colId xmlns:a16="http://schemas.microsoft.com/office/drawing/2014/main" val="872597058"/>
                    </a:ext>
                  </a:extLst>
                </a:gridCol>
                <a:gridCol w="2182035">
                  <a:extLst>
                    <a:ext uri="{9D8B030D-6E8A-4147-A177-3AD203B41FA5}">
                      <a16:colId xmlns:a16="http://schemas.microsoft.com/office/drawing/2014/main" val="634879212"/>
                    </a:ext>
                  </a:extLst>
                </a:gridCol>
                <a:gridCol w="3128017">
                  <a:extLst>
                    <a:ext uri="{9D8B030D-6E8A-4147-A177-3AD203B41FA5}">
                      <a16:colId xmlns:a16="http://schemas.microsoft.com/office/drawing/2014/main" val="961822434"/>
                    </a:ext>
                  </a:extLst>
                </a:gridCol>
              </a:tblGrid>
              <a:tr h="541175">
                <a:tc>
                  <a:txBody>
                    <a:bodyPr/>
                    <a:lstStyle/>
                    <a:p>
                      <a:pPr algn="ctr">
                        <a:lnSpc>
                          <a:spcPct val="107000"/>
                        </a:lnSpc>
                        <a:spcAft>
                          <a:spcPts val="800"/>
                        </a:spcAft>
                      </a:pPr>
                      <a:r>
                        <a:rPr lang="en-IN" sz="1200">
                          <a:effectLst/>
                        </a:rPr>
                        <a:t>Sr No</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Field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Constraint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Description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3788854"/>
                  </a:ext>
                </a:extLst>
              </a:tr>
              <a:tr h="541175">
                <a:tc>
                  <a:txBody>
                    <a:bodyPr/>
                    <a:lstStyle/>
                    <a:p>
                      <a:pPr>
                        <a:lnSpc>
                          <a:spcPct val="107000"/>
                        </a:lnSpc>
                        <a:spcAft>
                          <a:spcPts val="800"/>
                        </a:spcAft>
                      </a:pPr>
                      <a:r>
                        <a:rPr lang="en-IN" sz="12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Cust_id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Primary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User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3097632"/>
                  </a:ext>
                </a:extLst>
              </a:tr>
              <a:tr h="541175">
                <a:tc>
                  <a:txBody>
                    <a:bodyPr/>
                    <a:lstStyle/>
                    <a:p>
                      <a:pPr>
                        <a:lnSpc>
                          <a:spcPct val="107000"/>
                        </a:lnSpc>
                        <a:spcAft>
                          <a:spcPts val="800"/>
                        </a:spcAft>
                      </a:pPr>
                      <a:r>
                        <a:rPr lang="en-IN" sz="12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first_name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Varchar(15)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User First 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2034172"/>
                  </a:ext>
                </a:extLst>
              </a:tr>
              <a:tr h="541175">
                <a:tc>
                  <a:txBody>
                    <a:bodyPr/>
                    <a:lstStyle/>
                    <a:p>
                      <a:pPr>
                        <a:lnSpc>
                          <a:spcPct val="107000"/>
                        </a:lnSpc>
                        <a:spcAft>
                          <a:spcPts val="800"/>
                        </a:spcAft>
                      </a:pPr>
                      <a:r>
                        <a:rPr lang="en-IN" sz="12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last_name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Varchar(15)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User Last 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0664286"/>
                  </a:ext>
                </a:extLst>
              </a:tr>
              <a:tr h="541175">
                <a:tc>
                  <a:txBody>
                    <a:bodyPr/>
                    <a:lstStyle/>
                    <a:p>
                      <a:pPr>
                        <a:lnSpc>
                          <a:spcPct val="107000"/>
                        </a:lnSpc>
                        <a:spcAft>
                          <a:spcPts val="800"/>
                        </a:spcAft>
                      </a:pPr>
                      <a:r>
                        <a:rPr lang="en-IN" sz="1200">
                          <a:effectLst/>
                        </a:rPr>
                        <a: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email_id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Varchar(40)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User E-mail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7845682"/>
                  </a:ext>
                </a:extLst>
              </a:tr>
              <a:tr h="541175">
                <a:tc>
                  <a:txBody>
                    <a:bodyPr/>
                    <a:lstStyle/>
                    <a:p>
                      <a:pPr>
                        <a:lnSpc>
                          <a:spcPct val="107000"/>
                        </a:lnSpc>
                        <a:spcAft>
                          <a:spcPts val="800"/>
                        </a:spcAft>
                      </a:pPr>
                      <a:r>
                        <a:rPr lang="en-IN" sz="1200">
                          <a:effectLst/>
                        </a:rPr>
                        <a:t>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Password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Varchar(15)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User Password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9431021"/>
                  </a:ext>
                </a:extLst>
              </a:tr>
              <a:tr h="541175">
                <a:tc>
                  <a:txBody>
                    <a:bodyPr/>
                    <a:lstStyle/>
                    <a:p>
                      <a:pPr>
                        <a:lnSpc>
                          <a:spcPct val="107000"/>
                        </a:lnSpc>
                        <a:spcAft>
                          <a:spcPts val="800"/>
                        </a:spcAft>
                      </a:pPr>
                      <a:r>
                        <a:rPr lang="en-IN" sz="1200">
                          <a:effectLst/>
                        </a:rPr>
                        <a:t>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Image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793115" algn="l"/>
                        </a:tabLst>
                      </a:pPr>
                      <a:r>
                        <a:rPr lang="en-IN" sz="1200">
                          <a:effectLst/>
                        </a:rPr>
                        <a:t>Image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User Image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8872109"/>
                  </a:ext>
                </a:extLst>
              </a:tr>
            </a:tbl>
          </a:graphicData>
        </a:graphic>
      </p:graphicFrame>
      <p:sp>
        <p:nvSpPr>
          <p:cNvPr id="4" name="Date Placeholder 3">
            <a:extLst>
              <a:ext uri="{FF2B5EF4-FFF2-40B4-BE49-F238E27FC236}">
                <a16:creationId xmlns:a16="http://schemas.microsoft.com/office/drawing/2014/main" id="{75BA4BC3-A392-77E8-3E7E-0AF1287A699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B4C4C05-9ACE-30F6-4237-124CD48BCDB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2249325-3C36-5DCA-25CA-D1A57ABF4641}"/>
              </a:ext>
            </a:extLst>
          </p:cNvPr>
          <p:cNvSpPr>
            <a:spLocks noGrp="1"/>
          </p:cNvSpPr>
          <p:nvPr>
            <p:ph type="sldNum" sz="quarter" idx="12"/>
          </p:nvPr>
        </p:nvSpPr>
        <p:spPr/>
        <p:txBody>
          <a:bodyPr/>
          <a:lstStyle/>
          <a:p>
            <a:fld id="{58FB4751-880F-D840-AAA9-3A15815CC996}" type="slidenum">
              <a:rPr lang="en-US" smtClean="0"/>
              <a:pPr/>
              <a:t>18</a:t>
            </a:fld>
            <a:endParaRPr lang="en-US" dirty="0"/>
          </a:p>
        </p:txBody>
      </p:sp>
      <p:sp>
        <p:nvSpPr>
          <p:cNvPr id="11" name="TextBox 10">
            <a:extLst>
              <a:ext uri="{FF2B5EF4-FFF2-40B4-BE49-F238E27FC236}">
                <a16:creationId xmlns:a16="http://schemas.microsoft.com/office/drawing/2014/main" id="{CACBEFC7-B410-7A37-9751-A9E66D0EEC1E}"/>
              </a:ext>
            </a:extLst>
          </p:cNvPr>
          <p:cNvSpPr txBox="1"/>
          <p:nvPr/>
        </p:nvSpPr>
        <p:spPr>
          <a:xfrm>
            <a:off x="365760" y="1380744"/>
            <a:ext cx="6102220" cy="392159"/>
          </a:xfrm>
          <a:prstGeom prst="rect">
            <a:avLst/>
          </a:prstGeom>
          <a:noFill/>
        </p:spPr>
        <p:txBody>
          <a:bodyPr wrap="square">
            <a:spAutoFit/>
          </a:bodyPr>
          <a:lstStyle/>
          <a:p>
            <a:pPr lvl="1">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Customer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907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0723-8249-26EC-E786-0BEACCF442FF}"/>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Seller Table</a:t>
            </a:r>
            <a:endParaRPr lang="en-IN" dirty="0"/>
          </a:p>
        </p:txBody>
      </p:sp>
      <p:graphicFrame>
        <p:nvGraphicFramePr>
          <p:cNvPr id="7" name="Content Placeholder 6">
            <a:extLst>
              <a:ext uri="{FF2B5EF4-FFF2-40B4-BE49-F238E27FC236}">
                <a16:creationId xmlns:a16="http://schemas.microsoft.com/office/drawing/2014/main" id="{3C0193D9-5FFE-7EB7-4B59-18E9CA0003B8}"/>
              </a:ext>
            </a:extLst>
          </p:cNvPr>
          <p:cNvGraphicFramePr>
            <a:graphicFrameLocks noGrp="1"/>
          </p:cNvGraphicFramePr>
          <p:nvPr>
            <p:ph idx="1"/>
            <p:extLst>
              <p:ext uri="{D42A27DB-BD31-4B8C-83A1-F6EECF244321}">
                <p14:modId xmlns:p14="http://schemas.microsoft.com/office/powerpoint/2010/main" val="4195348737"/>
              </p:ext>
            </p:extLst>
          </p:nvPr>
        </p:nvGraphicFramePr>
        <p:xfrm>
          <a:off x="576072" y="1660848"/>
          <a:ext cx="9818230" cy="4282752"/>
        </p:xfrm>
        <a:graphic>
          <a:graphicData uri="http://schemas.openxmlformats.org/drawingml/2006/table">
            <a:tbl>
              <a:tblPr firstRow="1" firstCol="1" bandRow="1">
                <a:tableStyleId>{9DCAF9ED-07DC-4A11-8D7F-57B35C25682E}</a:tableStyleId>
              </a:tblPr>
              <a:tblGrid>
                <a:gridCol w="1118718">
                  <a:extLst>
                    <a:ext uri="{9D8B030D-6E8A-4147-A177-3AD203B41FA5}">
                      <a16:colId xmlns:a16="http://schemas.microsoft.com/office/drawing/2014/main" val="3601761791"/>
                    </a:ext>
                  </a:extLst>
                </a:gridCol>
                <a:gridCol w="2085709">
                  <a:extLst>
                    <a:ext uri="{9D8B030D-6E8A-4147-A177-3AD203B41FA5}">
                      <a16:colId xmlns:a16="http://schemas.microsoft.com/office/drawing/2014/main" val="3125690164"/>
                    </a:ext>
                  </a:extLst>
                </a:gridCol>
                <a:gridCol w="1535407">
                  <a:extLst>
                    <a:ext uri="{9D8B030D-6E8A-4147-A177-3AD203B41FA5}">
                      <a16:colId xmlns:a16="http://schemas.microsoft.com/office/drawing/2014/main" val="3991241103"/>
                    </a:ext>
                  </a:extLst>
                </a:gridCol>
                <a:gridCol w="2086842">
                  <a:extLst>
                    <a:ext uri="{9D8B030D-6E8A-4147-A177-3AD203B41FA5}">
                      <a16:colId xmlns:a16="http://schemas.microsoft.com/office/drawing/2014/main" val="670925905"/>
                    </a:ext>
                  </a:extLst>
                </a:gridCol>
                <a:gridCol w="2991554">
                  <a:extLst>
                    <a:ext uri="{9D8B030D-6E8A-4147-A177-3AD203B41FA5}">
                      <a16:colId xmlns:a16="http://schemas.microsoft.com/office/drawing/2014/main" val="4080676380"/>
                    </a:ext>
                  </a:extLst>
                </a:gridCol>
              </a:tblGrid>
              <a:tr h="535344">
                <a:tc>
                  <a:txBody>
                    <a:bodyPr/>
                    <a:lstStyle/>
                    <a:p>
                      <a:pPr algn="ctr">
                        <a:lnSpc>
                          <a:spcPct val="107000"/>
                        </a:lnSpc>
                        <a:spcAft>
                          <a:spcPts val="800"/>
                        </a:spcAft>
                      </a:pPr>
                      <a:r>
                        <a:rPr lang="en-IN" sz="1200">
                          <a:effectLst/>
                        </a:rPr>
                        <a:t>Sr No</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Field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Constraint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Description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1318349"/>
                  </a:ext>
                </a:extLst>
              </a:tr>
              <a:tr h="535344">
                <a:tc>
                  <a:txBody>
                    <a:bodyPr/>
                    <a:lstStyle/>
                    <a:p>
                      <a:pPr>
                        <a:lnSpc>
                          <a:spcPct val="107000"/>
                        </a:lnSpc>
                        <a:spcAft>
                          <a:spcPts val="800"/>
                        </a:spcAft>
                      </a:pPr>
                      <a:r>
                        <a:rPr lang="en-IN" sz="12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Seller_id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Primary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Seller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7959535"/>
                  </a:ext>
                </a:extLst>
              </a:tr>
              <a:tr h="535344">
                <a:tc>
                  <a:txBody>
                    <a:bodyPr/>
                    <a:lstStyle/>
                    <a:p>
                      <a:pPr>
                        <a:lnSpc>
                          <a:spcPct val="107000"/>
                        </a:lnSpc>
                        <a:spcAft>
                          <a:spcPts val="800"/>
                        </a:spcAft>
                      </a:pPr>
                      <a:r>
                        <a:rPr lang="en-IN" sz="12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First_name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Varchar(15)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Seller first 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1025007"/>
                  </a:ext>
                </a:extLst>
              </a:tr>
              <a:tr h="535344">
                <a:tc>
                  <a:txBody>
                    <a:bodyPr/>
                    <a:lstStyle/>
                    <a:p>
                      <a:pPr>
                        <a:lnSpc>
                          <a:spcPct val="107000"/>
                        </a:lnSpc>
                        <a:spcAft>
                          <a:spcPts val="800"/>
                        </a:spcAft>
                      </a:pPr>
                      <a:r>
                        <a:rPr lang="en-IN" sz="12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Last_name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Varchar(15)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Seller last 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782579"/>
                  </a:ext>
                </a:extLst>
              </a:tr>
              <a:tr h="535344">
                <a:tc>
                  <a:txBody>
                    <a:bodyPr/>
                    <a:lstStyle/>
                    <a:p>
                      <a:pPr>
                        <a:lnSpc>
                          <a:spcPct val="107000"/>
                        </a:lnSpc>
                        <a:spcAft>
                          <a:spcPts val="800"/>
                        </a:spcAft>
                      </a:pPr>
                      <a:r>
                        <a:rPr lang="en-IN" sz="1200">
                          <a:effectLst/>
                        </a:rPr>
                        <a: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Email_id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Varchar(40)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Seller E-mail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378360"/>
                  </a:ext>
                </a:extLst>
              </a:tr>
              <a:tr h="535344">
                <a:tc>
                  <a:txBody>
                    <a:bodyPr/>
                    <a:lstStyle/>
                    <a:p>
                      <a:pPr>
                        <a:lnSpc>
                          <a:spcPct val="107000"/>
                        </a:lnSpc>
                        <a:spcAft>
                          <a:spcPts val="800"/>
                        </a:spcAft>
                      </a:pPr>
                      <a:r>
                        <a:rPr lang="en-IN" sz="1200">
                          <a:effectLst/>
                        </a:rPr>
                        <a:t>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Password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Varchar(15)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Seller Password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9495107"/>
                  </a:ext>
                </a:extLst>
              </a:tr>
              <a:tr h="535344">
                <a:tc>
                  <a:txBody>
                    <a:bodyPr/>
                    <a:lstStyle/>
                    <a:p>
                      <a:pPr>
                        <a:lnSpc>
                          <a:spcPct val="107000"/>
                        </a:lnSpc>
                        <a:spcAft>
                          <a:spcPts val="800"/>
                        </a:spcAft>
                      </a:pPr>
                      <a:r>
                        <a:rPr lang="en-IN" sz="1200">
                          <a:effectLst/>
                        </a:rPr>
                        <a:t>6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Image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Image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Seller Image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8289653"/>
                  </a:ext>
                </a:extLst>
              </a:tr>
              <a:tr h="535344">
                <a:tc>
                  <a:txBody>
                    <a:bodyPr/>
                    <a:lstStyle/>
                    <a:p>
                      <a:pPr>
                        <a:lnSpc>
                          <a:spcPct val="107000"/>
                        </a:lnSpc>
                        <a:spcAft>
                          <a:spcPts val="800"/>
                        </a:spcAft>
                      </a:pPr>
                      <a:r>
                        <a:rPr lang="en-IN" sz="1200">
                          <a:effectLst/>
                        </a:rPr>
                        <a:t>7</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Seller_ States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Varchar(10)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Seller States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9968076"/>
                  </a:ext>
                </a:extLst>
              </a:tr>
            </a:tbl>
          </a:graphicData>
        </a:graphic>
      </p:graphicFrame>
      <p:sp>
        <p:nvSpPr>
          <p:cNvPr id="4" name="Date Placeholder 3">
            <a:extLst>
              <a:ext uri="{FF2B5EF4-FFF2-40B4-BE49-F238E27FC236}">
                <a16:creationId xmlns:a16="http://schemas.microsoft.com/office/drawing/2014/main" id="{5CFB0755-7406-A29B-BBE2-574A7513B9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B023494-00C2-336B-38EB-E3120BE6E7C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B28AC71-27EF-8EB6-7EC4-A76A852FEC2D}"/>
              </a:ext>
            </a:extLst>
          </p:cNvPr>
          <p:cNvSpPr>
            <a:spLocks noGrp="1"/>
          </p:cNvSpPr>
          <p:nvPr>
            <p:ph type="sldNum" sz="quarter" idx="12"/>
          </p:nvPr>
        </p:nvSpPr>
        <p:spPr/>
        <p:txBody>
          <a:bodyPr/>
          <a:lstStyle/>
          <a:p>
            <a:fld id="{58FB4751-880F-D840-AAA9-3A15815CC996}" type="slidenum">
              <a:rPr lang="en-US" smtClean="0"/>
              <a:pPr/>
              <a:t>19</a:t>
            </a:fld>
            <a:endParaRPr lang="en-US" dirty="0"/>
          </a:p>
        </p:txBody>
      </p:sp>
    </p:spTree>
    <p:extLst>
      <p:ext uri="{BB962C8B-B14F-4D97-AF65-F5344CB8AC3E}">
        <p14:creationId xmlns:p14="http://schemas.microsoft.com/office/powerpoint/2010/main" val="324072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787087" y="378823"/>
            <a:ext cx="10515600" cy="718457"/>
          </a:xfrm>
        </p:spPr>
        <p:txBody>
          <a:bodyPr/>
          <a:lstStyle/>
          <a:p>
            <a:pPr algn="ctr"/>
            <a:r>
              <a:rPr lang="en-US" dirty="0">
                <a:latin typeface="Times New Roman" pitchFamily="18" charset="0"/>
                <a:cs typeface="Times New Roman" pitchFamily="18" charset="0"/>
              </a:rPr>
              <a:t>Group Details</a:t>
            </a:r>
          </a:p>
        </p:txBody>
      </p:sp>
      <p:sp>
        <p:nvSpPr>
          <p:cNvPr id="40" name="TextBox 39"/>
          <p:cNvSpPr txBox="1"/>
          <p:nvPr/>
        </p:nvSpPr>
        <p:spPr>
          <a:xfrm>
            <a:off x="787087" y="3677652"/>
            <a:ext cx="3456667" cy="1569660"/>
          </a:xfrm>
          <a:prstGeom prst="rect">
            <a:avLst/>
          </a:prstGeom>
          <a:noFill/>
        </p:spPr>
        <p:txBody>
          <a:bodyPr wrap="square" rtlCol="0">
            <a:spAutoFit/>
          </a:bodyPr>
          <a:lstStyle/>
          <a:p>
            <a:r>
              <a:rPr lang="en-US" sz="2400" dirty="0">
                <a:latin typeface="Times New Roman" pitchFamily="18" charset="0"/>
                <a:cs typeface="Times New Roman" pitchFamily="18" charset="0"/>
              </a:rPr>
              <a:t>A-53 : Tisha Sadariya</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Enrollment Number :-</a:t>
            </a:r>
          </a:p>
          <a:p>
            <a:r>
              <a:rPr lang="en-US" sz="2400" dirty="0">
                <a:latin typeface="Times New Roman" pitchFamily="18" charset="0"/>
                <a:cs typeface="Times New Roman" pitchFamily="18" charset="0"/>
              </a:rPr>
              <a:t>20200045002100053</a:t>
            </a:r>
            <a:endParaRPr lang="en-IN" sz="2400" dirty="0">
              <a:latin typeface="Times New Roman" pitchFamily="18" charset="0"/>
              <a:cs typeface="Times New Roman" pitchFamily="18" charset="0"/>
            </a:endParaRPr>
          </a:p>
        </p:txBody>
      </p:sp>
      <p:sp>
        <p:nvSpPr>
          <p:cNvPr id="53" name="TextBox 52"/>
          <p:cNvSpPr txBox="1"/>
          <p:nvPr/>
        </p:nvSpPr>
        <p:spPr>
          <a:xfrm>
            <a:off x="4544835" y="3677652"/>
            <a:ext cx="3456667" cy="1569660"/>
          </a:xfrm>
          <a:prstGeom prst="rect">
            <a:avLst/>
          </a:prstGeom>
          <a:noFill/>
        </p:spPr>
        <p:txBody>
          <a:bodyPr wrap="square" rtlCol="0">
            <a:spAutoFit/>
          </a:bodyPr>
          <a:lstStyle/>
          <a:p>
            <a:r>
              <a:rPr lang="en-US" sz="2400" dirty="0">
                <a:latin typeface="Times New Roman" pitchFamily="18" charset="0"/>
                <a:cs typeface="Times New Roman" pitchFamily="18" charset="0"/>
              </a:rPr>
              <a:t>A-27 : Khushi Makwana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Enrollment Number :-</a:t>
            </a:r>
          </a:p>
          <a:p>
            <a:r>
              <a:rPr lang="en-US" sz="2400" dirty="0">
                <a:latin typeface="Times New Roman" pitchFamily="18" charset="0"/>
                <a:cs typeface="Times New Roman" pitchFamily="18" charset="0"/>
              </a:rPr>
              <a:t>2020004500210027</a:t>
            </a:r>
            <a:endParaRPr lang="en-IN" sz="2400" dirty="0">
              <a:latin typeface="Times New Roman" pitchFamily="18" charset="0"/>
              <a:cs typeface="Times New Roman" pitchFamily="18" charset="0"/>
            </a:endParaRPr>
          </a:p>
        </p:txBody>
      </p:sp>
      <p:sp>
        <p:nvSpPr>
          <p:cNvPr id="54" name="TextBox 53"/>
          <p:cNvSpPr txBox="1"/>
          <p:nvPr/>
        </p:nvSpPr>
        <p:spPr>
          <a:xfrm>
            <a:off x="8315647" y="3677652"/>
            <a:ext cx="3456667" cy="1569660"/>
          </a:xfrm>
          <a:prstGeom prst="rect">
            <a:avLst/>
          </a:prstGeom>
          <a:noFill/>
        </p:spPr>
        <p:txBody>
          <a:bodyPr wrap="square" rtlCol="0">
            <a:spAutoFit/>
          </a:bodyPr>
          <a:lstStyle/>
          <a:p>
            <a:r>
              <a:rPr lang="en-US" sz="2400" dirty="0">
                <a:latin typeface="Times New Roman" pitchFamily="18" charset="0"/>
                <a:cs typeface="Times New Roman" pitchFamily="18" charset="0"/>
              </a:rPr>
              <a:t>A-07 : Dhruvil Barot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Enrollment Number :-</a:t>
            </a:r>
          </a:p>
          <a:p>
            <a:r>
              <a:rPr lang="en-US" sz="2400" dirty="0">
                <a:latin typeface="Times New Roman" pitchFamily="18" charset="0"/>
                <a:cs typeface="Times New Roman" pitchFamily="18" charset="0"/>
              </a:rPr>
              <a:t>2020004500210007</a:t>
            </a:r>
            <a:endParaRPr lang="en-IN" sz="2400" dirty="0">
              <a:latin typeface="Times New Roman" pitchFamily="18" charset="0"/>
              <a:cs typeface="Times New Roman" pitchFamily="18" charset="0"/>
            </a:endParaRPr>
          </a:p>
        </p:txBody>
      </p:sp>
      <p:cxnSp>
        <p:nvCxnSpPr>
          <p:cNvPr id="42" name="Straight Connector 41"/>
          <p:cNvCxnSpPr/>
          <p:nvPr/>
        </p:nvCxnSpPr>
        <p:spPr>
          <a:xfrm>
            <a:off x="1600835" y="5847135"/>
            <a:ext cx="925472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2055785" y="6240698"/>
            <a:ext cx="8135815"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4980693" y="1548171"/>
            <a:ext cx="2155371" cy="369332"/>
          </a:xfrm>
          <a:prstGeom prst="rect">
            <a:avLst/>
          </a:prstGeom>
          <a:noFill/>
        </p:spPr>
        <p:txBody>
          <a:bodyPr wrap="square" rtlCol="0">
            <a:spAutoFit/>
          </a:bodyPr>
          <a:lstStyle/>
          <a:p>
            <a:r>
              <a:rPr lang="en-IN" u="sng" dirty="0">
                <a:latin typeface="Times New Roman" pitchFamily="18" charset="0"/>
                <a:cs typeface="Times New Roman" pitchFamily="18" charset="0"/>
              </a:rPr>
              <a:t>Group No: - 17</a:t>
            </a:r>
          </a:p>
        </p:txBody>
      </p:sp>
      <p:sp>
        <p:nvSpPr>
          <p:cNvPr id="10" name="TextBox 9"/>
          <p:cNvSpPr txBox="1"/>
          <p:nvPr/>
        </p:nvSpPr>
        <p:spPr>
          <a:xfrm>
            <a:off x="2690949" y="2508074"/>
            <a:ext cx="6061165" cy="461665"/>
          </a:xfrm>
          <a:prstGeom prst="rect">
            <a:avLst/>
          </a:prstGeom>
          <a:noFill/>
        </p:spPr>
        <p:txBody>
          <a:bodyPr wrap="square" rtlCol="0">
            <a:spAutoFit/>
          </a:bodyPr>
          <a:lstStyle/>
          <a:p>
            <a:pPr algn="ctr"/>
            <a:r>
              <a:rPr lang="en-GB" sz="2400" dirty="0">
                <a:latin typeface="Times New Roman" pitchFamily="18" charset="0"/>
                <a:cs typeface="Times New Roman" pitchFamily="18" charset="0"/>
              </a:rPr>
              <a:t>Guided By :- Mr. </a:t>
            </a:r>
            <a:r>
              <a:rPr lang="en-US" sz="2400" dirty="0">
                <a:latin typeface="Times New Roman" pitchFamily="18" charset="0"/>
                <a:cs typeface="Times New Roman" pitchFamily="18" charset="0"/>
              </a:rPr>
              <a:t>Pooja Gandhi</a:t>
            </a:r>
          </a:p>
        </p:txBody>
      </p:sp>
    </p:spTree>
    <p:extLst>
      <p:ext uri="{BB962C8B-B14F-4D97-AF65-F5344CB8AC3E}">
        <p14:creationId xmlns:p14="http://schemas.microsoft.com/office/powerpoint/2010/main" val="1445010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8827-3C02-32B9-49D4-CD1AB31C57B1}"/>
              </a:ext>
            </a:extLst>
          </p:cNvPr>
          <p:cNvSpPr>
            <a:spLocks noGrp="1"/>
          </p:cNvSpPr>
          <p:nvPr>
            <p:ph type="title"/>
          </p:nvPr>
        </p:nvSpPr>
        <p:spPr/>
        <p:txBody>
          <a:bodyPr/>
          <a:lstStyle/>
          <a:p>
            <a:r>
              <a:rPr lang="hi-IN" altLang="en-US" sz="1800" b="1" dirty="0">
                <a:latin typeface="Calibri" panose="020F0502020204030204" pitchFamily="34" charset="0"/>
              </a:rPr>
              <a:t>Admin Table</a:t>
            </a:r>
            <a:endParaRPr lang="en-IN" sz="1800" b="1" dirty="0">
              <a:latin typeface="Calibri" panose="020F0502020204030204" pitchFamily="34"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5FFC9CD3-74C4-99D6-0DB9-5ACA9FA915A9}"/>
              </a:ext>
            </a:extLst>
          </p:cNvPr>
          <p:cNvGraphicFramePr>
            <a:graphicFrameLocks noGrp="1"/>
          </p:cNvGraphicFramePr>
          <p:nvPr>
            <p:ph idx="1"/>
            <p:extLst>
              <p:ext uri="{D42A27DB-BD31-4B8C-83A1-F6EECF244321}">
                <p14:modId xmlns:p14="http://schemas.microsoft.com/office/powerpoint/2010/main" val="3998872370"/>
              </p:ext>
            </p:extLst>
          </p:nvPr>
        </p:nvGraphicFramePr>
        <p:xfrm>
          <a:off x="576072" y="2036254"/>
          <a:ext cx="9419764" cy="2785492"/>
        </p:xfrm>
        <a:graphic>
          <a:graphicData uri="http://schemas.openxmlformats.org/drawingml/2006/table">
            <a:tbl>
              <a:tblPr firstRow="1" firstCol="1" bandRow="1">
                <a:tableStyleId>{9DCAF9ED-07DC-4A11-8D7F-57B35C25682E}</a:tableStyleId>
              </a:tblPr>
              <a:tblGrid>
                <a:gridCol w="1073316">
                  <a:extLst>
                    <a:ext uri="{9D8B030D-6E8A-4147-A177-3AD203B41FA5}">
                      <a16:colId xmlns:a16="http://schemas.microsoft.com/office/drawing/2014/main" val="4243370177"/>
                    </a:ext>
                  </a:extLst>
                </a:gridCol>
                <a:gridCol w="2001062">
                  <a:extLst>
                    <a:ext uri="{9D8B030D-6E8A-4147-A177-3AD203B41FA5}">
                      <a16:colId xmlns:a16="http://schemas.microsoft.com/office/drawing/2014/main" val="434048513"/>
                    </a:ext>
                  </a:extLst>
                </a:gridCol>
                <a:gridCol w="1473094">
                  <a:extLst>
                    <a:ext uri="{9D8B030D-6E8A-4147-A177-3AD203B41FA5}">
                      <a16:colId xmlns:a16="http://schemas.microsoft.com/office/drawing/2014/main" val="1806856347"/>
                    </a:ext>
                  </a:extLst>
                </a:gridCol>
                <a:gridCol w="2002148">
                  <a:extLst>
                    <a:ext uri="{9D8B030D-6E8A-4147-A177-3AD203B41FA5}">
                      <a16:colId xmlns:a16="http://schemas.microsoft.com/office/drawing/2014/main" val="1031842809"/>
                    </a:ext>
                  </a:extLst>
                </a:gridCol>
                <a:gridCol w="2870144">
                  <a:extLst>
                    <a:ext uri="{9D8B030D-6E8A-4147-A177-3AD203B41FA5}">
                      <a16:colId xmlns:a16="http://schemas.microsoft.com/office/drawing/2014/main" val="214968806"/>
                    </a:ext>
                  </a:extLst>
                </a:gridCol>
              </a:tblGrid>
              <a:tr h="696373">
                <a:tc>
                  <a:txBody>
                    <a:bodyPr/>
                    <a:lstStyle/>
                    <a:p>
                      <a:pPr algn="ctr">
                        <a:lnSpc>
                          <a:spcPct val="107000"/>
                        </a:lnSpc>
                        <a:spcAft>
                          <a:spcPts val="800"/>
                        </a:spcAft>
                      </a:pPr>
                      <a:r>
                        <a:rPr lang="en-IN" sz="1200">
                          <a:effectLst/>
                        </a:rPr>
                        <a:t>Sr No</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Field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Constraint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Description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6562153"/>
                  </a:ext>
                </a:extLst>
              </a:tr>
              <a:tr h="696373">
                <a:tc>
                  <a:txBody>
                    <a:bodyPr/>
                    <a:lstStyle/>
                    <a:p>
                      <a:pPr>
                        <a:lnSpc>
                          <a:spcPct val="107000"/>
                        </a:lnSpc>
                        <a:spcAft>
                          <a:spcPts val="800"/>
                        </a:spcAft>
                      </a:pPr>
                      <a:r>
                        <a:rPr lang="en-IN" sz="12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Primary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Admin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1527731"/>
                  </a:ext>
                </a:extLst>
              </a:tr>
              <a:tr h="696373">
                <a:tc>
                  <a:txBody>
                    <a:bodyPr/>
                    <a:lstStyle/>
                    <a:p>
                      <a:pPr>
                        <a:lnSpc>
                          <a:spcPct val="107000"/>
                        </a:lnSpc>
                        <a:spcAft>
                          <a:spcPts val="800"/>
                        </a:spcAft>
                      </a:pPr>
                      <a:r>
                        <a:rPr lang="en-IN" sz="12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Email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Varchar(40)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Admin E-mail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4343431"/>
                  </a:ext>
                </a:extLst>
              </a:tr>
              <a:tr h="696373">
                <a:tc>
                  <a:txBody>
                    <a:bodyPr/>
                    <a:lstStyle/>
                    <a:p>
                      <a:pPr>
                        <a:lnSpc>
                          <a:spcPct val="107000"/>
                        </a:lnSpc>
                        <a:spcAft>
                          <a:spcPts val="800"/>
                        </a:spcAft>
                      </a:pPr>
                      <a:r>
                        <a:rPr lang="en-IN" sz="12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Password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Varchar(15)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Admin Password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2883158"/>
                  </a:ext>
                </a:extLst>
              </a:tr>
            </a:tbl>
          </a:graphicData>
        </a:graphic>
      </p:graphicFrame>
      <p:sp>
        <p:nvSpPr>
          <p:cNvPr id="4" name="Date Placeholder 3">
            <a:extLst>
              <a:ext uri="{FF2B5EF4-FFF2-40B4-BE49-F238E27FC236}">
                <a16:creationId xmlns:a16="http://schemas.microsoft.com/office/drawing/2014/main" id="{E3BCE852-88DE-2071-19EA-5EEA0183769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407B9EF-F7FB-1933-5456-1FC7929B1C0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634F059-FEF9-359A-E9E3-038CB5FB5861}"/>
              </a:ext>
            </a:extLst>
          </p:cNvPr>
          <p:cNvSpPr>
            <a:spLocks noGrp="1"/>
          </p:cNvSpPr>
          <p:nvPr>
            <p:ph type="sldNum" sz="quarter" idx="12"/>
          </p:nvPr>
        </p:nvSpPr>
        <p:spPr/>
        <p:txBody>
          <a:bodyPr/>
          <a:lstStyle/>
          <a:p>
            <a:fld id="{58FB4751-880F-D840-AAA9-3A15815CC996}" type="slidenum">
              <a:rPr lang="en-US" smtClean="0"/>
              <a:pPr/>
              <a:t>20</a:t>
            </a:fld>
            <a:endParaRPr lang="en-US" dirty="0"/>
          </a:p>
        </p:txBody>
      </p:sp>
    </p:spTree>
    <p:extLst>
      <p:ext uri="{BB962C8B-B14F-4D97-AF65-F5344CB8AC3E}">
        <p14:creationId xmlns:p14="http://schemas.microsoft.com/office/powerpoint/2010/main" val="2980772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067A-A827-672E-F824-41B1692BEC0E}"/>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Category Table</a:t>
            </a:r>
            <a:endParaRPr lang="en-IN" dirty="0"/>
          </a:p>
        </p:txBody>
      </p:sp>
      <p:graphicFrame>
        <p:nvGraphicFramePr>
          <p:cNvPr id="7" name="Content Placeholder 6">
            <a:extLst>
              <a:ext uri="{FF2B5EF4-FFF2-40B4-BE49-F238E27FC236}">
                <a16:creationId xmlns:a16="http://schemas.microsoft.com/office/drawing/2014/main" id="{E3CEA20F-8525-2814-CF55-1441C25FED7B}"/>
              </a:ext>
            </a:extLst>
          </p:cNvPr>
          <p:cNvGraphicFramePr>
            <a:graphicFrameLocks noGrp="1"/>
          </p:cNvGraphicFramePr>
          <p:nvPr>
            <p:ph idx="1"/>
            <p:extLst>
              <p:ext uri="{D42A27DB-BD31-4B8C-83A1-F6EECF244321}">
                <p14:modId xmlns:p14="http://schemas.microsoft.com/office/powerpoint/2010/main" val="1469522859"/>
              </p:ext>
            </p:extLst>
          </p:nvPr>
        </p:nvGraphicFramePr>
        <p:xfrm>
          <a:off x="576263" y="1901825"/>
          <a:ext cx="9363072" cy="3489648"/>
        </p:xfrm>
        <a:graphic>
          <a:graphicData uri="http://schemas.openxmlformats.org/drawingml/2006/table">
            <a:tbl>
              <a:tblPr firstRow="1" firstCol="1" bandRow="1">
                <a:tableStyleId>{9DCAF9ED-07DC-4A11-8D7F-57B35C25682E}</a:tableStyleId>
              </a:tblPr>
              <a:tblGrid>
                <a:gridCol w="1066856">
                  <a:extLst>
                    <a:ext uri="{9D8B030D-6E8A-4147-A177-3AD203B41FA5}">
                      <a16:colId xmlns:a16="http://schemas.microsoft.com/office/drawing/2014/main" val="3883040734"/>
                    </a:ext>
                  </a:extLst>
                </a:gridCol>
                <a:gridCol w="1989018">
                  <a:extLst>
                    <a:ext uri="{9D8B030D-6E8A-4147-A177-3AD203B41FA5}">
                      <a16:colId xmlns:a16="http://schemas.microsoft.com/office/drawing/2014/main" val="2445372679"/>
                    </a:ext>
                  </a:extLst>
                </a:gridCol>
                <a:gridCol w="1464228">
                  <a:extLst>
                    <a:ext uri="{9D8B030D-6E8A-4147-A177-3AD203B41FA5}">
                      <a16:colId xmlns:a16="http://schemas.microsoft.com/office/drawing/2014/main" val="3564757393"/>
                    </a:ext>
                  </a:extLst>
                </a:gridCol>
                <a:gridCol w="1990099">
                  <a:extLst>
                    <a:ext uri="{9D8B030D-6E8A-4147-A177-3AD203B41FA5}">
                      <a16:colId xmlns:a16="http://schemas.microsoft.com/office/drawing/2014/main" val="1308772617"/>
                    </a:ext>
                  </a:extLst>
                </a:gridCol>
                <a:gridCol w="2852871">
                  <a:extLst>
                    <a:ext uri="{9D8B030D-6E8A-4147-A177-3AD203B41FA5}">
                      <a16:colId xmlns:a16="http://schemas.microsoft.com/office/drawing/2014/main" val="3864558205"/>
                    </a:ext>
                  </a:extLst>
                </a:gridCol>
              </a:tblGrid>
              <a:tr h="872412">
                <a:tc>
                  <a:txBody>
                    <a:bodyPr/>
                    <a:lstStyle/>
                    <a:p>
                      <a:pPr algn="ctr">
                        <a:lnSpc>
                          <a:spcPct val="107000"/>
                        </a:lnSpc>
                        <a:spcAft>
                          <a:spcPts val="800"/>
                        </a:spcAft>
                      </a:pPr>
                      <a:r>
                        <a:rPr lang="en-IN" sz="1200">
                          <a:effectLst/>
                        </a:rPr>
                        <a:t>Sr No</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Field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Constraint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Description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0336221"/>
                  </a:ext>
                </a:extLst>
              </a:tr>
              <a:tr h="872412">
                <a:tc>
                  <a:txBody>
                    <a:bodyPr/>
                    <a:lstStyle/>
                    <a:p>
                      <a:pPr>
                        <a:lnSpc>
                          <a:spcPct val="107000"/>
                        </a:lnSpc>
                        <a:spcAft>
                          <a:spcPts val="800"/>
                        </a:spcAft>
                      </a:pPr>
                      <a:r>
                        <a:rPr lang="en-IN" sz="12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Category_id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Primary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Category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6855354"/>
                  </a:ext>
                </a:extLst>
              </a:tr>
              <a:tr h="872412">
                <a:tc>
                  <a:txBody>
                    <a:bodyPr/>
                    <a:lstStyle/>
                    <a:p>
                      <a:pPr>
                        <a:lnSpc>
                          <a:spcPct val="107000"/>
                        </a:lnSpc>
                        <a:spcAft>
                          <a:spcPts val="800"/>
                        </a:spcAft>
                      </a:pPr>
                      <a:r>
                        <a:rPr lang="en-IN" sz="12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Category_name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Varchar(15)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Category 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9143972"/>
                  </a:ext>
                </a:extLst>
              </a:tr>
              <a:tr h="872412">
                <a:tc>
                  <a:txBody>
                    <a:bodyPr/>
                    <a:lstStyle/>
                    <a:p>
                      <a:pPr>
                        <a:lnSpc>
                          <a:spcPct val="107000"/>
                        </a:lnSpc>
                        <a:spcAft>
                          <a:spcPts val="800"/>
                        </a:spcAft>
                      </a:pPr>
                      <a:r>
                        <a:rPr lang="en-IN" sz="12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Creation date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Date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Category creating date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7701804"/>
                  </a:ext>
                </a:extLst>
              </a:tr>
            </a:tbl>
          </a:graphicData>
        </a:graphic>
      </p:graphicFrame>
      <p:sp>
        <p:nvSpPr>
          <p:cNvPr id="4" name="Date Placeholder 3">
            <a:extLst>
              <a:ext uri="{FF2B5EF4-FFF2-40B4-BE49-F238E27FC236}">
                <a16:creationId xmlns:a16="http://schemas.microsoft.com/office/drawing/2014/main" id="{41CD3FC7-07D0-E167-0A2C-D9B45589A89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A46F31C-7150-95C4-EF27-ECB97CE87A0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03E5F6A-56B5-6F14-A311-97561F7F6BF9}"/>
              </a:ext>
            </a:extLst>
          </p:cNvPr>
          <p:cNvSpPr>
            <a:spLocks noGrp="1"/>
          </p:cNvSpPr>
          <p:nvPr>
            <p:ph type="sldNum" sz="quarter" idx="12"/>
          </p:nvPr>
        </p:nvSpPr>
        <p:spPr/>
        <p:txBody>
          <a:bodyPr/>
          <a:lstStyle/>
          <a:p>
            <a:fld id="{58FB4751-880F-D840-AAA9-3A15815CC996}" type="slidenum">
              <a:rPr lang="en-US" smtClean="0"/>
              <a:pPr/>
              <a:t>21</a:t>
            </a:fld>
            <a:endParaRPr lang="en-US" dirty="0"/>
          </a:p>
        </p:txBody>
      </p:sp>
    </p:spTree>
    <p:extLst>
      <p:ext uri="{BB962C8B-B14F-4D97-AF65-F5344CB8AC3E}">
        <p14:creationId xmlns:p14="http://schemas.microsoft.com/office/powerpoint/2010/main" val="1172168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EB1B-8ACC-EFCB-5DE0-956C3D2CEA9D}"/>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Product Table</a:t>
            </a:r>
            <a:endParaRPr lang="en-IN" dirty="0"/>
          </a:p>
        </p:txBody>
      </p:sp>
      <p:graphicFrame>
        <p:nvGraphicFramePr>
          <p:cNvPr id="7" name="Content Placeholder 6">
            <a:extLst>
              <a:ext uri="{FF2B5EF4-FFF2-40B4-BE49-F238E27FC236}">
                <a16:creationId xmlns:a16="http://schemas.microsoft.com/office/drawing/2014/main" id="{5D8A3568-CAD6-8A00-F845-C1BE2E9D0654}"/>
              </a:ext>
            </a:extLst>
          </p:cNvPr>
          <p:cNvGraphicFramePr>
            <a:graphicFrameLocks noGrp="1"/>
          </p:cNvGraphicFramePr>
          <p:nvPr>
            <p:ph idx="1"/>
            <p:extLst>
              <p:ext uri="{D42A27DB-BD31-4B8C-83A1-F6EECF244321}">
                <p14:modId xmlns:p14="http://schemas.microsoft.com/office/powerpoint/2010/main" val="1832418944"/>
              </p:ext>
            </p:extLst>
          </p:nvPr>
        </p:nvGraphicFramePr>
        <p:xfrm>
          <a:off x="576072" y="1650962"/>
          <a:ext cx="9715593" cy="4413936"/>
        </p:xfrm>
        <a:graphic>
          <a:graphicData uri="http://schemas.openxmlformats.org/drawingml/2006/table">
            <a:tbl>
              <a:tblPr firstRow="1" firstCol="1" bandRow="1">
                <a:tableStyleId>{9DCAF9ED-07DC-4A11-8D7F-57B35C25682E}</a:tableStyleId>
              </a:tblPr>
              <a:tblGrid>
                <a:gridCol w="1107024">
                  <a:extLst>
                    <a:ext uri="{9D8B030D-6E8A-4147-A177-3AD203B41FA5}">
                      <a16:colId xmlns:a16="http://schemas.microsoft.com/office/drawing/2014/main" val="2564935831"/>
                    </a:ext>
                  </a:extLst>
                </a:gridCol>
                <a:gridCol w="2063905">
                  <a:extLst>
                    <a:ext uri="{9D8B030D-6E8A-4147-A177-3AD203B41FA5}">
                      <a16:colId xmlns:a16="http://schemas.microsoft.com/office/drawing/2014/main" val="3761867229"/>
                    </a:ext>
                  </a:extLst>
                </a:gridCol>
                <a:gridCol w="1519357">
                  <a:extLst>
                    <a:ext uri="{9D8B030D-6E8A-4147-A177-3AD203B41FA5}">
                      <a16:colId xmlns:a16="http://schemas.microsoft.com/office/drawing/2014/main" val="4000320698"/>
                    </a:ext>
                  </a:extLst>
                </a:gridCol>
                <a:gridCol w="2065026">
                  <a:extLst>
                    <a:ext uri="{9D8B030D-6E8A-4147-A177-3AD203B41FA5}">
                      <a16:colId xmlns:a16="http://schemas.microsoft.com/office/drawing/2014/main" val="3318653195"/>
                    </a:ext>
                  </a:extLst>
                </a:gridCol>
                <a:gridCol w="2960281">
                  <a:extLst>
                    <a:ext uri="{9D8B030D-6E8A-4147-A177-3AD203B41FA5}">
                      <a16:colId xmlns:a16="http://schemas.microsoft.com/office/drawing/2014/main" val="2374028913"/>
                    </a:ext>
                  </a:extLst>
                </a:gridCol>
              </a:tblGrid>
              <a:tr h="549082">
                <a:tc>
                  <a:txBody>
                    <a:bodyPr/>
                    <a:lstStyle/>
                    <a:p>
                      <a:pPr algn="ctr">
                        <a:lnSpc>
                          <a:spcPct val="107000"/>
                        </a:lnSpc>
                        <a:spcAft>
                          <a:spcPts val="800"/>
                        </a:spcAft>
                      </a:pPr>
                      <a:r>
                        <a:rPr lang="en-IN" sz="1200">
                          <a:effectLst/>
                        </a:rPr>
                        <a:t>Sr No</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Field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Constraint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Description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7359396"/>
                  </a:ext>
                </a:extLst>
              </a:tr>
              <a:tr h="549082">
                <a:tc>
                  <a:txBody>
                    <a:bodyPr/>
                    <a:lstStyle/>
                    <a:p>
                      <a:pPr>
                        <a:lnSpc>
                          <a:spcPct val="107000"/>
                        </a:lnSpc>
                        <a:spcAft>
                          <a:spcPts val="800"/>
                        </a:spcAft>
                      </a:pPr>
                      <a:r>
                        <a:rPr lang="en-IN" sz="12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Product_id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Primary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Product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0031347"/>
                  </a:ext>
                </a:extLst>
              </a:tr>
              <a:tr h="549082">
                <a:tc>
                  <a:txBody>
                    <a:bodyPr/>
                    <a:lstStyle/>
                    <a:p>
                      <a:pPr>
                        <a:lnSpc>
                          <a:spcPct val="107000"/>
                        </a:lnSpc>
                        <a:spcAft>
                          <a:spcPts val="800"/>
                        </a:spcAft>
                      </a:pPr>
                      <a:r>
                        <a:rPr lang="en-IN" sz="12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Category_id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Foreign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Category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9570912"/>
                  </a:ext>
                </a:extLst>
              </a:tr>
              <a:tr h="549082">
                <a:tc>
                  <a:txBody>
                    <a:bodyPr/>
                    <a:lstStyle/>
                    <a:p>
                      <a:pPr>
                        <a:lnSpc>
                          <a:spcPct val="107000"/>
                        </a:lnSpc>
                        <a:spcAft>
                          <a:spcPts val="800"/>
                        </a:spcAft>
                      </a:pPr>
                      <a:r>
                        <a:rPr lang="en-IN" sz="12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Product_Name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Varchar(50)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Product 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394546"/>
                  </a:ext>
                </a:extLst>
              </a:tr>
              <a:tr h="549082">
                <a:tc>
                  <a:txBody>
                    <a:bodyPr/>
                    <a:lstStyle/>
                    <a:p>
                      <a:pPr>
                        <a:lnSpc>
                          <a:spcPct val="107000"/>
                        </a:lnSpc>
                        <a:spcAft>
                          <a:spcPts val="800"/>
                        </a:spcAft>
                      </a:pPr>
                      <a:r>
                        <a:rPr lang="en-IN" sz="1200">
                          <a:effectLst/>
                        </a:rPr>
                        <a: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Image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Image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Image of item</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9190113"/>
                  </a:ext>
                </a:extLst>
              </a:tr>
              <a:tr h="1119444">
                <a:tc>
                  <a:txBody>
                    <a:bodyPr/>
                    <a:lstStyle/>
                    <a:p>
                      <a:pPr>
                        <a:lnSpc>
                          <a:spcPct val="107000"/>
                        </a:lnSpc>
                        <a:spcAft>
                          <a:spcPts val="800"/>
                        </a:spcAft>
                      </a:pPr>
                      <a:r>
                        <a:rPr lang="en-IN" sz="1200">
                          <a:effectLst/>
                        </a:rPr>
                        <a:t>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Description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 2(100)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Product description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1801896"/>
                  </a:ext>
                </a:extLst>
              </a:tr>
              <a:tr h="549082">
                <a:tc>
                  <a:txBody>
                    <a:bodyPr/>
                    <a:lstStyle/>
                    <a:p>
                      <a:pPr>
                        <a:lnSpc>
                          <a:spcPct val="107000"/>
                        </a:lnSpc>
                        <a:spcAft>
                          <a:spcPts val="800"/>
                        </a:spcAft>
                      </a:pPr>
                      <a:r>
                        <a:rPr lang="en-IN" sz="1200">
                          <a:effectLst/>
                        </a:rPr>
                        <a:t>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Creation date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Date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Product creating date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8436462"/>
                  </a:ext>
                </a:extLst>
              </a:tr>
            </a:tbl>
          </a:graphicData>
        </a:graphic>
      </p:graphicFrame>
      <p:sp>
        <p:nvSpPr>
          <p:cNvPr id="4" name="Date Placeholder 3">
            <a:extLst>
              <a:ext uri="{FF2B5EF4-FFF2-40B4-BE49-F238E27FC236}">
                <a16:creationId xmlns:a16="http://schemas.microsoft.com/office/drawing/2014/main" id="{522E1D82-8663-4C33-0190-0E357FBB236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B949F5C-7176-6302-A749-5FB134640C0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8057B2B-0711-5638-AC0B-692331DF30C0}"/>
              </a:ext>
            </a:extLst>
          </p:cNvPr>
          <p:cNvSpPr>
            <a:spLocks noGrp="1"/>
          </p:cNvSpPr>
          <p:nvPr>
            <p:ph type="sldNum" sz="quarter" idx="12"/>
          </p:nvPr>
        </p:nvSpPr>
        <p:spPr/>
        <p:txBody>
          <a:bodyPr/>
          <a:lstStyle/>
          <a:p>
            <a:fld id="{58FB4751-880F-D840-AAA9-3A15815CC996}" type="slidenum">
              <a:rPr lang="en-US" smtClean="0"/>
              <a:pPr/>
              <a:t>22</a:t>
            </a:fld>
            <a:endParaRPr lang="en-US" dirty="0"/>
          </a:p>
        </p:txBody>
      </p:sp>
    </p:spTree>
    <p:extLst>
      <p:ext uri="{BB962C8B-B14F-4D97-AF65-F5344CB8AC3E}">
        <p14:creationId xmlns:p14="http://schemas.microsoft.com/office/powerpoint/2010/main" val="1464564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F015-5637-9974-AA36-86AF2AC86EEE}"/>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Contact Us Table</a:t>
            </a:r>
            <a:endParaRPr lang="en-IN" dirty="0"/>
          </a:p>
        </p:txBody>
      </p:sp>
      <p:graphicFrame>
        <p:nvGraphicFramePr>
          <p:cNvPr id="7" name="Content Placeholder 6">
            <a:extLst>
              <a:ext uri="{FF2B5EF4-FFF2-40B4-BE49-F238E27FC236}">
                <a16:creationId xmlns:a16="http://schemas.microsoft.com/office/drawing/2014/main" id="{7B3C5E7C-13E7-540B-F9BE-5312ACA66C1F}"/>
              </a:ext>
            </a:extLst>
          </p:cNvPr>
          <p:cNvGraphicFramePr>
            <a:graphicFrameLocks noGrp="1"/>
          </p:cNvGraphicFramePr>
          <p:nvPr>
            <p:ph idx="1"/>
            <p:extLst>
              <p:ext uri="{D42A27DB-BD31-4B8C-83A1-F6EECF244321}">
                <p14:modId xmlns:p14="http://schemas.microsoft.com/office/powerpoint/2010/main" val="2702987067"/>
              </p:ext>
            </p:extLst>
          </p:nvPr>
        </p:nvGraphicFramePr>
        <p:xfrm>
          <a:off x="576072" y="1632857"/>
          <a:ext cx="8399976" cy="4329401"/>
        </p:xfrm>
        <a:graphic>
          <a:graphicData uri="http://schemas.openxmlformats.org/drawingml/2006/table">
            <a:tbl>
              <a:tblPr firstRow="1" firstCol="1" bandRow="1">
                <a:tableStyleId>{9DCAF9ED-07DC-4A11-8D7F-57B35C25682E}</a:tableStyleId>
              </a:tblPr>
              <a:tblGrid>
                <a:gridCol w="957118">
                  <a:extLst>
                    <a:ext uri="{9D8B030D-6E8A-4147-A177-3AD203B41FA5}">
                      <a16:colId xmlns:a16="http://schemas.microsoft.com/office/drawing/2014/main" val="4288323523"/>
                    </a:ext>
                  </a:extLst>
                </a:gridCol>
                <a:gridCol w="1784426">
                  <a:extLst>
                    <a:ext uri="{9D8B030D-6E8A-4147-A177-3AD203B41FA5}">
                      <a16:colId xmlns:a16="http://schemas.microsoft.com/office/drawing/2014/main" val="195827389"/>
                    </a:ext>
                  </a:extLst>
                </a:gridCol>
                <a:gridCol w="1313616">
                  <a:extLst>
                    <a:ext uri="{9D8B030D-6E8A-4147-A177-3AD203B41FA5}">
                      <a16:colId xmlns:a16="http://schemas.microsoft.com/office/drawing/2014/main" val="1554970479"/>
                    </a:ext>
                  </a:extLst>
                </a:gridCol>
                <a:gridCol w="1785395">
                  <a:extLst>
                    <a:ext uri="{9D8B030D-6E8A-4147-A177-3AD203B41FA5}">
                      <a16:colId xmlns:a16="http://schemas.microsoft.com/office/drawing/2014/main" val="2290352588"/>
                    </a:ext>
                  </a:extLst>
                </a:gridCol>
                <a:gridCol w="2559421">
                  <a:extLst>
                    <a:ext uri="{9D8B030D-6E8A-4147-A177-3AD203B41FA5}">
                      <a16:colId xmlns:a16="http://schemas.microsoft.com/office/drawing/2014/main" val="2057523846"/>
                    </a:ext>
                  </a:extLst>
                </a:gridCol>
              </a:tblGrid>
              <a:tr h="538566">
                <a:tc>
                  <a:txBody>
                    <a:bodyPr/>
                    <a:lstStyle/>
                    <a:p>
                      <a:pPr algn="ctr">
                        <a:lnSpc>
                          <a:spcPct val="107000"/>
                        </a:lnSpc>
                        <a:spcAft>
                          <a:spcPts val="800"/>
                        </a:spcAft>
                      </a:pPr>
                      <a:r>
                        <a:rPr lang="en-IN" sz="1200">
                          <a:effectLst/>
                        </a:rPr>
                        <a:t>Sr No</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Field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Constraint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Description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8455183"/>
                  </a:ext>
                </a:extLst>
              </a:tr>
              <a:tr h="538566">
                <a:tc>
                  <a:txBody>
                    <a:bodyPr/>
                    <a:lstStyle/>
                    <a:p>
                      <a:pPr>
                        <a:lnSpc>
                          <a:spcPct val="107000"/>
                        </a:lnSpc>
                        <a:spcAft>
                          <a:spcPts val="800"/>
                        </a:spcAft>
                      </a:pPr>
                      <a:r>
                        <a:rPr lang="en-IN" sz="12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Contact_id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Primary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Contact Us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7503280"/>
                  </a:ext>
                </a:extLst>
              </a:tr>
              <a:tr h="538566">
                <a:tc>
                  <a:txBody>
                    <a:bodyPr/>
                    <a:lstStyle/>
                    <a:p>
                      <a:pPr>
                        <a:lnSpc>
                          <a:spcPct val="107000"/>
                        </a:lnSpc>
                        <a:spcAft>
                          <a:spcPts val="800"/>
                        </a:spcAft>
                      </a:pPr>
                      <a:r>
                        <a:rPr lang="en-IN" sz="12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First_name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Varchar(50)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First 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9534261"/>
                  </a:ext>
                </a:extLst>
              </a:tr>
              <a:tr h="538566">
                <a:tc>
                  <a:txBody>
                    <a:bodyPr/>
                    <a:lstStyle/>
                    <a:p>
                      <a:pPr>
                        <a:lnSpc>
                          <a:spcPct val="107000"/>
                        </a:lnSpc>
                        <a:spcAft>
                          <a:spcPts val="800"/>
                        </a:spcAft>
                      </a:pPr>
                      <a:r>
                        <a:rPr lang="en-IN" sz="12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Last_name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Varchar(50)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Last 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8416159"/>
                  </a:ext>
                </a:extLst>
              </a:tr>
              <a:tr h="538566">
                <a:tc>
                  <a:txBody>
                    <a:bodyPr/>
                    <a:lstStyle/>
                    <a:p>
                      <a:pPr>
                        <a:lnSpc>
                          <a:spcPct val="107000"/>
                        </a:lnSpc>
                        <a:spcAft>
                          <a:spcPts val="800"/>
                        </a:spcAft>
                      </a:pPr>
                      <a:r>
                        <a:rPr lang="en-IN" sz="1200">
                          <a:effectLst/>
                        </a:rPr>
                        <a: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Email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Varchar(40)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Email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5945403"/>
                  </a:ext>
                </a:extLst>
              </a:tr>
              <a:tr h="538566">
                <a:tc>
                  <a:txBody>
                    <a:bodyPr/>
                    <a:lstStyle/>
                    <a:p>
                      <a:pPr>
                        <a:lnSpc>
                          <a:spcPct val="107000"/>
                        </a:lnSpc>
                        <a:spcAft>
                          <a:spcPts val="800"/>
                        </a:spcAft>
                      </a:pPr>
                      <a:r>
                        <a:rPr lang="en-IN" sz="1200">
                          <a:effectLst/>
                        </a:rPr>
                        <a:t>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Mobile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Int(11)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Phone Number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6848221"/>
                  </a:ext>
                </a:extLst>
              </a:tr>
              <a:tr h="1098005">
                <a:tc>
                  <a:txBody>
                    <a:bodyPr/>
                    <a:lstStyle/>
                    <a:p>
                      <a:pPr>
                        <a:lnSpc>
                          <a:spcPct val="107000"/>
                        </a:lnSpc>
                        <a:spcAft>
                          <a:spcPts val="800"/>
                        </a:spcAft>
                      </a:pPr>
                      <a:r>
                        <a:rPr lang="en-IN" sz="1200">
                          <a:effectLst/>
                        </a:rPr>
                        <a:t>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Message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Varchar(500)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Message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0966329"/>
                  </a:ext>
                </a:extLst>
              </a:tr>
            </a:tbl>
          </a:graphicData>
        </a:graphic>
      </p:graphicFrame>
      <p:sp>
        <p:nvSpPr>
          <p:cNvPr id="4" name="Date Placeholder 3">
            <a:extLst>
              <a:ext uri="{FF2B5EF4-FFF2-40B4-BE49-F238E27FC236}">
                <a16:creationId xmlns:a16="http://schemas.microsoft.com/office/drawing/2014/main" id="{4BBF585D-E4CD-E5A7-BC37-BA30DAE9676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333F220-F4BE-E0B5-4D55-5D1DB2B5C55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3E57B53-7DF1-4483-456A-837DA32025B4}"/>
              </a:ext>
            </a:extLst>
          </p:cNvPr>
          <p:cNvSpPr>
            <a:spLocks noGrp="1"/>
          </p:cNvSpPr>
          <p:nvPr>
            <p:ph type="sldNum" sz="quarter" idx="12"/>
          </p:nvPr>
        </p:nvSpPr>
        <p:spPr/>
        <p:txBody>
          <a:bodyPr/>
          <a:lstStyle/>
          <a:p>
            <a:fld id="{58FB4751-880F-D840-AAA9-3A15815CC996}" type="slidenum">
              <a:rPr lang="en-US" smtClean="0"/>
              <a:pPr/>
              <a:t>23</a:t>
            </a:fld>
            <a:endParaRPr lang="en-US" dirty="0"/>
          </a:p>
        </p:txBody>
      </p:sp>
    </p:spTree>
    <p:extLst>
      <p:ext uri="{BB962C8B-B14F-4D97-AF65-F5344CB8AC3E}">
        <p14:creationId xmlns:p14="http://schemas.microsoft.com/office/powerpoint/2010/main" val="4175756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1913-E2E8-20DC-2A15-14E2678CE33E}"/>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Feedback Table</a:t>
            </a:r>
            <a:endParaRPr lang="en-IN" dirty="0"/>
          </a:p>
        </p:txBody>
      </p:sp>
      <p:graphicFrame>
        <p:nvGraphicFramePr>
          <p:cNvPr id="7" name="Content Placeholder 6">
            <a:extLst>
              <a:ext uri="{FF2B5EF4-FFF2-40B4-BE49-F238E27FC236}">
                <a16:creationId xmlns:a16="http://schemas.microsoft.com/office/drawing/2014/main" id="{99114233-50D8-04B0-1E17-92CF641A0D81}"/>
              </a:ext>
            </a:extLst>
          </p:cNvPr>
          <p:cNvGraphicFramePr>
            <a:graphicFrameLocks noGrp="1"/>
          </p:cNvGraphicFramePr>
          <p:nvPr>
            <p:ph idx="1"/>
            <p:extLst>
              <p:ext uri="{D42A27DB-BD31-4B8C-83A1-F6EECF244321}">
                <p14:modId xmlns:p14="http://schemas.microsoft.com/office/powerpoint/2010/main" val="1465967956"/>
              </p:ext>
            </p:extLst>
          </p:nvPr>
        </p:nvGraphicFramePr>
        <p:xfrm>
          <a:off x="576072" y="1642187"/>
          <a:ext cx="9109104" cy="4105471"/>
        </p:xfrm>
        <a:graphic>
          <a:graphicData uri="http://schemas.openxmlformats.org/drawingml/2006/table">
            <a:tbl>
              <a:tblPr firstRow="1" firstCol="1" bandRow="1">
                <a:tableStyleId>{9DCAF9ED-07DC-4A11-8D7F-57B35C25682E}</a:tableStyleId>
              </a:tblPr>
              <a:tblGrid>
                <a:gridCol w="1037918">
                  <a:extLst>
                    <a:ext uri="{9D8B030D-6E8A-4147-A177-3AD203B41FA5}">
                      <a16:colId xmlns:a16="http://schemas.microsoft.com/office/drawing/2014/main" val="3506829625"/>
                    </a:ext>
                  </a:extLst>
                </a:gridCol>
                <a:gridCol w="1935067">
                  <a:extLst>
                    <a:ext uri="{9D8B030D-6E8A-4147-A177-3AD203B41FA5}">
                      <a16:colId xmlns:a16="http://schemas.microsoft.com/office/drawing/2014/main" val="695575069"/>
                    </a:ext>
                  </a:extLst>
                </a:gridCol>
                <a:gridCol w="1424512">
                  <a:extLst>
                    <a:ext uri="{9D8B030D-6E8A-4147-A177-3AD203B41FA5}">
                      <a16:colId xmlns:a16="http://schemas.microsoft.com/office/drawing/2014/main" val="301452500"/>
                    </a:ext>
                  </a:extLst>
                </a:gridCol>
                <a:gridCol w="1936119">
                  <a:extLst>
                    <a:ext uri="{9D8B030D-6E8A-4147-A177-3AD203B41FA5}">
                      <a16:colId xmlns:a16="http://schemas.microsoft.com/office/drawing/2014/main" val="2595855462"/>
                    </a:ext>
                  </a:extLst>
                </a:gridCol>
                <a:gridCol w="2775488">
                  <a:extLst>
                    <a:ext uri="{9D8B030D-6E8A-4147-A177-3AD203B41FA5}">
                      <a16:colId xmlns:a16="http://schemas.microsoft.com/office/drawing/2014/main" val="3758024435"/>
                    </a:ext>
                  </a:extLst>
                </a:gridCol>
              </a:tblGrid>
              <a:tr h="679854">
                <a:tc>
                  <a:txBody>
                    <a:bodyPr/>
                    <a:lstStyle/>
                    <a:p>
                      <a:pPr algn="ctr">
                        <a:lnSpc>
                          <a:spcPct val="107000"/>
                        </a:lnSpc>
                        <a:spcAft>
                          <a:spcPts val="800"/>
                        </a:spcAft>
                      </a:pPr>
                      <a:r>
                        <a:rPr lang="en-IN" sz="1200">
                          <a:effectLst/>
                        </a:rPr>
                        <a:t>Sr No</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Field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Constraint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Description</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2061959"/>
                  </a:ext>
                </a:extLst>
              </a:tr>
              <a:tr h="679854">
                <a:tc>
                  <a:txBody>
                    <a:bodyPr/>
                    <a:lstStyle/>
                    <a:p>
                      <a:pPr>
                        <a:lnSpc>
                          <a:spcPct val="107000"/>
                        </a:lnSpc>
                        <a:spcAft>
                          <a:spcPts val="800"/>
                        </a:spcAft>
                      </a:pPr>
                      <a:r>
                        <a:rPr lang="en-IN" sz="12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Feedback_id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Primary Key</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Feedback</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1748883"/>
                  </a:ext>
                </a:extLst>
              </a:tr>
              <a:tr h="679854">
                <a:tc>
                  <a:txBody>
                    <a:bodyPr/>
                    <a:lstStyle/>
                    <a:p>
                      <a:pPr>
                        <a:lnSpc>
                          <a:spcPct val="107000"/>
                        </a:lnSpc>
                        <a:spcAft>
                          <a:spcPts val="800"/>
                        </a:spcAft>
                      </a:pPr>
                      <a:r>
                        <a:rPr lang="en-IN" sz="12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Cust_id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Foreign Key</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User ID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6416049"/>
                  </a:ext>
                </a:extLst>
              </a:tr>
              <a:tr h="679854">
                <a:tc>
                  <a:txBody>
                    <a:bodyPr/>
                    <a:lstStyle/>
                    <a:p>
                      <a:pPr>
                        <a:lnSpc>
                          <a:spcPct val="107000"/>
                        </a:lnSpc>
                        <a:spcAft>
                          <a:spcPts val="800"/>
                        </a:spcAft>
                      </a:pPr>
                      <a:r>
                        <a:rPr lang="en-IN" sz="12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Status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Not Null</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Read / Unread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278480"/>
                  </a:ext>
                </a:extLst>
              </a:tr>
              <a:tr h="1386055">
                <a:tc>
                  <a:txBody>
                    <a:bodyPr/>
                    <a:lstStyle/>
                    <a:p>
                      <a:pPr>
                        <a:lnSpc>
                          <a:spcPct val="107000"/>
                        </a:lnSpc>
                        <a:spcAft>
                          <a:spcPts val="800"/>
                        </a:spcAft>
                      </a:pPr>
                      <a:r>
                        <a:rPr lang="en-IN" sz="1200">
                          <a:effectLst/>
                        </a:rPr>
                        <a: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Message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Varchar(500)</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Not Null</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Question List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6689622"/>
                  </a:ext>
                </a:extLst>
              </a:tr>
            </a:tbl>
          </a:graphicData>
        </a:graphic>
      </p:graphicFrame>
      <p:sp>
        <p:nvSpPr>
          <p:cNvPr id="4" name="Date Placeholder 3">
            <a:extLst>
              <a:ext uri="{FF2B5EF4-FFF2-40B4-BE49-F238E27FC236}">
                <a16:creationId xmlns:a16="http://schemas.microsoft.com/office/drawing/2014/main" id="{E620BB39-DD32-A43F-0710-0AC0506EEA7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85826BE-CFE7-8A45-6291-FD297F1F1E7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59EB405-0CCB-C681-F937-ABB71E781252}"/>
              </a:ext>
            </a:extLst>
          </p:cNvPr>
          <p:cNvSpPr>
            <a:spLocks noGrp="1"/>
          </p:cNvSpPr>
          <p:nvPr>
            <p:ph type="sldNum" sz="quarter" idx="12"/>
          </p:nvPr>
        </p:nvSpPr>
        <p:spPr/>
        <p:txBody>
          <a:bodyPr/>
          <a:lstStyle/>
          <a:p>
            <a:fld id="{58FB4751-880F-D840-AAA9-3A15815CC996}" type="slidenum">
              <a:rPr lang="en-US" smtClean="0"/>
              <a:pPr/>
              <a:t>24</a:t>
            </a:fld>
            <a:endParaRPr lang="en-US" dirty="0"/>
          </a:p>
        </p:txBody>
      </p:sp>
    </p:spTree>
    <p:extLst>
      <p:ext uri="{BB962C8B-B14F-4D97-AF65-F5344CB8AC3E}">
        <p14:creationId xmlns:p14="http://schemas.microsoft.com/office/powerpoint/2010/main" val="3519507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B590-1F1C-2F82-6E80-A1273948E5EF}"/>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Cart Table </a:t>
            </a:r>
            <a:endParaRPr lang="en-IN" dirty="0"/>
          </a:p>
        </p:txBody>
      </p:sp>
      <p:graphicFrame>
        <p:nvGraphicFramePr>
          <p:cNvPr id="7" name="Content Placeholder 6">
            <a:extLst>
              <a:ext uri="{FF2B5EF4-FFF2-40B4-BE49-F238E27FC236}">
                <a16:creationId xmlns:a16="http://schemas.microsoft.com/office/drawing/2014/main" id="{89687055-6D87-40A4-A34B-FF28FE0257E7}"/>
              </a:ext>
            </a:extLst>
          </p:cNvPr>
          <p:cNvGraphicFramePr>
            <a:graphicFrameLocks noGrp="1"/>
          </p:cNvGraphicFramePr>
          <p:nvPr>
            <p:ph idx="1"/>
            <p:extLst>
              <p:ext uri="{D42A27DB-BD31-4B8C-83A1-F6EECF244321}">
                <p14:modId xmlns:p14="http://schemas.microsoft.com/office/powerpoint/2010/main" val="284305445"/>
              </p:ext>
            </p:extLst>
          </p:nvPr>
        </p:nvGraphicFramePr>
        <p:xfrm>
          <a:off x="576072" y="1483566"/>
          <a:ext cx="7877464" cy="3722916"/>
        </p:xfrm>
        <a:graphic>
          <a:graphicData uri="http://schemas.openxmlformats.org/drawingml/2006/table">
            <a:tbl>
              <a:tblPr firstRow="1" firstCol="1" bandRow="1">
                <a:tableStyleId>{9DCAF9ED-07DC-4A11-8D7F-57B35C25682E}</a:tableStyleId>
              </a:tblPr>
              <a:tblGrid>
                <a:gridCol w="897582">
                  <a:extLst>
                    <a:ext uri="{9D8B030D-6E8A-4147-A177-3AD203B41FA5}">
                      <a16:colId xmlns:a16="http://schemas.microsoft.com/office/drawing/2014/main" val="3942512829"/>
                    </a:ext>
                  </a:extLst>
                </a:gridCol>
                <a:gridCol w="1673427">
                  <a:extLst>
                    <a:ext uri="{9D8B030D-6E8A-4147-A177-3AD203B41FA5}">
                      <a16:colId xmlns:a16="http://schemas.microsoft.com/office/drawing/2014/main" val="3180079334"/>
                    </a:ext>
                  </a:extLst>
                </a:gridCol>
                <a:gridCol w="1231904">
                  <a:extLst>
                    <a:ext uri="{9D8B030D-6E8A-4147-A177-3AD203B41FA5}">
                      <a16:colId xmlns:a16="http://schemas.microsoft.com/office/drawing/2014/main" val="3773555917"/>
                    </a:ext>
                  </a:extLst>
                </a:gridCol>
                <a:gridCol w="1674336">
                  <a:extLst>
                    <a:ext uri="{9D8B030D-6E8A-4147-A177-3AD203B41FA5}">
                      <a16:colId xmlns:a16="http://schemas.microsoft.com/office/drawing/2014/main" val="432840894"/>
                    </a:ext>
                  </a:extLst>
                </a:gridCol>
                <a:gridCol w="2400215">
                  <a:extLst>
                    <a:ext uri="{9D8B030D-6E8A-4147-A177-3AD203B41FA5}">
                      <a16:colId xmlns:a16="http://schemas.microsoft.com/office/drawing/2014/main" val="3441579697"/>
                    </a:ext>
                  </a:extLst>
                </a:gridCol>
              </a:tblGrid>
              <a:tr h="620486">
                <a:tc>
                  <a:txBody>
                    <a:bodyPr/>
                    <a:lstStyle/>
                    <a:p>
                      <a:pPr algn="ctr">
                        <a:lnSpc>
                          <a:spcPct val="107000"/>
                        </a:lnSpc>
                        <a:spcAft>
                          <a:spcPts val="800"/>
                        </a:spcAft>
                      </a:pPr>
                      <a:r>
                        <a:rPr lang="en-IN" sz="1200">
                          <a:effectLst/>
                        </a:rPr>
                        <a:t>Sr No</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Field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Constraint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Description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9091391"/>
                  </a:ext>
                </a:extLst>
              </a:tr>
              <a:tr h="620486">
                <a:tc>
                  <a:txBody>
                    <a:bodyPr/>
                    <a:lstStyle/>
                    <a:p>
                      <a:pPr>
                        <a:lnSpc>
                          <a:spcPct val="107000"/>
                        </a:lnSpc>
                        <a:spcAft>
                          <a:spcPts val="800"/>
                        </a:spcAft>
                      </a:pPr>
                      <a:r>
                        <a:rPr lang="en-IN" sz="12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Primary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Place Order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0775831"/>
                  </a:ext>
                </a:extLst>
              </a:tr>
              <a:tr h="620486">
                <a:tc>
                  <a:txBody>
                    <a:bodyPr/>
                    <a:lstStyle/>
                    <a:p>
                      <a:pPr>
                        <a:lnSpc>
                          <a:spcPct val="107000"/>
                        </a:lnSpc>
                        <a:spcAft>
                          <a:spcPts val="800"/>
                        </a:spcAft>
                      </a:pPr>
                      <a:r>
                        <a:rPr lang="en-IN" sz="12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Cust _id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Foreign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User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8778776"/>
                  </a:ext>
                </a:extLst>
              </a:tr>
              <a:tr h="620486">
                <a:tc>
                  <a:txBody>
                    <a:bodyPr/>
                    <a:lstStyle/>
                    <a:p>
                      <a:pPr>
                        <a:lnSpc>
                          <a:spcPct val="107000"/>
                        </a:lnSpc>
                        <a:spcAft>
                          <a:spcPts val="800"/>
                        </a:spcAft>
                      </a:pPr>
                      <a:r>
                        <a:rPr lang="en-IN" sz="12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Product_Name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Varchar(50)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Foreign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Product 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9972299"/>
                  </a:ext>
                </a:extLst>
              </a:tr>
              <a:tr h="620486">
                <a:tc>
                  <a:txBody>
                    <a:bodyPr/>
                    <a:lstStyle/>
                    <a:p>
                      <a:pPr>
                        <a:lnSpc>
                          <a:spcPct val="107000"/>
                        </a:lnSpc>
                        <a:spcAft>
                          <a:spcPts val="800"/>
                        </a:spcAft>
                      </a:pPr>
                      <a:r>
                        <a:rPr lang="en-IN" sz="1200">
                          <a:effectLst/>
                        </a:rPr>
                        <a: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Image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Image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Image of item</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7552097"/>
                  </a:ext>
                </a:extLst>
              </a:tr>
              <a:tr h="620486">
                <a:tc>
                  <a:txBody>
                    <a:bodyPr/>
                    <a:lstStyle/>
                    <a:p>
                      <a:pPr>
                        <a:lnSpc>
                          <a:spcPct val="107000"/>
                        </a:lnSpc>
                        <a:spcAft>
                          <a:spcPts val="800"/>
                        </a:spcAft>
                      </a:pPr>
                      <a:r>
                        <a:rPr lang="en-IN" sz="1200">
                          <a:effectLst/>
                        </a:rPr>
                        <a:t>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Quantity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Int(200)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Quantity of Product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1884497"/>
                  </a:ext>
                </a:extLst>
              </a:tr>
            </a:tbl>
          </a:graphicData>
        </a:graphic>
      </p:graphicFrame>
      <p:sp>
        <p:nvSpPr>
          <p:cNvPr id="4" name="Date Placeholder 3">
            <a:extLst>
              <a:ext uri="{FF2B5EF4-FFF2-40B4-BE49-F238E27FC236}">
                <a16:creationId xmlns:a16="http://schemas.microsoft.com/office/drawing/2014/main" id="{675B2977-1F87-5C2D-C241-583C9BA460F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D40634C-4EA8-ED34-DA15-CD5C79F0F11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0CA79C2-1D42-3726-CB4B-E8168C449CC0}"/>
              </a:ext>
            </a:extLst>
          </p:cNvPr>
          <p:cNvSpPr>
            <a:spLocks noGrp="1"/>
          </p:cNvSpPr>
          <p:nvPr>
            <p:ph type="sldNum" sz="quarter" idx="12"/>
          </p:nvPr>
        </p:nvSpPr>
        <p:spPr/>
        <p:txBody>
          <a:bodyPr/>
          <a:lstStyle/>
          <a:p>
            <a:fld id="{58FB4751-880F-D840-AAA9-3A15815CC996}" type="slidenum">
              <a:rPr lang="en-US" smtClean="0"/>
              <a:pPr/>
              <a:t>25</a:t>
            </a:fld>
            <a:endParaRPr lang="en-US" dirty="0"/>
          </a:p>
        </p:txBody>
      </p:sp>
    </p:spTree>
    <p:extLst>
      <p:ext uri="{BB962C8B-B14F-4D97-AF65-F5344CB8AC3E}">
        <p14:creationId xmlns:p14="http://schemas.microsoft.com/office/powerpoint/2010/main" val="783032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C512-4D0C-2607-3ECF-1E127F3FC460}"/>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Billing Table</a:t>
            </a:r>
            <a:endParaRPr lang="en-IN" dirty="0"/>
          </a:p>
        </p:txBody>
      </p:sp>
      <p:graphicFrame>
        <p:nvGraphicFramePr>
          <p:cNvPr id="7" name="Content Placeholder 6">
            <a:extLst>
              <a:ext uri="{FF2B5EF4-FFF2-40B4-BE49-F238E27FC236}">
                <a16:creationId xmlns:a16="http://schemas.microsoft.com/office/drawing/2014/main" id="{FFDA2303-F1C5-8037-E027-2D014911DF88}"/>
              </a:ext>
            </a:extLst>
          </p:cNvPr>
          <p:cNvGraphicFramePr>
            <a:graphicFrameLocks noGrp="1"/>
          </p:cNvGraphicFramePr>
          <p:nvPr>
            <p:ph idx="1"/>
            <p:extLst>
              <p:ext uri="{D42A27DB-BD31-4B8C-83A1-F6EECF244321}">
                <p14:modId xmlns:p14="http://schemas.microsoft.com/office/powerpoint/2010/main" val="715571042"/>
              </p:ext>
            </p:extLst>
          </p:nvPr>
        </p:nvGraphicFramePr>
        <p:xfrm>
          <a:off x="576072" y="1380743"/>
          <a:ext cx="9594296" cy="4665497"/>
        </p:xfrm>
        <a:graphic>
          <a:graphicData uri="http://schemas.openxmlformats.org/drawingml/2006/table">
            <a:tbl>
              <a:tblPr firstRow="1" firstCol="1" bandRow="1">
                <a:tableStyleId>{9DCAF9ED-07DC-4A11-8D7F-57B35C25682E}</a:tableStyleId>
              </a:tblPr>
              <a:tblGrid>
                <a:gridCol w="1093203">
                  <a:extLst>
                    <a:ext uri="{9D8B030D-6E8A-4147-A177-3AD203B41FA5}">
                      <a16:colId xmlns:a16="http://schemas.microsoft.com/office/drawing/2014/main" val="1340318218"/>
                    </a:ext>
                  </a:extLst>
                </a:gridCol>
                <a:gridCol w="2038138">
                  <a:extLst>
                    <a:ext uri="{9D8B030D-6E8A-4147-A177-3AD203B41FA5}">
                      <a16:colId xmlns:a16="http://schemas.microsoft.com/office/drawing/2014/main" val="1890017595"/>
                    </a:ext>
                  </a:extLst>
                </a:gridCol>
                <a:gridCol w="1500387">
                  <a:extLst>
                    <a:ext uri="{9D8B030D-6E8A-4147-A177-3AD203B41FA5}">
                      <a16:colId xmlns:a16="http://schemas.microsoft.com/office/drawing/2014/main" val="1740726927"/>
                    </a:ext>
                  </a:extLst>
                </a:gridCol>
                <a:gridCol w="2039245">
                  <a:extLst>
                    <a:ext uri="{9D8B030D-6E8A-4147-A177-3AD203B41FA5}">
                      <a16:colId xmlns:a16="http://schemas.microsoft.com/office/drawing/2014/main" val="3711137580"/>
                    </a:ext>
                  </a:extLst>
                </a:gridCol>
                <a:gridCol w="2923323">
                  <a:extLst>
                    <a:ext uri="{9D8B030D-6E8A-4147-A177-3AD203B41FA5}">
                      <a16:colId xmlns:a16="http://schemas.microsoft.com/office/drawing/2014/main" val="3523622284"/>
                    </a:ext>
                  </a:extLst>
                </a:gridCol>
              </a:tblGrid>
              <a:tr h="330505">
                <a:tc>
                  <a:txBody>
                    <a:bodyPr/>
                    <a:lstStyle/>
                    <a:p>
                      <a:pPr algn="ctr">
                        <a:lnSpc>
                          <a:spcPct val="107000"/>
                        </a:lnSpc>
                        <a:spcAft>
                          <a:spcPts val="800"/>
                        </a:spcAft>
                      </a:pPr>
                      <a:r>
                        <a:rPr lang="en-IN" sz="1200">
                          <a:effectLst/>
                        </a:rPr>
                        <a:t>Sr No</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Field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Constraint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Description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8266452"/>
                  </a:ext>
                </a:extLst>
              </a:tr>
              <a:tr h="330505">
                <a:tc>
                  <a:txBody>
                    <a:bodyPr/>
                    <a:lstStyle/>
                    <a:p>
                      <a:pPr>
                        <a:lnSpc>
                          <a:spcPct val="107000"/>
                        </a:lnSpc>
                        <a:spcAft>
                          <a:spcPts val="800"/>
                        </a:spcAft>
                      </a:pPr>
                      <a:r>
                        <a:rPr lang="en-IN" sz="12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Primary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Billing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5790784"/>
                  </a:ext>
                </a:extLst>
              </a:tr>
              <a:tr h="330505">
                <a:tc>
                  <a:txBody>
                    <a:bodyPr/>
                    <a:lstStyle/>
                    <a:p>
                      <a:pPr>
                        <a:lnSpc>
                          <a:spcPct val="107000"/>
                        </a:lnSpc>
                        <a:spcAft>
                          <a:spcPts val="800"/>
                        </a:spcAft>
                      </a:pPr>
                      <a:r>
                        <a:rPr lang="en-IN" sz="12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Cust_id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Primary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User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6988489"/>
                  </a:ext>
                </a:extLst>
              </a:tr>
              <a:tr h="330505">
                <a:tc>
                  <a:txBody>
                    <a:bodyPr/>
                    <a:lstStyle/>
                    <a:p>
                      <a:pPr>
                        <a:lnSpc>
                          <a:spcPct val="107000"/>
                        </a:lnSpc>
                        <a:spcAft>
                          <a:spcPts val="800"/>
                        </a:spcAft>
                      </a:pPr>
                      <a:r>
                        <a:rPr lang="en-IN" sz="12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first_name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Varchar(15)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User First 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5962468"/>
                  </a:ext>
                </a:extLst>
              </a:tr>
              <a:tr h="330505">
                <a:tc>
                  <a:txBody>
                    <a:bodyPr/>
                    <a:lstStyle/>
                    <a:p>
                      <a:pPr>
                        <a:lnSpc>
                          <a:spcPct val="107000"/>
                        </a:lnSpc>
                        <a:spcAft>
                          <a:spcPts val="800"/>
                        </a:spcAft>
                      </a:pPr>
                      <a:r>
                        <a:rPr lang="en-IN" sz="1200">
                          <a:effectLst/>
                        </a:rPr>
                        <a: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Email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Varchar(40)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User E-Mail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6212710"/>
                  </a:ext>
                </a:extLst>
              </a:tr>
              <a:tr h="673819">
                <a:tc>
                  <a:txBody>
                    <a:bodyPr/>
                    <a:lstStyle/>
                    <a:p>
                      <a:pPr>
                        <a:lnSpc>
                          <a:spcPct val="107000"/>
                        </a:lnSpc>
                        <a:spcAft>
                          <a:spcPts val="800"/>
                        </a:spcAft>
                      </a:pPr>
                      <a:r>
                        <a:rPr lang="en-IN" sz="1200">
                          <a:effectLst/>
                        </a:rPr>
                        <a:t>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Contact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Number(10)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User Number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8065752"/>
                  </a:ext>
                </a:extLst>
              </a:tr>
              <a:tr h="330505">
                <a:tc>
                  <a:txBody>
                    <a:bodyPr/>
                    <a:lstStyle/>
                    <a:p>
                      <a:pPr>
                        <a:lnSpc>
                          <a:spcPct val="107000"/>
                        </a:lnSpc>
                        <a:spcAft>
                          <a:spcPts val="800"/>
                        </a:spcAft>
                      </a:pPr>
                      <a:r>
                        <a:rPr lang="en-IN" sz="1200">
                          <a:effectLst/>
                        </a:rPr>
                        <a:t>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Product_id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Foreign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Product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9060105"/>
                  </a:ext>
                </a:extLst>
              </a:tr>
              <a:tr h="330505">
                <a:tc>
                  <a:txBody>
                    <a:bodyPr/>
                    <a:lstStyle/>
                    <a:p>
                      <a:pPr>
                        <a:lnSpc>
                          <a:spcPct val="107000"/>
                        </a:lnSpc>
                        <a:spcAft>
                          <a:spcPts val="800"/>
                        </a:spcAft>
                      </a:pPr>
                      <a:r>
                        <a:rPr lang="en-IN" sz="1200">
                          <a:effectLst/>
                        </a:rPr>
                        <a:t>7</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Product_Name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Varchar(50)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Foreign Key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Product 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7716267"/>
                  </a:ext>
                </a:extLst>
              </a:tr>
              <a:tr h="673819">
                <a:tc>
                  <a:txBody>
                    <a:bodyPr/>
                    <a:lstStyle/>
                    <a:p>
                      <a:pPr>
                        <a:lnSpc>
                          <a:spcPct val="107000"/>
                        </a:lnSpc>
                        <a:spcAft>
                          <a:spcPts val="800"/>
                        </a:spcAft>
                      </a:pPr>
                      <a:r>
                        <a:rPr lang="en-IN" sz="1200">
                          <a:effectLst/>
                        </a:rPr>
                        <a:t>8</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Price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Number(20)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Price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588560"/>
                  </a:ext>
                </a:extLst>
              </a:tr>
              <a:tr h="330505">
                <a:tc>
                  <a:txBody>
                    <a:bodyPr/>
                    <a:lstStyle/>
                    <a:p>
                      <a:pPr>
                        <a:lnSpc>
                          <a:spcPct val="107000"/>
                        </a:lnSpc>
                        <a:spcAft>
                          <a:spcPts val="800"/>
                        </a:spcAft>
                      </a:pPr>
                      <a:r>
                        <a:rPr lang="en-IN" sz="1200">
                          <a:effectLst/>
                        </a:rPr>
                        <a:t>9</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Quantity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Int(200)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Quantity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7922654"/>
                  </a:ext>
                </a:extLst>
              </a:tr>
              <a:tr h="673819">
                <a:tc>
                  <a:txBody>
                    <a:bodyPr/>
                    <a:lstStyle/>
                    <a:p>
                      <a:pPr>
                        <a:lnSpc>
                          <a:spcPct val="107000"/>
                        </a:lnSpc>
                        <a:spcAft>
                          <a:spcPts val="800"/>
                        </a:spcAft>
                      </a:pPr>
                      <a:r>
                        <a:rPr lang="en-IN" sz="1200">
                          <a:effectLst/>
                        </a:rPr>
                        <a:t>10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Date of Generation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Date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Not Null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Date of join</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2123888"/>
                  </a:ext>
                </a:extLst>
              </a:tr>
            </a:tbl>
          </a:graphicData>
        </a:graphic>
      </p:graphicFrame>
      <p:sp>
        <p:nvSpPr>
          <p:cNvPr id="4" name="Date Placeholder 3">
            <a:extLst>
              <a:ext uri="{FF2B5EF4-FFF2-40B4-BE49-F238E27FC236}">
                <a16:creationId xmlns:a16="http://schemas.microsoft.com/office/drawing/2014/main" id="{238E988E-9B01-2258-7D6E-D7223ABA092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45578F3-B33A-6DEB-DFBE-DF8FD0F49EC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7C9C974-3997-D373-2E1C-4865FD803FC2}"/>
              </a:ext>
            </a:extLst>
          </p:cNvPr>
          <p:cNvSpPr>
            <a:spLocks noGrp="1"/>
          </p:cNvSpPr>
          <p:nvPr>
            <p:ph type="sldNum" sz="quarter" idx="12"/>
          </p:nvPr>
        </p:nvSpPr>
        <p:spPr/>
        <p:txBody>
          <a:bodyPr/>
          <a:lstStyle/>
          <a:p>
            <a:fld id="{58FB4751-880F-D840-AAA9-3A15815CC996}" type="slidenum">
              <a:rPr lang="en-US" smtClean="0"/>
              <a:pPr/>
              <a:t>26</a:t>
            </a:fld>
            <a:endParaRPr lang="en-US" dirty="0"/>
          </a:p>
        </p:txBody>
      </p:sp>
    </p:spTree>
    <p:extLst>
      <p:ext uri="{BB962C8B-B14F-4D97-AF65-F5344CB8AC3E}">
        <p14:creationId xmlns:p14="http://schemas.microsoft.com/office/powerpoint/2010/main" val="295780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83428" y="130630"/>
            <a:ext cx="6502620" cy="884355"/>
          </a:xfrm>
        </p:spPr>
        <p:txBody>
          <a:bodyPr/>
          <a:lstStyle/>
          <a:p>
            <a:r>
              <a:rPr lang="en-US" u="sng" dirty="0">
                <a:solidFill>
                  <a:schemeClr val="tx1">
                    <a:lumMod val="50000"/>
                  </a:schemeClr>
                </a:solidFill>
                <a:latin typeface="Times New Roman" pitchFamily="18" charset="0"/>
                <a:ea typeface="Cascadia Code SemiBold" panose="020B0609020000020004" pitchFamily="49" charset="0"/>
                <a:cs typeface="Times New Roman" pitchFamily="18" charset="0"/>
              </a:rPr>
              <a:t>Introduction</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
        <p:nvSpPr>
          <p:cNvPr id="5" name="Text Placeholder 4"/>
          <p:cNvSpPr>
            <a:spLocks noGrp="1"/>
          </p:cNvSpPr>
          <p:nvPr>
            <p:ph type="body" sz="half" idx="2"/>
          </p:nvPr>
        </p:nvSpPr>
        <p:spPr>
          <a:xfrm>
            <a:off x="483428" y="1696211"/>
            <a:ext cx="7316964" cy="4110229"/>
          </a:xfrm>
        </p:spPr>
        <p:txBody>
          <a:bodyPr>
            <a:normAutofit fontScale="92500" lnSpcReduction="20000"/>
          </a:bodyPr>
          <a:lstStyle/>
          <a:p>
            <a:pPr indent="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business-to-consumer aspect of product commerce (e-commerce) is the most visible business use of the world wide web. The primary goal of an e-commerce site is to sell goods online. </a:t>
            </a:r>
          </a:p>
          <a:p>
            <a:pPr indent="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E-Commerce is fast gaining ground as an accepted and used business paradigm. More and more business houses are implementing web sites providing functionality for performing commercial transaction over the web. It is reasonable to say that the process of shopping on the web is becoming commonplace.</a:t>
            </a:r>
          </a:p>
          <a:p>
            <a:pPr indent="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online store is a virtual store on the Internet where customers can browse the catalog and select products of interest. The selected items may be collected in a shopping cart. At checkout time, the items in the shopping cart will be presented as an order. At that time, more information will be needed to complete the transaction. Usually, the customer will be asked to fill or select a billing address, a shipping address, a shipping option, and payment information such as credit card number or cash on delivery. An e-mail notification is sent to the customer as soon as the order is placed.</a:t>
            </a:r>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83428" y="82295"/>
            <a:ext cx="6502620" cy="936607"/>
          </a:xfrm>
        </p:spPr>
        <p:txBody>
          <a:bodyPr/>
          <a:lstStyle/>
          <a:p>
            <a:r>
              <a:rPr lang="en-US" u="sng" dirty="0">
                <a:solidFill>
                  <a:schemeClr val="tx1">
                    <a:lumMod val="50000"/>
                  </a:schemeClr>
                </a:solidFill>
                <a:latin typeface="Times New Roman" pitchFamily="18" charset="0"/>
                <a:ea typeface="Cascadia Code SemiBold" panose="020B0609020000020004" pitchFamily="49" charset="0"/>
                <a:cs typeface="Times New Roman" pitchFamily="18" charset="0"/>
              </a:rPr>
              <a:t>Existing System</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
        <p:nvSpPr>
          <p:cNvPr id="5" name="Text Placeholder 4"/>
          <p:cNvSpPr>
            <a:spLocks noGrp="1"/>
          </p:cNvSpPr>
          <p:nvPr>
            <p:ph type="body" sz="half" idx="2"/>
          </p:nvPr>
        </p:nvSpPr>
        <p:spPr>
          <a:xfrm>
            <a:off x="483428" y="1696211"/>
            <a:ext cx="7270311" cy="4110229"/>
          </a:xfrm>
        </p:spPr>
        <p:txBody>
          <a:bodyPr>
            <a:normAutofit/>
          </a:bodyPr>
          <a:lstStyle/>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today’s fast-changing business environment, it’s extremely important to be able to respond to client needs in the most effective and timely manner. If your customers wish to see your business online and have instant access to your products or services.</a:t>
            </a:r>
          </a:p>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people, nowadays just a sweeping some items into a phone and they are like the items than they can order it.</a:t>
            </a:r>
          </a:p>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people, nowadays just sweeping some items into a phone. If they like something, they order it.  </a:t>
            </a:r>
          </a:p>
          <a:p>
            <a:pPr marL="342900" lvl="0" indent="-342900" algn="just">
              <a:lnSpc>
                <a:spcPct val="115000"/>
              </a:lnSpc>
              <a:spcAft>
                <a:spcPts val="10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Easy to search, which is a customer need.</a:t>
            </a:r>
          </a:p>
        </p:txBody>
      </p:sp>
    </p:spTree>
    <p:extLst>
      <p:ext uri="{BB962C8B-B14F-4D97-AF65-F5344CB8AC3E}">
        <p14:creationId xmlns:p14="http://schemas.microsoft.com/office/powerpoint/2010/main" val="64288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57302" y="274314"/>
            <a:ext cx="6502620" cy="836023"/>
          </a:xfrm>
        </p:spPr>
        <p:txBody>
          <a:bodyPr/>
          <a:lstStyle/>
          <a:p>
            <a:r>
              <a:rPr lang="en-US" u="sng" dirty="0">
                <a:latin typeface="Times New Roman" pitchFamily="18" charset="0"/>
                <a:cs typeface="Times New Roman" pitchFamily="18" charset="0"/>
              </a:rPr>
              <a:t>Need for the New System</a:t>
            </a:r>
            <a:endParaRPr lang="en-US" u="sng" dirty="0">
              <a:solidFill>
                <a:schemeClr val="tx1">
                  <a:lumMod val="50000"/>
                </a:schemeClr>
              </a:solidFill>
              <a:latin typeface="Times New Roman" pitchFamily="18" charset="0"/>
              <a:ea typeface="Cascadia Code SemiBold" panose="020B0609020000020004" pitchFamily="49" charset="0"/>
              <a:cs typeface="Times New Roman" pitchFamily="18" charset="0"/>
            </a:endParaRP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
        <p:nvSpPr>
          <p:cNvPr id="5" name="Text Placeholder 4"/>
          <p:cNvSpPr>
            <a:spLocks noGrp="1"/>
          </p:cNvSpPr>
          <p:nvPr>
            <p:ph type="body" sz="half" idx="2"/>
          </p:nvPr>
        </p:nvSpPr>
        <p:spPr>
          <a:xfrm>
            <a:off x="483428" y="1696211"/>
            <a:ext cx="7344956" cy="4110229"/>
          </a:xfrm>
        </p:spPr>
        <p:txBody>
          <a:bodyPr>
            <a:normAutofit/>
          </a:bodyPr>
          <a:lstStyle/>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Analysis will be very easy in proposed system as it is automated.</a:t>
            </a:r>
          </a:p>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Easy service search, which is a homeowner’s need.</a:t>
            </a:r>
          </a:p>
          <a:p>
            <a:pPr marL="342900" lvl="0" indent="-342900" algn="just">
              <a:lnSpc>
                <a:spcPct val="115000"/>
              </a:lnSpc>
              <a:spcAft>
                <a:spcPts val="10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system can offer several benefits for homeowners and service providers, making it a valuable addition to the home services industry.</a:t>
            </a:r>
          </a:p>
        </p:txBody>
      </p:sp>
    </p:spTree>
    <p:extLst>
      <p:ext uri="{BB962C8B-B14F-4D97-AF65-F5344CB8AC3E}">
        <p14:creationId xmlns:p14="http://schemas.microsoft.com/office/powerpoint/2010/main" val="350817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52797" y="182873"/>
            <a:ext cx="7589419" cy="836022"/>
          </a:xfrm>
        </p:spPr>
        <p:txBody>
          <a:bodyPr/>
          <a:lstStyle/>
          <a:p>
            <a:r>
              <a:rPr lang="en-US" u="sng" dirty="0">
                <a:latin typeface="Times New Roman" pitchFamily="18" charset="0"/>
                <a:cs typeface="Times New Roman" pitchFamily="18" charset="0"/>
              </a:rPr>
              <a:t>Objective of the New System</a:t>
            </a:r>
            <a:endParaRPr lang="en-US" u="sng" dirty="0">
              <a:solidFill>
                <a:schemeClr val="tx1">
                  <a:lumMod val="50000"/>
                </a:schemeClr>
              </a:solidFill>
              <a:latin typeface="Times New Roman" pitchFamily="18" charset="0"/>
              <a:ea typeface="Cascadia Code SemiBold" panose="020B0609020000020004" pitchFamily="49" charset="0"/>
              <a:cs typeface="Times New Roman" pitchFamily="18" charset="0"/>
            </a:endParaRP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
        <p:nvSpPr>
          <p:cNvPr id="5" name="Text Placeholder 4"/>
          <p:cNvSpPr>
            <a:spLocks noGrp="1"/>
          </p:cNvSpPr>
          <p:nvPr>
            <p:ph type="body" sz="half" idx="2"/>
          </p:nvPr>
        </p:nvSpPr>
        <p:spPr>
          <a:xfrm>
            <a:off x="483428" y="1672046"/>
            <a:ext cx="7589418" cy="4140926"/>
          </a:xfrm>
        </p:spPr>
        <p:txBody>
          <a:bodyPr>
            <a:normAutofit/>
          </a:bodyPr>
          <a:lstStyle/>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objective of ecommerce website is to be able to sell goods directly to a user. B2B type occurs when a transaction of products or services takes place between two businesses.</a:t>
            </a:r>
          </a:p>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general-purpose e-commerce store where product like clothes can be bought from the comfort of home through the Internet. However, for implementation purposes, this paper will deal with an online shopping for clothes.</a:t>
            </a:r>
          </a:p>
          <a:p>
            <a:pPr marL="342900" lvl="0" indent="-342900" algn="just">
              <a:lnSpc>
                <a:spcPct val="115000"/>
              </a:lnSpc>
              <a:spcAft>
                <a:spcPts val="10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general-purpose e-commerce store where any kind of product can be bought from the comfort of home through the Internet. However, for implementation purposes, this paper will deal with an online shopping for baby product.</a:t>
            </a:r>
          </a:p>
          <a:p>
            <a:pPr marL="342900" lvl="0" indent="-342900" algn="just">
              <a:lnSpc>
                <a:spcPct val="115000"/>
              </a:lnSpc>
              <a:spcAft>
                <a:spcPts val="10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Nowadays Everyone is very busy in their own life, so that save their time.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6615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83428" y="82295"/>
            <a:ext cx="6502620" cy="845167"/>
          </a:xfrm>
        </p:spPr>
        <p:txBody>
          <a:bodyPr/>
          <a:lstStyle/>
          <a:p>
            <a:r>
              <a:rPr lang="en-IN" u="sng" dirty="0">
                <a:latin typeface="Times New Roman" pitchFamily="18" charset="0"/>
                <a:cs typeface="Times New Roman" pitchFamily="18" charset="0"/>
              </a:rPr>
              <a:t>Problem Definition</a:t>
            </a:r>
            <a:endParaRPr lang="en-US" u="sng" dirty="0">
              <a:solidFill>
                <a:schemeClr val="tx1">
                  <a:lumMod val="50000"/>
                </a:schemeClr>
              </a:solidFill>
              <a:latin typeface="Times New Roman" pitchFamily="18" charset="0"/>
              <a:ea typeface="Cascadia Code SemiBold" panose="020B0609020000020004" pitchFamily="49" charset="0"/>
              <a:cs typeface="Times New Roman" pitchFamily="18" charset="0"/>
            </a:endParaRP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
        <p:nvSpPr>
          <p:cNvPr id="5" name="Text Placeholder 4"/>
          <p:cNvSpPr>
            <a:spLocks noGrp="1"/>
          </p:cNvSpPr>
          <p:nvPr>
            <p:ph type="body" sz="half" idx="2"/>
          </p:nvPr>
        </p:nvSpPr>
        <p:spPr>
          <a:xfrm>
            <a:off x="483428" y="1696211"/>
            <a:ext cx="7363617" cy="4110229"/>
          </a:xfrm>
        </p:spPr>
        <p:txBody>
          <a:bodyPr>
            <a:normAutofit/>
          </a:bodyPr>
          <a:lstStyle/>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Existing system are a failing in providing quick operation</a:t>
            </a:r>
          </a:p>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Cost is high as well.</a:t>
            </a:r>
          </a:p>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Processing very lengthy and time consuming.</a:t>
            </a:r>
          </a:p>
          <a:p>
            <a:pPr marL="342900" lvl="0" indent="-342900" algn="just">
              <a:lnSpc>
                <a:spcPct val="115000"/>
              </a:lnSpc>
              <a:spcAft>
                <a:spcPts val="10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 time consume for before generation.</a:t>
            </a:r>
          </a:p>
        </p:txBody>
      </p:sp>
    </p:spTree>
    <p:extLst>
      <p:ext uri="{BB962C8B-B14F-4D97-AF65-F5344CB8AC3E}">
        <p14:creationId xmlns:p14="http://schemas.microsoft.com/office/powerpoint/2010/main" val="149986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half" idx="1"/>
          </p:nvPr>
        </p:nvSpPr>
        <p:spPr/>
        <p:txBody>
          <a:bodyPr>
            <a:normAutofit/>
          </a:bodyPr>
          <a:lstStyle/>
          <a:p>
            <a:pPr marL="342900" indent="-342900" algn="just">
              <a:lnSpc>
                <a:spcPct val="115000"/>
              </a:lnSpc>
              <a:spcBef>
                <a:spcPts val="0"/>
              </a:spcBef>
              <a:buFont typeface="Wingdings" panose="05000000000000000000" pitchFamily="2" charset="2"/>
              <a:buChar char=""/>
            </a:pPr>
            <a:r>
              <a:rPr lang="en-IN" sz="2400" dirty="0">
                <a:latin typeface="Calibri" panose="020F0502020204030204" pitchFamily="34" charset="0"/>
                <a:cs typeface="Times New Roman" panose="02020603050405020304" pitchFamily="18" charset="0"/>
              </a:rPr>
              <a:t>Advantages</a:t>
            </a:r>
          </a:p>
          <a:p>
            <a:pPr lvl="1" algn="just">
              <a:lnSpc>
                <a:spcPct val="115000"/>
              </a:lnSpc>
              <a:spcBef>
                <a:spcPts val="0"/>
              </a:spcBef>
              <a:buFont typeface="Wingdings" panose="05000000000000000000" pitchFamily="2" charset="2"/>
              <a:buChar char="Ø"/>
            </a:pPr>
            <a:r>
              <a:rPr lang="en-IN" sz="1800" dirty="0">
                <a:latin typeface="Calibri" panose="020F0502020204030204" pitchFamily="34" charset="0"/>
                <a:cs typeface="Times New Roman" panose="02020603050405020304" pitchFamily="18" charset="0"/>
              </a:rPr>
              <a:t>Saves Time</a:t>
            </a:r>
          </a:p>
          <a:p>
            <a:pPr lvl="1" algn="just">
              <a:lnSpc>
                <a:spcPct val="115000"/>
              </a:lnSpc>
              <a:spcBef>
                <a:spcPts val="0"/>
              </a:spcBef>
              <a:buFont typeface="Wingdings" panose="05000000000000000000" pitchFamily="2" charset="2"/>
              <a:buChar char="Ø"/>
            </a:pPr>
            <a:r>
              <a:rPr lang="en-IN" sz="1800" dirty="0">
                <a:latin typeface="Calibri" panose="020F0502020204030204" pitchFamily="34" charset="0"/>
                <a:cs typeface="Times New Roman" panose="02020603050405020304" pitchFamily="18" charset="0"/>
              </a:rPr>
              <a:t>Fresh and Quality Product Assurance</a:t>
            </a:r>
          </a:p>
          <a:p>
            <a:pPr lvl="1" algn="just">
              <a:lnSpc>
                <a:spcPct val="115000"/>
              </a:lnSpc>
              <a:spcBef>
                <a:spcPts val="0"/>
              </a:spcBef>
              <a:buFont typeface="Wingdings" panose="05000000000000000000" pitchFamily="2" charset="2"/>
              <a:buChar char="Ø"/>
            </a:pPr>
            <a:r>
              <a:rPr lang="en-IN" sz="1800" dirty="0">
                <a:latin typeface="Calibri" panose="020F0502020204030204" pitchFamily="34" charset="0"/>
                <a:cs typeface="Times New Roman" panose="02020603050405020304" pitchFamily="18" charset="0"/>
              </a:rPr>
              <a:t>24/7 Ordering</a:t>
            </a:r>
          </a:p>
          <a:p>
            <a:pPr lvl="1" algn="just">
              <a:lnSpc>
                <a:spcPct val="115000"/>
              </a:lnSpc>
              <a:spcBef>
                <a:spcPts val="0"/>
              </a:spcBef>
              <a:buFont typeface="Wingdings" panose="05000000000000000000" pitchFamily="2" charset="2"/>
              <a:buChar char="Ø"/>
            </a:pPr>
            <a:r>
              <a:rPr lang="en-IN" sz="1800" dirty="0">
                <a:latin typeface="Calibri" panose="020F0502020204030204" pitchFamily="34" charset="0"/>
                <a:cs typeface="Times New Roman" panose="02020603050405020304" pitchFamily="18" charset="0"/>
              </a:rPr>
              <a:t>Home Delivery</a:t>
            </a:r>
          </a:p>
          <a:p>
            <a:pPr lvl="1" algn="just">
              <a:lnSpc>
                <a:spcPct val="115000"/>
              </a:lnSpc>
              <a:spcBef>
                <a:spcPts val="0"/>
              </a:spcBef>
              <a:buFont typeface="Wingdings" panose="05000000000000000000" pitchFamily="2" charset="2"/>
              <a:buChar char="Ø"/>
            </a:pPr>
            <a:r>
              <a:rPr lang="en-IN" sz="1800" dirty="0">
                <a:latin typeface="Calibri" panose="020F0502020204030204" pitchFamily="34" charset="0"/>
                <a:cs typeface="Times New Roman" panose="02020603050405020304" pitchFamily="18" charset="0"/>
              </a:rPr>
              <a:t>Discount coupons available online (like vouchers)</a:t>
            </a:r>
          </a:p>
          <a:p>
            <a:pPr lvl="1" algn="just">
              <a:lnSpc>
                <a:spcPct val="115000"/>
              </a:lnSpc>
              <a:spcBef>
                <a:spcPts val="0"/>
              </a:spcBef>
              <a:buFont typeface="Wingdings" panose="05000000000000000000" pitchFamily="2" charset="2"/>
              <a:buChar char="Ø"/>
            </a:pPr>
            <a:r>
              <a:rPr lang="en-IN" sz="1800" dirty="0">
                <a:latin typeface="Calibri" panose="020F0502020204030204" pitchFamily="34" charset="0"/>
                <a:cs typeface="Times New Roman" panose="02020603050405020304" pitchFamily="18" charset="0"/>
              </a:rPr>
              <a:t>Detail information of Product</a:t>
            </a:r>
          </a:p>
          <a:p>
            <a:pPr lvl="1" algn="just">
              <a:lnSpc>
                <a:spcPct val="115000"/>
              </a:lnSpc>
              <a:spcBef>
                <a:spcPts val="0"/>
              </a:spcBef>
              <a:buFont typeface="Wingdings" panose="05000000000000000000" pitchFamily="2" charset="2"/>
              <a:buChar char="Ø"/>
            </a:pPr>
            <a:r>
              <a:rPr lang="en-IN" sz="1800" dirty="0">
                <a:latin typeface="Calibri" panose="020F0502020204030204" pitchFamily="34" charset="0"/>
                <a:cs typeface="Times New Roman" panose="02020603050405020304" pitchFamily="18" charset="0"/>
              </a:rPr>
              <a:t>User can replace the order</a:t>
            </a:r>
          </a:p>
        </p:txBody>
      </p:sp>
      <p:sp>
        <p:nvSpPr>
          <p:cNvPr id="2" name="Content Placeholder 1">
            <a:extLst>
              <a:ext uri="{FF2B5EF4-FFF2-40B4-BE49-F238E27FC236}">
                <a16:creationId xmlns:a16="http://schemas.microsoft.com/office/drawing/2014/main" id="{3D37173C-D938-BFFD-D21F-FA4A88217BAD}"/>
              </a:ext>
            </a:extLst>
          </p:cNvPr>
          <p:cNvSpPr>
            <a:spLocks noGrp="1"/>
          </p:cNvSpPr>
          <p:nvPr>
            <p:ph sz="half" idx="2"/>
          </p:nvPr>
        </p:nvSpPr>
        <p:spPr/>
        <p:txBody>
          <a:bodyPr/>
          <a:lstStyle/>
          <a:p>
            <a:pPr marL="342900" lvl="0" indent="-342900" algn="just">
              <a:lnSpc>
                <a:spcPct val="115000"/>
              </a:lnSpc>
              <a:buFont typeface="Wingdings" panose="05000000000000000000" pitchFamily="2" charset="2"/>
              <a:buChar char=""/>
            </a:pPr>
            <a:r>
              <a:rPr lang="en-IN" sz="2400" b="1" dirty="0">
                <a:effectLst/>
                <a:latin typeface="Calibri" panose="020F0502020204030204" pitchFamily="34" charset="0"/>
                <a:ea typeface="Calibri" panose="020F0502020204030204" pitchFamily="34" charset="0"/>
                <a:cs typeface="Times New Roman" panose="02020603050405020304" pitchFamily="18" charset="0"/>
              </a:rPr>
              <a:t>Limitations / Constraint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Bef>
                <a:spcPts val="0"/>
              </a:spcBef>
              <a:buFont typeface="Wingdings" panose="05000000000000000000" pitchFamily="2" charset="2"/>
              <a:buChar char=""/>
            </a:pPr>
            <a:r>
              <a:rPr lang="en-IN" sz="1800" dirty="0">
                <a:latin typeface="Calibri" panose="020F0502020204030204" pitchFamily="34" charset="0"/>
                <a:cs typeface="Times New Roman" panose="02020603050405020304" pitchFamily="18" charset="0"/>
              </a:rPr>
              <a:t>14/7 customer service</a:t>
            </a:r>
          </a:p>
          <a:p>
            <a:pPr marL="742950" lvl="1" indent="-285750" algn="just">
              <a:lnSpc>
                <a:spcPct val="115000"/>
              </a:lnSpc>
              <a:spcBef>
                <a:spcPts val="0"/>
              </a:spcBef>
              <a:spcAft>
                <a:spcPts val="1000"/>
              </a:spcAft>
              <a:buFont typeface="Wingdings" panose="05000000000000000000" pitchFamily="2" charset="2"/>
              <a:buChar char=""/>
            </a:pPr>
            <a:r>
              <a:rPr lang="en-IN" sz="1800" dirty="0">
                <a:latin typeface="Calibri" panose="020F0502020204030204" pitchFamily="34" charset="0"/>
                <a:cs typeface="Times New Roman" panose="02020603050405020304" pitchFamily="18" charset="0"/>
              </a:rPr>
              <a:t>User Can’t using UPI</a:t>
            </a:r>
          </a:p>
          <a:p>
            <a:pPr marL="742950" lvl="1" indent="-285750" algn="just">
              <a:lnSpc>
                <a:spcPct val="115000"/>
              </a:lnSpc>
              <a:spcBef>
                <a:spcPts val="0"/>
              </a:spcBef>
              <a:spcAft>
                <a:spcPts val="1000"/>
              </a:spcAft>
              <a:buFont typeface="Wingdings" panose="05000000000000000000" pitchFamily="2" charset="2"/>
              <a:buChar char=""/>
            </a:pPr>
            <a:r>
              <a:rPr lang="en-IN" sz="1800" dirty="0">
                <a:latin typeface="Calibri" panose="020F0502020204030204" pitchFamily="34" charset="0"/>
                <a:cs typeface="Times New Roman" panose="02020603050405020304" pitchFamily="18" charset="0"/>
              </a:rPr>
              <a:t>User Can’t cancel order</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u="sng" dirty="0">
                <a:latin typeface="Times New Roman" pitchFamily="18" charset="0"/>
                <a:cs typeface="Times New Roman" pitchFamily="18" charset="0"/>
              </a:rPr>
              <a:t>Advantages and Limitations</a:t>
            </a:r>
            <a:endParaRPr lang="en-US" u="sng" dirty="0">
              <a:solidFill>
                <a:schemeClr val="tx1">
                  <a:lumMod val="50000"/>
                </a:schemeClr>
              </a:solidFill>
              <a:latin typeface="Times New Roman" pitchFamily="18" charset="0"/>
              <a:ea typeface="Cascadia Code SemiBold" panose="020B0609020000020004" pitchFamily="49" charset="0"/>
              <a:cs typeface="Times New Roman" pitchFamily="18" charset="0"/>
            </a:endParaRPr>
          </a:p>
        </p:txBody>
      </p:sp>
    </p:spTree>
    <p:extLst>
      <p:ext uri="{BB962C8B-B14F-4D97-AF65-F5344CB8AC3E}">
        <p14:creationId xmlns:p14="http://schemas.microsoft.com/office/powerpoint/2010/main" val="384563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half" idx="1"/>
          </p:nvPr>
        </p:nvSpPr>
        <p:spPr/>
        <p:txBody>
          <a:bodyPr>
            <a:normAutofit/>
          </a:bodyPr>
          <a:lstStyle/>
          <a:p>
            <a:pPr algn="just">
              <a:lnSpc>
                <a:spcPct val="115000"/>
              </a:lnSpc>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User Management </a:t>
            </a:r>
          </a:p>
          <a:p>
            <a:pPr marL="742950" lvl="1" indent="-285750" algn="just">
              <a:lnSpc>
                <a:spcPct val="115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Times New Roman" panose="02020603050405020304" pitchFamily="18" charset="0"/>
              </a:rPr>
              <a:t>Registrations</a:t>
            </a:r>
          </a:p>
          <a:p>
            <a:pPr marL="742950" lvl="1" indent="-285750" algn="just">
              <a:lnSpc>
                <a:spcPct val="115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Times New Roman" panose="02020603050405020304" pitchFamily="18" charset="0"/>
              </a:rPr>
              <a:t>Login</a:t>
            </a:r>
          </a:p>
          <a:p>
            <a:pPr marL="742950" lvl="1" indent="-285750" algn="just">
              <a:lnSpc>
                <a:spcPct val="115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Times New Roman" panose="02020603050405020304" pitchFamily="18" charset="0"/>
              </a:rPr>
              <a:t>Homepage</a:t>
            </a:r>
          </a:p>
          <a:p>
            <a:pPr marL="742950" lvl="1" indent="-285750" algn="just">
              <a:lnSpc>
                <a:spcPct val="115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Times New Roman" panose="02020603050405020304" pitchFamily="18" charset="0"/>
              </a:rPr>
              <a:t>Product page</a:t>
            </a:r>
          </a:p>
          <a:p>
            <a:pPr marL="742950" lvl="1" indent="-285750" algn="just">
              <a:lnSpc>
                <a:spcPct val="115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Times New Roman" panose="02020603050405020304" pitchFamily="18" charset="0"/>
              </a:rPr>
              <a:t>Crud product</a:t>
            </a:r>
          </a:p>
          <a:p>
            <a:pPr marL="742950" lvl="1" indent="-285750" algn="just">
              <a:lnSpc>
                <a:spcPct val="115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Times New Roman" panose="02020603050405020304" pitchFamily="18" charset="0"/>
              </a:rPr>
              <a:t>Product Categories</a:t>
            </a:r>
          </a:p>
          <a:p>
            <a:pPr marL="742950" lvl="1" indent="-285750" algn="just">
              <a:lnSpc>
                <a:spcPct val="115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Times New Roman" panose="02020603050405020304" pitchFamily="18" charset="0"/>
              </a:rPr>
              <a:t>Search functionalities</a:t>
            </a:r>
          </a:p>
          <a:p>
            <a:pPr marL="742950" lvl="1" indent="-285750" algn="just">
              <a:lnSpc>
                <a:spcPct val="115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Times New Roman" panose="02020603050405020304" pitchFamily="18" charset="0"/>
              </a:rPr>
              <a:t>Product Description</a:t>
            </a:r>
          </a:p>
          <a:p>
            <a:pPr marL="742950" lvl="1" indent="-285750" algn="just">
              <a:lnSpc>
                <a:spcPct val="115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Times New Roman" panose="02020603050405020304" pitchFamily="18" charset="0"/>
              </a:rPr>
              <a:t>Product Availabilities</a:t>
            </a:r>
          </a:p>
          <a:p>
            <a:pPr marL="742950" lvl="1" indent="-285750" algn="just">
              <a:lnSpc>
                <a:spcPct val="115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Times New Roman" panose="02020603050405020304" pitchFamily="18" charset="0"/>
              </a:rPr>
              <a:t>Wishlist </a:t>
            </a:r>
          </a:p>
        </p:txBody>
      </p:sp>
      <p:sp>
        <p:nvSpPr>
          <p:cNvPr id="2" name="Content Placeholder 1">
            <a:extLst>
              <a:ext uri="{FF2B5EF4-FFF2-40B4-BE49-F238E27FC236}">
                <a16:creationId xmlns:a16="http://schemas.microsoft.com/office/drawing/2014/main" id="{A6E1F570-2A5E-8ED9-CD81-0F1B7C682A1E}"/>
              </a:ext>
            </a:extLst>
          </p:cNvPr>
          <p:cNvSpPr>
            <a:spLocks noGrp="1"/>
          </p:cNvSpPr>
          <p:nvPr>
            <p:ph sz="half" idx="2"/>
          </p:nvPr>
        </p:nvSpPr>
        <p:spPr/>
        <p:txBody>
          <a:bodyPr>
            <a:normAutofit fontScale="55000" lnSpcReduction="20000"/>
          </a:bodyPr>
          <a:lstStyle/>
          <a:p>
            <a:pPr marL="742950" lvl="1" indent="-285750" algn="just">
              <a:lnSpc>
                <a:spcPct val="115000"/>
              </a:lnSpc>
              <a:buFont typeface="Courier New" panose="02070309020205020404" pitchFamily="49" charset="0"/>
              <a:buChar char="o"/>
            </a:pPr>
            <a:r>
              <a:rPr lang="en-IN" sz="2900" dirty="0">
                <a:effectLst/>
                <a:latin typeface="Calibri" panose="020F0502020204030204" pitchFamily="34" charset="0"/>
                <a:ea typeface="Calibri" panose="020F0502020204030204" pitchFamily="34" charset="0"/>
                <a:cs typeface="Times New Roman" panose="02020603050405020304" pitchFamily="18" charset="0"/>
              </a:rPr>
              <a:t>Shopping cart</a:t>
            </a:r>
          </a:p>
          <a:p>
            <a:pPr marL="742950" lvl="1" indent="-285750" algn="just">
              <a:lnSpc>
                <a:spcPct val="115000"/>
              </a:lnSpc>
              <a:buFont typeface="Courier New" panose="02070309020205020404" pitchFamily="49" charset="0"/>
              <a:buChar char="o"/>
            </a:pPr>
            <a:r>
              <a:rPr lang="en-IN" sz="2900" dirty="0">
                <a:effectLst/>
                <a:latin typeface="Calibri" panose="020F0502020204030204" pitchFamily="34" charset="0"/>
                <a:ea typeface="Calibri" panose="020F0502020204030204" pitchFamily="34" charset="0"/>
                <a:cs typeface="Times New Roman" panose="02020603050405020304" pitchFamily="18" charset="0"/>
              </a:rPr>
              <a:t>Bill </a:t>
            </a:r>
          </a:p>
          <a:p>
            <a:pPr marL="742950" lvl="1" indent="-285750" algn="just">
              <a:lnSpc>
                <a:spcPct val="115000"/>
              </a:lnSpc>
              <a:buFont typeface="Courier New" panose="02070309020205020404" pitchFamily="49" charset="0"/>
              <a:buChar char="o"/>
            </a:pPr>
            <a:r>
              <a:rPr lang="en-IN" sz="2900" dirty="0">
                <a:effectLst/>
                <a:latin typeface="Calibri" panose="020F0502020204030204" pitchFamily="34" charset="0"/>
                <a:ea typeface="Calibri" panose="020F0502020204030204" pitchFamily="34" charset="0"/>
                <a:cs typeface="Times New Roman" panose="02020603050405020304" pitchFamily="18" charset="0"/>
              </a:rPr>
              <a:t>Captcha</a:t>
            </a:r>
          </a:p>
          <a:p>
            <a:pPr marL="742950" lvl="1" indent="-285750" algn="just">
              <a:lnSpc>
                <a:spcPct val="115000"/>
              </a:lnSpc>
              <a:buFont typeface="Courier New" panose="02070309020205020404" pitchFamily="49" charset="0"/>
              <a:buChar char="o"/>
            </a:pPr>
            <a:r>
              <a:rPr lang="en-IN" sz="2900" dirty="0">
                <a:effectLst/>
                <a:latin typeface="Calibri" panose="020F0502020204030204" pitchFamily="34" charset="0"/>
                <a:ea typeface="Calibri" panose="020F0502020204030204" pitchFamily="34" charset="0"/>
                <a:cs typeface="Times New Roman" panose="02020603050405020304" pitchFamily="18" charset="0"/>
              </a:rPr>
              <a:t>Feedback </a:t>
            </a:r>
          </a:p>
          <a:p>
            <a:pPr marL="742950" lvl="1" indent="-285750" algn="just">
              <a:lnSpc>
                <a:spcPct val="115000"/>
              </a:lnSpc>
              <a:buFont typeface="Courier New" panose="02070309020205020404" pitchFamily="49" charset="0"/>
              <a:buChar char="o"/>
            </a:pPr>
            <a:r>
              <a:rPr lang="en-IN" sz="2900" dirty="0">
                <a:effectLst/>
                <a:latin typeface="Calibri" panose="020F0502020204030204" pitchFamily="34" charset="0"/>
                <a:ea typeface="Calibri" panose="020F0502020204030204" pitchFamily="34" charset="0"/>
                <a:cs typeface="Times New Roman" panose="02020603050405020304" pitchFamily="18" charset="0"/>
              </a:rPr>
              <a:t>About us</a:t>
            </a:r>
          </a:p>
          <a:p>
            <a:pPr marL="742950" lvl="1" indent="-285750" algn="just">
              <a:lnSpc>
                <a:spcPct val="115000"/>
              </a:lnSpc>
              <a:buFont typeface="Courier New" panose="02070309020205020404" pitchFamily="49" charset="0"/>
              <a:buChar char="o"/>
            </a:pPr>
            <a:r>
              <a:rPr lang="en-IN" sz="2900" dirty="0">
                <a:effectLst/>
                <a:latin typeface="Calibri" panose="020F0502020204030204" pitchFamily="34" charset="0"/>
                <a:ea typeface="Calibri" panose="020F0502020204030204" pitchFamily="34" charset="0"/>
                <a:cs typeface="Times New Roman" panose="02020603050405020304" pitchFamily="18" charset="0"/>
              </a:rPr>
              <a:t>Contact us</a:t>
            </a:r>
          </a:p>
          <a:p>
            <a:pPr marL="742950" lvl="1" indent="-285750" algn="just">
              <a:lnSpc>
                <a:spcPct val="115000"/>
              </a:lnSpc>
              <a:buFont typeface="Courier New" panose="02070309020205020404" pitchFamily="49" charset="0"/>
              <a:buChar char="o"/>
            </a:pPr>
            <a:r>
              <a:rPr lang="en-IN" sz="2900" dirty="0">
                <a:effectLst/>
                <a:latin typeface="Calibri" panose="020F0502020204030204" pitchFamily="34" charset="0"/>
                <a:ea typeface="Calibri" panose="020F0502020204030204" pitchFamily="34" charset="0"/>
                <a:cs typeface="Times New Roman" panose="02020603050405020304" pitchFamily="18" charset="0"/>
              </a:rPr>
              <a:t>Logout</a:t>
            </a:r>
          </a:p>
          <a:p>
            <a:pPr marL="742950" lvl="1" indent="-285750" algn="just">
              <a:lnSpc>
                <a:spcPct val="115000"/>
              </a:lnSpc>
              <a:buFont typeface="Courier New" panose="02070309020205020404" pitchFamily="49" charset="0"/>
              <a:buChar char="o"/>
            </a:pPr>
            <a:r>
              <a:rPr lang="en-IN" sz="2900" dirty="0">
                <a:effectLst/>
                <a:latin typeface="Calibri" panose="020F0502020204030204" pitchFamily="34" charset="0"/>
                <a:ea typeface="Calibri" panose="020F0502020204030204" pitchFamily="34" charset="0"/>
                <a:cs typeface="Times New Roman" panose="02020603050405020304" pitchFamily="18" charset="0"/>
              </a:rPr>
              <a:t>Crud customer</a:t>
            </a:r>
          </a:p>
          <a:p>
            <a:pPr marL="742950" lvl="1" indent="-285750" algn="just">
              <a:lnSpc>
                <a:spcPct val="115000"/>
              </a:lnSpc>
              <a:buFont typeface="Courier New" panose="02070309020205020404" pitchFamily="49" charset="0"/>
              <a:buChar char="o"/>
            </a:pPr>
            <a:r>
              <a:rPr lang="en-IN" sz="2900" dirty="0">
                <a:effectLst/>
                <a:latin typeface="Calibri" panose="020F0502020204030204" pitchFamily="34" charset="0"/>
                <a:ea typeface="Calibri" panose="020F0502020204030204" pitchFamily="34" charset="0"/>
                <a:cs typeface="Times New Roman" panose="02020603050405020304" pitchFamily="18" charset="0"/>
              </a:rPr>
              <a:t>Customer reviews and feedback </a:t>
            </a:r>
          </a:p>
          <a:p>
            <a:pPr marL="742950" lvl="1" indent="-285750" algn="just">
              <a:lnSpc>
                <a:spcPct val="115000"/>
              </a:lnSpc>
              <a:buFont typeface="Courier New" panose="02070309020205020404" pitchFamily="49" charset="0"/>
              <a:buChar char="o"/>
            </a:pPr>
            <a:r>
              <a:rPr lang="en-IN" sz="2900" dirty="0">
                <a:effectLst/>
                <a:latin typeface="Calibri" panose="020F0502020204030204" pitchFamily="34" charset="0"/>
                <a:ea typeface="Calibri" panose="020F0502020204030204" pitchFamily="34" charset="0"/>
                <a:cs typeface="Times New Roman" panose="02020603050405020304" pitchFamily="18" charset="0"/>
              </a:rPr>
              <a:t>Dashboard</a:t>
            </a:r>
          </a:p>
          <a:p>
            <a:pPr marL="742950" lvl="1" indent="-285750" algn="just">
              <a:lnSpc>
                <a:spcPct val="115000"/>
              </a:lnSpc>
              <a:buFont typeface="Courier New" panose="02070309020205020404" pitchFamily="49" charset="0"/>
              <a:buChar char="o"/>
            </a:pPr>
            <a:r>
              <a:rPr lang="en-IN" sz="2900" dirty="0">
                <a:effectLst/>
                <a:latin typeface="Calibri" panose="020F0502020204030204" pitchFamily="34" charset="0"/>
                <a:ea typeface="Calibri" panose="020F0502020204030204" pitchFamily="34" charset="0"/>
                <a:cs typeface="Times New Roman" panose="02020603050405020304" pitchFamily="18" charset="0"/>
              </a:rPr>
              <a:t>CSV/Excel</a:t>
            </a:r>
          </a:p>
          <a:p>
            <a:pPr marL="742950" lvl="1" indent="-285750" algn="just">
              <a:lnSpc>
                <a:spcPct val="115000"/>
              </a:lnSpc>
              <a:buFont typeface="Courier New" panose="02070309020205020404" pitchFamily="49" charset="0"/>
              <a:buChar char="o"/>
            </a:pPr>
            <a:r>
              <a:rPr lang="en-IN" sz="2900" dirty="0">
                <a:effectLst/>
                <a:latin typeface="Calibri" panose="020F0502020204030204" pitchFamily="34" charset="0"/>
                <a:ea typeface="Calibri" panose="020F0502020204030204" pitchFamily="34" charset="0"/>
                <a:cs typeface="Times New Roman" panose="02020603050405020304" pitchFamily="18" charset="0"/>
              </a:rPr>
              <a:t>Bulk upload</a:t>
            </a:r>
          </a:p>
          <a:p>
            <a:pPr marL="742950" lvl="1" indent="-285750" algn="just">
              <a:lnSpc>
                <a:spcPct val="115000"/>
              </a:lnSpc>
              <a:spcAft>
                <a:spcPts val="1000"/>
              </a:spcAft>
              <a:buFont typeface="Courier New" panose="02070309020205020404" pitchFamily="49" charset="0"/>
              <a:buChar char="o"/>
            </a:pPr>
            <a:r>
              <a:rPr lang="en-IN" sz="2900" dirty="0">
                <a:effectLst/>
                <a:latin typeface="Calibri" panose="020F0502020204030204" pitchFamily="34" charset="0"/>
                <a:ea typeface="Calibri" panose="020F0502020204030204" pitchFamily="34" charset="0"/>
                <a:cs typeface="Times New Roman" panose="02020603050405020304" pitchFamily="18" charset="0"/>
              </a:rPr>
              <a:t>Bulk Download</a:t>
            </a:r>
          </a:p>
          <a:p>
            <a:endParaRPr lang="en-IN"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IN" u="sng" dirty="0">
                <a:latin typeface="Times New Roman" pitchFamily="18" charset="0"/>
                <a:cs typeface="Times New Roman" pitchFamily="18" charset="0"/>
              </a:rPr>
              <a:t>Core Components</a:t>
            </a:r>
            <a:endParaRPr lang="en-US" u="sng" dirty="0">
              <a:solidFill>
                <a:schemeClr val="tx1">
                  <a:lumMod val="50000"/>
                </a:schemeClr>
              </a:solidFill>
              <a:latin typeface="Times New Roman" pitchFamily="18" charset="0"/>
              <a:ea typeface="Cascadia Code SemiBold" panose="020B0609020000020004" pitchFamily="49" charset="0"/>
              <a:cs typeface="Times New Roman" pitchFamily="18" charset="0"/>
            </a:endParaRPr>
          </a:p>
        </p:txBody>
      </p:sp>
    </p:spTree>
    <p:extLst>
      <p:ext uri="{BB962C8B-B14F-4D97-AF65-F5344CB8AC3E}">
        <p14:creationId xmlns:p14="http://schemas.microsoft.com/office/powerpoint/2010/main" val="3384909066"/>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{0D94E2B3-C2D1-4C9C-B2C2-E6E0E03F251D}tf11964407_win32</Template>
  <TotalTime>1611</TotalTime>
  <Words>1586</Words>
  <Application>Microsoft Office PowerPoint</Application>
  <PresentationFormat>Widescreen</PresentationFormat>
  <Paragraphs>481</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Comic Sans MS</vt:lpstr>
      <vt:lpstr>Courier New</vt:lpstr>
      <vt:lpstr>Gill Sans Nova</vt:lpstr>
      <vt:lpstr>Gill Sans Nova Light</vt:lpstr>
      <vt:lpstr>Sagona Book</vt:lpstr>
      <vt:lpstr>Symbol</vt:lpstr>
      <vt:lpstr>Times New Roman</vt:lpstr>
      <vt:lpstr>Wingdings</vt:lpstr>
      <vt:lpstr>Office Theme</vt:lpstr>
      <vt:lpstr>Fashion Zone </vt:lpstr>
      <vt:lpstr>Group Details</vt:lpstr>
      <vt:lpstr>Introduction</vt:lpstr>
      <vt:lpstr>Existing System</vt:lpstr>
      <vt:lpstr>Need for the New System</vt:lpstr>
      <vt:lpstr>Objective of the New System</vt:lpstr>
      <vt:lpstr>Problem Definition</vt:lpstr>
      <vt:lpstr>Advantages and Limitations</vt:lpstr>
      <vt:lpstr>Core Components</vt:lpstr>
      <vt:lpstr>PowerPoint Presentation</vt:lpstr>
      <vt:lpstr>Assumptions and Constraints</vt:lpstr>
      <vt:lpstr>Requirement Determination &amp; Analysis</vt:lpstr>
      <vt:lpstr>Project Profile</vt:lpstr>
      <vt:lpstr> UML Diagram</vt:lpstr>
      <vt:lpstr>PowerPoint Presentation</vt:lpstr>
      <vt:lpstr>PowerPoint Presentation</vt:lpstr>
      <vt:lpstr>PowerPoint Presentation</vt:lpstr>
      <vt:lpstr>Data Dictionary</vt:lpstr>
      <vt:lpstr>Seller Table</vt:lpstr>
      <vt:lpstr>Admin Table</vt:lpstr>
      <vt:lpstr>Category Table</vt:lpstr>
      <vt:lpstr>Product Table</vt:lpstr>
      <vt:lpstr>Contact Us Table</vt:lpstr>
      <vt:lpstr>Feedback Table</vt:lpstr>
      <vt:lpstr>Cart Table </vt:lpstr>
      <vt:lpstr>Billing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Maret based campus recommendation system</dc:title>
  <dc:creator>PANCHAL__ __OM</dc:creator>
  <cp:lastModifiedBy>HP</cp:lastModifiedBy>
  <cp:revision>117</cp:revision>
  <dcterms:created xsi:type="dcterms:W3CDTF">2022-10-16T12:25:12Z</dcterms:created>
  <dcterms:modified xsi:type="dcterms:W3CDTF">2023-05-02T22:20:07Z</dcterms:modified>
</cp:coreProperties>
</file>