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64" r:id="rId5"/>
    <p:sldId id="314" r:id="rId6"/>
    <p:sldId id="320" r:id="rId7"/>
    <p:sldId id="322" r:id="rId8"/>
    <p:sldId id="321" r:id="rId9"/>
    <p:sldId id="316" r:id="rId10"/>
    <p:sldId id="317" r:id="rId11"/>
    <p:sldId id="318" r:id="rId12"/>
    <p:sldId id="324" r:id="rId13"/>
    <p:sldId id="319" r:id="rId14"/>
    <p:sldId id="323" r:id="rId15"/>
    <p:sldId id="326" r:id="rId16"/>
    <p:sldId id="325" r:id="rId17"/>
    <p:sldId id="327" r:id="rId18"/>
    <p:sldId id="328" r:id="rId19"/>
    <p:sldId id="31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>
        <p:scale>
          <a:sx n="125" d="100"/>
          <a:sy n="125" d="100"/>
        </p:scale>
        <p:origin x="581" y="59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Go</a:t>
          </a:r>
          <a:r>
            <a:rPr lang="en-US" baseline="0" dirty="0"/>
            <a:t> to Our </a:t>
          </a:r>
        </a:p>
        <a:p>
          <a:pPr>
            <a:lnSpc>
              <a:spcPct val="100000"/>
            </a:lnSpc>
            <a:defRPr cap="all"/>
          </a:pPr>
          <a:r>
            <a:rPr lang="en-US" baseline="0" dirty="0"/>
            <a:t>Website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smtClean="0"/>
            <a:t>Movie Booking system</a:t>
          </a:r>
          <a:endParaRPr lang="en-US" baseline="0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Enjoy</a:t>
          </a:r>
          <a:r>
            <a:rPr lang="en-US" baseline="0" dirty="0"/>
            <a:t> your </a:t>
          </a:r>
        </a:p>
        <a:p>
          <a:pPr>
            <a:lnSpc>
              <a:spcPct val="100000"/>
            </a:lnSpc>
            <a:defRPr cap="all"/>
          </a:pPr>
          <a:r>
            <a:rPr lang="en-US" dirty="0" smtClean="0"/>
            <a:t>moment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 custLinFactNeighborX="4382" custLinFactNeighborY="-730"/>
      <dgm:spPr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  <a:ln>
          <a:noFill/>
        </a:ln>
      </dgm:spPr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dirty="0"/>
            <a:t>Go</a:t>
          </a:r>
          <a:r>
            <a:rPr lang="en-US" sz="2000" kern="1200" baseline="0" dirty="0"/>
            <a:t> to Our </a:t>
          </a: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baseline="0" dirty="0"/>
            <a:t>Website</a:t>
          </a:r>
          <a:endParaRPr lang="en-US" sz="2000" kern="1200" dirty="0"/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dirty="0" smtClean="0"/>
            <a:t>Movie Booking system</a:t>
          </a:r>
          <a:endParaRPr lang="en-US" sz="2000" kern="1200" baseline="0" dirty="0"/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56173" y="720485"/>
          <a:ext cx="1043437" cy="1043437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dirty="0"/>
            <a:t>Enjoy</a:t>
          </a:r>
          <a:r>
            <a:rPr lang="en-US" sz="2000" kern="1200" baseline="0" dirty="0"/>
            <a:t> your </a:t>
          </a: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dirty="0" smtClean="0"/>
            <a:t>moment</a:t>
          </a:r>
          <a:endParaRPr lang="en-US" sz="2000" kern="1200" dirty="0"/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99FB18E-85CB-4D1B-819C-42962048806C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L.J INSTITUTE OF COMPUTER APPLICATION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BA7E-BB44-462B-BA62-FCE2D5DBF0E4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L.J INSTITUTE OF COMPUTER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CC012-C98C-442D-B998-E67A740BDC58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L.J INSTITUTE OF COMPUTER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93F3-F016-4C2A-8D2D-A155EAC100D4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L.J INSTITUTE OF COMPUTER APPLICATION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082D-1E2D-4F66-9F32-F31B1B2F440C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L.J INSTITUTE OF COMPUTER APPLICATION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FA33-1898-46A8-9915-52E46018BABE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L.J INSTITUTE OF COMPUTER APPLICATION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E6D4-9734-495B-A6D4-7BB9F25EBCD0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L.J INSTITUTE OF COMPUTER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C63FBB0-2E77-4272-9C81-37247F4B330B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L.J INSTITUTE OF COMPUTER APPLICATION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2BF71BA-2E5B-4A13-94D1-283ADF92F2AC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/>
              <a:t>L.J INSTITUTE OF COMPUTER APPLICATION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93488CE-264A-4C1B-9DC7-3A75C9FBDD34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L.J INSTITUTE OF COMPUTER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1.vsdx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xmlns="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xmlns="" id="{BF9FFE17-DE95-4821-ACC1-B90C954492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03CF76AF-FF72-4430-A772-0584032902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My Show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 smtClean="0"/>
              <a:t>Movie Booking </a:t>
            </a:r>
            <a:r>
              <a:rPr lang="en-US" sz="1800" dirty="0"/>
              <a:t>sy</a:t>
            </a:r>
            <a:r>
              <a:rPr lang="en-US" dirty="0"/>
              <a:t>stem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B1C8180-2FDD-4202-8C45-4057CB1AB2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D6E86CC6-13EA-4A88-86AD-CF27BF52C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3F80B441-4F7D-4B40-8A13-FED03A1F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70C7FD1A-44B1-4E4C-B0C9-A8103DCCDC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B49874F-6974-41C0-9A32-DD17BAC8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L.J INSTITUTE OF COMPUTER APPLICATION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296" y="1532906"/>
            <a:ext cx="963168" cy="96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FE1AE5-4018-4F4D-8D81-C1EBEADFC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46" y="585944"/>
            <a:ext cx="10058400" cy="5249359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3. Actor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/>
              <a:t>                  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864ACA0-D7F0-4209-969C-32307228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L.J INSTITUTE OF COMPUTER APPLICATION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44EC0C5-2DF9-461C-9606-AD01B9CEF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00588"/>
              </p:ext>
            </p:extLst>
          </p:nvPr>
        </p:nvGraphicFramePr>
        <p:xfrm>
          <a:off x="1310562" y="1666304"/>
          <a:ext cx="8128000" cy="205375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9493695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8380098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41420161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181550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662070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/>
                        <a:t>sr_no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/>
                        <a:t>field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/>
                        <a:t>data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/>
                        <a:t>constraint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/>
                        <a:t>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697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bigint(20)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Primary 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a</a:t>
                      </a:r>
                      <a:r>
                        <a:rPr lang="en-US" sz="1100" u="none" strike="noStrike" dirty="0" smtClean="0"/>
                        <a:t>ctore_id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3792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varchar(255)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actor_name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56142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image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varchar(255)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actor_image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72108356"/>
                  </a:ext>
                </a:extLst>
              </a:tr>
              <a:tr h="2851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bio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varchar(255)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actor_bio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11185713"/>
                  </a:ext>
                </a:extLst>
              </a:tr>
              <a:tr h="2851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birth_date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latin typeface="+mn-lt"/>
                        </a:rPr>
                        <a:t>actor_birthdate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88" y="508778"/>
            <a:ext cx="1109472" cy="11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9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FE1AE5-4018-4F4D-8D81-C1EBEADFC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46" y="585944"/>
            <a:ext cx="10058400" cy="524935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4. Cast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/>
              <a:t>                  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864ACA0-D7F0-4209-969C-32307228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L.J INSTITUTE OF COMPUTER APPLICATION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61BAD80B-403C-4828-AD6C-99DFFB062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43923"/>
              </p:ext>
            </p:extLst>
          </p:nvPr>
        </p:nvGraphicFramePr>
        <p:xfrm>
          <a:off x="1127682" y="1618250"/>
          <a:ext cx="8128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15998934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41717819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4229642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1460095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1983624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sr_no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2397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bigint(20)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Primary Key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cast_id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0116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Movie_id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bigint(20)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Foreign Key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Movie_id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0131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actore_id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bigint(20)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Foreign Key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actore_id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4492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cast_role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4701433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88" y="508778"/>
            <a:ext cx="1109472" cy="11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2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FE1AE5-4018-4F4D-8D81-C1EBEADFC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46" y="585944"/>
            <a:ext cx="10058400" cy="5249359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5. Cities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/>
              <a:t>                  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864ACA0-D7F0-4209-969C-32307228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L.J INSTITUTE OF COMPUTER APPLICATION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61BAD80B-403C-4828-AD6C-99DFFB062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53113"/>
              </p:ext>
            </p:extLst>
          </p:nvPr>
        </p:nvGraphicFramePr>
        <p:xfrm>
          <a:off x="1127682" y="1618250"/>
          <a:ext cx="8128000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15998934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41717819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4229642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1460095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1983624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sr_no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2397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bigint(20)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Primary Key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city_id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0116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city_name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Not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City_name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01312045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88" y="508778"/>
            <a:ext cx="1109472" cy="11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FE1AE5-4018-4F4D-8D81-C1EBEADFC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46" y="585944"/>
            <a:ext cx="10058400" cy="524935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6. Theater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/>
              <a:t>                  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864ACA0-D7F0-4209-969C-32307228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L.J INSTITUTE OF COMPUTER APPLICATION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61BAD80B-403C-4828-AD6C-99DFFB062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525502"/>
              </p:ext>
            </p:extLst>
          </p:nvPr>
        </p:nvGraphicFramePr>
        <p:xfrm>
          <a:off x="1127682" y="1685306"/>
          <a:ext cx="8128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15998934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41717819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4229642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1460095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1983624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sr_no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2397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bigint(20)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Primary Key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theater_id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0116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city_id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bigint(20)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Foreign Key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city_id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0131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theater_name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Theater_name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4492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seats_no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Seats_no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4701433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88" y="508778"/>
            <a:ext cx="1109472" cy="11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3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FE1AE5-4018-4F4D-8D81-C1EBEADFC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46" y="585944"/>
            <a:ext cx="10058400" cy="524935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7. Seats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/>
              <a:t>                  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864ACA0-D7F0-4209-969C-32307228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L.J INSTITUTE OF COMPUTER APPLICATION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61BAD80B-403C-4828-AD6C-99DFFB062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195643"/>
              </p:ext>
            </p:extLst>
          </p:nvPr>
        </p:nvGraphicFramePr>
        <p:xfrm>
          <a:off x="1127682" y="1685306"/>
          <a:ext cx="8128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15998934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41717819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4229642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1460095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1983624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sr_no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2397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bigint(20)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Primary Key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seats_id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0116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theater_id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bigint(20)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Foreign Key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theater_id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0131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row_number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row_no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4492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seat_number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seats_no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4701433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88" y="508778"/>
            <a:ext cx="1109472" cy="11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8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FE1AE5-4018-4F4D-8D81-C1EBEADFC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46" y="585944"/>
            <a:ext cx="10058400" cy="524935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/>
              <a:t>                  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864ACA0-D7F0-4209-969C-32307228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L.J INSTITUTE OF COMPUTER APPLICATION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88" y="508778"/>
            <a:ext cx="1109472" cy="110947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EF8CF936-176B-43E1-8925-318B463E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46960" y="246650"/>
            <a:ext cx="10058400" cy="1371600"/>
          </a:xfrm>
        </p:spPr>
        <p:txBody>
          <a:bodyPr/>
          <a:lstStyle/>
          <a:p>
            <a:pPr algn="ctr"/>
            <a:r>
              <a:rPr lang="en-US" sz="3600" b="1" dirty="0" smtClean="0"/>
              <a:t>6. Use case </a:t>
            </a:r>
            <a:endParaRPr lang="en-US" b="1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535539"/>
              </p:ext>
            </p:extLst>
          </p:nvPr>
        </p:nvGraphicFramePr>
        <p:xfrm>
          <a:off x="4029456" y="601768"/>
          <a:ext cx="5216970" cy="5792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4" imgW="8480954" imgH="9418226" progId="Visio.Drawing.15">
                  <p:embed/>
                </p:oleObj>
              </mc:Choice>
              <mc:Fallback>
                <p:oleObj name="Visio" r:id="rId4" imgW="8480954" imgH="9418226" progId="Visio.Drawing.15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456" y="601768"/>
                        <a:ext cx="5216970" cy="57929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47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xmlns="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590158"/>
              </p:ext>
            </p:extLst>
          </p:nvPr>
        </p:nvGraphicFramePr>
        <p:xfrm>
          <a:off x="1066800" y="129079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932BF51-7FBF-4DC5-BF81-A303F6C9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L.J INSTITUTE OF COMPUTER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8CF936-176B-43E1-8925-318B463E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Developer information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80036E-4A80-4FF7-A203-B5AB2CFD2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Miss</a:t>
            </a:r>
            <a:r>
              <a:rPr lang="en-US" dirty="0"/>
              <a:t>. Neha Agrawal (E.N:- 2020004500210004)</a:t>
            </a:r>
          </a:p>
          <a:p>
            <a:r>
              <a:rPr lang="en-US" b="1" dirty="0"/>
              <a:t>Miss</a:t>
            </a:r>
            <a:r>
              <a:rPr lang="en-US" dirty="0"/>
              <a:t>. Tisha Sadariya (E.N:- 2020004500210052)</a:t>
            </a:r>
          </a:p>
          <a:p>
            <a:r>
              <a:rPr lang="en-US" b="1" dirty="0"/>
              <a:t>Mr</a:t>
            </a:r>
            <a:r>
              <a:rPr lang="en-US" dirty="0"/>
              <a:t>.  Vraj Parikh (E.N:- 2020004500210037)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b="1" u="sng" dirty="0"/>
              <a:t>Internal Guide</a:t>
            </a:r>
            <a:r>
              <a:rPr lang="en-US" dirty="0"/>
              <a:t>:- Prof. </a:t>
            </a:r>
            <a:r>
              <a:rPr lang="en-US" dirty="0" smtClean="0"/>
              <a:t>Aafrin Julaya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F41245C-ABCD-4258-9C92-542032DA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L.J INSTITUTE OF COMPUTER APPLICATION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88" y="508778"/>
            <a:ext cx="1109472" cy="11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3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8CF936-176B-43E1-8925-318B463E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1.Introduction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80036E-4A80-4FF7-A203-B5AB2CFD2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Courier New" pitchFamily="49" charset="0"/>
              <a:buChar char="o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My Show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is a website for Online Ticket Booking for Movies.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This is an online website on which user as well as theater owner (admin) register themselves and use this site. 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Theater owner use this website for add/update and delete movies and search for particular location of  theater. 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User book ticket for particular movie and search movie as well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choose movie to particular location.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The goal of this system is to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provide easy way to book Movie Ticket.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F41245C-ABCD-4258-9C92-542032DA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L.J INSTITUTE OF COMPUTER APPLICATION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88" y="508778"/>
            <a:ext cx="1109472" cy="11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8CF936-176B-43E1-8925-318B463E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2</a:t>
            </a:r>
            <a:r>
              <a:rPr lang="en-US" sz="3600" b="1" dirty="0" smtClean="0"/>
              <a:t>.Existing System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80036E-4A80-4FF7-A203-B5AB2CFD2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F41245C-ABCD-4258-9C92-542032DA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L.J INSTITUTE OF COMPUTER APPLICATION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88" y="508778"/>
            <a:ext cx="1109472" cy="11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8CF936-176B-43E1-8925-318B463E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3.Proposed system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80036E-4A80-4FF7-A203-B5AB2CFD2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Courier New" pitchFamily="49" charset="0"/>
              <a:buChar char="o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The main purpose of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My show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project is to provide an automated system of buying movie ticket.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Admin has full control over all modules of this application. Admin can add new movie details and poster.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Customers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can view Movie Details and book ticket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on their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desired choice.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Customers should register themselves on the web portal for buying ticket</a:t>
            </a:r>
            <a:r>
              <a:rPr lang="en-US" sz="1600" dirty="0" smtClean="0"/>
              <a:t>.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This system provide offers which make by admin for users.</a:t>
            </a:r>
          </a:p>
          <a:p>
            <a:pPr marL="0" indent="0" algn="just">
              <a:buNone/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F41245C-ABCD-4258-9C92-542032DA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L.J INSTITUTE OF COMPUTER APPLICATION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88" y="508778"/>
            <a:ext cx="1109472" cy="11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3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E40E8C-1FDD-4B5C-AA62-52E386DD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pPr algn="ctr"/>
            <a:r>
              <a:rPr lang="en-US" dirty="0" smtClean="0"/>
              <a:t>4.Targeted User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490555-10E2-4F7B-B6A0-790EDFE3F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608" y="1901952"/>
            <a:ext cx="10058400" cy="3849624"/>
          </a:xfrm>
        </p:spPr>
        <p:txBody>
          <a:bodyPr/>
          <a:lstStyle/>
          <a:p>
            <a:pPr marL="0" indent="0" algn="ctr">
              <a:buNone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Admin :</a:t>
            </a:r>
            <a:endParaRPr lang="en-US" b="1" dirty="0"/>
          </a:p>
          <a:p>
            <a:pPr marL="914400" lvl="1" indent="-457200" algn="just">
              <a:buFont typeface="Courier New" pitchFamily="49" charset="0"/>
              <a:buChar char="o"/>
            </a:pPr>
            <a:r>
              <a:rPr lang="en-US" sz="1400" dirty="0"/>
              <a:t>Admin can Login a System</a:t>
            </a:r>
          </a:p>
          <a:p>
            <a:pPr marL="914400" lvl="1" indent="-457200" algn="just">
              <a:buFont typeface="Courier New" pitchFamily="49" charset="0"/>
              <a:buChar char="o"/>
            </a:pPr>
            <a:r>
              <a:rPr lang="en-US" sz="1400" dirty="0"/>
              <a:t>Admin can add/update/delete movie details</a:t>
            </a:r>
          </a:p>
          <a:p>
            <a:pPr marL="914400" lvl="1" indent="-457200" algn="just">
              <a:buFont typeface="Courier New" pitchFamily="49" charset="0"/>
              <a:buChar char="o"/>
            </a:pPr>
            <a:r>
              <a:rPr lang="en-US" sz="1400" dirty="0"/>
              <a:t>Add city and theater</a:t>
            </a:r>
          </a:p>
          <a:p>
            <a:pPr marL="914400" lvl="1" indent="-457200" algn="just">
              <a:buFont typeface="Courier New" pitchFamily="49" charset="0"/>
              <a:buChar char="o"/>
            </a:pPr>
            <a:r>
              <a:rPr lang="en-US" sz="1400" dirty="0"/>
              <a:t>Admin also add particular theater sets</a:t>
            </a:r>
            <a:r>
              <a:rPr lang="en-US" sz="1600" dirty="0"/>
              <a:t>.</a:t>
            </a:r>
          </a:p>
          <a:p>
            <a:pPr marL="274320" lvl="1" indent="0">
              <a:buNone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User </a:t>
            </a:r>
            <a:r>
              <a:rPr lang="en-US" b="1" dirty="0" smtClean="0"/>
              <a:t>:</a:t>
            </a:r>
            <a:endParaRPr lang="en-US" b="1" dirty="0"/>
          </a:p>
          <a:p>
            <a:pPr marL="914400" lvl="1" indent="-457200" algn="just">
              <a:buFont typeface="Courier New" pitchFamily="49" charset="0"/>
              <a:buChar char="o"/>
            </a:pPr>
            <a:r>
              <a:rPr lang="en-US" sz="1400" dirty="0"/>
              <a:t>User Can Register and Login a System.</a:t>
            </a:r>
          </a:p>
          <a:p>
            <a:pPr marL="914400" lvl="1" indent="-457200" algn="just">
              <a:buFont typeface="Courier New" pitchFamily="49" charset="0"/>
              <a:buChar char="o"/>
            </a:pPr>
            <a:r>
              <a:rPr lang="en-US" sz="1400" dirty="0"/>
              <a:t>User saw the particular and trending Movie.</a:t>
            </a:r>
          </a:p>
          <a:p>
            <a:pPr marL="914400" lvl="1" indent="-457200" algn="just">
              <a:buFont typeface="Courier New" pitchFamily="49" charset="0"/>
              <a:buChar char="o"/>
            </a:pPr>
            <a:r>
              <a:rPr lang="en-US" sz="1400" dirty="0"/>
              <a:t>User can saw particular movie details.</a:t>
            </a:r>
          </a:p>
          <a:p>
            <a:pPr marL="914400" lvl="1" indent="-457200" algn="just">
              <a:buFont typeface="Courier New" pitchFamily="49" charset="0"/>
              <a:buChar char="o"/>
            </a:pPr>
            <a:r>
              <a:rPr lang="en-US" sz="1400" dirty="0"/>
              <a:t>User can Book movie ticket and choose theater and city.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4CE77B9-6842-457F-A2F1-94C21B11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L.J INSTITUTE OF COMPUTER APPLICATION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88" y="508778"/>
            <a:ext cx="1109472" cy="11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C362C1-492B-41B0-B43B-F01584D0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</a:t>
            </a:r>
            <a:r>
              <a:rPr lang="en-US" dirty="0" smtClean="0"/>
              <a:t>.Database Dictionary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AFC998-78EA-41B7-9FB9-EF6EEA9C9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Movie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Cast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Theater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6AD2BF2-5C5B-4EB8-A6D0-8234748A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L.J INSTITUTE OF COMPUTER APPLICATION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88" y="508778"/>
            <a:ext cx="1109472" cy="11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FE1AE5-4018-4F4D-8D81-C1EBEADFC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46" y="585944"/>
            <a:ext cx="10058400" cy="5249359"/>
          </a:xfrm>
        </p:spPr>
        <p:txBody>
          <a:bodyPr/>
          <a:lstStyle/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1. User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                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864ACA0-D7F0-4209-969C-32307228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L.J INSTITUTE OF COMPUTER APPLICATION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44EC0C5-2DF9-461C-9606-AD01B9CEF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289810"/>
              </p:ext>
            </p:extLst>
          </p:nvPr>
        </p:nvGraphicFramePr>
        <p:xfrm>
          <a:off x="1347138" y="1618250"/>
          <a:ext cx="8369885" cy="207264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673977">
                  <a:extLst>
                    <a:ext uri="{9D8B030D-6E8A-4147-A177-3AD203B41FA5}">
                      <a16:colId xmlns:a16="http://schemas.microsoft.com/office/drawing/2014/main" xmlns="" val="949369515"/>
                    </a:ext>
                  </a:extLst>
                </a:gridCol>
                <a:gridCol w="1673977">
                  <a:extLst>
                    <a:ext uri="{9D8B030D-6E8A-4147-A177-3AD203B41FA5}">
                      <a16:colId xmlns:a16="http://schemas.microsoft.com/office/drawing/2014/main" xmlns="" val="3838009846"/>
                    </a:ext>
                  </a:extLst>
                </a:gridCol>
                <a:gridCol w="1673977">
                  <a:extLst>
                    <a:ext uri="{9D8B030D-6E8A-4147-A177-3AD203B41FA5}">
                      <a16:colId xmlns:a16="http://schemas.microsoft.com/office/drawing/2014/main" xmlns="" val="4142016176"/>
                    </a:ext>
                  </a:extLst>
                </a:gridCol>
                <a:gridCol w="1673977">
                  <a:extLst>
                    <a:ext uri="{9D8B030D-6E8A-4147-A177-3AD203B41FA5}">
                      <a16:colId xmlns:a16="http://schemas.microsoft.com/office/drawing/2014/main" xmlns="" val="3181550013"/>
                    </a:ext>
                  </a:extLst>
                </a:gridCol>
                <a:gridCol w="1673977">
                  <a:extLst>
                    <a:ext uri="{9D8B030D-6E8A-4147-A177-3AD203B41FA5}">
                      <a16:colId xmlns:a16="http://schemas.microsoft.com/office/drawing/2014/main" xmlns="" val="2662070609"/>
                    </a:ext>
                  </a:extLst>
                </a:gridCol>
              </a:tblGrid>
              <a:tr h="434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/>
                        <a:t>sr_no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/>
                        <a:t>field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/>
                        <a:t>data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/>
                        <a:t>constraint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/>
                        <a:t>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69764157"/>
                  </a:ext>
                </a:extLst>
              </a:tr>
              <a:tr h="434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bigint(20)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Primary 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user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3792253"/>
                  </a:ext>
                </a:extLst>
              </a:tr>
              <a:tr h="434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varchar(255)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user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56142239"/>
                  </a:ext>
                </a:extLst>
              </a:tr>
              <a:tr h="434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Email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varchar(255)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user email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72108356"/>
                  </a:ext>
                </a:extLst>
              </a:tr>
              <a:tr h="33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password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varchar(255)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user email password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1118571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88" y="508778"/>
            <a:ext cx="1109472" cy="11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0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FE1AE5-4018-4F4D-8D81-C1EBEADFC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46" y="585944"/>
            <a:ext cx="10058400" cy="524935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2. Movie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              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864ACA0-D7F0-4209-969C-32307228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L.J INSTITUTE OF COMPUTER APPLICATION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61BAD80B-403C-4828-AD6C-99DFFB062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55099"/>
              </p:ext>
            </p:extLst>
          </p:nvPr>
        </p:nvGraphicFramePr>
        <p:xfrm>
          <a:off x="1119632" y="1618250"/>
          <a:ext cx="8140190" cy="33735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628038">
                  <a:extLst>
                    <a:ext uri="{9D8B030D-6E8A-4147-A177-3AD203B41FA5}">
                      <a16:colId xmlns:a16="http://schemas.microsoft.com/office/drawing/2014/main" xmlns="" val="1599893431"/>
                    </a:ext>
                  </a:extLst>
                </a:gridCol>
                <a:gridCol w="1628038">
                  <a:extLst>
                    <a:ext uri="{9D8B030D-6E8A-4147-A177-3AD203B41FA5}">
                      <a16:colId xmlns:a16="http://schemas.microsoft.com/office/drawing/2014/main" xmlns="" val="4171781922"/>
                    </a:ext>
                  </a:extLst>
                </a:gridCol>
                <a:gridCol w="1628038">
                  <a:extLst>
                    <a:ext uri="{9D8B030D-6E8A-4147-A177-3AD203B41FA5}">
                      <a16:colId xmlns:a16="http://schemas.microsoft.com/office/drawing/2014/main" xmlns="" val="422964224"/>
                    </a:ext>
                  </a:extLst>
                </a:gridCol>
                <a:gridCol w="1628038">
                  <a:extLst>
                    <a:ext uri="{9D8B030D-6E8A-4147-A177-3AD203B41FA5}">
                      <a16:colId xmlns:a16="http://schemas.microsoft.com/office/drawing/2014/main" xmlns="" val="146009556"/>
                    </a:ext>
                  </a:extLst>
                </a:gridCol>
                <a:gridCol w="1628038">
                  <a:extLst>
                    <a:ext uri="{9D8B030D-6E8A-4147-A177-3AD203B41FA5}">
                      <a16:colId xmlns:a16="http://schemas.microsoft.com/office/drawing/2014/main" xmlns="" val="1983624116"/>
                    </a:ext>
                  </a:extLst>
                </a:gridCol>
              </a:tblGrid>
              <a:tr h="374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/>
                        <a:t>sr_no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/>
                        <a:t>field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/>
                        <a:t>data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/>
                        <a:t>constraint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/>
                        <a:t>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2397185"/>
                  </a:ext>
                </a:extLst>
              </a:tr>
              <a:tr h="374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bigint(20)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Primary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Movie_id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01168738"/>
                  </a:ext>
                </a:extLst>
              </a:tr>
              <a:tr h="374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varchar(255)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Not 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Movie_name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01312045"/>
                  </a:ext>
                </a:extLst>
              </a:tr>
              <a:tr h="374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poster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varchar(255)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Not 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Movie_image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4492391"/>
                  </a:ext>
                </a:extLst>
              </a:tr>
              <a:tr h="374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runtime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varchar(255)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Movie_time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47014333"/>
                  </a:ext>
                </a:extLst>
              </a:tr>
              <a:tr h="374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overview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varchar(255)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Movie_overview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Release_year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Movie_Release_year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Is_popular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varchar(255)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Movie_is_popular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Is_trending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varchar(255)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Movie_is_trending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88" y="508778"/>
            <a:ext cx="1109472" cy="11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9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{E30A25D7-2B53-4BEE-849F-51897723E280}tf11531919_win32</Template>
  <TotalTime>329</TotalTime>
  <Words>673</Words>
  <Application>Microsoft Office PowerPoint</Application>
  <PresentationFormat>Custom</PresentationFormat>
  <Paragraphs>297</Paragraphs>
  <Slides>16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SavonVTI</vt:lpstr>
      <vt:lpstr>Microsoft Visio Drawing</vt:lpstr>
      <vt:lpstr>My Show</vt:lpstr>
      <vt:lpstr>Developer information </vt:lpstr>
      <vt:lpstr>1.Introduction </vt:lpstr>
      <vt:lpstr>2.Existing System </vt:lpstr>
      <vt:lpstr>3.Proposed system </vt:lpstr>
      <vt:lpstr>4.Targeted User</vt:lpstr>
      <vt:lpstr>5.Database Dictionary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 Use case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Show</dc:title>
  <dc:creator>vraj parikh</dc:creator>
  <cp:lastModifiedBy>ASUS</cp:lastModifiedBy>
  <cp:revision>38</cp:revision>
  <dcterms:created xsi:type="dcterms:W3CDTF">2022-04-08T16:36:07Z</dcterms:created>
  <dcterms:modified xsi:type="dcterms:W3CDTF">2022-04-14T16:59:53Z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