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D7FB8F-37B4-F883-C99E-0D17A26D18EC}" v="1" dt="2024-12-26T14:04:30.244"/>
    <p1510:client id="{5A7B7F81-FE3F-B476-E7D7-A0BFA4BA204D}" v="34" dt="2024-12-26T13:56:53.850"/>
    <p1510:client id="{5C06FF8B-3868-935A-7388-7D099BC14569}" v="15" dt="2024-12-26T14:50:01.487"/>
    <p1510:client id="{5CF70674-BC83-F252-FB10-75CB64D466C2}" v="544" dt="2024-12-26T19:42:33.878"/>
    <p1510:client id="{6554E4A4-FA9D-0B3B-24A9-4C5437707B36}" v="148" dt="2024-12-27T09:04:54.521"/>
    <p1510:client id="{CCDB8549-C6BC-25AB-FCA1-1675E81AD9E3}" v="295" dt="2024-12-27T07:57:05.860"/>
    <p1510:client id="{E19184C9-F1DA-49A9-C418-D96BB6205041}" v="273" dt="2024-12-26T20:48:43.3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3562F4-3700-474D-9A4F-9022496C93A4}" type="doc">
      <dgm:prSet loTypeId="urn:microsoft.com/office/officeart/2008/layout/LinedList" loCatId="list" qsTypeId="urn:microsoft.com/office/officeart/2005/8/quickstyle/simple1" qsCatId="simple" csTypeId="urn:microsoft.com/office/officeart/2005/8/colors/accent6_2" csCatId="accent6"/>
      <dgm:spPr/>
      <dgm:t>
        <a:bodyPr/>
        <a:lstStyle/>
        <a:p>
          <a:endParaRPr lang="en-US"/>
        </a:p>
      </dgm:t>
    </dgm:pt>
    <dgm:pt modelId="{2C199BF5-9BC4-4A53-96DE-1F4C9E76AC25}">
      <dgm:prSet/>
      <dgm:spPr/>
      <dgm:t>
        <a:bodyPr/>
        <a:lstStyle/>
        <a:p>
          <a:r>
            <a:rPr lang="en-US"/>
            <a:t>A database is a collection of interrelated data that is stored, retrieved, and collected in a single location. A database is a collection of data saved on a computer.</a:t>
          </a:r>
        </a:p>
      </dgm:t>
    </dgm:pt>
    <dgm:pt modelId="{8EDEF267-2BA6-454D-9DF3-14642D7FC3FD}" type="parTrans" cxnId="{75E16BEE-2A19-4394-9248-2F8ED7928368}">
      <dgm:prSet/>
      <dgm:spPr/>
      <dgm:t>
        <a:bodyPr/>
        <a:lstStyle/>
        <a:p>
          <a:endParaRPr lang="en-US"/>
        </a:p>
      </dgm:t>
    </dgm:pt>
    <dgm:pt modelId="{B8D802CB-CF82-461A-A6D3-9D1BD2CB1280}" type="sibTrans" cxnId="{75E16BEE-2A19-4394-9248-2F8ED7928368}">
      <dgm:prSet/>
      <dgm:spPr/>
      <dgm:t>
        <a:bodyPr/>
        <a:lstStyle/>
        <a:p>
          <a:endParaRPr lang="en-US"/>
        </a:p>
      </dgm:t>
    </dgm:pt>
    <dgm:pt modelId="{F474E338-0844-4CE1-83BD-9A27A43C83F5}">
      <dgm:prSet/>
      <dgm:spPr/>
      <dgm:t>
        <a:bodyPr/>
        <a:lstStyle/>
        <a:p>
          <a:r>
            <a:rPr lang="en-US"/>
            <a:t>A Database Management System (DBMS) is a collection of interconnected data and a set of software tools/programs for accessing, processing, and manipulating data.</a:t>
          </a:r>
        </a:p>
      </dgm:t>
    </dgm:pt>
    <dgm:pt modelId="{0CCC9A8F-E43D-48AD-BA2F-92C20EF6BE02}" type="parTrans" cxnId="{0F745C29-8DF5-4A1E-AA6B-36DE9C1248D7}">
      <dgm:prSet/>
      <dgm:spPr/>
      <dgm:t>
        <a:bodyPr/>
        <a:lstStyle/>
        <a:p>
          <a:endParaRPr lang="en-US"/>
        </a:p>
      </dgm:t>
    </dgm:pt>
    <dgm:pt modelId="{A7609DDC-6016-4B39-8294-22B03ED9AD8D}" type="sibTrans" cxnId="{0F745C29-8DF5-4A1E-AA6B-36DE9C1248D7}">
      <dgm:prSet/>
      <dgm:spPr/>
      <dgm:t>
        <a:bodyPr/>
        <a:lstStyle/>
        <a:p>
          <a:endParaRPr lang="en-US"/>
        </a:p>
      </dgm:t>
    </dgm:pt>
    <dgm:pt modelId="{96FE3CEE-2ECD-4570-9AF3-53BDCCE7018D}">
      <dgm:prSet/>
      <dgm:spPr/>
      <dgm:t>
        <a:bodyPr/>
        <a:lstStyle/>
        <a:p>
          <a:r>
            <a:rPr lang="en-US"/>
            <a:t>Database management systems (DBMS) provide a number of benefits, including improved data security, integration, abstraction, data redundancy reduction, data sharing, data consistency and accuracy, data organisation, and rapid data access and retrieval. Data security is critical in the corporate world, as companies make significant investments in data protection.</a:t>
          </a:r>
        </a:p>
      </dgm:t>
    </dgm:pt>
    <dgm:pt modelId="{4ECD0FE8-1E87-41DB-BF2F-F964C286663C}" type="parTrans" cxnId="{30B087EA-7849-4EAA-9089-5BA90B2CECB7}">
      <dgm:prSet/>
      <dgm:spPr/>
      <dgm:t>
        <a:bodyPr/>
        <a:lstStyle/>
        <a:p>
          <a:endParaRPr lang="en-US"/>
        </a:p>
      </dgm:t>
    </dgm:pt>
    <dgm:pt modelId="{409F18D6-08F5-4AAA-BB6F-F20110D40A78}" type="sibTrans" cxnId="{30B087EA-7849-4EAA-9089-5BA90B2CECB7}">
      <dgm:prSet/>
      <dgm:spPr/>
      <dgm:t>
        <a:bodyPr/>
        <a:lstStyle/>
        <a:p>
          <a:endParaRPr lang="en-US"/>
        </a:p>
      </dgm:t>
    </dgm:pt>
    <dgm:pt modelId="{E990564D-B131-49C3-887F-B4CBF8EFB522}">
      <dgm:prSet/>
      <dgm:spPr/>
      <dgm:t>
        <a:bodyPr/>
        <a:lstStyle/>
        <a:p>
          <a:r>
            <a:rPr lang="en-US"/>
            <a:t>DBMS delivers well-managed and synchronised data, which simplifies data management and provides an integrated perspective of an organisation.</a:t>
          </a:r>
        </a:p>
      </dgm:t>
    </dgm:pt>
    <dgm:pt modelId="{A554022C-7F7A-49EB-9327-4AE2DF49CCE3}" type="parTrans" cxnId="{94021D3C-33F4-4C54-BC85-4FC267B2C9D2}">
      <dgm:prSet/>
      <dgm:spPr/>
      <dgm:t>
        <a:bodyPr/>
        <a:lstStyle/>
        <a:p>
          <a:endParaRPr lang="en-US"/>
        </a:p>
      </dgm:t>
    </dgm:pt>
    <dgm:pt modelId="{DC718AEE-8F53-4100-ABAD-C776B4888035}" type="sibTrans" cxnId="{94021D3C-33F4-4C54-BC85-4FC267B2C9D2}">
      <dgm:prSet/>
      <dgm:spPr/>
      <dgm:t>
        <a:bodyPr/>
        <a:lstStyle/>
        <a:p>
          <a:endParaRPr lang="en-US"/>
        </a:p>
      </dgm:t>
    </dgm:pt>
    <dgm:pt modelId="{FB0FE380-A638-4CF6-B068-9EDEECC54A95}">
      <dgm:prSet/>
      <dgm:spPr/>
      <dgm:t>
        <a:bodyPr/>
        <a:lstStyle/>
        <a:p>
          <a:r>
            <a:rPr lang="en-US"/>
            <a:t>In the area of database management, the data is arranged in two ways which are Relational Databases (SQL) and Non-Relational Databases (NoSQL). This powerpoint will focus on key characteristics of these models and their differences.</a:t>
          </a:r>
        </a:p>
      </dgm:t>
    </dgm:pt>
    <dgm:pt modelId="{8807AFEB-5A65-4674-A5BF-776A453DFC8A}" type="parTrans" cxnId="{2BA64F0F-3047-4607-BFC1-F204BD0C9D5F}">
      <dgm:prSet/>
      <dgm:spPr/>
      <dgm:t>
        <a:bodyPr/>
        <a:lstStyle/>
        <a:p>
          <a:endParaRPr lang="en-US"/>
        </a:p>
      </dgm:t>
    </dgm:pt>
    <dgm:pt modelId="{A5368F3B-1828-4439-BCC0-7EAEA123FEBC}" type="sibTrans" cxnId="{2BA64F0F-3047-4607-BFC1-F204BD0C9D5F}">
      <dgm:prSet/>
      <dgm:spPr/>
      <dgm:t>
        <a:bodyPr/>
        <a:lstStyle/>
        <a:p>
          <a:endParaRPr lang="en-US"/>
        </a:p>
      </dgm:t>
    </dgm:pt>
    <dgm:pt modelId="{384A631D-9478-4D89-9B08-E35C063FD256}" type="pres">
      <dgm:prSet presAssocID="{CC3562F4-3700-474D-9A4F-9022496C93A4}" presName="vert0" presStyleCnt="0">
        <dgm:presLayoutVars>
          <dgm:dir/>
          <dgm:animOne val="branch"/>
          <dgm:animLvl val="lvl"/>
        </dgm:presLayoutVars>
      </dgm:prSet>
      <dgm:spPr/>
    </dgm:pt>
    <dgm:pt modelId="{282F55C5-AD0F-4E7D-9919-E3AAD7B3C1B9}" type="pres">
      <dgm:prSet presAssocID="{2C199BF5-9BC4-4A53-96DE-1F4C9E76AC25}" presName="thickLine" presStyleLbl="alignNode1" presStyleIdx="0" presStyleCnt="5"/>
      <dgm:spPr/>
    </dgm:pt>
    <dgm:pt modelId="{08648C27-052E-457B-80EC-F101D011CB78}" type="pres">
      <dgm:prSet presAssocID="{2C199BF5-9BC4-4A53-96DE-1F4C9E76AC25}" presName="horz1" presStyleCnt="0"/>
      <dgm:spPr/>
    </dgm:pt>
    <dgm:pt modelId="{3AFE5FD0-AF73-4600-AB7E-68A2176914C0}" type="pres">
      <dgm:prSet presAssocID="{2C199BF5-9BC4-4A53-96DE-1F4C9E76AC25}" presName="tx1" presStyleLbl="revTx" presStyleIdx="0" presStyleCnt="5"/>
      <dgm:spPr/>
    </dgm:pt>
    <dgm:pt modelId="{74B3B248-A625-40DC-8B72-98886CF7840F}" type="pres">
      <dgm:prSet presAssocID="{2C199BF5-9BC4-4A53-96DE-1F4C9E76AC25}" presName="vert1" presStyleCnt="0"/>
      <dgm:spPr/>
    </dgm:pt>
    <dgm:pt modelId="{96FF6428-4FCB-4D9C-93D6-6E0E2C031CF2}" type="pres">
      <dgm:prSet presAssocID="{F474E338-0844-4CE1-83BD-9A27A43C83F5}" presName="thickLine" presStyleLbl="alignNode1" presStyleIdx="1" presStyleCnt="5"/>
      <dgm:spPr/>
    </dgm:pt>
    <dgm:pt modelId="{010B7021-284D-4378-8F57-6787E6C952F4}" type="pres">
      <dgm:prSet presAssocID="{F474E338-0844-4CE1-83BD-9A27A43C83F5}" presName="horz1" presStyleCnt="0"/>
      <dgm:spPr/>
    </dgm:pt>
    <dgm:pt modelId="{71908816-62F4-467D-A79D-BE48BD3A1A3F}" type="pres">
      <dgm:prSet presAssocID="{F474E338-0844-4CE1-83BD-9A27A43C83F5}" presName="tx1" presStyleLbl="revTx" presStyleIdx="1" presStyleCnt="5"/>
      <dgm:spPr/>
    </dgm:pt>
    <dgm:pt modelId="{D6E0C6B7-977E-49D0-8497-D91CC644722D}" type="pres">
      <dgm:prSet presAssocID="{F474E338-0844-4CE1-83BD-9A27A43C83F5}" presName="vert1" presStyleCnt="0"/>
      <dgm:spPr/>
    </dgm:pt>
    <dgm:pt modelId="{BD86499A-19AC-4B76-A203-6CD8B2FBF4AA}" type="pres">
      <dgm:prSet presAssocID="{96FE3CEE-2ECD-4570-9AF3-53BDCCE7018D}" presName="thickLine" presStyleLbl="alignNode1" presStyleIdx="2" presStyleCnt="5"/>
      <dgm:spPr/>
    </dgm:pt>
    <dgm:pt modelId="{06ADD29F-9A7E-48A4-8509-4CA338699F5E}" type="pres">
      <dgm:prSet presAssocID="{96FE3CEE-2ECD-4570-9AF3-53BDCCE7018D}" presName="horz1" presStyleCnt="0"/>
      <dgm:spPr/>
    </dgm:pt>
    <dgm:pt modelId="{7D6DA3DC-5CA8-46FF-9630-0BFA1CFD5C0D}" type="pres">
      <dgm:prSet presAssocID="{96FE3CEE-2ECD-4570-9AF3-53BDCCE7018D}" presName="tx1" presStyleLbl="revTx" presStyleIdx="2" presStyleCnt="5"/>
      <dgm:spPr/>
    </dgm:pt>
    <dgm:pt modelId="{0C4A90AB-8402-44B6-B0BD-DCF0E380FE83}" type="pres">
      <dgm:prSet presAssocID="{96FE3CEE-2ECD-4570-9AF3-53BDCCE7018D}" presName="vert1" presStyleCnt="0"/>
      <dgm:spPr/>
    </dgm:pt>
    <dgm:pt modelId="{A5DC1B2C-FDA8-4134-BD18-3D0DF7ED4CBF}" type="pres">
      <dgm:prSet presAssocID="{E990564D-B131-49C3-887F-B4CBF8EFB522}" presName="thickLine" presStyleLbl="alignNode1" presStyleIdx="3" presStyleCnt="5"/>
      <dgm:spPr/>
    </dgm:pt>
    <dgm:pt modelId="{0BF7B12D-F38B-4795-9914-32B7D21F0C11}" type="pres">
      <dgm:prSet presAssocID="{E990564D-B131-49C3-887F-B4CBF8EFB522}" presName="horz1" presStyleCnt="0"/>
      <dgm:spPr/>
    </dgm:pt>
    <dgm:pt modelId="{F5F0282F-1D13-4970-B053-E3997BFB533E}" type="pres">
      <dgm:prSet presAssocID="{E990564D-B131-49C3-887F-B4CBF8EFB522}" presName="tx1" presStyleLbl="revTx" presStyleIdx="3" presStyleCnt="5"/>
      <dgm:spPr/>
    </dgm:pt>
    <dgm:pt modelId="{92E3CD79-86D0-49FE-B362-8EA50E28E97C}" type="pres">
      <dgm:prSet presAssocID="{E990564D-B131-49C3-887F-B4CBF8EFB522}" presName="vert1" presStyleCnt="0"/>
      <dgm:spPr/>
    </dgm:pt>
    <dgm:pt modelId="{98141739-1D19-4E90-A2B6-215D87B1CAD5}" type="pres">
      <dgm:prSet presAssocID="{FB0FE380-A638-4CF6-B068-9EDEECC54A95}" presName="thickLine" presStyleLbl="alignNode1" presStyleIdx="4" presStyleCnt="5"/>
      <dgm:spPr/>
    </dgm:pt>
    <dgm:pt modelId="{AE0E395C-4DAE-4EA8-960B-1E40CBA4B726}" type="pres">
      <dgm:prSet presAssocID="{FB0FE380-A638-4CF6-B068-9EDEECC54A95}" presName="horz1" presStyleCnt="0"/>
      <dgm:spPr/>
    </dgm:pt>
    <dgm:pt modelId="{40DBE5A2-B487-48C7-BD19-5CF1B3F710ED}" type="pres">
      <dgm:prSet presAssocID="{FB0FE380-A638-4CF6-B068-9EDEECC54A95}" presName="tx1" presStyleLbl="revTx" presStyleIdx="4" presStyleCnt="5"/>
      <dgm:spPr/>
    </dgm:pt>
    <dgm:pt modelId="{1705689D-E65B-435A-AE66-3B5D61E78593}" type="pres">
      <dgm:prSet presAssocID="{FB0FE380-A638-4CF6-B068-9EDEECC54A95}" presName="vert1" presStyleCnt="0"/>
      <dgm:spPr/>
    </dgm:pt>
  </dgm:ptLst>
  <dgm:cxnLst>
    <dgm:cxn modelId="{2BA64F0F-3047-4607-BFC1-F204BD0C9D5F}" srcId="{CC3562F4-3700-474D-9A4F-9022496C93A4}" destId="{FB0FE380-A638-4CF6-B068-9EDEECC54A95}" srcOrd="4" destOrd="0" parTransId="{8807AFEB-5A65-4674-A5BF-776A453DFC8A}" sibTransId="{A5368F3B-1828-4439-BCC0-7EAEA123FEBC}"/>
    <dgm:cxn modelId="{55C69228-C9FF-49A9-BD5A-D3A3FC2EBA17}" type="presOf" srcId="{96FE3CEE-2ECD-4570-9AF3-53BDCCE7018D}" destId="{7D6DA3DC-5CA8-46FF-9630-0BFA1CFD5C0D}" srcOrd="0" destOrd="0" presId="urn:microsoft.com/office/officeart/2008/layout/LinedList"/>
    <dgm:cxn modelId="{0F745C29-8DF5-4A1E-AA6B-36DE9C1248D7}" srcId="{CC3562F4-3700-474D-9A4F-9022496C93A4}" destId="{F474E338-0844-4CE1-83BD-9A27A43C83F5}" srcOrd="1" destOrd="0" parTransId="{0CCC9A8F-E43D-48AD-BA2F-92C20EF6BE02}" sibTransId="{A7609DDC-6016-4B39-8294-22B03ED9AD8D}"/>
    <dgm:cxn modelId="{94021D3C-33F4-4C54-BC85-4FC267B2C9D2}" srcId="{CC3562F4-3700-474D-9A4F-9022496C93A4}" destId="{E990564D-B131-49C3-887F-B4CBF8EFB522}" srcOrd="3" destOrd="0" parTransId="{A554022C-7F7A-49EB-9327-4AE2DF49CCE3}" sibTransId="{DC718AEE-8F53-4100-ABAD-C776B4888035}"/>
    <dgm:cxn modelId="{9C4C9766-3044-4373-AA58-554EEAC9632F}" type="presOf" srcId="{F474E338-0844-4CE1-83BD-9A27A43C83F5}" destId="{71908816-62F4-467D-A79D-BE48BD3A1A3F}" srcOrd="0" destOrd="0" presId="urn:microsoft.com/office/officeart/2008/layout/LinedList"/>
    <dgm:cxn modelId="{37E9B849-1963-41C4-AB80-9650866FA48F}" type="presOf" srcId="{E990564D-B131-49C3-887F-B4CBF8EFB522}" destId="{F5F0282F-1D13-4970-B053-E3997BFB533E}" srcOrd="0" destOrd="0" presId="urn:microsoft.com/office/officeart/2008/layout/LinedList"/>
    <dgm:cxn modelId="{3CF2BE50-723B-4C8D-B6DB-26D85E23E910}" type="presOf" srcId="{FB0FE380-A638-4CF6-B068-9EDEECC54A95}" destId="{40DBE5A2-B487-48C7-BD19-5CF1B3F710ED}" srcOrd="0" destOrd="0" presId="urn:microsoft.com/office/officeart/2008/layout/LinedList"/>
    <dgm:cxn modelId="{BBFBA75A-D5C0-40EC-8BFF-4E55B2A929F3}" type="presOf" srcId="{CC3562F4-3700-474D-9A4F-9022496C93A4}" destId="{384A631D-9478-4D89-9B08-E35C063FD256}" srcOrd="0" destOrd="0" presId="urn:microsoft.com/office/officeart/2008/layout/LinedList"/>
    <dgm:cxn modelId="{7F8BBBCA-A73A-4924-90D6-CF70EA064FA4}" type="presOf" srcId="{2C199BF5-9BC4-4A53-96DE-1F4C9E76AC25}" destId="{3AFE5FD0-AF73-4600-AB7E-68A2176914C0}" srcOrd="0" destOrd="0" presId="urn:microsoft.com/office/officeart/2008/layout/LinedList"/>
    <dgm:cxn modelId="{30B087EA-7849-4EAA-9089-5BA90B2CECB7}" srcId="{CC3562F4-3700-474D-9A4F-9022496C93A4}" destId="{96FE3CEE-2ECD-4570-9AF3-53BDCCE7018D}" srcOrd="2" destOrd="0" parTransId="{4ECD0FE8-1E87-41DB-BF2F-F964C286663C}" sibTransId="{409F18D6-08F5-4AAA-BB6F-F20110D40A78}"/>
    <dgm:cxn modelId="{75E16BEE-2A19-4394-9248-2F8ED7928368}" srcId="{CC3562F4-3700-474D-9A4F-9022496C93A4}" destId="{2C199BF5-9BC4-4A53-96DE-1F4C9E76AC25}" srcOrd="0" destOrd="0" parTransId="{8EDEF267-2BA6-454D-9DF3-14642D7FC3FD}" sibTransId="{B8D802CB-CF82-461A-A6D3-9D1BD2CB1280}"/>
    <dgm:cxn modelId="{1A253941-D8CA-450B-BB51-547C9269835B}" type="presParOf" srcId="{384A631D-9478-4D89-9B08-E35C063FD256}" destId="{282F55C5-AD0F-4E7D-9919-E3AAD7B3C1B9}" srcOrd="0" destOrd="0" presId="urn:microsoft.com/office/officeart/2008/layout/LinedList"/>
    <dgm:cxn modelId="{B2702BC6-B22C-416F-B9F8-7027DE90E898}" type="presParOf" srcId="{384A631D-9478-4D89-9B08-E35C063FD256}" destId="{08648C27-052E-457B-80EC-F101D011CB78}" srcOrd="1" destOrd="0" presId="urn:microsoft.com/office/officeart/2008/layout/LinedList"/>
    <dgm:cxn modelId="{DC65BE66-0A6F-4D91-B554-51945118C423}" type="presParOf" srcId="{08648C27-052E-457B-80EC-F101D011CB78}" destId="{3AFE5FD0-AF73-4600-AB7E-68A2176914C0}" srcOrd="0" destOrd="0" presId="urn:microsoft.com/office/officeart/2008/layout/LinedList"/>
    <dgm:cxn modelId="{9550E509-882D-44B0-A247-0E0D62E2D644}" type="presParOf" srcId="{08648C27-052E-457B-80EC-F101D011CB78}" destId="{74B3B248-A625-40DC-8B72-98886CF7840F}" srcOrd="1" destOrd="0" presId="urn:microsoft.com/office/officeart/2008/layout/LinedList"/>
    <dgm:cxn modelId="{DE7D3BDB-FA1C-4AF8-8451-2CFB8FE1BE22}" type="presParOf" srcId="{384A631D-9478-4D89-9B08-E35C063FD256}" destId="{96FF6428-4FCB-4D9C-93D6-6E0E2C031CF2}" srcOrd="2" destOrd="0" presId="urn:microsoft.com/office/officeart/2008/layout/LinedList"/>
    <dgm:cxn modelId="{2A9579B0-CD9B-40E0-AC31-39C53A576394}" type="presParOf" srcId="{384A631D-9478-4D89-9B08-E35C063FD256}" destId="{010B7021-284D-4378-8F57-6787E6C952F4}" srcOrd="3" destOrd="0" presId="urn:microsoft.com/office/officeart/2008/layout/LinedList"/>
    <dgm:cxn modelId="{17F81E9C-4A80-4038-9EC6-834328ACFA8F}" type="presParOf" srcId="{010B7021-284D-4378-8F57-6787E6C952F4}" destId="{71908816-62F4-467D-A79D-BE48BD3A1A3F}" srcOrd="0" destOrd="0" presId="urn:microsoft.com/office/officeart/2008/layout/LinedList"/>
    <dgm:cxn modelId="{11521C6A-5732-4098-A245-0263768A7F5E}" type="presParOf" srcId="{010B7021-284D-4378-8F57-6787E6C952F4}" destId="{D6E0C6B7-977E-49D0-8497-D91CC644722D}" srcOrd="1" destOrd="0" presId="urn:microsoft.com/office/officeart/2008/layout/LinedList"/>
    <dgm:cxn modelId="{8806954C-FD6E-45AD-B573-EFE2967EC31D}" type="presParOf" srcId="{384A631D-9478-4D89-9B08-E35C063FD256}" destId="{BD86499A-19AC-4B76-A203-6CD8B2FBF4AA}" srcOrd="4" destOrd="0" presId="urn:microsoft.com/office/officeart/2008/layout/LinedList"/>
    <dgm:cxn modelId="{DF6C7C5A-1C67-415A-AF7D-EA9EF9A5EAF4}" type="presParOf" srcId="{384A631D-9478-4D89-9B08-E35C063FD256}" destId="{06ADD29F-9A7E-48A4-8509-4CA338699F5E}" srcOrd="5" destOrd="0" presId="urn:microsoft.com/office/officeart/2008/layout/LinedList"/>
    <dgm:cxn modelId="{4A1867BE-68C1-43CC-BEC4-89431AB683C3}" type="presParOf" srcId="{06ADD29F-9A7E-48A4-8509-4CA338699F5E}" destId="{7D6DA3DC-5CA8-46FF-9630-0BFA1CFD5C0D}" srcOrd="0" destOrd="0" presId="urn:microsoft.com/office/officeart/2008/layout/LinedList"/>
    <dgm:cxn modelId="{46F5D42D-D62A-42E6-A1E2-A1D2D875D6EB}" type="presParOf" srcId="{06ADD29F-9A7E-48A4-8509-4CA338699F5E}" destId="{0C4A90AB-8402-44B6-B0BD-DCF0E380FE83}" srcOrd="1" destOrd="0" presId="urn:microsoft.com/office/officeart/2008/layout/LinedList"/>
    <dgm:cxn modelId="{2CBC41FF-5244-4800-B508-2E8F0A2EBBA5}" type="presParOf" srcId="{384A631D-9478-4D89-9B08-E35C063FD256}" destId="{A5DC1B2C-FDA8-4134-BD18-3D0DF7ED4CBF}" srcOrd="6" destOrd="0" presId="urn:microsoft.com/office/officeart/2008/layout/LinedList"/>
    <dgm:cxn modelId="{FE219C36-2022-43FD-95C8-5D6F01CAA846}" type="presParOf" srcId="{384A631D-9478-4D89-9B08-E35C063FD256}" destId="{0BF7B12D-F38B-4795-9914-32B7D21F0C11}" srcOrd="7" destOrd="0" presId="urn:microsoft.com/office/officeart/2008/layout/LinedList"/>
    <dgm:cxn modelId="{2E4AAF37-9137-4F14-A3D3-A0164514A042}" type="presParOf" srcId="{0BF7B12D-F38B-4795-9914-32B7D21F0C11}" destId="{F5F0282F-1D13-4970-B053-E3997BFB533E}" srcOrd="0" destOrd="0" presId="urn:microsoft.com/office/officeart/2008/layout/LinedList"/>
    <dgm:cxn modelId="{C2405A1B-4D0B-400B-96B3-65723B60D817}" type="presParOf" srcId="{0BF7B12D-F38B-4795-9914-32B7D21F0C11}" destId="{92E3CD79-86D0-49FE-B362-8EA50E28E97C}" srcOrd="1" destOrd="0" presId="urn:microsoft.com/office/officeart/2008/layout/LinedList"/>
    <dgm:cxn modelId="{0AB4D116-CB1B-4B30-9EDE-ACCBABD95D7E}" type="presParOf" srcId="{384A631D-9478-4D89-9B08-E35C063FD256}" destId="{98141739-1D19-4E90-A2B6-215D87B1CAD5}" srcOrd="8" destOrd="0" presId="urn:microsoft.com/office/officeart/2008/layout/LinedList"/>
    <dgm:cxn modelId="{CF582660-4DEA-46D9-B9A5-C10D943FFF89}" type="presParOf" srcId="{384A631D-9478-4D89-9B08-E35C063FD256}" destId="{AE0E395C-4DAE-4EA8-960B-1E40CBA4B726}" srcOrd="9" destOrd="0" presId="urn:microsoft.com/office/officeart/2008/layout/LinedList"/>
    <dgm:cxn modelId="{78225214-852B-493F-9B75-BFFC635EAEA8}" type="presParOf" srcId="{AE0E395C-4DAE-4EA8-960B-1E40CBA4B726}" destId="{40DBE5A2-B487-48C7-BD19-5CF1B3F710ED}" srcOrd="0" destOrd="0" presId="urn:microsoft.com/office/officeart/2008/layout/LinedList"/>
    <dgm:cxn modelId="{4DF4BC25-07EA-493C-91D4-D8ED2107FE54}" type="presParOf" srcId="{AE0E395C-4DAE-4EA8-960B-1E40CBA4B726}" destId="{1705689D-E65B-435A-AE66-3B5D61E785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F55C5-AD0F-4E7D-9919-E3AAD7B3C1B9}">
      <dsp:nvSpPr>
        <dsp:cNvPr id="0" name=""/>
        <dsp:cNvSpPr/>
      </dsp:nvSpPr>
      <dsp:spPr>
        <a:xfrm>
          <a:off x="0" y="450"/>
          <a:ext cx="103632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E5FD0-AF73-4600-AB7E-68A2176914C0}">
      <dsp:nvSpPr>
        <dsp:cNvPr id="0" name=""/>
        <dsp:cNvSpPr/>
      </dsp:nvSpPr>
      <dsp:spPr>
        <a:xfrm>
          <a:off x="0" y="450"/>
          <a:ext cx="10363200" cy="737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 database is a collection of interrelated data that is stored, retrieved, and collected in a single location. A database is a collection of data saved on a computer.</a:t>
          </a:r>
        </a:p>
      </dsp:txBody>
      <dsp:txXfrm>
        <a:off x="0" y="450"/>
        <a:ext cx="10363200" cy="737891"/>
      </dsp:txXfrm>
    </dsp:sp>
    <dsp:sp modelId="{96FF6428-4FCB-4D9C-93D6-6E0E2C031CF2}">
      <dsp:nvSpPr>
        <dsp:cNvPr id="0" name=""/>
        <dsp:cNvSpPr/>
      </dsp:nvSpPr>
      <dsp:spPr>
        <a:xfrm>
          <a:off x="0" y="738341"/>
          <a:ext cx="103632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908816-62F4-467D-A79D-BE48BD3A1A3F}">
      <dsp:nvSpPr>
        <dsp:cNvPr id="0" name=""/>
        <dsp:cNvSpPr/>
      </dsp:nvSpPr>
      <dsp:spPr>
        <a:xfrm>
          <a:off x="0" y="738341"/>
          <a:ext cx="10363200" cy="737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 Database Management System (DBMS) is a collection of interconnected data and a set of software tools/programs for accessing, processing, and manipulating data.</a:t>
          </a:r>
        </a:p>
      </dsp:txBody>
      <dsp:txXfrm>
        <a:off x="0" y="738341"/>
        <a:ext cx="10363200" cy="737891"/>
      </dsp:txXfrm>
    </dsp:sp>
    <dsp:sp modelId="{BD86499A-19AC-4B76-A203-6CD8B2FBF4AA}">
      <dsp:nvSpPr>
        <dsp:cNvPr id="0" name=""/>
        <dsp:cNvSpPr/>
      </dsp:nvSpPr>
      <dsp:spPr>
        <a:xfrm>
          <a:off x="0" y="1476232"/>
          <a:ext cx="103632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6DA3DC-5CA8-46FF-9630-0BFA1CFD5C0D}">
      <dsp:nvSpPr>
        <dsp:cNvPr id="0" name=""/>
        <dsp:cNvSpPr/>
      </dsp:nvSpPr>
      <dsp:spPr>
        <a:xfrm>
          <a:off x="0" y="1476232"/>
          <a:ext cx="10363200" cy="737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Database management systems (DBMS) provide a number of benefits, including improved data security, integration, abstraction, data redundancy reduction, data sharing, data consistency and accuracy, data organisation, and rapid data access and retrieval. Data security is critical in the corporate world, as companies make significant investments in data protection.</a:t>
          </a:r>
        </a:p>
      </dsp:txBody>
      <dsp:txXfrm>
        <a:off x="0" y="1476232"/>
        <a:ext cx="10363200" cy="737891"/>
      </dsp:txXfrm>
    </dsp:sp>
    <dsp:sp modelId="{A5DC1B2C-FDA8-4134-BD18-3D0DF7ED4CBF}">
      <dsp:nvSpPr>
        <dsp:cNvPr id="0" name=""/>
        <dsp:cNvSpPr/>
      </dsp:nvSpPr>
      <dsp:spPr>
        <a:xfrm>
          <a:off x="0" y="2214124"/>
          <a:ext cx="103632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F0282F-1D13-4970-B053-E3997BFB533E}">
      <dsp:nvSpPr>
        <dsp:cNvPr id="0" name=""/>
        <dsp:cNvSpPr/>
      </dsp:nvSpPr>
      <dsp:spPr>
        <a:xfrm>
          <a:off x="0" y="2214124"/>
          <a:ext cx="10363200" cy="737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DBMS delivers well-managed and synchronised data, which simplifies data management and provides an integrated perspective of an organisation.</a:t>
          </a:r>
        </a:p>
      </dsp:txBody>
      <dsp:txXfrm>
        <a:off x="0" y="2214124"/>
        <a:ext cx="10363200" cy="737891"/>
      </dsp:txXfrm>
    </dsp:sp>
    <dsp:sp modelId="{98141739-1D19-4E90-A2B6-215D87B1CAD5}">
      <dsp:nvSpPr>
        <dsp:cNvPr id="0" name=""/>
        <dsp:cNvSpPr/>
      </dsp:nvSpPr>
      <dsp:spPr>
        <a:xfrm>
          <a:off x="0" y="2952015"/>
          <a:ext cx="103632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DBE5A2-B487-48C7-BD19-5CF1B3F710ED}">
      <dsp:nvSpPr>
        <dsp:cNvPr id="0" name=""/>
        <dsp:cNvSpPr/>
      </dsp:nvSpPr>
      <dsp:spPr>
        <a:xfrm>
          <a:off x="0" y="2952015"/>
          <a:ext cx="10363200" cy="737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In the area of database management, the data is arranged in two ways which are Relational Databases (SQL) and Non-Relational Databases (NoSQL). This powerpoint will focus on key characteristics of these models and their differences.</a:t>
          </a:r>
        </a:p>
      </dsp:txBody>
      <dsp:txXfrm>
        <a:off x="0" y="2952015"/>
        <a:ext cx="10363200" cy="7378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12/27/2024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32007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12/27/2024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40380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12/27/2024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260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12/27/2024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21413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12/27/2024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06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12/27/2024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9974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12/27/2024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02099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12/27/2024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3740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12/27/2024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91487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12/27/2024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8525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12/27/2024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522724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12/27/2024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21946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edia.geeksforgeeks.org/wp-content/uploads/20231009122328/MONGO1.png"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mongodb.com/nosql-explaine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3C32F3B-910D-BF68-0D49-54E412B45C14}"/>
              </a:ext>
            </a:extLst>
          </p:cNvPr>
          <p:cNvPicPr>
            <a:picLocks noChangeAspect="1"/>
          </p:cNvPicPr>
          <p:nvPr/>
        </p:nvPicPr>
        <p:blipFill>
          <a:blip r:embed="rId2">
            <a:alphaModFix amt="40000"/>
          </a:blip>
          <a:srcRect t="11690" r="9085" b="11583"/>
          <a:stretch/>
        </p:blipFill>
        <p:spPr>
          <a:xfrm>
            <a:off x="20" y="14529"/>
            <a:ext cx="12191980" cy="6857848"/>
          </a:xfrm>
          <a:prstGeom prst="rect">
            <a:avLst/>
          </a:prstGeom>
        </p:spPr>
      </p:pic>
      <p:sp>
        <p:nvSpPr>
          <p:cNvPr id="2" name="Title 1"/>
          <p:cNvSpPr>
            <a:spLocks noGrp="1"/>
          </p:cNvSpPr>
          <p:nvPr>
            <p:ph type="ctrTitle"/>
          </p:nvPr>
        </p:nvSpPr>
        <p:spPr>
          <a:xfrm>
            <a:off x="640080" y="985233"/>
            <a:ext cx="5758628" cy="3355853"/>
          </a:xfrm>
        </p:spPr>
        <p:txBody>
          <a:bodyPr anchor="t">
            <a:normAutofit/>
          </a:bodyPr>
          <a:lstStyle/>
          <a:p>
            <a:pPr>
              <a:lnSpc>
                <a:spcPct val="90000"/>
              </a:lnSpc>
            </a:pPr>
            <a:r>
              <a:rPr lang="en-US" sz="5100" dirty="0">
                <a:solidFill>
                  <a:srgbClr val="FFFFFF"/>
                </a:solidFill>
              </a:rPr>
              <a:t>A Comparative Guide to Relational and Non-Relational Databases</a:t>
            </a:r>
          </a:p>
          <a:p>
            <a:pPr>
              <a:lnSpc>
                <a:spcPct val="90000"/>
              </a:lnSpc>
            </a:pPr>
            <a:endParaRPr lang="en-US" sz="5100">
              <a:solidFill>
                <a:srgbClr val="FFFFFF"/>
              </a:solidFill>
            </a:endParaRPr>
          </a:p>
        </p:txBody>
      </p:sp>
      <p:sp>
        <p:nvSpPr>
          <p:cNvPr id="3" name="Subtitle 2"/>
          <p:cNvSpPr>
            <a:spLocks noGrp="1"/>
          </p:cNvSpPr>
          <p:nvPr>
            <p:ph type="subTitle" idx="1"/>
          </p:nvPr>
        </p:nvSpPr>
        <p:spPr>
          <a:xfrm>
            <a:off x="640080" y="5251621"/>
            <a:ext cx="4439920" cy="1104721"/>
          </a:xfrm>
        </p:spPr>
        <p:txBody>
          <a:bodyPr vert="horz" lIns="91440" tIns="45720" rIns="91440" bIns="45720" rtlCol="0" anchor="t">
            <a:normAutofit/>
          </a:bodyPr>
          <a:lstStyle/>
          <a:p>
            <a:pPr>
              <a:lnSpc>
                <a:spcPct val="120000"/>
              </a:lnSpc>
            </a:pPr>
            <a:r>
              <a:rPr lang="en-US" sz="1400" dirty="0">
                <a:solidFill>
                  <a:srgbClr val="FFFFFF"/>
                </a:solidFill>
              </a:rPr>
              <a:t>KEY FEATURES AND BENEFITS</a:t>
            </a:r>
          </a:p>
          <a:p>
            <a:pPr>
              <a:lnSpc>
                <a:spcPct val="120000"/>
              </a:lnSpc>
            </a:pPr>
            <a:r>
              <a:rPr lang="en-US" sz="1400" dirty="0">
                <a:solidFill>
                  <a:srgbClr val="FFFFFF"/>
                </a:solidFill>
              </a:rPr>
              <a:t>WILLIAMS BOLUWATIFE </a:t>
            </a:r>
          </a:p>
          <a:p>
            <a:pPr>
              <a:lnSpc>
                <a:spcPct val="120000"/>
              </a:lnSpc>
            </a:pPr>
            <a:r>
              <a:rPr lang="en-US" sz="1400" dirty="0">
                <a:solidFill>
                  <a:srgbClr val="FFFFFF"/>
                </a:solidFill>
              </a:rPr>
              <a:t>27th DECEMBER 2024</a:t>
            </a:r>
          </a:p>
        </p:txBody>
      </p:sp>
      <p:cxnSp>
        <p:nvCxnSpPr>
          <p:cNvPr id="11" name="Straight Connector 10">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95436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4A53AB-CFF9-B31D-96C0-7B2EF29872A5}"/>
              </a:ext>
            </a:extLst>
          </p:cNvPr>
          <p:cNvSpPr>
            <a:spLocks noGrp="1"/>
          </p:cNvSpPr>
          <p:nvPr>
            <p:ph type="title"/>
          </p:nvPr>
        </p:nvSpPr>
        <p:spPr>
          <a:xfrm>
            <a:off x="481929" y="1098429"/>
            <a:ext cx="5844476" cy="942796"/>
          </a:xfrm>
        </p:spPr>
        <p:txBody>
          <a:bodyPr anchor="t">
            <a:noAutofit/>
          </a:bodyPr>
          <a:lstStyle/>
          <a:p>
            <a:pPr>
              <a:lnSpc>
                <a:spcPct val="90000"/>
              </a:lnSpc>
            </a:pPr>
            <a:r>
              <a:rPr lang="en-US" sz="2800" dirty="0">
                <a:latin typeface="Aptos Display"/>
              </a:rPr>
              <a:t>WHEN TO USE RELATIONAL AND NON-RELATIONAL  DATABASE</a:t>
            </a:r>
          </a:p>
        </p:txBody>
      </p:sp>
      <p:sp>
        <p:nvSpPr>
          <p:cNvPr id="3" name="Content Placeholder 2">
            <a:extLst>
              <a:ext uri="{FF2B5EF4-FFF2-40B4-BE49-F238E27FC236}">
                <a16:creationId xmlns:a16="http://schemas.microsoft.com/office/drawing/2014/main" id="{BED2E54E-2166-C4A7-0CBE-6164E9FD695A}"/>
              </a:ext>
            </a:extLst>
          </p:cNvPr>
          <p:cNvSpPr>
            <a:spLocks noGrp="1"/>
          </p:cNvSpPr>
          <p:nvPr>
            <p:ph idx="1"/>
          </p:nvPr>
        </p:nvSpPr>
        <p:spPr>
          <a:xfrm>
            <a:off x="6554762" y="826557"/>
            <a:ext cx="5465076" cy="5471362"/>
          </a:xfrm>
        </p:spPr>
        <p:txBody>
          <a:bodyPr vert="horz" lIns="91440" tIns="45720" rIns="91440" bIns="45720" rtlCol="0" anchor="t">
            <a:noAutofit/>
          </a:bodyPr>
          <a:lstStyle/>
          <a:p>
            <a:pPr>
              <a:lnSpc>
                <a:spcPct val="110000"/>
              </a:lnSpc>
            </a:pPr>
            <a:r>
              <a:rPr lang="en-US" sz="1400" dirty="0">
                <a:latin typeface="Aptos"/>
                <a:ea typeface="+mn-lt"/>
                <a:cs typeface="+mn-lt"/>
              </a:rPr>
              <a:t>For projects where the shape, size, and frequency of access to the data are predictable, relational databases continue to be the best option. by reducing duplicate data and anomalies, normalization can help reduce the amount of data on disc and lessen the risk of future vertical scaling. If relationships between entities are significant, relational databases are also the best choice. </a:t>
            </a:r>
            <a:endParaRPr lang="en-US" sz="1400" dirty="0">
              <a:latin typeface="Aptos"/>
            </a:endParaRPr>
          </a:p>
          <a:p>
            <a:pPr>
              <a:lnSpc>
                <a:spcPct val="110000"/>
              </a:lnSpc>
            </a:pPr>
            <a:r>
              <a:rPr lang="en-US" sz="1400" dirty="0">
                <a:latin typeface="Aptos"/>
              </a:rPr>
              <a:t>Non-relational databases can store documents within documents, keeping data that will be accessed together in one place. However, if this does not meet your requirements, a relational database remains the best option. For example, if you have a large dataset with complicated structure and linkages, embedding may not produce sufficiently apparent links.</a:t>
            </a:r>
          </a:p>
          <a:p>
            <a:pPr>
              <a:lnSpc>
                <a:spcPct val="110000"/>
              </a:lnSpc>
            </a:pPr>
            <a:r>
              <a:rPr lang="en-US" sz="1400" dirty="0">
                <a:latin typeface="Aptos"/>
              </a:rPr>
              <a:t>Non-relational databases come in a variety of forms, each with unique benefits and drawbacks,, nevertheless, they continue to offer certain reliable benefits. A non-relational database is the best option if the data you are storing must be flexible in terms of size or shape or if it may change in the future. </a:t>
            </a:r>
          </a:p>
          <a:p>
            <a:pPr>
              <a:lnSpc>
                <a:spcPct val="110000"/>
              </a:lnSpc>
            </a:pPr>
            <a:r>
              <a:rPr lang="en-US" sz="1400" dirty="0">
                <a:latin typeface="Aptos"/>
                <a:ea typeface="+mn-lt"/>
                <a:cs typeface="+mn-lt"/>
              </a:rPr>
              <a:t>Modern NoSQL databases are naturally suited for horizontal scalability, which enables numerous smaller servers to be spun up to accommodate increasing loads, because they were designed with the cloud in mind. </a:t>
            </a:r>
            <a:endParaRPr lang="en-US" sz="1400" dirty="0">
              <a:latin typeface="Aptos"/>
            </a:endParaRPr>
          </a:p>
          <a:p>
            <a:pPr>
              <a:lnSpc>
                <a:spcPct val="110000"/>
              </a:lnSpc>
            </a:pPr>
            <a:endParaRPr lang="en-US" sz="1200" dirty="0">
              <a:latin typeface="Aptos"/>
            </a:endParaRPr>
          </a:p>
          <a:p>
            <a:pPr>
              <a:lnSpc>
                <a:spcPct val="110000"/>
              </a:lnSpc>
              <a:buNone/>
            </a:pPr>
            <a:endParaRPr lang="en-US" sz="1000">
              <a:latin typeface="Aptos"/>
            </a:endParaRPr>
          </a:p>
          <a:p>
            <a:pPr marL="0" indent="0">
              <a:lnSpc>
                <a:spcPct val="110000"/>
              </a:lnSpc>
              <a:buNone/>
            </a:pPr>
            <a:endParaRPr lang="en-US" sz="1000"/>
          </a:p>
        </p:txBody>
      </p:sp>
      <p:cxnSp>
        <p:nvCxnSpPr>
          <p:cNvPr id="24" name="Straight Connector 23">
            <a:extLst>
              <a:ext uri="{FF2B5EF4-FFF2-40B4-BE49-F238E27FC236}">
                <a16:creationId xmlns:a16="http://schemas.microsoft.com/office/drawing/2014/main" id="{39AA7464-1EB7-A869-C7D3-AA680BBA98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 name="Picture 3" descr="A screenshot of a computer&#10;&#10;Description automatically generated">
            <a:extLst>
              <a:ext uri="{FF2B5EF4-FFF2-40B4-BE49-F238E27FC236}">
                <a16:creationId xmlns:a16="http://schemas.microsoft.com/office/drawing/2014/main" id="{4F5900F3-976F-1DAD-EAEE-C87433F19B55}"/>
              </a:ext>
            </a:extLst>
          </p:cNvPr>
          <p:cNvPicPr>
            <a:picLocks noChangeAspect="1"/>
          </p:cNvPicPr>
          <p:nvPr/>
        </p:nvPicPr>
        <p:blipFill>
          <a:blip r:embed="rId2"/>
          <a:stretch>
            <a:fillRect/>
          </a:stretch>
        </p:blipFill>
        <p:spPr>
          <a:xfrm>
            <a:off x="123760" y="2534422"/>
            <a:ext cx="6438946" cy="3763496"/>
          </a:xfrm>
          <a:prstGeom prst="rect">
            <a:avLst/>
          </a:prstGeom>
        </p:spPr>
      </p:pic>
    </p:spTree>
    <p:extLst>
      <p:ext uri="{BB962C8B-B14F-4D97-AF65-F5344CB8AC3E}">
        <p14:creationId xmlns:p14="http://schemas.microsoft.com/office/powerpoint/2010/main" val="2264955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662F3-CB8A-A65F-31CD-53745FE34C16}"/>
              </a:ext>
            </a:extLst>
          </p:cNvPr>
          <p:cNvSpPr>
            <a:spLocks noGrp="1"/>
          </p:cNvSpPr>
          <p:nvPr>
            <p:ph type="title"/>
          </p:nvPr>
        </p:nvSpPr>
        <p:spPr>
          <a:xfrm>
            <a:off x="640079" y="570750"/>
            <a:ext cx="10890929" cy="1387934"/>
          </a:xfrm>
        </p:spPr>
        <p:txBody>
          <a:bodyPr vert="horz" lIns="91440" tIns="45720" rIns="91440" bIns="45720" rtlCol="0" anchor="b">
            <a:normAutofit/>
          </a:bodyPr>
          <a:lstStyle/>
          <a:p>
            <a:r>
              <a:rPr lang="en-US" dirty="0">
                <a:latin typeface="Aptos Display"/>
              </a:rPr>
              <a:t>RELATIONAL DATABASE VS NON-RELATIONAL DATABASE</a:t>
            </a:r>
          </a:p>
        </p:txBody>
      </p:sp>
      <p:cxnSp>
        <p:nvCxnSpPr>
          <p:cNvPr id="21" name="Straight Connector 20">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F1078EEA-7A2D-FA29-CBD4-2215F5D430EB}"/>
              </a:ext>
            </a:extLst>
          </p:cNvPr>
          <p:cNvGraphicFramePr>
            <a:graphicFrameLocks noGrp="1"/>
          </p:cNvGraphicFramePr>
          <p:nvPr>
            <p:ph idx="1"/>
            <p:extLst>
              <p:ext uri="{D42A27DB-BD31-4B8C-83A1-F6EECF244321}">
                <p14:modId xmlns:p14="http://schemas.microsoft.com/office/powerpoint/2010/main" val="4237308849"/>
              </p:ext>
            </p:extLst>
          </p:nvPr>
        </p:nvGraphicFramePr>
        <p:xfrm>
          <a:off x="640079" y="2698345"/>
          <a:ext cx="10890930" cy="3603841"/>
        </p:xfrm>
        <a:graphic>
          <a:graphicData uri="http://schemas.openxmlformats.org/drawingml/2006/table">
            <a:tbl>
              <a:tblPr firstRow="1" bandRow="1">
                <a:solidFill>
                  <a:schemeClr val="bg1"/>
                </a:solidFill>
                <a:tableStyleId>{5C22544A-7EE6-4342-B048-85BDC9FD1C3A}</a:tableStyleId>
              </a:tblPr>
              <a:tblGrid>
                <a:gridCol w="2090013">
                  <a:extLst>
                    <a:ext uri="{9D8B030D-6E8A-4147-A177-3AD203B41FA5}">
                      <a16:colId xmlns:a16="http://schemas.microsoft.com/office/drawing/2014/main" val="3310684672"/>
                    </a:ext>
                  </a:extLst>
                </a:gridCol>
                <a:gridCol w="3865207">
                  <a:extLst>
                    <a:ext uri="{9D8B030D-6E8A-4147-A177-3AD203B41FA5}">
                      <a16:colId xmlns:a16="http://schemas.microsoft.com/office/drawing/2014/main" val="1313062078"/>
                    </a:ext>
                  </a:extLst>
                </a:gridCol>
                <a:gridCol w="4935710">
                  <a:extLst>
                    <a:ext uri="{9D8B030D-6E8A-4147-A177-3AD203B41FA5}">
                      <a16:colId xmlns:a16="http://schemas.microsoft.com/office/drawing/2014/main" val="3472564212"/>
                    </a:ext>
                  </a:extLst>
                </a:gridCol>
              </a:tblGrid>
              <a:tr h="363937">
                <a:tc>
                  <a:txBody>
                    <a:bodyPr/>
                    <a:lstStyle/>
                    <a:p>
                      <a:pPr algn="l" rtl="0" fontAlgn="base">
                        <a:lnSpc>
                          <a:spcPts val="1350"/>
                        </a:lnSpc>
                      </a:pPr>
                      <a:r>
                        <a:rPr lang="en-US" sz="1400" b="1" i="0" cap="none" spc="0" dirty="0">
                          <a:solidFill>
                            <a:schemeClr val="tx1"/>
                          </a:solidFill>
                          <a:effectLst/>
                          <a:latin typeface="Aptos"/>
                        </a:rPr>
                        <a:t>FEATURES  </a:t>
                      </a:r>
                    </a:p>
                  </a:txBody>
                  <a:tcPr marL="95597" marR="53621" marT="73537" marB="73537">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pPr algn="l" rtl="0" fontAlgn="base">
                        <a:lnSpc>
                          <a:spcPts val="1350"/>
                        </a:lnSpc>
                      </a:pPr>
                      <a:r>
                        <a:rPr lang="en-US" sz="1400" b="1" i="0" cap="none" spc="0" dirty="0">
                          <a:solidFill>
                            <a:schemeClr val="tx1"/>
                          </a:solidFill>
                          <a:effectLst/>
                          <a:latin typeface="Aptos"/>
                        </a:rPr>
                        <a:t>RELATIONAL DATABASE </a:t>
                      </a:r>
                    </a:p>
                  </a:txBody>
                  <a:tcPr marL="95597" marR="53621" marT="73537" marB="73537">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pPr algn="l" rtl="0" fontAlgn="base">
                        <a:lnSpc>
                          <a:spcPts val="1350"/>
                        </a:lnSpc>
                      </a:pPr>
                      <a:r>
                        <a:rPr lang="en-US" sz="1400" b="1" i="0" cap="none" spc="0" dirty="0">
                          <a:solidFill>
                            <a:schemeClr val="tx1"/>
                          </a:solidFill>
                          <a:effectLst/>
                          <a:latin typeface="Aptos"/>
                        </a:rPr>
                        <a:t>NON-RELATIONAL DATABASE  </a:t>
                      </a:r>
                    </a:p>
                  </a:txBody>
                  <a:tcPr marL="95597" marR="53621" marT="73537" marB="73537">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126896458"/>
                  </a:ext>
                </a:extLst>
              </a:tr>
              <a:tr h="363937">
                <a:tc>
                  <a:txBody>
                    <a:bodyPr/>
                    <a:lstStyle/>
                    <a:p>
                      <a:pPr algn="l" rtl="0" fontAlgn="base">
                        <a:lnSpc>
                          <a:spcPts val="1350"/>
                        </a:lnSpc>
                      </a:pPr>
                      <a:r>
                        <a:rPr lang="en-US" sz="1400" b="0" i="0" cap="none" spc="0" dirty="0">
                          <a:solidFill>
                            <a:schemeClr val="tx1"/>
                          </a:solidFill>
                          <a:effectLst/>
                          <a:latin typeface="Aptos"/>
                        </a:rPr>
                        <a:t>DATA STRUCTURE </a:t>
                      </a:r>
                    </a:p>
                  </a:txBody>
                  <a:tcPr marL="95597" marR="53621" marT="73537" marB="7353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rtl="0" fontAlgn="base">
                        <a:lnSpc>
                          <a:spcPts val="1350"/>
                        </a:lnSpc>
                      </a:pPr>
                      <a:r>
                        <a:rPr lang="en-US" sz="1400" b="0" i="0" cap="none" spc="0" dirty="0">
                          <a:solidFill>
                            <a:schemeClr val="tx1"/>
                          </a:solidFill>
                          <a:effectLst/>
                          <a:latin typeface="Aptos"/>
                        </a:rPr>
                        <a:t>Tables with rows and columns </a:t>
                      </a:r>
                    </a:p>
                  </a:txBody>
                  <a:tcPr marL="95597" marR="53621" marT="73537" marB="7353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rtl="0" fontAlgn="base">
                        <a:lnSpc>
                          <a:spcPts val="1350"/>
                        </a:lnSpc>
                      </a:pPr>
                      <a:r>
                        <a:rPr lang="en-US" sz="1400" b="0" i="0" cap="none" spc="0" dirty="0">
                          <a:solidFill>
                            <a:schemeClr val="tx1"/>
                          </a:solidFill>
                          <a:effectLst/>
                          <a:latin typeface="Aptos"/>
                        </a:rPr>
                        <a:t>Various formats (document, key-value, columnar, graph)   </a:t>
                      </a:r>
                    </a:p>
                  </a:txBody>
                  <a:tcPr marL="95597" marR="53621" marT="73537" marB="73537">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377675866"/>
                  </a:ext>
                </a:extLst>
              </a:tr>
              <a:tr h="363937">
                <a:tc>
                  <a:txBody>
                    <a:bodyPr/>
                    <a:lstStyle/>
                    <a:p>
                      <a:pPr algn="l" rtl="0" fontAlgn="base">
                        <a:lnSpc>
                          <a:spcPts val="1350"/>
                        </a:lnSpc>
                      </a:pPr>
                      <a:r>
                        <a:rPr lang="en-US" sz="1400" b="0" i="0" cap="none" spc="0" dirty="0">
                          <a:solidFill>
                            <a:schemeClr val="tx1"/>
                          </a:solidFill>
                          <a:effectLst/>
                          <a:latin typeface="Aptos"/>
                        </a:rPr>
                        <a:t>SCHEMAS </a:t>
                      </a:r>
                    </a:p>
                  </a:txBody>
                  <a:tcPr marL="95597" marR="53621" marT="73537" marB="7353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rtl="0" fontAlgn="base">
                        <a:lnSpc>
                          <a:spcPts val="1350"/>
                        </a:lnSpc>
                      </a:pPr>
                      <a:r>
                        <a:rPr lang="en-US" sz="1400" b="0" i="0" cap="none" spc="0" dirty="0">
                          <a:solidFill>
                            <a:schemeClr val="tx1"/>
                          </a:solidFill>
                          <a:effectLst/>
                          <a:latin typeface="Aptos"/>
                        </a:rPr>
                        <a:t>Structured schema enforced by schemas   </a:t>
                      </a:r>
                    </a:p>
                  </a:txBody>
                  <a:tcPr marL="95597" marR="53621" marT="73537" marB="7353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rtl="0" fontAlgn="base">
                        <a:lnSpc>
                          <a:spcPts val="1350"/>
                        </a:lnSpc>
                      </a:pPr>
                      <a:r>
                        <a:rPr lang="en-US" sz="1400" b="0" i="0" cap="none" spc="0" dirty="0">
                          <a:solidFill>
                            <a:schemeClr val="tx1"/>
                          </a:solidFill>
                          <a:effectLst/>
                          <a:latin typeface="Aptos"/>
                        </a:rPr>
                        <a:t>Flexible schema, often schema-less or dynamic   </a:t>
                      </a:r>
                    </a:p>
                  </a:txBody>
                  <a:tcPr marL="95597" marR="53621" marT="73537" marB="7353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297832648"/>
                  </a:ext>
                </a:extLst>
              </a:tr>
              <a:tr h="548782">
                <a:tc>
                  <a:txBody>
                    <a:bodyPr/>
                    <a:lstStyle/>
                    <a:p>
                      <a:pPr algn="l" rtl="0" fontAlgn="base">
                        <a:lnSpc>
                          <a:spcPts val="1350"/>
                        </a:lnSpc>
                      </a:pPr>
                      <a:r>
                        <a:rPr lang="en-US" sz="1400" b="0" i="0" cap="none" spc="0" dirty="0">
                          <a:solidFill>
                            <a:schemeClr val="tx1"/>
                          </a:solidFill>
                          <a:effectLst/>
                          <a:latin typeface="Aptos"/>
                        </a:rPr>
                        <a:t>QUERY LANGUAGE </a:t>
                      </a:r>
                    </a:p>
                  </a:txBody>
                  <a:tcPr marL="95597" marR="53621" marT="73537" marB="7353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rtl="0" fontAlgn="base">
                        <a:lnSpc>
                          <a:spcPts val="1350"/>
                        </a:lnSpc>
                      </a:pPr>
                      <a:r>
                        <a:rPr lang="en-US" sz="1400" b="0" i="0" cap="none" spc="0" dirty="0">
                          <a:solidFill>
                            <a:schemeClr val="tx1"/>
                          </a:solidFill>
                          <a:effectLst/>
                          <a:latin typeface="Aptos"/>
                        </a:rPr>
                        <a:t>SQL (Structured Query Language) </a:t>
                      </a:r>
                    </a:p>
                  </a:txBody>
                  <a:tcPr marL="95597" marR="53621" marT="73537" marB="7353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rtl="0" fontAlgn="base">
                        <a:lnSpc>
                          <a:spcPts val="1350"/>
                        </a:lnSpc>
                      </a:pPr>
                      <a:r>
                        <a:rPr lang="en-US" sz="1400" b="0" i="0" cap="none" spc="0" dirty="0">
                          <a:solidFill>
                            <a:schemeClr val="tx1"/>
                          </a:solidFill>
                          <a:effectLst/>
                          <a:latin typeface="Aptos"/>
                        </a:rPr>
                        <a:t>Query languages specific to the database type (e.g., JSON query languages, graph traversal languages)   </a:t>
                      </a:r>
                    </a:p>
                  </a:txBody>
                  <a:tcPr marL="95597" marR="53621" marT="73537" marB="73537">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260846164"/>
                  </a:ext>
                </a:extLst>
              </a:tr>
              <a:tr h="363937">
                <a:tc>
                  <a:txBody>
                    <a:bodyPr/>
                    <a:lstStyle/>
                    <a:p>
                      <a:pPr algn="l" rtl="0" fontAlgn="base">
                        <a:lnSpc>
                          <a:spcPts val="1350"/>
                        </a:lnSpc>
                      </a:pPr>
                      <a:r>
                        <a:rPr lang="en-US" sz="1400" b="0" i="0" cap="none" spc="0" dirty="0">
                          <a:solidFill>
                            <a:schemeClr val="tx1"/>
                          </a:solidFill>
                          <a:effectLst/>
                          <a:latin typeface="Aptos"/>
                        </a:rPr>
                        <a:t>ACID COMPLIANCE </a:t>
                      </a:r>
                    </a:p>
                  </a:txBody>
                  <a:tcPr marL="95597" marR="53621" marT="73537" marB="7353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rtl="0" fontAlgn="base">
                        <a:lnSpc>
                          <a:spcPts val="1350"/>
                        </a:lnSpc>
                      </a:pPr>
                      <a:r>
                        <a:rPr lang="en-US" sz="1400" b="0" i="0" cap="none" spc="0" dirty="0">
                          <a:solidFill>
                            <a:schemeClr val="tx1"/>
                          </a:solidFill>
                          <a:effectLst/>
                          <a:latin typeface="Aptos"/>
                        </a:rPr>
                        <a:t>ACID transactions   </a:t>
                      </a:r>
                    </a:p>
                  </a:txBody>
                  <a:tcPr marL="95597" marR="53621" marT="73537" marB="7353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rtl="0" fontAlgn="base">
                        <a:lnSpc>
                          <a:spcPts val="1350"/>
                        </a:lnSpc>
                      </a:pPr>
                      <a:r>
                        <a:rPr lang="en-US" sz="1400" b="0" i="0" cap="none" spc="0" dirty="0">
                          <a:solidFill>
                            <a:schemeClr val="tx1"/>
                          </a:solidFill>
                          <a:effectLst/>
                          <a:latin typeface="Aptos"/>
                        </a:rPr>
                        <a:t>May vary; some offer ACID compliance, others eventual consistency </a:t>
                      </a:r>
                    </a:p>
                  </a:txBody>
                  <a:tcPr marL="95597" marR="53621" marT="73537" marB="7353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523275935"/>
                  </a:ext>
                </a:extLst>
              </a:tr>
              <a:tr h="363937">
                <a:tc>
                  <a:txBody>
                    <a:bodyPr/>
                    <a:lstStyle/>
                    <a:p>
                      <a:pPr algn="l" rtl="0" fontAlgn="base">
                        <a:lnSpc>
                          <a:spcPts val="1350"/>
                        </a:lnSpc>
                      </a:pPr>
                      <a:r>
                        <a:rPr lang="en-US" sz="1400" b="0" i="0" cap="none" spc="0" dirty="0">
                          <a:solidFill>
                            <a:schemeClr val="tx1"/>
                          </a:solidFill>
                          <a:effectLst/>
                          <a:latin typeface="Aptos"/>
                        </a:rPr>
                        <a:t>SCALABILITY </a:t>
                      </a:r>
                    </a:p>
                  </a:txBody>
                  <a:tcPr marL="95597" marR="53621" marT="73537" marB="7353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rtl="0" fontAlgn="base">
                        <a:lnSpc>
                          <a:spcPts val="1350"/>
                        </a:lnSpc>
                      </a:pPr>
                      <a:r>
                        <a:rPr lang="en-US" sz="1400" b="0" i="0" cap="none" spc="0" dirty="0">
                          <a:solidFill>
                            <a:schemeClr val="tx1"/>
                          </a:solidFill>
                          <a:effectLst/>
                          <a:latin typeface="Aptos"/>
                        </a:rPr>
                        <a:t>Vertical and horizontal scaling options   </a:t>
                      </a:r>
                    </a:p>
                  </a:txBody>
                  <a:tcPr marL="95597" marR="53621" marT="73537" marB="7353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rtl="0" fontAlgn="base">
                        <a:lnSpc>
                          <a:spcPts val="1350"/>
                        </a:lnSpc>
                      </a:pPr>
                      <a:r>
                        <a:rPr lang="en-US" sz="1400" b="0" i="0" cap="none" spc="0" dirty="0">
                          <a:solidFill>
                            <a:schemeClr val="tx1"/>
                          </a:solidFill>
                          <a:effectLst/>
                          <a:latin typeface="Aptos"/>
                        </a:rPr>
                        <a:t>Horizontal scaling typically easier and more flexible </a:t>
                      </a:r>
                    </a:p>
                  </a:txBody>
                  <a:tcPr marL="95597" marR="53621" marT="73537" marB="73537">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407087909"/>
                  </a:ext>
                </a:extLst>
              </a:tr>
              <a:tr h="363937">
                <a:tc>
                  <a:txBody>
                    <a:bodyPr/>
                    <a:lstStyle/>
                    <a:p>
                      <a:pPr algn="l" rtl="0" fontAlgn="base">
                        <a:lnSpc>
                          <a:spcPts val="1350"/>
                        </a:lnSpc>
                      </a:pPr>
                      <a:r>
                        <a:rPr lang="en-US" sz="1400" b="0" i="0" cap="none" spc="0" dirty="0">
                          <a:solidFill>
                            <a:schemeClr val="tx1"/>
                          </a:solidFill>
                          <a:effectLst/>
                          <a:latin typeface="Aptos"/>
                        </a:rPr>
                        <a:t>FLEXIBILITY </a:t>
                      </a:r>
                    </a:p>
                  </a:txBody>
                  <a:tcPr marL="95597" marR="53621" marT="73537" marB="7353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rtl="0" fontAlgn="base">
                        <a:lnSpc>
                          <a:spcPts val="1350"/>
                        </a:lnSpc>
                      </a:pPr>
                      <a:r>
                        <a:rPr lang="en-US" sz="1400" b="0" i="0" cap="none" spc="0" dirty="0">
                          <a:solidFill>
                            <a:schemeClr val="tx1"/>
                          </a:solidFill>
                          <a:effectLst/>
                          <a:latin typeface="Aptos"/>
                        </a:rPr>
                        <a:t>Less flexible with rigid schema definitions   </a:t>
                      </a:r>
                    </a:p>
                  </a:txBody>
                  <a:tcPr marL="95597" marR="53621" marT="73537" marB="7353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rtl="0" fontAlgn="base">
                        <a:lnSpc>
                          <a:spcPts val="1350"/>
                        </a:lnSpc>
                      </a:pPr>
                      <a:r>
                        <a:rPr lang="en-US" sz="1400" b="0" i="0" cap="none" spc="0" dirty="0">
                          <a:solidFill>
                            <a:schemeClr val="tx1"/>
                          </a:solidFill>
                          <a:effectLst/>
                          <a:latin typeface="Aptos"/>
                        </a:rPr>
                        <a:t>Highly flexible due to schema-less or dynamic schema   </a:t>
                      </a:r>
                    </a:p>
                  </a:txBody>
                  <a:tcPr marL="95597" marR="53621" marT="73537" marB="7353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765948889"/>
                  </a:ext>
                </a:extLst>
              </a:tr>
              <a:tr h="363937">
                <a:tc>
                  <a:txBody>
                    <a:bodyPr/>
                    <a:lstStyle/>
                    <a:p>
                      <a:pPr algn="l" rtl="0" fontAlgn="base">
                        <a:lnSpc>
                          <a:spcPts val="1350"/>
                        </a:lnSpc>
                      </a:pPr>
                      <a:r>
                        <a:rPr lang="en-US" sz="1400" b="0" i="0" cap="none" spc="0" dirty="0">
                          <a:solidFill>
                            <a:schemeClr val="tx1"/>
                          </a:solidFill>
                          <a:effectLst/>
                          <a:latin typeface="Aptos"/>
                        </a:rPr>
                        <a:t>PERFORMANCE </a:t>
                      </a:r>
                    </a:p>
                  </a:txBody>
                  <a:tcPr marL="95597" marR="53621" marT="73537" marB="7353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rtl="0" fontAlgn="base">
                        <a:lnSpc>
                          <a:spcPts val="1350"/>
                        </a:lnSpc>
                      </a:pPr>
                      <a:r>
                        <a:rPr lang="en-US" sz="1400" b="0" i="0" cap="none" spc="0" dirty="0">
                          <a:solidFill>
                            <a:schemeClr val="tx1"/>
                          </a:solidFill>
                          <a:effectLst/>
                          <a:latin typeface="Aptos"/>
                        </a:rPr>
                        <a:t>Excellent for complex queries and joins   </a:t>
                      </a:r>
                    </a:p>
                  </a:txBody>
                  <a:tcPr marL="95597" marR="53621" marT="73537" marB="7353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rtl="0" fontAlgn="base">
                        <a:lnSpc>
                          <a:spcPts val="1350"/>
                        </a:lnSpc>
                      </a:pPr>
                      <a:r>
                        <a:rPr lang="en-US" sz="1400" b="0" i="0" cap="none" spc="0" dirty="0">
                          <a:solidFill>
                            <a:schemeClr val="tx1"/>
                          </a:solidFill>
                          <a:effectLst/>
                          <a:latin typeface="Aptos"/>
                        </a:rPr>
                        <a:t>Optimal for hierarchical data storage and retrieval   </a:t>
                      </a:r>
                    </a:p>
                  </a:txBody>
                  <a:tcPr marL="95597" marR="53621" marT="73537" marB="73537">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009938737"/>
                  </a:ext>
                </a:extLst>
              </a:tr>
              <a:tr h="363937">
                <a:tc>
                  <a:txBody>
                    <a:bodyPr/>
                    <a:lstStyle/>
                    <a:p>
                      <a:pPr algn="l" rtl="0" fontAlgn="base">
                        <a:lnSpc>
                          <a:spcPts val="1350"/>
                        </a:lnSpc>
                      </a:pPr>
                      <a:r>
                        <a:rPr lang="en-US" sz="1400" b="0" i="0" cap="none" spc="0" dirty="0">
                          <a:solidFill>
                            <a:schemeClr val="tx1"/>
                          </a:solidFill>
                          <a:effectLst/>
                          <a:latin typeface="Aptos"/>
                        </a:rPr>
                        <a:t>EXAMPLES </a:t>
                      </a:r>
                    </a:p>
                  </a:txBody>
                  <a:tcPr marL="95597" marR="53621" marT="73537" marB="73537">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l" rtl="0" fontAlgn="base">
                        <a:lnSpc>
                          <a:spcPts val="1350"/>
                        </a:lnSpc>
                      </a:pPr>
                      <a:r>
                        <a:rPr lang="en-US" sz="1400" b="0" i="0" cap="none" spc="0" dirty="0">
                          <a:solidFill>
                            <a:schemeClr val="tx1"/>
                          </a:solidFill>
                          <a:effectLst/>
                          <a:latin typeface="Aptos"/>
                        </a:rPr>
                        <a:t>MySQL, PostgreSQL, SQL Server   </a:t>
                      </a:r>
                    </a:p>
                  </a:txBody>
                  <a:tcPr marL="95597" marR="53621" marT="73537" marB="73537">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l" rtl="0" fontAlgn="base">
                        <a:lnSpc>
                          <a:spcPts val="1350"/>
                        </a:lnSpc>
                      </a:pPr>
                      <a:r>
                        <a:rPr lang="en-US" sz="1400" b="0" i="0" cap="none" spc="0" dirty="0">
                          <a:solidFill>
                            <a:schemeClr val="tx1"/>
                          </a:solidFill>
                          <a:effectLst/>
                          <a:latin typeface="Aptos"/>
                        </a:rPr>
                        <a:t>MongoDB, Cassandra, Redis, DynamoDB   </a:t>
                      </a:r>
                    </a:p>
                  </a:txBody>
                  <a:tcPr marL="95597" marR="53621" marT="73537" marB="73537">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4099440398"/>
                  </a:ext>
                </a:extLst>
              </a:tr>
            </a:tbl>
          </a:graphicData>
        </a:graphic>
      </p:graphicFrame>
    </p:spTree>
    <p:extLst>
      <p:ext uri="{BB962C8B-B14F-4D97-AF65-F5344CB8AC3E}">
        <p14:creationId xmlns:p14="http://schemas.microsoft.com/office/powerpoint/2010/main" val="297684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3D pattern of ring shapes connected by lines">
            <a:extLst>
              <a:ext uri="{FF2B5EF4-FFF2-40B4-BE49-F238E27FC236}">
                <a16:creationId xmlns:a16="http://schemas.microsoft.com/office/drawing/2014/main" id="{D3A1FD84-3C32-2068-CA2F-D641B127D1FD}"/>
              </a:ext>
            </a:extLst>
          </p:cNvPr>
          <p:cNvPicPr>
            <a:picLocks noChangeAspect="1"/>
          </p:cNvPicPr>
          <p:nvPr/>
        </p:nvPicPr>
        <p:blipFill>
          <a:blip r:embed="rId2"/>
          <a:srcRect l="12662" r="47492" b="-2"/>
          <a:stretch/>
        </p:blipFill>
        <p:spPr>
          <a:xfrm>
            <a:off x="20" y="10"/>
            <a:ext cx="4857871" cy="6857990"/>
          </a:xfrm>
          <a:prstGeom prst="rect">
            <a:avLst/>
          </a:prstGeom>
        </p:spPr>
      </p:pic>
      <p:cxnSp>
        <p:nvCxnSpPr>
          <p:cNvPr id="11" name="Straight Connector 10">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03E5189-4502-516B-DC6D-12376551F577}"/>
              </a:ext>
            </a:extLst>
          </p:cNvPr>
          <p:cNvSpPr>
            <a:spLocks noGrp="1"/>
          </p:cNvSpPr>
          <p:nvPr>
            <p:ph type="title"/>
          </p:nvPr>
        </p:nvSpPr>
        <p:spPr>
          <a:xfrm>
            <a:off x="5496821" y="1371600"/>
            <a:ext cx="6034187" cy="1097280"/>
          </a:xfrm>
        </p:spPr>
        <p:txBody>
          <a:bodyPr>
            <a:normAutofit/>
          </a:bodyPr>
          <a:lstStyle/>
          <a:p>
            <a:r>
              <a:rPr lang="en-US" dirty="0">
                <a:latin typeface="Aptos Display"/>
              </a:rPr>
              <a:t>CONCLUSION</a:t>
            </a:r>
          </a:p>
        </p:txBody>
      </p:sp>
      <p:sp>
        <p:nvSpPr>
          <p:cNvPr id="3" name="Content Placeholder 2">
            <a:extLst>
              <a:ext uri="{FF2B5EF4-FFF2-40B4-BE49-F238E27FC236}">
                <a16:creationId xmlns:a16="http://schemas.microsoft.com/office/drawing/2014/main" id="{740CF809-3671-1766-9DE9-F436C7C65792}"/>
              </a:ext>
            </a:extLst>
          </p:cNvPr>
          <p:cNvSpPr>
            <a:spLocks noGrp="1"/>
          </p:cNvSpPr>
          <p:nvPr>
            <p:ph idx="1"/>
          </p:nvPr>
        </p:nvSpPr>
        <p:spPr>
          <a:xfrm>
            <a:off x="5496821" y="2633236"/>
            <a:ext cx="6034187" cy="3664687"/>
          </a:xfrm>
        </p:spPr>
        <p:txBody>
          <a:bodyPr vert="horz" lIns="91440" tIns="45720" rIns="91440" bIns="45720" rtlCol="0" anchor="t">
            <a:normAutofit/>
          </a:bodyPr>
          <a:lstStyle/>
          <a:p>
            <a:pPr marL="0" indent="0">
              <a:buNone/>
            </a:pPr>
            <a:r>
              <a:rPr lang="en-US" sz="1400" dirty="0">
                <a:latin typeface="Aptos"/>
                <a:ea typeface="+mn-lt"/>
                <a:cs typeface="+mn-lt"/>
              </a:rPr>
              <a:t>In conclusion, the type of data and the application's needs play a major role in the decision between relational and non-relational databases. In structured data systems where complex querying and data integrity are critical, relational databases perform exceptionally well. Conversely, non-relational databases excel in situations requiring high performance across dispersed systems, scalability, and flexibility in data models. </a:t>
            </a:r>
            <a:endParaRPr lang="en-US" sz="1400">
              <a:latin typeface="Aptos"/>
            </a:endParaRPr>
          </a:p>
        </p:txBody>
      </p:sp>
    </p:spTree>
    <p:extLst>
      <p:ext uri="{BB962C8B-B14F-4D97-AF65-F5344CB8AC3E}">
        <p14:creationId xmlns:p14="http://schemas.microsoft.com/office/powerpoint/2010/main" val="138935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B8B151-42F8-B26F-6A3E-56E74E271E93}"/>
              </a:ext>
            </a:extLst>
          </p:cNvPr>
          <p:cNvSpPr>
            <a:spLocks noGrp="1"/>
          </p:cNvSpPr>
          <p:nvPr>
            <p:ph type="title"/>
          </p:nvPr>
        </p:nvSpPr>
        <p:spPr>
          <a:xfrm>
            <a:off x="914400" y="1371600"/>
            <a:ext cx="10360152" cy="1139911"/>
          </a:xfrm>
        </p:spPr>
        <p:txBody>
          <a:bodyPr>
            <a:normAutofit/>
          </a:bodyPr>
          <a:lstStyle/>
          <a:p>
            <a:r>
              <a:rPr lang="en-US" dirty="0">
                <a:latin typeface="Aptos Display"/>
              </a:rPr>
              <a:t>INTRODUCTION</a:t>
            </a:r>
          </a:p>
        </p:txBody>
      </p:sp>
      <p:cxnSp>
        <p:nvCxnSpPr>
          <p:cNvPr id="53" name="Straight Connector 52">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32" name="Content Placeholder 2">
            <a:extLst>
              <a:ext uri="{FF2B5EF4-FFF2-40B4-BE49-F238E27FC236}">
                <a16:creationId xmlns:a16="http://schemas.microsoft.com/office/drawing/2014/main" id="{5D665ACE-35C0-E7C5-4F66-98244B3A9574}"/>
              </a:ext>
            </a:extLst>
          </p:cNvPr>
          <p:cNvGraphicFramePr>
            <a:graphicFrameLocks noGrp="1"/>
          </p:cNvGraphicFramePr>
          <p:nvPr>
            <p:ph idx="1"/>
            <p:extLst>
              <p:ext uri="{D42A27DB-BD31-4B8C-83A1-F6EECF244321}">
                <p14:modId xmlns:p14="http://schemas.microsoft.com/office/powerpoint/2010/main" val="1092185399"/>
              </p:ext>
            </p:extLst>
          </p:nvPr>
        </p:nvGraphicFramePr>
        <p:xfrm>
          <a:off x="914400" y="2607561"/>
          <a:ext cx="10363200" cy="3690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9222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B9727C-A0DE-724F-15FE-EFF4E794CE81}"/>
              </a:ext>
            </a:extLst>
          </p:cNvPr>
          <p:cNvSpPr>
            <a:spLocks noGrp="1"/>
          </p:cNvSpPr>
          <p:nvPr>
            <p:ph type="title"/>
          </p:nvPr>
        </p:nvSpPr>
        <p:spPr>
          <a:xfrm>
            <a:off x="640080" y="1371600"/>
            <a:ext cx="5737859" cy="1097280"/>
          </a:xfrm>
        </p:spPr>
        <p:txBody>
          <a:bodyPr>
            <a:normAutofit/>
          </a:bodyPr>
          <a:lstStyle/>
          <a:p>
            <a:r>
              <a:rPr lang="en-US" dirty="0">
                <a:latin typeface="Aptos Display"/>
                <a:cs typeface="Segoe UI"/>
              </a:rPr>
              <a:t>RELATIONAL DATABASE </a:t>
            </a:r>
          </a:p>
        </p:txBody>
      </p:sp>
      <p:sp>
        <p:nvSpPr>
          <p:cNvPr id="3" name="Content Placeholder 2">
            <a:extLst>
              <a:ext uri="{FF2B5EF4-FFF2-40B4-BE49-F238E27FC236}">
                <a16:creationId xmlns:a16="http://schemas.microsoft.com/office/drawing/2014/main" id="{3FE2C8CD-7646-EB02-380D-3F3E665B582C}"/>
              </a:ext>
            </a:extLst>
          </p:cNvPr>
          <p:cNvSpPr>
            <a:spLocks noGrp="1"/>
          </p:cNvSpPr>
          <p:nvPr>
            <p:ph idx="1"/>
          </p:nvPr>
        </p:nvSpPr>
        <p:spPr>
          <a:xfrm>
            <a:off x="640080" y="2633236"/>
            <a:ext cx="5737860" cy="3666980"/>
          </a:xfrm>
        </p:spPr>
        <p:txBody>
          <a:bodyPr vert="horz" lIns="91440" tIns="45720" rIns="91440" bIns="45720" rtlCol="0" anchor="t">
            <a:normAutofit fontScale="92500" lnSpcReduction="10000"/>
          </a:bodyPr>
          <a:lstStyle/>
          <a:p>
            <a:pPr>
              <a:lnSpc>
                <a:spcPct val="110000"/>
              </a:lnSpc>
            </a:pPr>
            <a:r>
              <a:rPr lang="en-US" sz="1400" dirty="0">
                <a:latin typeface="Aptos"/>
              </a:rPr>
              <a:t>A relational database uses a structure that allows us to identify and access data in relation to another piece of data in the database. Often, data in a relational database is organized into tables</a:t>
            </a:r>
          </a:p>
          <a:p>
            <a:pPr>
              <a:lnSpc>
                <a:spcPct val="110000"/>
              </a:lnSpc>
            </a:pPr>
            <a:r>
              <a:rPr lang="en-US" sz="1400" dirty="0">
                <a:latin typeface="Aptos"/>
              </a:rPr>
              <a:t>The table represents an object or entity while the column represents the type of data that can be stored in the respective column</a:t>
            </a:r>
          </a:p>
          <a:p>
            <a:pPr>
              <a:lnSpc>
                <a:spcPct val="110000"/>
              </a:lnSpc>
              <a:buNone/>
            </a:pPr>
            <a:r>
              <a:rPr lang="en-US" sz="1400" b="1" dirty="0">
                <a:latin typeface="Aptos"/>
              </a:rPr>
              <a:t>KEY CHARACTERISTICS OF RELATIONAL DATABASE </a:t>
            </a:r>
          </a:p>
          <a:p>
            <a:pPr>
              <a:lnSpc>
                <a:spcPct val="110000"/>
              </a:lnSpc>
              <a:buFont typeface="Arial"/>
              <a:buChar char="•"/>
            </a:pPr>
            <a:r>
              <a:rPr lang="en-US" sz="1400" dirty="0">
                <a:latin typeface="Aptos"/>
              </a:rPr>
              <a:t>Data is represented in rows and columns called relations. </a:t>
            </a:r>
          </a:p>
          <a:p>
            <a:pPr>
              <a:lnSpc>
                <a:spcPct val="110000"/>
              </a:lnSpc>
              <a:buFont typeface="Arial"/>
              <a:buChar char="•"/>
            </a:pPr>
            <a:r>
              <a:rPr lang="en-US" sz="1400" dirty="0">
                <a:latin typeface="Aptos"/>
              </a:rPr>
              <a:t>Data is stored in tables having relationships between them called the Relational model. </a:t>
            </a:r>
          </a:p>
          <a:p>
            <a:pPr>
              <a:lnSpc>
                <a:spcPct val="110000"/>
              </a:lnSpc>
              <a:buFont typeface="Arial"/>
              <a:buChar char="•"/>
            </a:pPr>
            <a:r>
              <a:rPr lang="en-US" sz="1400" dirty="0">
                <a:latin typeface="Aptos"/>
              </a:rPr>
              <a:t>The relational model supports the operations like Data definition, Data manipulation, and Transaction management. </a:t>
            </a:r>
          </a:p>
          <a:p>
            <a:pPr>
              <a:lnSpc>
                <a:spcPct val="110000"/>
              </a:lnSpc>
              <a:buFont typeface="Arial"/>
              <a:buChar char="•"/>
            </a:pPr>
            <a:r>
              <a:rPr lang="en-US" sz="1400" dirty="0">
                <a:latin typeface="Aptos"/>
              </a:rPr>
              <a:t>Each column has a distinct name, and they represent attributes. </a:t>
            </a:r>
          </a:p>
          <a:p>
            <a:pPr>
              <a:lnSpc>
                <a:spcPct val="110000"/>
              </a:lnSpc>
              <a:buFont typeface="Arial"/>
              <a:buChar char="•"/>
            </a:pPr>
            <a:r>
              <a:rPr lang="en-US" sz="1400" dirty="0">
                <a:latin typeface="Aptos"/>
              </a:rPr>
              <a:t>Each row represents a single entity.</a:t>
            </a:r>
          </a:p>
          <a:p>
            <a:pPr marL="0" indent="0">
              <a:lnSpc>
                <a:spcPct val="110000"/>
              </a:lnSpc>
              <a:buNone/>
            </a:pPr>
            <a:endParaRPr lang="en-US" sz="1100">
              <a:latin typeface="Aptos"/>
            </a:endParaRPr>
          </a:p>
        </p:txBody>
      </p:sp>
      <p:cxnSp>
        <p:nvCxnSpPr>
          <p:cNvPr id="19" name="Straight Connector 18">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 name="Picture 3" descr="A diagram of a database structure&#10;&#10;Description automatically generated">
            <a:extLst>
              <a:ext uri="{FF2B5EF4-FFF2-40B4-BE49-F238E27FC236}">
                <a16:creationId xmlns:a16="http://schemas.microsoft.com/office/drawing/2014/main" id="{8924F064-8395-DBE5-B24C-58D532F8AF97}"/>
              </a:ext>
            </a:extLst>
          </p:cNvPr>
          <p:cNvPicPr>
            <a:picLocks noChangeAspect="1"/>
          </p:cNvPicPr>
          <p:nvPr/>
        </p:nvPicPr>
        <p:blipFill>
          <a:blip r:embed="rId2"/>
          <a:stretch>
            <a:fillRect/>
          </a:stretch>
        </p:blipFill>
        <p:spPr>
          <a:xfrm>
            <a:off x="6380223" y="1926386"/>
            <a:ext cx="5038725" cy="3752850"/>
          </a:xfrm>
          <a:prstGeom prst="rect">
            <a:avLst/>
          </a:prstGeom>
        </p:spPr>
      </p:pic>
    </p:spTree>
    <p:extLst>
      <p:ext uri="{BB962C8B-B14F-4D97-AF65-F5344CB8AC3E}">
        <p14:creationId xmlns:p14="http://schemas.microsoft.com/office/powerpoint/2010/main" val="370459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ECC8-2757-6096-BE91-BCAAE6A1DAD9}"/>
              </a:ext>
            </a:extLst>
          </p:cNvPr>
          <p:cNvSpPr>
            <a:spLocks noGrp="1"/>
          </p:cNvSpPr>
          <p:nvPr>
            <p:ph type="title"/>
          </p:nvPr>
        </p:nvSpPr>
        <p:spPr/>
        <p:txBody>
          <a:bodyPr>
            <a:normAutofit/>
          </a:bodyPr>
          <a:lstStyle/>
          <a:p>
            <a:r>
              <a:rPr lang="en-US" sz="3200" dirty="0">
                <a:latin typeface="Aptos Display"/>
              </a:rPr>
              <a:t>RELATIONAL DATABASE CONT'D </a:t>
            </a:r>
            <a:r>
              <a:rPr lang="en-US" sz="2400" dirty="0">
                <a:latin typeface="Aptos Display"/>
              </a:rPr>
              <a:t> </a:t>
            </a:r>
          </a:p>
        </p:txBody>
      </p:sp>
      <p:sp>
        <p:nvSpPr>
          <p:cNvPr id="3" name="Content Placeholder 2">
            <a:extLst>
              <a:ext uri="{FF2B5EF4-FFF2-40B4-BE49-F238E27FC236}">
                <a16:creationId xmlns:a16="http://schemas.microsoft.com/office/drawing/2014/main" id="{15983093-95DC-60E9-1598-64B4C1187ACC}"/>
              </a:ext>
            </a:extLst>
          </p:cNvPr>
          <p:cNvSpPr>
            <a:spLocks noGrp="1"/>
          </p:cNvSpPr>
          <p:nvPr>
            <p:ph idx="1"/>
          </p:nvPr>
        </p:nvSpPr>
        <p:spPr>
          <a:xfrm>
            <a:off x="640080" y="1928982"/>
            <a:ext cx="10890928" cy="4270650"/>
          </a:xfrm>
        </p:spPr>
        <p:txBody>
          <a:bodyPr vert="horz" lIns="91440" tIns="45720" rIns="91440" bIns="45720" rtlCol="0" anchor="t">
            <a:noAutofit/>
          </a:bodyPr>
          <a:lstStyle/>
          <a:p>
            <a:pPr marL="0" indent="0">
              <a:buNone/>
            </a:pPr>
            <a:r>
              <a:rPr lang="en-US" sz="1300" b="1" dirty="0">
                <a:latin typeface="Aptos"/>
              </a:rPr>
              <a:t>KEY CHARACTERISTICS OF RELATIONAL DATABASE</a:t>
            </a:r>
          </a:p>
          <a:p>
            <a:r>
              <a:rPr lang="en-US" sz="1300" dirty="0">
                <a:latin typeface="Aptos"/>
              </a:rPr>
              <a:t>SQL (Structured Query Language) is the most common way of interacting with relational database systems. Developers can use SQL queries to execute CRUD (Create, Read, Update, Delete) operations.</a:t>
            </a:r>
          </a:p>
          <a:p>
            <a:r>
              <a:rPr lang="en-US" sz="1300" dirty="0">
                <a:latin typeface="Aptos"/>
              </a:rPr>
              <a:t>There can only be a single schema or structure for the data within a relational database. </a:t>
            </a:r>
          </a:p>
          <a:p>
            <a:pPr marL="0" indent="0">
              <a:buNone/>
            </a:pPr>
            <a:endParaRPr lang="en-US" sz="1300" dirty="0">
              <a:latin typeface="Aptos"/>
            </a:endParaRPr>
          </a:p>
          <a:p>
            <a:pPr marL="0" indent="0">
              <a:buNone/>
            </a:pPr>
            <a:r>
              <a:rPr lang="en-US" sz="1300" b="1" dirty="0">
                <a:latin typeface="Aptos"/>
              </a:rPr>
              <a:t>ADVANTAGES OF RELATIONAL DATABASE</a:t>
            </a:r>
          </a:p>
          <a:p>
            <a:r>
              <a:rPr lang="en-US" sz="1300" dirty="0">
                <a:latin typeface="Aptos"/>
              </a:rPr>
              <a:t>Relational model complies with ACID: </a:t>
            </a:r>
            <a:r>
              <a:rPr lang="en-US" sz="1300" dirty="0">
                <a:latin typeface="Aptos"/>
                <a:ea typeface="+mn-lt"/>
                <a:cs typeface="+mn-lt"/>
              </a:rPr>
              <a:t>Atomicity, Consistency, Isolation, and Durability (ACID) is a standard that guarantees the reliability of database transactions. The general principle is if one change fails, the whole transaction will fail, and the database will remain in the state it was in before the transaction was attempted. This is important because some transactions will have real consequences if not completed fully—for example, banking. </a:t>
            </a:r>
            <a:endParaRPr lang="en-US" sz="1300" dirty="0">
              <a:latin typeface="Aptos"/>
            </a:endParaRPr>
          </a:p>
          <a:p>
            <a:r>
              <a:rPr lang="en-US" sz="1300" dirty="0">
                <a:latin typeface="Aptos"/>
              </a:rPr>
              <a:t>Data Accuracy: </a:t>
            </a:r>
            <a:r>
              <a:rPr lang="en-US" sz="1300" dirty="0">
                <a:latin typeface="Aptos"/>
                <a:ea typeface="+mn-lt"/>
                <a:cs typeface="+mn-lt"/>
              </a:rPr>
              <a:t>Using main and foreign keys ensures that there is no duplicate information. This enforces data accuracy because there will never be repeated information. </a:t>
            </a:r>
          </a:p>
          <a:p>
            <a:r>
              <a:rPr lang="en-US" sz="1300" dirty="0">
                <a:latin typeface="Aptos"/>
              </a:rPr>
              <a:t>Normalization: </a:t>
            </a:r>
            <a:r>
              <a:rPr lang="en-US" sz="1300" dirty="0">
                <a:latin typeface="Aptos"/>
                <a:ea typeface="+mn-lt"/>
                <a:cs typeface="+mn-lt"/>
              </a:rPr>
              <a:t>Normalization is the process of </a:t>
            </a:r>
            <a:r>
              <a:rPr lang="en-US" sz="1300" err="1">
                <a:latin typeface="Aptos"/>
                <a:ea typeface="+mn-lt"/>
                <a:cs typeface="+mn-lt"/>
              </a:rPr>
              <a:t>organising</a:t>
            </a:r>
            <a:r>
              <a:rPr lang="en-US" sz="1300" dirty="0">
                <a:latin typeface="Aptos"/>
                <a:ea typeface="+mn-lt"/>
                <a:cs typeface="+mn-lt"/>
              </a:rPr>
              <a:t> data so that data anomalies are decreased or removed. This, in turn, lowers storage expenses.</a:t>
            </a:r>
            <a:endParaRPr lang="en-US" sz="1300" dirty="0">
              <a:latin typeface="Aptos"/>
            </a:endParaRPr>
          </a:p>
        </p:txBody>
      </p:sp>
    </p:spTree>
    <p:extLst>
      <p:ext uri="{BB962C8B-B14F-4D97-AF65-F5344CB8AC3E}">
        <p14:creationId xmlns:p14="http://schemas.microsoft.com/office/powerpoint/2010/main" val="48411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10B92E-5287-C4C5-4FD4-87F545BB178D}"/>
              </a:ext>
            </a:extLst>
          </p:cNvPr>
          <p:cNvSpPr>
            <a:spLocks noGrp="1"/>
          </p:cNvSpPr>
          <p:nvPr>
            <p:ph type="title"/>
          </p:nvPr>
        </p:nvSpPr>
        <p:spPr>
          <a:xfrm>
            <a:off x="5793149" y="1371600"/>
            <a:ext cx="5737859" cy="1097280"/>
          </a:xfrm>
        </p:spPr>
        <p:txBody>
          <a:bodyPr>
            <a:normAutofit/>
          </a:bodyPr>
          <a:lstStyle/>
          <a:p>
            <a:pPr>
              <a:lnSpc>
                <a:spcPct val="90000"/>
              </a:lnSpc>
            </a:pPr>
            <a:r>
              <a:rPr lang="en-US" sz="3400" dirty="0">
                <a:latin typeface="Aptos Display"/>
              </a:rPr>
              <a:t>RELATIONAL DATABASE CONT'D</a:t>
            </a:r>
          </a:p>
        </p:txBody>
      </p:sp>
      <p:sp>
        <p:nvSpPr>
          <p:cNvPr id="3" name="Content Placeholder 2">
            <a:extLst>
              <a:ext uri="{FF2B5EF4-FFF2-40B4-BE49-F238E27FC236}">
                <a16:creationId xmlns:a16="http://schemas.microsoft.com/office/drawing/2014/main" id="{5D6DAE47-F443-073B-1885-B2CD8C7EF01F}"/>
              </a:ext>
            </a:extLst>
          </p:cNvPr>
          <p:cNvSpPr>
            <a:spLocks noGrp="1"/>
          </p:cNvSpPr>
          <p:nvPr>
            <p:ph idx="1"/>
          </p:nvPr>
        </p:nvSpPr>
        <p:spPr>
          <a:xfrm>
            <a:off x="5793149" y="2633236"/>
            <a:ext cx="5737860" cy="3666980"/>
          </a:xfrm>
        </p:spPr>
        <p:txBody>
          <a:bodyPr vert="horz" lIns="91440" tIns="45720" rIns="91440" bIns="45720" rtlCol="0" anchor="t">
            <a:normAutofit/>
          </a:bodyPr>
          <a:lstStyle/>
          <a:p>
            <a:pPr marL="0" indent="0">
              <a:buNone/>
            </a:pPr>
            <a:r>
              <a:rPr lang="en-US" b="1" dirty="0">
                <a:latin typeface="Aptos"/>
              </a:rPr>
              <a:t> </a:t>
            </a:r>
            <a:r>
              <a:rPr lang="en-US" sz="1400" b="1" dirty="0">
                <a:latin typeface="Aptos"/>
              </a:rPr>
              <a:t>ADVANTAGES OF RELATIONAL DATABASE</a:t>
            </a:r>
          </a:p>
          <a:p>
            <a:r>
              <a:rPr lang="en-US" sz="1400" dirty="0">
                <a:latin typeface="Aptos"/>
              </a:rPr>
              <a:t>Simplicity:</a:t>
            </a:r>
            <a:r>
              <a:rPr lang="en-US" sz="1400" b="1" dirty="0">
                <a:latin typeface="Aptos"/>
              </a:rPr>
              <a:t> </a:t>
            </a:r>
            <a:r>
              <a:rPr lang="en-US" sz="1400" dirty="0">
                <a:latin typeface="Aptos"/>
              </a:rPr>
              <a:t> </a:t>
            </a:r>
            <a:r>
              <a:rPr lang="en-US" sz="1400" dirty="0">
                <a:latin typeface="Aptos"/>
                <a:ea typeface="+mn-lt"/>
                <a:cs typeface="+mn-lt"/>
              </a:rPr>
              <a:t>SQL databases, have been around for so long that a wide range of tools and resources have been created to assist in getting started and interacting with relational databases. SQL's English-like syntax allows non-developers to construct reports and queries from the data. </a:t>
            </a:r>
          </a:p>
          <a:p>
            <a:endParaRPr lang="en-US">
              <a:latin typeface="Aptos"/>
              <a:ea typeface="+mn-lt"/>
              <a:cs typeface="+mn-lt"/>
            </a:endParaRPr>
          </a:p>
          <a:p>
            <a:pPr marL="0" indent="0">
              <a:buNone/>
            </a:pPr>
            <a:endParaRPr lang="en-US">
              <a:latin typeface="Aptos"/>
              <a:ea typeface="+mn-lt"/>
              <a:cs typeface="+mn-lt"/>
            </a:endParaRPr>
          </a:p>
          <a:p>
            <a:pPr marL="0" indent="0">
              <a:buNone/>
            </a:pPr>
            <a:endParaRPr lang="en-US">
              <a:latin typeface="Aptos"/>
              <a:ea typeface="+mn-lt"/>
              <a:cs typeface="+mn-lt"/>
            </a:endParaRPr>
          </a:p>
          <a:p>
            <a:pPr marL="0" indent="0">
              <a:buNone/>
            </a:pPr>
            <a:endParaRPr lang="en-US">
              <a:latin typeface="Aptos"/>
              <a:ea typeface="+mn-lt"/>
              <a:cs typeface="+mn-lt"/>
            </a:endParaRPr>
          </a:p>
        </p:txBody>
      </p:sp>
      <p:pic>
        <p:nvPicPr>
          <p:cNvPr id="5" name="Graphic 19" descr="Database">
            <a:extLst>
              <a:ext uri="{FF2B5EF4-FFF2-40B4-BE49-F238E27FC236}">
                <a16:creationId xmlns:a16="http://schemas.microsoft.com/office/drawing/2014/main" id="{3F9ED9F0-887D-5B07-9A31-3A19DB9FF3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5685" y="1036665"/>
            <a:ext cx="4343400" cy="4343400"/>
          </a:xfrm>
          <a:prstGeom prst="rect">
            <a:avLst/>
          </a:prstGeom>
        </p:spPr>
      </p:pic>
      <p:cxnSp>
        <p:nvCxnSpPr>
          <p:cNvPr id="22" name="Straight Connector 2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6630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38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magnifying glass with words&#10;&#10;Description automatically generated">
            <a:extLst>
              <a:ext uri="{FF2B5EF4-FFF2-40B4-BE49-F238E27FC236}">
                <a16:creationId xmlns:a16="http://schemas.microsoft.com/office/drawing/2014/main" id="{F5D911AD-7D42-FE3F-C156-275833754EAB}"/>
              </a:ext>
            </a:extLst>
          </p:cNvPr>
          <p:cNvPicPr>
            <a:picLocks noChangeAspect="1"/>
          </p:cNvPicPr>
          <p:nvPr/>
        </p:nvPicPr>
        <p:blipFill>
          <a:blip r:embed="rId2"/>
          <a:stretch>
            <a:fillRect/>
          </a:stretch>
        </p:blipFill>
        <p:spPr>
          <a:xfrm>
            <a:off x="543105" y="748163"/>
            <a:ext cx="11091410" cy="4729071"/>
          </a:xfrm>
          <a:prstGeom prst="rect">
            <a:avLst/>
          </a:prstGeom>
        </p:spPr>
      </p:pic>
      <p:sp>
        <p:nvSpPr>
          <p:cNvPr id="3" name="TextBox 2">
            <a:extLst>
              <a:ext uri="{FF2B5EF4-FFF2-40B4-BE49-F238E27FC236}">
                <a16:creationId xmlns:a16="http://schemas.microsoft.com/office/drawing/2014/main" id="{6DCF652F-68C1-CADB-C4EE-67293AA5714C}"/>
              </a:ext>
            </a:extLst>
          </p:cNvPr>
          <p:cNvSpPr txBox="1"/>
          <p:nvPr/>
        </p:nvSpPr>
        <p:spPr>
          <a:xfrm>
            <a:off x="6680790" y="5901069"/>
            <a:ext cx="52985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ptos"/>
              </a:rPr>
              <a:t>Source</a:t>
            </a:r>
            <a:r>
              <a:rPr lang="en-US" dirty="0"/>
              <a:t>: </a:t>
            </a:r>
            <a:r>
              <a:rPr lang="en-US" sz="1300" u="sng" dirty="0">
                <a:latin typeface="Segoe UI"/>
                <a:cs typeface="Segoe UI"/>
                <a:hlinkClick r:id="rId3"/>
              </a:rPr>
              <a:t>MONGO1.png (692×258)</a:t>
            </a:r>
            <a:endParaRPr lang="en-US" sz="1300">
              <a:latin typeface="Segoe UI"/>
              <a:cs typeface="Segoe UI"/>
            </a:endParaRPr>
          </a:p>
        </p:txBody>
      </p:sp>
    </p:spTree>
    <p:extLst>
      <p:ext uri="{BB962C8B-B14F-4D97-AF65-F5344CB8AC3E}">
        <p14:creationId xmlns:p14="http://schemas.microsoft.com/office/powerpoint/2010/main" val="4179035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485466-127A-6170-85A5-D17E147392AB}"/>
              </a:ext>
            </a:extLst>
          </p:cNvPr>
          <p:cNvSpPr>
            <a:spLocks noGrp="1"/>
          </p:cNvSpPr>
          <p:nvPr>
            <p:ph type="title"/>
          </p:nvPr>
        </p:nvSpPr>
        <p:spPr>
          <a:xfrm>
            <a:off x="640080" y="1371600"/>
            <a:ext cx="10890928" cy="971550"/>
          </a:xfrm>
        </p:spPr>
        <p:txBody>
          <a:bodyPr anchor="t">
            <a:normAutofit/>
          </a:bodyPr>
          <a:lstStyle/>
          <a:p>
            <a:r>
              <a:rPr lang="en-US" dirty="0">
                <a:latin typeface="Aptos Display"/>
              </a:rPr>
              <a:t>NON-RELATIONAL DATABASE </a:t>
            </a:r>
          </a:p>
        </p:txBody>
      </p:sp>
      <p:sp>
        <p:nvSpPr>
          <p:cNvPr id="3" name="Content Placeholder 2">
            <a:extLst>
              <a:ext uri="{FF2B5EF4-FFF2-40B4-BE49-F238E27FC236}">
                <a16:creationId xmlns:a16="http://schemas.microsoft.com/office/drawing/2014/main" id="{02C3DA20-B60E-552D-1067-A5BEE963457B}"/>
              </a:ext>
            </a:extLst>
          </p:cNvPr>
          <p:cNvSpPr>
            <a:spLocks noGrp="1"/>
          </p:cNvSpPr>
          <p:nvPr>
            <p:ph idx="1"/>
          </p:nvPr>
        </p:nvSpPr>
        <p:spPr>
          <a:xfrm>
            <a:off x="6871063" y="2537460"/>
            <a:ext cx="4659945" cy="3760459"/>
          </a:xfrm>
        </p:spPr>
        <p:txBody>
          <a:bodyPr vert="horz" lIns="91440" tIns="45720" rIns="91440" bIns="45720" rtlCol="0" anchor="t">
            <a:noAutofit/>
          </a:bodyPr>
          <a:lstStyle/>
          <a:p>
            <a:pPr>
              <a:lnSpc>
                <a:spcPct val="110000"/>
              </a:lnSpc>
            </a:pPr>
            <a:r>
              <a:rPr lang="en-US" sz="1400" dirty="0">
                <a:latin typeface="Aptos"/>
                <a:cs typeface="Helvetica"/>
              </a:rPr>
              <a:t>A non-relational database, sometimes called </a:t>
            </a:r>
            <a:r>
              <a:rPr lang="en-US" sz="1400" dirty="0">
                <a:latin typeface="Aptos"/>
                <a:cs typeface="Helvetica"/>
                <a:hlinkClick r:id="rId2">
                  <a:extLst>
                    <a:ext uri="{A12FA001-AC4F-418D-AE19-62706E023703}">
                      <ahyp:hlinkClr xmlns:ahyp="http://schemas.microsoft.com/office/drawing/2018/hyperlinkcolor" val="tx"/>
                    </a:ext>
                  </a:extLst>
                </a:hlinkClick>
              </a:rPr>
              <a:t>NoSQL</a:t>
            </a:r>
            <a:r>
              <a:rPr lang="en-US" sz="1400" dirty="0">
                <a:latin typeface="Aptos"/>
                <a:cs typeface="Helvetica"/>
              </a:rPr>
              <a:t> (Not Only SQL), is any kind of database that doesn’t use the tables, fields, and columns structured data concept from relational databases.</a:t>
            </a:r>
          </a:p>
          <a:p>
            <a:pPr>
              <a:lnSpc>
                <a:spcPct val="110000"/>
              </a:lnSpc>
            </a:pPr>
            <a:r>
              <a:rPr lang="en-US" sz="1400" dirty="0">
                <a:latin typeface="Aptos"/>
                <a:cs typeface="Helvetica"/>
              </a:rPr>
              <a:t>Instead, non-relational databases may be built on data structures such as documents.</a:t>
            </a:r>
          </a:p>
          <a:p>
            <a:pPr>
              <a:lnSpc>
                <a:spcPct val="110000"/>
              </a:lnSpc>
              <a:buNone/>
            </a:pPr>
            <a:r>
              <a:rPr lang="en-US" sz="1400" b="1" dirty="0">
                <a:latin typeface="Aptos"/>
                <a:cs typeface="Helvetica"/>
              </a:rPr>
              <a:t>Non-Relational Database Types</a:t>
            </a:r>
          </a:p>
          <a:p>
            <a:pPr>
              <a:lnSpc>
                <a:spcPct val="110000"/>
              </a:lnSpc>
              <a:buNone/>
            </a:pPr>
            <a:r>
              <a:rPr lang="en-US" sz="1400" dirty="0">
                <a:latin typeface="Aptos"/>
                <a:cs typeface="Helvetica"/>
              </a:rPr>
              <a:t>There are four main types of non-relational databases:</a:t>
            </a:r>
          </a:p>
          <a:p>
            <a:pPr>
              <a:lnSpc>
                <a:spcPct val="110000"/>
              </a:lnSpc>
            </a:pPr>
            <a:r>
              <a:rPr lang="en-US" sz="1400" dirty="0">
                <a:latin typeface="Aptos"/>
                <a:cs typeface="Helvetica"/>
              </a:rPr>
              <a:t>Key/value</a:t>
            </a:r>
          </a:p>
          <a:p>
            <a:pPr>
              <a:lnSpc>
                <a:spcPct val="110000"/>
              </a:lnSpc>
            </a:pPr>
            <a:r>
              <a:rPr lang="en-US" sz="1400" dirty="0">
                <a:latin typeface="Aptos"/>
                <a:cs typeface="Helvetica"/>
              </a:rPr>
              <a:t>Graph</a:t>
            </a:r>
          </a:p>
          <a:p>
            <a:pPr>
              <a:lnSpc>
                <a:spcPct val="110000"/>
              </a:lnSpc>
            </a:pPr>
            <a:r>
              <a:rPr lang="en-US" sz="1400" dirty="0">
                <a:latin typeface="Aptos"/>
                <a:cs typeface="Helvetica"/>
              </a:rPr>
              <a:t>Column         </a:t>
            </a:r>
          </a:p>
          <a:p>
            <a:pPr>
              <a:lnSpc>
                <a:spcPct val="110000"/>
              </a:lnSpc>
            </a:pPr>
            <a:r>
              <a:rPr lang="en-US" sz="1400" dirty="0">
                <a:latin typeface="Aptos"/>
                <a:cs typeface="Helvetica"/>
              </a:rPr>
              <a:t>Document.</a:t>
            </a:r>
          </a:p>
          <a:p>
            <a:pPr marL="0" indent="0">
              <a:lnSpc>
                <a:spcPct val="110000"/>
              </a:lnSpc>
              <a:buNone/>
            </a:pPr>
            <a:endParaRPr lang="en-US" sz="1300">
              <a:latin typeface="Aptos"/>
              <a:cs typeface="Helvetica"/>
            </a:endParaRPr>
          </a:p>
        </p:txBody>
      </p:sp>
      <p:cxnSp>
        <p:nvCxnSpPr>
          <p:cNvPr id="11" name="Straight Connector 10">
            <a:extLst>
              <a:ext uri="{FF2B5EF4-FFF2-40B4-BE49-F238E27FC236}">
                <a16:creationId xmlns:a16="http://schemas.microsoft.com/office/drawing/2014/main" id="{39AA7464-1EB7-A869-C7D3-AA680BBA98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C8382C9-3DFD-23D2-F65B-5FAB5F7C81E0}"/>
              </a:ext>
            </a:extLst>
          </p:cNvPr>
          <p:cNvPicPr>
            <a:picLocks noChangeAspect="1"/>
          </p:cNvPicPr>
          <p:nvPr/>
        </p:nvPicPr>
        <p:blipFill>
          <a:blip r:embed="rId3"/>
          <a:stretch>
            <a:fillRect/>
          </a:stretch>
        </p:blipFill>
        <p:spPr>
          <a:xfrm>
            <a:off x="713232" y="3262016"/>
            <a:ext cx="5648193" cy="3035903"/>
          </a:xfrm>
          <a:prstGeom prst="rect">
            <a:avLst/>
          </a:prstGeom>
        </p:spPr>
      </p:pic>
    </p:spTree>
    <p:extLst>
      <p:ext uri="{BB962C8B-B14F-4D97-AF65-F5344CB8AC3E}">
        <p14:creationId xmlns:p14="http://schemas.microsoft.com/office/powerpoint/2010/main" val="259821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F3D13B-BC85-D824-13F7-F8C6CD781A46}"/>
              </a:ext>
            </a:extLst>
          </p:cNvPr>
          <p:cNvSpPr>
            <a:spLocks noGrp="1"/>
          </p:cNvSpPr>
          <p:nvPr>
            <p:ph type="title"/>
          </p:nvPr>
        </p:nvSpPr>
        <p:spPr>
          <a:xfrm>
            <a:off x="640080" y="570750"/>
            <a:ext cx="10890929" cy="1387934"/>
          </a:xfrm>
        </p:spPr>
        <p:txBody>
          <a:bodyPr anchor="b">
            <a:normAutofit/>
          </a:bodyPr>
          <a:lstStyle/>
          <a:p>
            <a:r>
              <a:rPr lang="en-US" dirty="0">
                <a:latin typeface="Aptos Display"/>
              </a:rPr>
              <a:t>NON-RELATIONAL DATABASE CONT'D</a:t>
            </a:r>
          </a:p>
        </p:txBody>
      </p:sp>
      <p:sp>
        <p:nvSpPr>
          <p:cNvPr id="3" name="Content Placeholder 2">
            <a:extLst>
              <a:ext uri="{FF2B5EF4-FFF2-40B4-BE49-F238E27FC236}">
                <a16:creationId xmlns:a16="http://schemas.microsoft.com/office/drawing/2014/main" id="{14807290-BE46-BE3A-AF41-A20F9FF59A85}"/>
              </a:ext>
            </a:extLst>
          </p:cNvPr>
          <p:cNvSpPr>
            <a:spLocks noGrp="1"/>
          </p:cNvSpPr>
          <p:nvPr>
            <p:ph idx="1"/>
          </p:nvPr>
        </p:nvSpPr>
        <p:spPr>
          <a:xfrm>
            <a:off x="711966" y="2387862"/>
            <a:ext cx="11322250" cy="4312618"/>
          </a:xfrm>
        </p:spPr>
        <p:txBody>
          <a:bodyPr vert="horz" lIns="91440" tIns="45720" rIns="91440" bIns="45720" rtlCol="0" anchor="t">
            <a:normAutofit fontScale="92500"/>
          </a:bodyPr>
          <a:lstStyle/>
          <a:p>
            <a:pPr>
              <a:lnSpc>
                <a:spcPct val="110000"/>
              </a:lnSpc>
              <a:buNone/>
            </a:pPr>
            <a:r>
              <a:rPr lang="en-US" sz="1400" b="1" dirty="0">
                <a:latin typeface="Aptos"/>
              </a:rPr>
              <a:t>Non-Relational Database Management Systems</a:t>
            </a:r>
            <a:endParaRPr lang="en-US" sz="1400" b="1">
              <a:latin typeface="Aptos"/>
            </a:endParaRPr>
          </a:p>
          <a:p>
            <a:pPr>
              <a:lnSpc>
                <a:spcPct val="110000"/>
              </a:lnSpc>
              <a:buNone/>
            </a:pPr>
            <a:r>
              <a:rPr lang="en-US" sz="1400" dirty="0">
                <a:latin typeface="Aptos"/>
              </a:rPr>
              <a:t>Some of the popular Non-Relational Database Management Systems are:</a:t>
            </a:r>
            <a:endParaRPr lang="en-US" sz="1400">
              <a:latin typeface="Aptos"/>
            </a:endParaRPr>
          </a:p>
          <a:p>
            <a:pPr>
              <a:lnSpc>
                <a:spcPct val="110000"/>
              </a:lnSpc>
              <a:buNone/>
            </a:pPr>
            <a:r>
              <a:rPr lang="fr-FR" sz="1400" dirty="0">
                <a:latin typeface="Aptos"/>
              </a:rPr>
              <a:t>MongoDB,  Apache Cassandra, Redis,  </a:t>
            </a:r>
            <a:r>
              <a:rPr lang="fr-FR" sz="1400" err="1">
                <a:latin typeface="Aptos"/>
              </a:rPr>
              <a:t>Couchbase</a:t>
            </a:r>
            <a:r>
              <a:rPr lang="fr-FR" sz="1400" dirty="0">
                <a:latin typeface="Aptos"/>
              </a:rPr>
              <a:t>,  Apache HBase, </a:t>
            </a:r>
            <a:r>
              <a:rPr lang="en-US" sz="1400" dirty="0">
                <a:latin typeface="Aptos"/>
              </a:rPr>
              <a:t>Neo4j, Riak, Aerospike, Orient DB,  Arango DB.</a:t>
            </a:r>
            <a:endParaRPr lang="en-US" sz="1400">
              <a:latin typeface="Aptos"/>
            </a:endParaRPr>
          </a:p>
          <a:p>
            <a:pPr>
              <a:lnSpc>
                <a:spcPct val="110000"/>
              </a:lnSpc>
              <a:buNone/>
            </a:pPr>
            <a:r>
              <a:rPr lang="en-US" sz="1400" b="1" dirty="0">
                <a:latin typeface="Aptos"/>
              </a:rPr>
              <a:t>KEY CHARAECTERISTICS </a:t>
            </a:r>
            <a:endParaRPr lang="en-US" sz="1400" b="1">
              <a:latin typeface="Aptos"/>
            </a:endParaRPr>
          </a:p>
          <a:p>
            <a:pPr>
              <a:lnSpc>
                <a:spcPct val="110000"/>
              </a:lnSpc>
            </a:pPr>
            <a:r>
              <a:rPr lang="en-US" sz="1400" dirty="0">
                <a:latin typeface="Aptos"/>
              </a:rPr>
              <a:t>Non-Relational Structure</a:t>
            </a:r>
            <a:r>
              <a:rPr lang="en-US" sz="1400" b="1" dirty="0">
                <a:latin typeface="Aptos"/>
              </a:rPr>
              <a:t>: </a:t>
            </a:r>
            <a:r>
              <a:rPr lang="en-US" sz="1400" dirty="0">
                <a:latin typeface="Aptos"/>
              </a:rPr>
              <a:t>NoSQL databases store data in flexible formats like key-value pairs, documents, or graphs, allowing for easier adaptation to changing data needs.</a:t>
            </a:r>
            <a:endParaRPr lang="en-US" sz="1400">
              <a:latin typeface="Aptos"/>
            </a:endParaRPr>
          </a:p>
          <a:p>
            <a:pPr>
              <a:lnSpc>
                <a:spcPct val="110000"/>
              </a:lnSpc>
            </a:pPr>
            <a:r>
              <a:rPr lang="en-US" sz="1400" dirty="0">
                <a:latin typeface="Aptos"/>
              </a:rPr>
              <a:t>Scalability: </a:t>
            </a:r>
            <a:r>
              <a:rPr lang="en-US" sz="1400" dirty="0">
                <a:latin typeface="Aptos"/>
                <a:ea typeface="+mn-lt"/>
                <a:cs typeface="+mn-lt"/>
              </a:rPr>
              <a:t>It is Designed for horizontal scaling across several servers, enabling effective handling of enormous data volumes and rapid transaction rates.</a:t>
            </a:r>
            <a:endParaRPr lang="en-US" sz="1400">
              <a:latin typeface="Aptos"/>
              <a:ea typeface="+mn-lt"/>
              <a:cs typeface="+mn-lt"/>
            </a:endParaRPr>
          </a:p>
          <a:p>
            <a:pPr>
              <a:lnSpc>
                <a:spcPct val="110000"/>
              </a:lnSpc>
            </a:pPr>
            <a:r>
              <a:rPr lang="en-US" sz="1400" dirty="0">
                <a:latin typeface="Aptos"/>
              </a:rPr>
              <a:t>High Performance: </a:t>
            </a:r>
            <a:r>
              <a:rPr lang="en-US" sz="1400" dirty="0">
                <a:latin typeface="Aptos"/>
                <a:ea typeface="+mn-lt"/>
                <a:cs typeface="+mn-lt"/>
              </a:rPr>
              <a:t>It is highly </a:t>
            </a:r>
            <a:r>
              <a:rPr lang="en-US" sz="1400" err="1">
                <a:latin typeface="Aptos"/>
                <a:ea typeface="+mn-lt"/>
                <a:cs typeface="+mn-lt"/>
              </a:rPr>
              <a:t>optimised</a:t>
            </a:r>
            <a:r>
              <a:rPr lang="en-US" sz="1400" dirty="0">
                <a:latin typeface="Aptos"/>
                <a:ea typeface="+mn-lt"/>
                <a:cs typeface="+mn-lt"/>
              </a:rPr>
              <a:t> for specific query types and workloads, focusing on low latency and high throughput.</a:t>
            </a:r>
            <a:endParaRPr lang="en-US" sz="1400">
              <a:latin typeface="Aptos"/>
              <a:ea typeface="+mn-lt"/>
              <a:cs typeface="+mn-lt"/>
            </a:endParaRPr>
          </a:p>
          <a:p>
            <a:pPr>
              <a:lnSpc>
                <a:spcPct val="110000"/>
              </a:lnSpc>
            </a:pPr>
            <a:r>
              <a:rPr lang="en-US" sz="1400" dirty="0">
                <a:latin typeface="Aptos"/>
              </a:rPr>
              <a:t>Flexibility in Data Models: It Supports various data structures (e.g., documents, columns, graphs) to fit diverse application requirements without rigid schemas.</a:t>
            </a:r>
            <a:endParaRPr lang="en-US" sz="1400">
              <a:latin typeface="Aptos"/>
            </a:endParaRPr>
          </a:p>
          <a:p>
            <a:pPr>
              <a:lnSpc>
                <a:spcPct val="110000"/>
              </a:lnSpc>
            </a:pPr>
            <a:r>
              <a:rPr lang="en-US" sz="1400" dirty="0">
                <a:latin typeface="Aptos"/>
              </a:rPr>
              <a:t>Horizontal Partitioning</a:t>
            </a:r>
            <a:r>
              <a:rPr lang="en-US" sz="1400" b="1" dirty="0">
                <a:latin typeface="Aptos"/>
              </a:rPr>
              <a:t>: </a:t>
            </a:r>
            <a:r>
              <a:rPr lang="en-US" sz="1400" dirty="0">
                <a:latin typeface="Aptos"/>
              </a:rPr>
              <a:t>It distributes data among several nodes using sharding, which enhances performance and facilitates the effective management of big datasets.</a:t>
            </a:r>
            <a:endParaRPr lang="en-US" sz="1400">
              <a:latin typeface="Aptos"/>
            </a:endParaRPr>
          </a:p>
          <a:p>
            <a:pPr marL="0" indent="0">
              <a:lnSpc>
                <a:spcPct val="110000"/>
              </a:lnSpc>
              <a:buNone/>
            </a:pPr>
            <a:br>
              <a:rPr lang="en-US" sz="1100" dirty="0">
                <a:latin typeface="Aptos"/>
              </a:rPr>
            </a:br>
            <a:endParaRPr lang="en-US" sz="1400">
              <a:latin typeface="Aptos"/>
            </a:endParaRP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39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04A2C-53DA-B83A-3078-064DA8F53EEC}"/>
              </a:ext>
            </a:extLst>
          </p:cNvPr>
          <p:cNvSpPr>
            <a:spLocks noGrp="1"/>
          </p:cNvSpPr>
          <p:nvPr>
            <p:ph type="title"/>
          </p:nvPr>
        </p:nvSpPr>
        <p:spPr>
          <a:xfrm>
            <a:off x="640080" y="570750"/>
            <a:ext cx="10890929" cy="1387934"/>
          </a:xfrm>
        </p:spPr>
        <p:txBody>
          <a:bodyPr anchor="b">
            <a:normAutofit/>
          </a:bodyPr>
          <a:lstStyle/>
          <a:p>
            <a:r>
              <a:rPr lang="en-US" dirty="0">
                <a:latin typeface="Aptos Display"/>
              </a:rPr>
              <a:t>NON-RELATIONAL DATABASE CONT'D</a:t>
            </a:r>
            <a:endParaRPr lang="en-US" dirty="0"/>
          </a:p>
        </p:txBody>
      </p:sp>
      <p:sp>
        <p:nvSpPr>
          <p:cNvPr id="3" name="Content Placeholder 2">
            <a:extLst>
              <a:ext uri="{FF2B5EF4-FFF2-40B4-BE49-F238E27FC236}">
                <a16:creationId xmlns:a16="http://schemas.microsoft.com/office/drawing/2014/main" id="{2B1B213D-DDDC-540A-B5B9-147CBB3FB9A7}"/>
              </a:ext>
            </a:extLst>
          </p:cNvPr>
          <p:cNvSpPr>
            <a:spLocks noGrp="1"/>
          </p:cNvSpPr>
          <p:nvPr>
            <p:ph idx="1"/>
          </p:nvPr>
        </p:nvSpPr>
        <p:spPr>
          <a:xfrm>
            <a:off x="711966" y="2373485"/>
            <a:ext cx="10819043" cy="3924429"/>
          </a:xfrm>
        </p:spPr>
        <p:txBody>
          <a:bodyPr vert="horz" lIns="91440" tIns="45720" rIns="91440" bIns="45720" rtlCol="0" anchor="t">
            <a:normAutofit/>
          </a:bodyPr>
          <a:lstStyle/>
          <a:p>
            <a:pPr marL="0" indent="0">
              <a:lnSpc>
                <a:spcPct val="110000"/>
              </a:lnSpc>
              <a:buNone/>
            </a:pPr>
            <a:r>
              <a:rPr lang="en-US" sz="1400" b="1" dirty="0">
                <a:latin typeface="Aptos"/>
              </a:rPr>
              <a:t>ADVANTAGES OF NON-RELATIONAL DATABASE</a:t>
            </a:r>
            <a:endParaRPr lang="en-US" sz="1400">
              <a:latin typeface="Aptos"/>
            </a:endParaRPr>
          </a:p>
          <a:p>
            <a:pPr>
              <a:lnSpc>
                <a:spcPct val="110000"/>
              </a:lnSpc>
            </a:pPr>
            <a:r>
              <a:rPr lang="en-US" sz="1400" dirty="0">
                <a:latin typeface="Aptos"/>
              </a:rPr>
              <a:t>Scalability:</a:t>
            </a:r>
            <a:r>
              <a:rPr lang="en-US" sz="1400" b="1" dirty="0">
                <a:latin typeface="Aptos"/>
              </a:rPr>
              <a:t> </a:t>
            </a:r>
            <a:r>
              <a:rPr lang="en-US" sz="1400" dirty="0">
                <a:latin typeface="Aptos"/>
                <a:ea typeface="+mn-lt"/>
                <a:cs typeface="+mn-lt"/>
              </a:rPr>
              <a:t>Non-relational databases such as Cassandra and MongoDB are made to expand horizontally across groups of inexpensive commodity hardware, providing smooth scalability as user loads and data volumes rise.</a:t>
            </a:r>
            <a:endParaRPr lang="en-US" sz="1400" b="1" dirty="0">
              <a:latin typeface="Aptos"/>
            </a:endParaRPr>
          </a:p>
          <a:p>
            <a:pPr>
              <a:lnSpc>
                <a:spcPct val="110000"/>
              </a:lnSpc>
            </a:pPr>
            <a:r>
              <a:rPr lang="en-US" sz="1400" dirty="0">
                <a:latin typeface="Aptos"/>
              </a:rPr>
              <a:t> Flexibility: </a:t>
            </a:r>
            <a:r>
              <a:rPr lang="en-US" sz="1400" dirty="0">
                <a:latin typeface="Aptos"/>
                <a:ea typeface="+mn-lt"/>
                <a:cs typeface="+mn-lt"/>
              </a:rPr>
              <a:t>Non-relational databases facilitate the storage and management of unstructured or semi-structured data by supporting flexible data models such as document stores (like JSON in MongoDB), key-value pairs (like Redis), and wide-column stores (like Cassandra), in contrast to relational databases' inflexible table-based structures. </a:t>
            </a:r>
            <a:endParaRPr lang="en-US" sz="1400" b="1">
              <a:latin typeface="Aptos"/>
              <a:ea typeface="+mn-lt"/>
              <a:cs typeface="+mn-lt"/>
            </a:endParaRPr>
          </a:p>
          <a:p>
            <a:pPr>
              <a:lnSpc>
                <a:spcPct val="110000"/>
              </a:lnSpc>
            </a:pPr>
            <a:r>
              <a:rPr lang="en-US" sz="1400" dirty="0">
                <a:latin typeface="Aptos"/>
                <a:ea typeface="+mn-lt"/>
                <a:cs typeface="+mn-lt"/>
              </a:rPr>
              <a:t>High Performance: Non-relational databases excel in real-time data ingestion, high-speed transactions, and rapid access to large volumes due to their distributed architecture and optimized data storage formats.</a:t>
            </a:r>
          </a:p>
          <a:p>
            <a:pPr>
              <a:lnSpc>
                <a:spcPct val="110000"/>
              </a:lnSpc>
            </a:pPr>
            <a:r>
              <a:rPr lang="en-US" sz="1400" err="1">
                <a:latin typeface="Aptos"/>
              </a:rPr>
              <a:t>Schemaless</a:t>
            </a:r>
            <a:r>
              <a:rPr lang="en-US" sz="1400" dirty="0">
                <a:latin typeface="Aptos"/>
              </a:rPr>
              <a:t> Design: Non-relational databases enable developers to adapt their data structure without downtime or complex migrations, making them ideal for agile development and handling diverse data types.</a:t>
            </a:r>
          </a:p>
          <a:p>
            <a:pPr>
              <a:lnSpc>
                <a:spcPct val="110000"/>
              </a:lnSpc>
            </a:pPr>
            <a:r>
              <a:rPr lang="en-US" sz="1400" dirty="0">
                <a:latin typeface="Aptos"/>
              </a:rPr>
              <a:t>Cost-Effectiveness: Non-relational databases, which utilize commodity hardware and open-source software, often offer a more cost-effective solution compared to traditional relational databases, particularly at scale.</a:t>
            </a:r>
          </a:p>
          <a:p>
            <a:pPr>
              <a:lnSpc>
                <a:spcPct val="110000"/>
              </a:lnSpc>
            </a:pPr>
            <a:endParaRPr lang="en-US" sz="1400" dirty="0">
              <a:latin typeface="Aptos"/>
            </a:endParaRPr>
          </a:p>
          <a:p>
            <a:pPr>
              <a:lnSpc>
                <a:spcPct val="110000"/>
              </a:lnSpc>
            </a:pPr>
            <a:endParaRPr lang="en-US" sz="1400" dirty="0">
              <a:latin typeface="Aptos"/>
            </a:endParaRPr>
          </a:p>
          <a:p>
            <a:pPr marL="0" indent="0">
              <a:lnSpc>
                <a:spcPct val="110000"/>
              </a:lnSpc>
              <a:buNone/>
            </a:pPr>
            <a:endParaRPr lang="en-US" sz="1300" b="1">
              <a:latin typeface="Aptos"/>
            </a:endParaRPr>
          </a:p>
          <a:p>
            <a:pPr marL="0" indent="0">
              <a:lnSpc>
                <a:spcPct val="110000"/>
              </a:lnSpc>
              <a:buNone/>
            </a:pPr>
            <a:endParaRPr lang="en-US" sz="1300" b="1">
              <a:latin typeface="Aptos"/>
            </a:endParaRPr>
          </a:p>
        </p:txBody>
      </p:sp>
      <p:cxnSp>
        <p:nvCxnSpPr>
          <p:cNvPr id="18" name="Straight Connector 17">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583850"/>
      </p:ext>
    </p:extLst>
  </p:cSld>
  <p:clrMapOvr>
    <a:masterClrMapping/>
  </p:clrMapOvr>
</p:sld>
</file>

<file path=ppt/theme/theme1.xml><?xml version="1.0" encoding="utf-8"?>
<a:theme xmlns:a="http://schemas.openxmlformats.org/drawingml/2006/main" name="DashVTI">
  <a:themeElements>
    <a:clrScheme name="AnalogousFromLightSeedRightStep">
      <a:dk1>
        <a:srgbClr val="000000"/>
      </a:dk1>
      <a:lt1>
        <a:srgbClr val="FFFFFF"/>
      </a:lt1>
      <a:dk2>
        <a:srgbClr val="36371F"/>
      </a:dk2>
      <a:lt2>
        <a:srgbClr val="E2E8E8"/>
      </a:lt2>
      <a:accent1>
        <a:srgbClr val="EE726E"/>
      </a:accent1>
      <a:accent2>
        <a:srgbClr val="E98D41"/>
      </a:accent2>
      <a:accent3>
        <a:srgbClr val="B3A444"/>
      </a:accent3>
      <a:accent4>
        <a:srgbClr val="8FB03A"/>
      </a:accent4>
      <a:accent5>
        <a:srgbClr val="5EB738"/>
      </a:accent5>
      <a:accent6>
        <a:srgbClr val="2EBA3E"/>
      </a:accent6>
      <a:hlink>
        <a:srgbClr val="568D8F"/>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DashVTI</vt:lpstr>
      <vt:lpstr>A Comparative Guide to Relational and Non-Relational Databases </vt:lpstr>
      <vt:lpstr>INTRODUCTION</vt:lpstr>
      <vt:lpstr>RELATIONAL DATABASE </vt:lpstr>
      <vt:lpstr>RELATIONAL DATABASE CONT'D  </vt:lpstr>
      <vt:lpstr>RELATIONAL DATABASE CONT'D</vt:lpstr>
      <vt:lpstr>PowerPoint Presentation</vt:lpstr>
      <vt:lpstr>NON-RELATIONAL DATABASE </vt:lpstr>
      <vt:lpstr>NON-RELATIONAL DATABASE CONT'D</vt:lpstr>
      <vt:lpstr>NON-RELATIONAL DATABASE CONT'D</vt:lpstr>
      <vt:lpstr>WHEN TO USE RELATIONAL AND NON-RELATIONAL  DATABASE</vt:lpstr>
      <vt:lpstr>RELATIONAL DATABASE VS NON-RELATIONAL DATABASE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540</cp:revision>
  <dcterms:created xsi:type="dcterms:W3CDTF">2024-12-26T13:48:22Z</dcterms:created>
  <dcterms:modified xsi:type="dcterms:W3CDTF">2024-12-27T09:05:21Z</dcterms:modified>
</cp:coreProperties>
</file>