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1"/>
  </p:notesMasterIdLst>
  <p:sldIdLst>
    <p:sldId id="256" r:id="rId2"/>
    <p:sldId id="257" r:id="rId3"/>
    <p:sldId id="262" r:id="rId4"/>
    <p:sldId id="259" r:id="rId5"/>
    <p:sldId id="263" r:id="rId6"/>
    <p:sldId id="261" r:id="rId7"/>
    <p:sldId id="270" r:id="rId8"/>
    <p:sldId id="269"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D8E0F0-7DBC-764D-9C10-465391062467}" v="565" dt="2024-12-13T13:33:27.056"/>
    <p1510:client id="{B508AB4C-A7A9-1AD7-5D5F-ACF33D68030F}" v="771" dt="2024-12-14T15:05:23.411"/>
    <p1510:client id="{DE144A7D-D5FC-EF32-60EB-6B194017349F}" v="17" dt="2024-12-14T12:09:07.808"/>
    <p1510:client id="{E88869FB-5F4B-3995-1862-A1DE7F6B4B80}" v="17" dt="2024-12-14T19:28:05.046"/>
    <p1510:client id="{E9A5E654-B370-2C79-DF0C-216C638F728B}" v="307" dt="2024-12-14T20:40:13.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2D2BF-A4E2-41B8-91C8-BA2F16F8E8E2}"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C9051AF-1088-432B-A181-6C20BC981C2E}">
      <dgm:prSet/>
      <dgm:spPr/>
      <dgm:t>
        <a:bodyPr/>
        <a:lstStyle/>
        <a:p>
          <a:r>
            <a:rPr lang="en-US" dirty="0"/>
            <a:t>• It addresses growing business needs through effective data use.</a:t>
          </a:r>
          <a:endParaRPr lang="en-US" dirty="0">
            <a:latin typeface="Avenir Next LT Pro"/>
          </a:endParaRPr>
        </a:p>
      </dgm:t>
    </dgm:pt>
    <dgm:pt modelId="{D72AFB8D-C5C0-4D68-BF75-4104AED2E5A4}" type="parTrans" cxnId="{499991E8-CD86-4C7D-B3E3-D1B1F88021A0}">
      <dgm:prSet/>
      <dgm:spPr/>
      <dgm:t>
        <a:bodyPr/>
        <a:lstStyle/>
        <a:p>
          <a:endParaRPr lang="en-US"/>
        </a:p>
      </dgm:t>
    </dgm:pt>
    <dgm:pt modelId="{F2ABBA97-B4CF-443D-8C05-158DB7A4D3FA}" type="sibTrans" cxnId="{499991E8-CD86-4C7D-B3E3-D1B1F88021A0}">
      <dgm:prSet/>
      <dgm:spPr/>
      <dgm:t>
        <a:bodyPr/>
        <a:lstStyle/>
        <a:p>
          <a:endParaRPr lang="en-US"/>
        </a:p>
      </dgm:t>
    </dgm:pt>
    <dgm:pt modelId="{8557E81F-E326-4B0C-A7C5-819A7B728A3F}">
      <dgm:prSet/>
      <dgm:spPr/>
      <dgm:t>
        <a:bodyPr/>
        <a:lstStyle/>
        <a:p>
          <a:r>
            <a:rPr lang="en-US" dirty="0"/>
            <a:t>• Data Science corrects previous project drawbacks or data mishandling.</a:t>
          </a:r>
        </a:p>
      </dgm:t>
    </dgm:pt>
    <dgm:pt modelId="{66965F73-C484-43C8-80C8-0C9B3BE8774D}" type="parTrans" cxnId="{A1671B81-EA8F-46C0-ACB7-68FEA087F031}">
      <dgm:prSet/>
      <dgm:spPr/>
      <dgm:t>
        <a:bodyPr/>
        <a:lstStyle/>
        <a:p>
          <a:endParaRPr lang="en-US"/>
        </a:p>
      </dgm:t>
    </dgm:pt>
    <dgm:pt modelId="{7BE3CFA1-CB31-4002-9AE9-4EFC95FE200F}" type="sibTrans" cxnId="{A1671B81-EA8F-46C0-ACB7-68FEA087F031}">
      <dgm:prSet/>
      <dgm:spPr/>
      <dgm:t>
        <a:bodyPr/>
        <a:lstStyle/>
        <a:p>
          <a:endParaRPr lang="en-US"/>
        </a:p>
      </dgm:t>
    </dgm:pt>
    <dgm:pt modelId="{9E912947-8402-4A07-ADE2-07506224F555}">
      <dgm:prSet/>
      <dgm:spPr/>
      <dgm:t>
        <a:bodyPr/>
        <a:lstStyle/>
        <a:p>
          <a:r>
            <a:rPr lang="en-US" dirty="0"/>
            <a:t>• Finds interesting patterns within data using statistical techniques like data extraction, wrangling, and pre-processing.</a:t>
          </a:r>
        </a:p>
      </dgm:t>
    </dgm:pt>
    <dgm:pt modelId="{443EE5F8-EFF2-454A-A972-9CC23FE96B6A}" type="parTrans" cxnId="{26CFEA48-CFD0-4565-827D-01523C3CAED9}">
      <dgm:prSet/>
      <dgm:spPr/>
      <dgm:t>
        <a:bodyPr/>
        <a:lstStyle/>
        <a:p>
          <a:endParaRPr lang="en-US"/>
        </a:p>
      </dgm:t>
    </dgm:pt>
    <dgm:pt modelId="{048AC13F-4DD6-41AC-AB3F-50F13D84BDF8}" type="sibTrans" cxnId="{26CFEA48-CFD0-4565-827D-01523C3CAED9}">
      <dgm:prSet/>
      <dgm:spPr/>
      <dgm:t>
        <a:bodyPr/>
        <a:lstStyle/>
        <a:p>
          <a:endParaRPr lang="en-US"/>
        </a:p>
      </dgm:t>
    </dgm:pt>
    <dgm:pt modelId="{F84D6D74-5B4A-464C-8CD3-3129F35E39D9}">
      <dgm:prSet/>
      <dgm:spPr/>
      <dgm:t>
        <a:bodyPr/>
        <a:lstStyle/>
        <a:p>
          <a:r>
            <a:rPr lang="en-US" dirty="0"/>
            <a:t>• Data Science helps in making meaningful conclusions from data for smarter business decisions.</a:t>
          </a:r>
        </a:p>
      </dgm:t>
    </dgm:pt>
    <dgm:pt modelId="{979618D0-22C1-4386-A137-9C965C4DC680}" type="parTrans" cxnId="{1F0C9681-263C-490F-8983-579715B5C016}">
      <dgm:prSet/>
      <dgm:spPr/>
      <dgm:t>
        <a:bodyPr/>
        <a:lstStyle/>
        <a:p>
          <a:endParaRPr lang="en-US"/>
        </a:p>
      </dgm:t>
    </dgm:pt>
    <dgm:pt modelId="{DAC5B4CB-BB24-45B8-B174-61A9910F1FFC}" type="sibTrans" cxnId="{1F0C9681-263C-490F-8983-579715B5C016}">
      <dgm:prSet/>
      <dgm:spPr/>
      <dgm:t>
        <a:bodyPr/>
        <a:lstStyle/>
        <a:p>
          <a:endParaRPr lang="en-US"/>
        </a:p>
      </dgm:t>
    </dgm:pt>
    <dgm:pt modelId="{A20F2311-8F1E-4840-8A7C-317230F087ED}">
      <dgm:prSet/>
      <dgm:spPr/>
      <dgm:t>
        <a:bodyPr/>
        <a:lstStyle/>
        <a:p>
          <a:r>
            <a:rPr lang="en-US" dirty="0"/>
            <a:t>• Innovations in areas like applied computing, medical sciences, professionals &amp; social life activities, computing paradigms, and data management systems.</a:t>
          </a:r>
        </a:p>
      </dgm:t>
    </dgm:pt>
    <dgm:pt modelId="{382868F8-3AD8-4137-A135-1037ED3AA450}" type="parTrans" cxnId="{5D37CBB2-8A13-4229-A22A-34D101006A99}">
      <dgm:prSet/>
      <dgm:spPr/>
      <dgm:t>
        <a:bodyPr/>
        <a:lstStyle/>
        <a:p>
          <a:endParaRPr lang="en-US"/>
        </a:p>
      </dgm:t>
    </dgm:pt>
    <dgm:pt modelId="{ED219C87-6883-44C9-B4A0-829D37BB20A5}" type="sibTrans" cxnId="{5D37CBB2-8A13-4229-A22A-34D101006A99}">
      <dgm:prSet/>
      <dgm:spPr/>
      <dgm:t>
        <a:bodyPr/>
        <a:lstStyle/>
        <a:p>
          <a:endParaRPr lang="en-US"/>
        </a:p>
      </dgm:t>
    </dgm:pt>
    <dgm:pt modelId="{38658C34-DC3B-4F33-9C09-FE5B980FF301}" type="pres">
      <dgm:prSet presAssocID="{3622D2BF-A4E2-41B8-91C8-BA2F16F8E8E2}" presName="root" presStyleCnt="0">
        <dgm:presLayoutVars>
          <dgm:dir/>
          <dgm:resizeHandles val="exact"/>
        </dgm:presLayoutVars>
      </dgm:prSet>
      <dgm:spPr/>
    </dgm:pt>
    <dgm:pt modelId="{55B8EBDD-9717-451F-AF61-06289F311233}" type="pres">
      <dgm:prSet presAssocID="{6C9051AF-1088-432B-A181-6C20BC981C2E}" presName="compNode" presStyleCnt="0"/>
      <dgm:spPr/>
    </dgm:pt>
    <dgm:pt modelId="{EE1A8A13-107A-4496-ACFC-B41C2E402BDF}" type="pres">
      <dgm:prSet presAssocID="{6C9051AF-1088-432B-A181-6C20BC981C2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03E29824-61C0-4370-9A9D-CD886429DE54}" type="pres">
      <dgm:prSet presAssocID="{6C9051AF-1088-432B-A181-6C20BC981C2E}" presName="spaceRect" presStyleCnt="0"/>
      <dgm:spPr/>
    </dgm:pt>
    <dgm:pt modelId="{73DA70C1-F9F8-4EA3-A691-DB2B78FF16CB}" type="pres">
      <dgm:prSet presAssocID="{6C9051AF-1088-432B-A181-6C20BC981C2E}" presName="textRect" presStyleLbl="revTx" presStyleIdx="0" presStyleCnt="5">
        <dgm:presLayoutVars>
          <dgm:chMax val="1"/>
          <dgm:chPref val="1"/>
        </dgm:presLayoutVars>
      </dgm:prSet>
      <dgm:spPr/>
    </dgm:pt>
    <dgm:pt modelId="{C91A6930-BE1F-41BD-A7C8-DE3B07AFA9A2}" type="pres">
      <dgm:prSet presAssocID="{F2ABBA97-B4CF-443D-8C05-158DB7A4D3FA}" presName="sibTrans" presStyleCnt="0"/>
      <dgm:spPr/>
    </dgm:pt>
    <dgm:pt modelId="{4F3AD8F7-C51C-4201-9BCB-3F66EAD14F76}" type="pres">
      <dgm:prSet presAssocID="{8557E81F-E326-4B0C-A7C5-819A7B728A3F}" presName="compNode" presStyleCnt="0"/>
      <dgm:spPr/>
    </dgm:pt>
    <dgm:pt modelId="{4C1850D9-6F25-45D9-B853-F40266F04A9A}" type="pres">
      <dgm:prSet presAssocID="{8557E81F-E326-4B0C-A7C5-819A7B728A3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 Print"/>
        </a:ext>
      </dgm:extLst>
    </dgm:pt>
    <dgm:pt modelId="{6AE51BEE-ED1C-4374-BB74-6AC0C5827D06}" type="pres">
      <dgm:prSet presAssocID="{8557E81F-E326-4B0C-A7C5-819A7B728A3F}" presName="spaceRect" presStyleCnt="0"/>
      <dgm:spPr/>
    </dgm:pt>
    <dgm:pt modelId="{B253EECE-C2DF-470A-BD57-CEC4301CF3C8}" type="pres">
      <dgm:prSet presAssocID="{8557E81F-E326-4B0C-A7C5-819A7B728A3F}" presName="textRect" presStyleLbl="revTx" presStyleIdx="1" presStyleCnt="5">
        <dgm:presLayoutVars>
          <dgm:chMax val="1"/>
          <dgm:chPref val="1"/>
        </dgm:presLayoutVars>
      </dgm:prSet>
      <dgm:spPr/>
    </dgm:pt>
    <dgm:pt modelId="{A653F418-F1D4-4413-90AA-E74C9D3BBBD5}" type="pres">
      <dgm:prSet presAssocID="{7BE3CFA1-CB31-4002-9AE9-4EFC95FE200F}" presName="sibTrans" presStyleCnt="0"/>
      <dgm:spPr/>
    </dgm:pt>
    <dgm:pt modelId="{4E5A0C11-7D55-4B14-A5D1-DCE831AF272B}" type="pres">
      <dgm:prSet presAssocID="{9E912947-8402-4A07-ADE2-07506224F555}" presName="compNode" presStyleCnt="0"/>
      <dgm:spPr/>
    </dgm:pt>
    <dgm:pt modelId="{5BE5731A-6487-40F4-9D77-A55E4995B9DD}" type="pres">
      <dgm:prSet presAssocID="{9E912947-8402-4A07-ADE2-07506224F55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8864EF9-7DA3-45B3-B52E-56766DC7ABFF}" type="pres">
      <dgm:prSet presAssocID="{9E912947-8402-4A07-ADE2-07506224F555}" presName="spaceRect" presStyleCnt="0"/>
      <dgm:spPr/>
    </dgm:pt>
    <dgm:pt modelId="{E86A78A9-AA8A-42DE-B0B7-41CF285605DD}" type="pres">
      <dgm:prSet presAssocID="{9E912947-8402-4A07-ADE2-07506224F555}" presName="textRect" presStyleLbl="revTx" presStyleIdx="2" presStyleCnt="5">
        <dgm:presLayoutVars>
          <dgm:chMax val="1"/>
          <dgm:chPref val="1"/>
        </dgm:presLayoutVars>
      </dgm:prSet>
      <dgm:spPr/>
    </dgm:pt>
    <dgm:pt modelId="{5BF4DFD1-2003-4057-ADD0-6D5457C31363}" type="pres">
      <dgm:prSet presAssocID="{048AC13F-4DD6-41AC-AB3F-50F13D84BDF8}" presName="sibTrans" presStyleCnt="0"/>
      <dgm:spPr/>
    </dgm:pt>
    <dgm:pt modelId="{E2D6D5D6-0C11-46CF-99FE-2B291DC6E983}" type="pres">
      <dgm:prSet presAssocID="{F84D6D74-5B4A-464C-8CD3-3129F35E39D9}" presName="compNode" presStyleCnt="0"/>
      <dgm:spPr/>
    </dgm:pt>
    <dgm:pt modelId="{64537695-8A96-46A6-8D0F-A7DF3CB01347}" type="pres">
      <dgm:prSet presAssocID="{F84D6D74-5B4A-464C-8CD3-3129F35E39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E04D4A2E-875A-4E56-9A0E-FF84B5C71D4C}" type="pres">
      <dgm:prSet presAssocID="{F84D6D74-5B4A-464C-8CD3-3129F35E39D9}" presName="spaceRect" presStyleCnt="0"/>
      <dgm:spPr/>
    </dgm:pt>
    <dgm:pt modelId="{2DE57490-A3AA-4CC5-9472-FC81FE5D24B5}" type="pres">
      <dgm:prSet presAssocID="{F84D6D74-5B4A-464C-8CD3-3129F35E39D9}" presName="textRect" presStyleLbl="revTx" presStyleIdx="3" presStyleCnt="5">
        <dgm:presLayoutVars>
          <dgm:chMax val="1"/>
          <dgm:chPref val="1"/>
        </dgm:presLayoutVars>
      </dgm:prSet>
      <dgm:spPr/>
    </dgm:pt>
    <dgm:pt modelId="{ADCB38E0-A40F-4567-BB7A-12E2E98A8595}" type="pres">
      <dgm:prSet presAssocID="{DAC5B4CB-BB24-45B8-B174-61A9910F1FFC}" presName="sibTrans" presStyleCnt="0"/>
      <dgm:spPr/>
    </dgm:pt>
    <dgm:pt modelId="{8BB417E5-8E89-4588-84F5-ED26547F5BE9}" type="pres">
      <dgm:prSet presAssocID="{A20F2311-8F1E-4840-8A7C-317230F087ED}" presName="compNode" presStyleCnt="0"/>
      <dgm:spPr/>
    </dgm:pt>
    <dgm:pt modelId="{9D47265E-728E-4D0F-862D-DAFB24AE7308}" type="pres">
      <dgm:prSet presAssocID="{A20F2311-8F1E-4840-8A7C-317230F087E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DA18868E-2E7D-4BEC-A581-7B65F69265FF}" type="pres">
      <dgm:prSet presAssocID="{A20F2311-8F1E-4840-8A7C-317230F087ED}" presName="spaceRect" presStyleCnt="0"/>
      <dgm:spPr/>
    </dgm:pt>
    <dgm:pt modelId="{16CA1259-053B-4BAC-A19B-B8511ECDBE45}" type="pres">
      <dgm:prSet presAssocID="{A20F2311-8F1E-4840-8A7C-317230F087ED}" presName="textRect" presStyleLbl="revTx" presStyleIdx="4" presStyleCnt="5">
        <dgm:presLayoutVars>
          <dgm:chMax val="1"/>
          <dgm:chPref val="1"/>
        </dgm:presLayoutVars>
      </dgm:prSet>
      <dgm:spPr/>
    </dgm:pt>
  </dgm:ptLst>
  <dgm:cxnLst>
    <dgm:cxn modelId="{C3C9AA0A-882C-4104-991B-8C9939F02303}" type="presOf" srcId="{8557E81F-E326-4B0C-A7C5-819A7B728A3F}" destId="{B253EECE-C2DF-470A-BD57-CEC4301CF3C8}" srcOrd="0" destOrd="0" presId="urn:microsoft.com/office/officeart/2018/2/layout/IconLabelList"/>
    <dgm:cxn modelId="{EE19132A-9080-4FC2-96D9-E618327E18CF}" type="presOf" srcId="{3622D2BF-A4E2-41B8-91C8-BA2F16F8E8E2}" destId="{38658C34-DC3B-4F33-9C09-FE5B980FF301}" srcOrd="0" destOrd="0" presId="urn:microsoft.com/office/officeart/2018/2/layout/IconLabelList"/>
    <dgm:cxn modelId="{26CFEA48-CFD0-4565-827D-01523C3CAED9}" srcId="{3622D2BF-A4E2-41B8-91C8-BA2F16F8E8E2}" destId="{9E912947-8402-4A07-ADE2-07506224F555}" srcOrd="2" destOrd="0" parTransId="{443EE5F8-EFF2-454A-A972-9CC23FE96B6A}" sibTransId="{048AC13F-4DD6-41AC-AB3F-50F13D84BDF8}"/>
    <dgm:cxn modelId="{A1671B81-EA8F-46C0-ACB7-68FEA087F031}" srcId="{3622D2BF-A4E2-41B8-91C8-BA2F16F8E8E2}" destId="{8557E81F-E326-4B0C-A7C5-819A7B728A3F}" srcOrd="1" destOrd="0" parTransId="{66965F73-C484-43C8-80C8-0C9B3BE8774D}" sibTransId="{7BE3CFA1-CB31-4002-9AE9-4EFC95FE200F}"/>
    <dgm:cxn modelId="{1F0C9681-263C-490F-8983-579715B5C016}" srcId="{3622D2BF-A4E2-41B8-91C8-BA2F16F8E8E2}" destId="{F84D6D74-5B4A-464C-8CD3-3129F35E39D9}" srcOrd="3" destOrd="0" parTransId="{979618D0-22C1-4386-A137-9C965C4DC680}" sibTransId="{DAC5B4CB-BB24-45B8-B174-61A9910F1FFC}"/>
    <dgm:cxn modelId="{0551AF83-72A7-4D08-9471-D37F314DFE53}" type="presOf" srcId="{6C9051AF-1088-432B-A181-6C20BC981C2E}" destId="{73DA70C1-F9F8-4EA3-A691-DB2B78FF16CB}" srcOrd="0" destOrd="0" presId="urn:microsoft.com/office/officeart/2018/2/layout/IconLabelList"/>
    <dgm:cxn modelId="{807AC88B-2DDF-48E0-B066-0DD4D530C437}" type="presOf" srcId="{9E912947-8402-4A07-ADE2-07506224F555}" destId="{E86A78A9-AA8A-42DE-B0B7-41CF285605DD}" srcOrd="0" destOrd="0" presId="urn:microsoft.com/office/officeart/2018/2/layout/IconLabelList"/>
    <dgm:cxn modelId="{440B4B9D-274C-45AC-B015-5F7FC1B6193E}" type="presOf" srcId="{A20F2311-8F1E-4840-8A7C-317230F087ED}" destId="{16CA1259-053B-4BAC-A19B-B8511ECDBE45}" srcOrd="0" destOrd="0" presId="urn:microsoft.com/office/officeart/2018/2/layout/IconLabelList"/>
    <dgm:cxn modelId="{5D37CBB2-8A13-4229-A22A-34D101006A99}" srcId="{3622D2BF-A4E2-41B8-91C8-BA2F16F8E8E2}" destId="{A20F2311-8F1E-4840-8A7C-317230F087ED}" srcOrd="4" destOrd="0" parTransId="{382868F8-3AD8-4137-A135-1037ED3AA450}" sibTransId="{ED219C87-6883-44C9-B4A0-829D37BB20A5}"/>
    <dgm:cxn modelId="{EC7B11D1-476F-45F2-8B0B-94404BCC3165}" type="presOf" srcId="{F84D6D74-5B4A-464C-8CD3-3129F35E39D9}" destId="{2DE57490-A3AA-4CC5-9472-FC81FE5D24B5}" srcOrd="0" destOrd="0" presId="urn:microsoft.com/office/officeart/2018/2/layout/IconLabelList"/>
    <dgm:cxn modelId="{499991E8-CD86-4C7D-B3E3-D1B1F88021A0}" srcId="{3622D2BF-A4E2-41B8-91C8-BA2F16F8E8E2}" destId="{6C9051AF-1088-432B-A181-6C20BC981C2E}" srcOrd="0" destOrd="0" parTransId="{D72AFB8D-C5C0-4D68-BF75-4104AED2E5A4}" sibTransId="{F2ABBA97-B4CF-443D-8C05-158DB7A4D3FA}"/>
    <dgm:cxn modelId="{03CB70F0-CAD7-4032-BCDA-6A867542FB46}" type="presParOf" srcId="{38658C34-DC3B-4F33-9C09-FE5B980FF301}" destId="{55B8EBDD-9717-451F-AF61-06289F311233}" srcOrd="0" destOrd="0" presId="urn:microsoft.com/office/officeart/2018/2/layout/IconLabelList"/>
    <dgm:cxn modelId="{823261EF-B40E-4069-AA8E-280252783F2D}" type="presParOf" srcId="{55B8EBDD-9717-451F-AF61-06289F311233}" destId="{EE1A8A13-107A-4496-ACFC-B41C2E402BDF}" srcOrd="0" destOrd="0" presId="urn:microsoft.com/office/officeart/2018/2/layout/IconLabelList"/>
    <dgm:cxn modelId="{4437CF82-B089-4E7D-8DFD-D6E64F388DCD}" type="presParOf" srcId="{55B8EBDD-9717-451F-AF61-06289F311233}" destId="{03E29824-61C0-4370-9A9D-CD886429DE54}" srcOrd="1" destOrd="0" presId="urn:microsoft.com/office/officeart/2018/2/layout/IconLabelList"/>
    <dgm:cxn modelId="{3629CE1A-CF01-4070-9D90-24A835457311}" type="presParOf" srcId="{55B8EBDD-9717-451F-AF61-06289F311233}" destId="{73DA70C1-F9F8-4EA3-A691-DB2B78FF16CB}" srcOrd="2" destOrd="0" presId="urn:microsoft.com/office/officeart/2018/2/layout/IconLabelList"/>
    <dgm:cxn modelId="{B4B35BAE-AA9F-44FF-8F73-53F264900712}" type="presParOf" srcId="{38658C34-DC3B-4F33-9C09-FE5B980FF301}" destId="{C91A6930-BE1F-41BD-A7C8-DE3B07AFA9A2}" srcOrd="1" destOrd="0" presId="urn:microsoft.com/office/officeart/2018/2/layout/IconLabelList"/>
    <dgm:cxn modelId="{6E648A5F-294D-4AF7-84A6-B9098F8A421D}" type="presParOf" srcId="{38658C34-DC3B-4F33-9C09-FE5B980FF301}" destId="{4F3AD8F7-C51C-4201-9BCB-3F66EAD14F76}" srcOrd="2" destOrd="0" presId="urn:microsoft.com/office/officeart/2018/2/layout/IconLabelList"/>
    <dgm:cxn modelId="{4EB7B893-D0C1-465D-8AC9-F622C61B4109}" type="presParOf" srcId="{4F3AD8F7-C51C-4201-9BCB-3F66EAD14F76}" destId="{4C1850D9-6F25-45D9-B853-F40266F04A9A}" srcOrd="0" destOrd="0" presId="urn:microsoft.com/office/officeart/2018/2/layout/IconLabelList"/>
    <dgm:cxn modelId="{6B5E3B6C-001E-46A9-BEA8-C80F546E12D2}" type="presParOf" srcId="{4F3AD8F7-C51C-4201-9BCB-3F66EAD14F76}" destId="{6AE51BEE-ED1C-4374-BB74-6AC0C5827D06}" srcOrd="1" destOrd="0" presId="urn:microsoft.com/office/officeart/2018/2/layout/IconLabelList"/>
    <dgm:cxn modelId="{BC243495-AD02-4230-9ECC-A0373D8DD0A4}" type="presParOf" srcId="{4F3AD8F7-C51C-4201-9BCB-3F66EAD14F76}" destId="{B253EECE-C2DF-470A-BD57-CEC4301CF3C8}" srcOrd="2" destOrd="0" presId="urn:microsoft.com/office/officeart/2018/2/layout/IconLabelList"/>
    <dgm:cxn modelId="{9786181E-841E-46E6-92E5-125BA8628938}" type="presParOf" srcId="{38658C34-DC3B-4F33-9C09-FE5B980FF301}" destId="{A653F418-F1D4-4413-90AA-E74C9D3BBBD5}" srcOrd="3" destOrd="0" presId="urn:microsoft.com/office/officeart/2018/2/layout/IconLabelList"/>
    <dgm:cxn modelId="{D3331873-B919-4758-BD1E-E1592C5AA60E}" type="presParOf" srcId="{38658C34-DC3B-4F33-9C09-FE5B980FF301}" destId="{4E5A0C11-7D55-4B14-A5D1-DCE831AF272B}" srcOrd="4" destOrd="0" presId="urn:microsoft.com/office/officeart/2018/2/layout/IconLabelList"/>
    <dgm:cxn modelId="{CA2A43A7-0FD6-460E-94E7-0B0E217520DF}" type="presParOf" srcId="{4E5A0C11-7D55-4B14-A5D1-DCE831AF272B}" destId="{5BE5731A-6487-40F4-9D77-A55E4995B9DD}" srcOrd="0" destOrd="0" presId="urn:microsoft.com/office/officeart/2018/2/layout/IconLabelList"/>
    <dgm:cxn modelId="{0A5DADF9-645A-4754-97F1-41056330391D}" type="presParOf" srcId="{4E5A0C11-7D55-4B14-A5D1-DCE831AF272B}" destId="{78864EF9-7DA3-45B3-B52E-56766DC7ABFF}" srcOrd="1" destOrd="0" presId="urn:microsoft.com/office/officeart/2018/2/layout/IconLabelList"/>
    <dgm:cxn modelId="{858C13C0-4CD3-4C68-8041-4D8167C26CF2}" type="presParOf" srcId="{4E5A0C11-7D55-4B14-A5D1-DCE831AF272B}" destId="{E86A78A9-AA8A-42DE-B0B7-41CF285605DD}" srcOrd="2" destOrd="0" presId="urn:microsoft.com/office/officeart/2018/2/layout/IconLabelList"/>
    <dgm:cxn modelId="{D9ACA3BB-10E7-4565-B307-E350A6F62015}" type="presParOf" srcId="{38658C34-DC3B-4F33-9C09-FE5B980FF301}" destId="{5BF4DFD1-2003-4057-ADD0-6D5457C31363}" srcOrd="5" destOrd="0" presId="urn:microsoft.com/office/officeart/2018/2/layout/IconLabelList"/>
    <dgm:cxn modelId="{EF69AF82-2762-4985-AE56-307186DB0B69}" type="presParOf" srcId="{38658C34-DC3B-4F33-9C09-FE5B980FF301}" destId="{E2D6D5D6-0C11-46CF-99FE-2B291DC6E983}" srcOrd="6" destOrd="0" presId="urn:microsoft.com/office/officeart/2018/2/layout/IconLabelList"/>
    <dgm:cxn modelId="{DBB4EA33-C91D-45AA-A471-9EFEA1459A83}" type="presParOf" srcId="{E2D6D5D6-0C11-46CF-99FE-2B291DC6E983}" destId="{64537695-8A96-46A6-8D0F-A7DF3CB01347}" srcOrd="0" destOrd="0" presId="urn:microsoft.com/office/officeart/2018/2/layout/IconLabelList"/>
    <dgm:cxn modelId="{0FD989F4-8CB0-4086-91C1-54B5610EC3EF}" type="presParOf" srcId="{E2D6D5D6-0C11-46CF-99FE-2B291DC6E983}" destId="{E04D4A2E-875A-4E56-9A0E-FF84B5C71D4C}" srcOrd="1" destOrd="0" presId="urn:microsoft.com/office/officeart/2018/2/layout/IconLabelList"/>
    <dgm:cxn modelId="{D4A05FB1-6EDB-4C8F-B619-023D8EE91F5E}" type="presParOf" srcId="{E2D6D5D6-0C11-46CF-99FE-2B291DC6E983}" destId="{2DE57490-A3AA-4CC5-9472-FC81FE5D24B5}" srcOrd="2" destOrd="0" presId="urn:microsoft.com/office/officeart/2018/2/layout/IconLabelList"/>
    <dgm:cxn modelId="{50D4667B-5207-477B-B03F-B386DE126FFA}" type="presParOf" srcId="{38658C34-DC3B-4F33-9C09-FE5B980FF301}" destId="{ADCB38E0-A40F-4567-BB7A-12E2E98A8595}" srcOrd="7" destOrd="0" presId="urn:microsoft.com/office/officeart/2018/2/layout/IconLabelList"/>
    <dgm:cxn modelId="{DAA18636-9361-4F3E-97F1-8A33B1446879}" type="presParOf" srcId="{38658C34-DC3B-4F33-9C09-FE5B980FF301}" destId="{8BB417E5-8E89-4588-84F5-ED26547F5BE9}" srcOrd="8" destOrd="0" presId="urn:microsoft.com/office/officeart/2018/2/layout/IconLabelList"/>
    <dgm:cxn modelId="{079D855F-7D78-4865-B398-D72C6529AB07}" type="presParOf" srcId="{8BB417E5-8E89-4588-84F5-ED26547F5BE9}" destId="{9D47265E-728E-4D0F-862D-DAFB24AE7308}" srcOrd="0" destOrd="0" presId="urn:microsoft.com/office/officeart/2018/2/layout/IconLabelList"/>
    <dgm:cxn modelId="{F36E1FCD-3F3F-4DCF-954E-78095A50A095}" type="presParOf" srcId="{8BB417E5-8E89-4588-84F5-ED26547F5BE9}" destId="{DA18868E-2E7D-4BEC-A581-7B65F69265FF}" srcOrd="1" destOrd="0" presId="urn:microsoft.com/office/officeart/2018/2/layout/IconLabelList"/>
    <dgm:cxn modelId="{A18BF148-B7F5-47D3-AE09-95A56E4AA4D1}" type="presParOf" srcId="{8BB417E5-8E89-4588-84F5-ED26547F5BE9}" destId="{16CA1259-053B-4BAC-A19B-B8511ECDBE4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A8A13-107A-4496-ACFC-B41C2E402BDF}">
      <dsp:nvSpPr>
        <dsp:cNvPr id="0" name=""/>
        <dsp:cNvSpPr/>
      </dsp:nvSpPr>
      <dsp:spPr>
        <a:xfrm>
          <a:off x="867192" y="109420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DA70C1-F9F8-4EA3-A691-DB2B78FF16CB}">
      <dsp:nvSpPr>
        <dsp:cNvPr id="0" name=""/>
        <dsp:cNvSpPr/>
      </dsp:nvSpPr>
      <dsp:spPr>
        <a:xfrm>
          <a:off x="372192" y="2237282"/>
          <a:ext cx="1800000" cy="107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It addresses growing business needs through effective data use.</a:t>
          </a:r>
          <a:endParaRPr lang="en-US" sz="1100" kern="1200" dirty="0">
            <a:latin typeface="Avenir Next LT Pro"/>
          </a:endParaRPr>
        </a:p>
      </dsp:txBody>
      <dsp:txXfrm>
        <a:off x="372192" y="2237282"/>
        <a:ext cx="1800000" cy="1075781"/>
      </dsp:txXfrm>
    </dsp:sp>
    <dsp:sp modelId="{4C1850D9-6F25-45D9-B853-F40266F04A9A}">
      <dsp:nvSpPr>
        <dsp:cNvPr id="0" name=""/>
        <dsp:cNvSpPr/>
      </dsp:nvSpPr>
      <dsp:spPr>
        <a:xfrm>
          <a:off x="2982192" y="109420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53EECE-C2DF-470A-BD57-CEC4301CF3C8}">
      <dsp:nvSpPr>
        <dsp:cNvPr id="0" name=""/>
        <dsp:cNvSpPr/>
      </dsp:nvSpPr>
      <dsp:spPr>
        <a:xfrm>
          <a:off x="2487192" y="2237282"/>
          <a:ext cx="1800000" cy="107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Data Science corrects previous project drawbacks or data mishandling.</a:t>
          </a:r>
        </a:p>
      </dsp:txBody>
      <dsp:txXfrm>
        <a:off x="2487192" y="2237282"/>
        <a:ext cx="1800000" cy="1075781"/>
      </dsp:txXfrm>
    </dsp:sp>
    <dsp:sp modelId="{5BE5731A-6487-40F4-9D77-A55E4995B9DD}">
      <dsp:nvSpPr>
        <dsp:cNvPr id="0" name=""/>
        <dsp:cNvSpPr/>
      </dsp:nvSpPr>
      <dsp:spPr>
        <a:xfrm>
          <a:off x="5097192" y="109420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6A78A9-AA8A-42DE-B0B7-41CF285605DD}">
      <dsp:nvSpPr>
        <dsp:cNvPr id="0" name=""/>
        <dsp:cNvSpPr/>
      </dsp:nvSpPr>
      <dsp:spPr>
        <a:xfrm>
          <a:off x="4602192" y="2237282"/>
          <a:ext cx="1800000" cy="107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Finds interesting patterns within data using statistical techniques like data extraction, wrangling, and pre-processing.</a:t>
          </a:r>
        </a:p>
      </dsp:txBody>
      <dsp:txXfrm>
        <a:off x="4602192" y="2237282"/>
        <a:ext cx="1800000" cy="1075781"/>
      </dsp:txXfrm>
    </dsp:sp>
    <dsp:sp modelId="{64537695-8A96-46A6-8D0F-A7DF3CB01347}">
      <dsp:nvSpPr>
        <dsp:cNvPr id="0" name=""/>
        <dsp:cNvSpPr/>
      </dsp:nvSpPr>
      <dsp:spPr>
        <a:xfrm>
          <a:off x="7212192" y="109420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E57490-A3AA-4CC5-9472-FC81FE5D24B5}">
      <dsp:nvSpPr>
        <dsp:cNvPr id="0" name=""/>
        <dsp:cNvSpPr/>
      </dsp:nvSpPr>
      <dsp:spPr>
        <a:xfrm>
          <a:off x="6717192" y="2237282"/>
          <a:ext cx="1800000" cy="107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Data Science helps in making meaningful conclusions from data for smarter business decisions.</a:t>
          </a:r>
        </a:p>
      </dsp:txBody>
      <dsp:txXfrm>
        <a:off x="6717192" y="2237282"/>
        <a:ext cx="1800000" cy="1075781"/>
      </dsp:txXfrm>
    </dsp:sp>
    <dsp:sp modelId="{9D47265E-728E-4D0F-862D-DAFB24AE7308}">
      <dsp:nvSpPr>
        <dsp:cNvPr id="0" name=""/>
        <dsp:cNvSpPr/>
      </dsp:nvSpPr>
      <dsp:spPr>
        <a:xfrm>
          <a:off x="9327192" y="109420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CA1259-053B-4BAC-A19B-B8511ECDBE45}">
      <dsp:nvSpPr>
        <dsp:cNvPr id="0" name=""/>
        <dsp:cNvSpPr/>
      </dsp:nvSpPr>
      <dsp:spPr>
        <a:xfrm>
          <a:off x="8832192" y="2237282"/>
          <a:ext cx="1800000" cy="107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Innovations in areas like applied computing, medical sciences, professionals &amp; social life activities, computing paradigms, and data management systems.</a:t>
          </a:r>
        </a:p>
      </dsp:txBody>
      <dsp:txXfrm>
        <a:off x="8832192" y="2237282"/>
        <a:ext cx="1800000" cy="107578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6B24C-598B-4E12-9122-78D90A15C9F9}" type="datetimeFigureOut">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CE416-0C26-4D20-852E-A914E481851C}" type="slidenum">
              <a:t>‹#›</a:t>
            </a:fld>
            <a:endParaRPr lang="en-US"/>
          </a:p>
        </p:txBody>
      </p:sp>
    </p:spTree>
    <p:extLst>
      <p:ext uri="{BB962C8B-B14F-4D97-AF65-F5344CB8AC3E}">
        <p14:creationId xmlns:p14="http://schemas.microsoft.com/office/powerpoint/2010/main" val="896025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12/14/2024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0906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12/14/2024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3819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12/14/2024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34259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1F2DE"/>
          </a:solidFill>
          <a:ln/>
        </p:spPr>
      </p:sp>
      <p:sp>
        <p:nvSpPr>
          <p:cNvPr id="3" name="Shape 1"/>
          <p:cNvSpPr/>
          <p:nvPr/>
        </p:nvSpPr>
        <p:spPr>
          <a:xfrm>
            <a:off x="0" y="0"/>
            <a:ext cx="12192000" cy="68580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47929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1F2DE"/>
          </a:solidFill>
          <a:ln/>
        </p:spPr>
      </p:sp>
      <p:sp>
        <p:nvSpPr>
          <p:cNvPr id="3" name="Shape 1"/>
          <p:cNvSpPr/>
          <p:nvPr/>
        </p:nvSpPr>
        <p:spPr>
          <a:xfrm>
            <a:off x="0" y="0"/>
            <a:ext cx="12192000" cy="68580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785588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1F2DE"/>
          </a:solidFill>
          <a:ln/>
        </p:spPr>
      </p:sp>
      <p:sp>
        <p:nvSpPr>
          <p:cNvPr id="3" name="Shape 1"/>
          <p:cNvSpPr/>
          <p:nvPr/>
        </p:nvSpPr>
        <p:spPr>
          <a:xfrm>
            <a:off x="0" y="0"/>
            <a:ext cx="12192000" cy="68580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303992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1F2DE"/>
          </a:solidFill>
          <a:ln/>
        </p:spPr>
      </p:sp>
      <p:sp>
        <p:nvSpPr>
          <p:cNvPr id="3" name="Shape 1"/>
          <p:cNvSpPr/>
          <p:nvPr/>
        </p:nvSpPr>
        <p:spPr>
          <a:xfrm>
            <a:off x="0" y="0"/>
            <a:ext cx="12192000" cy="68580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49727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12/14/2024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08281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12/14/2024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5383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12/14/2024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0226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12/14/2024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76772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12/14/2024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1527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12/14/2024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74292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12/14/2024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1014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12/14/2024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4112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12/14/2024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41800660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 id="2147483736" r:id="rId12"/>
    <p:sldLayoutId id="2147483737" r:id="rId13"/>
    <p:sldLayoutId id="2147483738" r:id="rId14"/>
    <p:sldLayoutId id="2147483739" r:id="rId15"/>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Freeform: Shape 10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1" name="Group 1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2" name="Freeform: Shape 1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3" name="Freeform: Shape 1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4" name="Freeform: Shape 1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0" name="Freeform: Shape 1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2"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23"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24"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25"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6"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7"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8"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30" name="Rectangle 12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Avenir Next LT Pro"/>
            </a:endParaRPr>
          </a:p>
        </p:txBody>
      </p:sp>
      <p:sp>
        <p:nvSpPr>
          <p:cNvPr id="2" name="Title 1"/>
          <p:cNvSpPr>
            <a:spLocks noGrp="1"/>
          </p:cNvSpPr>
          <p:nvPr>
            <p:ph type="ctrTitle"/>
          </p:nvPr>
        </p:nvSpPr>
        <p:spPr>
          <a:xfrm>
            <a:off x="525717" y="787068"/>
            <a:ext cx="5566263" cy="1455091"/>
          </a:xfrm>
        </p:spPr>
        <p:txBody>
          <a:bodyPr vert="horz" lIns="91440" tIns="45720" rIns="91440" bIns="45720" rtlCol="0" anchor="b">
            <a:normAutofit/>
          </a:bodyPr>
          <a:lstStyle/>
          <a:p>
            <a:r>
              <a:rPr lang="en-US" sz="3600" dirty="0">
                <a:latin typeface="Georgia Pro Semibold"/>
              </a:rPr>
              <a:t>A Comprehensive Guide to Data Science</a:t>
            </a:r>
          </a:p>
        </p:txBody>
      </p:sp>
      <p:sp>
        <p:nvSpPr>
          <p:cNvPr id="132" name="Freeform: Shape 13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3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3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3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3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Subtitle 2"/>
          <p:cNvSpPr>
            <a:spLocks noGrp="1"/>
          </p:cNvSpPr>
          <p:nvPr>
            <p:ph type="subTitle" idx="1"/>
          </p:nvPr>
        </p:nvSpPr>
        <p:spPr>
          <a:xfrm>
            <a:off x="525717" y="2796427"/>
            <a:ext cx="5566263" cy="3274503"/>
          </a:xfrm>
        </p:spPr>
        <p:txBody>
          <a:bodyPr vert="horz" lIns="91440" tIns="45720" rIns="91440" bIns="45720" rtlCol="0" anchor="t">
            <a:normAutofit/>
          </a:bodyPr>
          <a:lstStyle/>
          <a:p>
            <a:r>
              <a:rPr lang="en-US" dirty="0"/>
              <a:t>Fundamental Concepts and Industry Significance</a:t>
            </a:r>
          </a:p>
          <a:p>
            <a:r>
              <a:rPr lang="en-US" dirty="0"/>
              <a:t>Williams Boluwatife </a:t>
            </a:r>
          </a:p>
          <a:p>
            <a:r>
              <a:rPr lang="en-US" dirty="0"/>
              <a:t>15th December 2024.</a:t>
            </a:r>
          </a:p>
          <a:p>
            <a:endParaRPr lang="en-US"/>
          </a:p>
        </p:txBody>
      </p:sp>
      <p:pic>
        <p:nvPicPr>
          <p:cNvPr id="5" name="Picture 4" descr="A person using a computer&#10;&#10;Description automatically generated">
            <a:extLst>
              <a:ext uri="{FF2B5EF4-FFF2-40B4-BE49-F238E27FC236}">
                <a16:creationId xmlns:a16="http://schemas.microsoft.com/office/drawing/2014/main" id="{B9150613-FCEF-4B1A-FCC4-CEBC450BB598}"/>
              </a:ext>
            </a:extLst>
          </p:cNvPr>
          <p:cNvPicPr>
            <a:picLocks noChangeAspect="1"/>
          </p:cNvPicPr>
          <p:nvPr/>
        </p:nvPicPr>
        <p:blipFill>
          <a:blip r:embed="rId2"/>
          <a:srcRect l="16399" r="1067"/>
          <a:stretch/>
        </p:blipFill>
        <p:spPr>
          <a:xfrm>
            <a:off x="6531789" y="14387"/>
            <a:ext cx="5660211" cy="6857990"/>
          </a:xfrm>
          <a:prstGeom prst="rect">
            <a:avLst/>
          </a:prstGeom>
        </p:spPr>
      </p:pic>
      <p:sp>
        <p:nvSpPr>
          <p:cNvPr id="142" name="Freeform: Shape 14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4" name="Group 14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5" name="Freeform: Shape 14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6" name="Freeform: Shape 14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7" name="Freeform: Shape 14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C172EE-9DB6-1742-2A2B-A37C046625BF}"/>
              </a:ext>
            </a:extLst>
          </p:cNvPr>
          <p:cNvSpPr>
            <a:spLocks noGrp="1"/>
          </p:cNvSpPr>
          <p:nvPr>
            <p:ph type="title"/>
          </p:nvPr>
        </p:nvSpPr>
        <p:spPr>
          <a:xfrm>
            <a:off x="517871" y="976160"/>
            <a:ext cx="4767930" cy="1848734"/>
          </a:xfrm>
        </p:spPr>
        <p:txBody>
          <a:bodyPr>
            <a:normAutofit/>
          </a:bodyPr>
          <a:lstStyle/>
          <a:p>
            <a:r>
              <a:rPr lang="en-US" dirty="0">
                <a:latin typeface="Georgia Pro Semibold"/>
              </a:rPr>
              <a:t>What is Data Science?</a:t>
            </a:r>
          </a:p>
        </p:txBody>
      </p:sp>
      <p:sp>
        <p:nvSpPr>
          <p:cNvPr id="73" name="Freeform: Shape 72">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4"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41"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B498FD4C-B3A8-7F4C-D6BB-68E6B489A221}"/>
              </a:ext>
            </a:extLst>
          </p:cNvPr>
          <p:cNvSpPr>
            <a:spLocks noGrp="1"/>
          </p:cNvSpPr>
          <p:nvPr>
            <p:ph idx="1"/>
          </p:nvPr>
        </p:nvSpPr>
        <p:spPr>
          <a:xfrm>
            <a:off x="517871" y="3299404"/>
            <a:ext cx="4767930" cy="2745750"/>
          </a:xfrm>
        </p:spPr>
        <p:txBody>
          <a:bodyPr vert="horz" lIns="91440" tIns="45720" rIns="91440" bIns="45720" rtlCol="0" anchor="t">
            <a:noAutofit/>
          </a:bodyPr>
          <a:lstStyle/>
          <a:p>
            <a:pPr>
              <a:lnSpc>
                <a:spcPct val="100000"/>
              </a:lnSpc>
            </a:pPr>
            <a:r>
              <a:rPr lang="en-US" sz="1200" dirty="0">
                <a:ea typeface="+mn-lt"/>
                <a:cs typeface="+mn-lt"/>
              </a:rPr>
              <a:t>Data science is an emerging discipline that focuses on analyzing data, extracting useful knowledge, and building predictive models. It uses statistical methodology and computer science to create impactful predictions and insights for various scholarly fields(</a:t>
            </a:r>
            <a:r>
              <a:rPr lang="en-US" sz="1200" dirty="0" err="1">
                <a:ea typeface="+mn-lt"/>
                <a:cs typeface="+mn-lt"/>
              </a:rPr>
              <a:t>Baviskar</a:t>
            </a:r>
            <a:r>
              <a:rPr lang="en-US" sz="1200" dirty="0">
                <a:ea typeface="+mn-lt"/>
                <a:cs typeface="+mn-lt"/>
              </a:rPr>
              <a:t> </a:t>
            </a:r>
            <a:r>
              <a:rPr lang="en-US" sz="1200" i="1" dirty="0">
                <a:ea typeface="+mn-lt"/>
                <a:cs typeface="+mn-lt"/>
              </a:rPr>
              <a:t>et al</a:t>
            </a:r>
            <a:r>
              <a:rPr lang="en-US" sz="1200" dirty="0">
                <a:ea typeface="+mn-lt"/>
                <a:cs typeface="+mn-lt"/>
              </a:rPr>
              <a:t> 2021).</a:t>
            </a:r>
          </a:p>
          <a:p>
            <a:pPr>
              <a:lnSpc>
                <a:spcPct val="100000"/>
              </a:lnSpc>
            </a:pPr>
            <a:r>
              <a:rPr lang="en-US" sz="1200" b="1" dirty="0"/>
              <a:t>Techniques For Data Science</a:t>
            </a:r>
          </a:p>
          <a:p>
            <a:pPr>
              <a:lnSpc>
                <a:spcPct val="100000"/>
              </a:lnSpc>
            </a:pPr>
            <a:r>
              <a:rPr lang="en-US" sz="1200" dirty="0"/>
              <a:t>Different techniques are available for data science depending on the type of data and amount of data collected.</a:t>
            </a:r>
          </a:p>
          <a:p>
            <a:pPr marL="342900" indent="-342900">
              <a:lnSpc>
                <a:spcPct val="100000"/>
              </a:lnSpc>
              <a:buChar char="•"/>
            </a:pPr>
            <a:r>
              <a:rPr lang="en-US" sz="1200" dirty="0"/>
              <a:t>Techniques based on Mathematics and Statistics</a:t>
            </a:r>
          </a:p>
          <a:p>
            <a:pPr marL="342900" indent="-342900">
              <a:lnSpc>
                <a:spcPct val="100000"/>
              </a:lnSpc>
              <a:buChar char="•"/>
            </a:pPr>
            <a:r>
              <a:rPr lang="en-US" sz="1200" dirty="0"/>
              <a:t>Techniques based on Artificial Intelligence and Machine Learning </a:t>
            </a:r>
          </a:p>
          <a:p>
            <a:pPr marL="342900" indent="-342900">
              <a:lnSpc>
                <a:spcPct val="100000"/>
              </a:lnSpc>
              <a:buChar char="•"/>
            </a:pPr>
            <a:r>
              <a:rPr lang="en-US" sz="1200" dirty="0"/>
              <a:t>Techniques based on </a:t>
            </a:r>
            <a:r>
              <a:rPr lang="en-US" sz="1200" err="1"/>
              <a:t>Visualisation</a:t>
            </a:r>
            <a:r>
              <a:rPr lang="en-US" sz="1200" dirty="0"/>
              <a:t> and Graphs</a:t>
            </a:r>
          </a:p>
        </p:txBody>
      </p:sp>
      <p:pic>
        <p:nvPicPr>
          <p:cNvPr id="7" name="Graphic 6" descr="Research">
            <a:extLst>
              <a:ext uri="{FF2B5EF4-FFF2-40B4-BE49-F238E27FC236}">
                <a16:creationId xmlns:a16="http://schemas.microsoft.com/office/drawing/2014/main" id="{20827493-AC57-23EB-50E6-30260FBFE4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0742" y="579544"/>
            <a:ext cx="5654663" cy="5654663"/>
          </a:xfrm>
          <a:prstGeom prst="rect">
            <a:avLst/>
          </a:prstGeom>
        </p:spPr>
      </p:pic>
      <p:sp>
        <p:nvSpPr>
          <p:cNvPr id="76" name="Freeform: Shape 75">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7" name="Group 76">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51" name="Freeform: Shape 50">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3590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199">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6CDE5F-822C-CAE6-5981-4F97244A2E56}"/>
              </a:ext>
            </a:extLst>
          </p:cNvPr>
          <p:cNvSpPr>
            <a:spLocks noGrp="1"/>
          </p:cNvSpPr>
          <p:nvPr>
            <p:ph type="title"/>
          </p:nvPr>
        </p:nvSpPr>
        <p:spPr>
          <a:xfrm>
            <a:off x="517871" y="976160"/>
            <a:ext cx="4767930" cy="1848734"/>
          </a:xfrm>
        </p:spPr>
        <p:txBody>
          <a:bodyPr>
            <a:normAutofit/>
          </a:bodyPr>
          <a:lstStyle/>
          <a:p>
            <a:r>
              <a:rPr lang="en-US" dirty="0"/>
              <a:t>Tools Used In Data Science</a:t>
            </a:r>
          </a:p>
        </p:txBody>
      </p:sp>
      <p:sp>
        <p:nvSpPr>
          <p:cNvPr id="201" name="Freeform: Shape 200">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2"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82"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3"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4"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5"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6"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7"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F1F6BFF2-9C20-EDA4-AD55-3F5A93F7C4AA}"/>
              </a:ext>
            </a:extLst>
          </p:cNvPr>
          <p:cNvSpPr>
            <a:spLocks noGrp="1"/>
          </p:cNvSpPr>
          <p:nvPr>
            <p:ph idx="1"/>
          </p:nvPr>
        </p:nvSpPr>
        <p:spPr>
          <a:xfrm>
            <a:off x="517871" y="3400045"/>
            <a:ext cx="4767930" cy="2745750"/>
          </a:xfrm>
        </p:spPr>
        <p:txBody>
          <a:bodyPr vert="horz" lIns="91440" tIns="45720" rIns="91440" bIns="45720" rtlCol="0" anchor="t">
            <a:normAutofit/>
          </a:bodyPr>
          <a:lstStyle/>
          <a:p>
            <a:pPr algn="just">
              <a:lnSpc>
                <a:spcPct val="100000"/>
              </a:lnSpc>
            </a:pPr>
            <a:r>
              <a:rPr lang="en-US" sz="1400" dirty="0">
                <a:ea typeface="+mn-lt"/>
                <a:cs typeface="+mn-lt"/>
              </a:rPr>
              <a:t>Making judgements is the primary responsibility of data scientists, they accomplish this by evaluating and managing large amounts of both </a:t>
            </a:r>
            <a:r>
              <a:rPr lang="en-US" sz="1400" dirty="0" err="1">
                <a:ea typeface="+mn-lt"/>
                <a:cs typeface="+mn-lt"/>
              </a:rPr>
              <a:t>organised</a:t>
            </a:r>
            <a:r>
              <a:rPr lang="en-US" sz="1400" dirty="0">
                <a:ea typeface="+mn-lt"/>
                <a:cs typeface="+mn-lt"/>
              </a:rPr>
              <a:t> and unstructured data. Data scientists must therefore use computer languages and tools to handle such a vast amount of data in order to </a:t>
            </a:r>
            <a:r>
              <a:rPr lang="en-US" sz="1400" dirty="0" err="1">
                <a:ea typeface="+mn-lt"/>
                <a:cs typeface="+mn-lt"/>
              </a:rPr>
              <a:t>analyse</a:t>
            </a:r>
            <a:r>
              <a:rPr lang="en-US" sz="1400" dirty="0">
                <a:ea typeface="+mn-lt"/>
                <a:cs typeface="+mn-lt"/>
              </a:rPr>
              <a:t> it and carry out their duties effectively. These tools can be open source or close sourced, a few of them are; SAS, Apache spark, </a:t>
            </a:r>
            <a:r>
              <a:rPr lang="en-US" sz="1400" dirty="0" err="1">
                <a:ea typeface="+mn-lt"/>
                <a:cs typeface="+mn-lt"/>
              </a:rPr>
              <a:t>BigML</a:t>
            </a:r>
            <a:r>
              <a:rPr lang="en-US" sz="1400" dirty="0">
                <a:ea typeface="+mn-lt"/>
                <a:cs typeface="+mn-lt"/>
              </a:rPr>
              <a:t>, D3.js, Matlab, Excel, Tableau, </a:t>
            </a:r>
            <a:r>
              <a:rPr lang="en-US" sz="1400" dirty="0" err="1">
                <a:ea typeface="+mn-lt"/>
                <a:cs typeface="+mn-lt"/>
              </a:rPr>
              <a:t>ggplot</a:t>
            </a:r>
            <a:r>
              <a:rPr lang="en-US" sz="1400" dirty="0">
                <a:ea typeface="+mn-lt"/>
                <a:cs typeface="+mn-lt"/>
              </a:rPr>
              <a:t> 2, </a:t>
            </a:r>
            <a:r>
              <a:rPr lang="en-US" sz="1400" dirty="0" err="1">
                <a:ea typeface="+mn-lt"/>
                <a:cs typeface="+mn-lt"/>
              </a:rPr>
              <a:t>Jupyter</a:t>
            </a:r>
            <a:r>
              <a:rPr lang="en-US" sz="1400" dirty="0">
                <a:ea typeface="+mn-lt"/>
                <a:cs typeface="+mn-lt"/>
              </a:rPr>
              <a:t>, Matplotlib,  Scikit-Learn, TensorFlow, Weka(Bansal </a:t>
            </a:r>
            <a:r>
              <a:rPr lang="en-US" sz="1400" i="1" dirty="0">
                <a:ea typeface="+mn-lt"/>
                <a:cs typeface="+mn-lt"/>
              </a:rPr>
              <a:t>et al</a:t>
            </a:r>
            <a:r>
              <a:rPr lang="en-US" sz="1400" dirty="0">
                <a:ea typeface="+mn-lt"/>
                <a:cs typeface="+mn-lt"/>
              </a:rPr>
              <a:t> 2018).</a:t>
            </a:r>
            <a:endParaRPr lang="en-US" sz="1400" dirty="0"/>
          </a:p>
        </p:txBody>
      </p:sp>
      <p:pic>
        <p:nvPicPr>
          <p:cNvPr id="4" name="Picture 3" descr="A diagram of software logos&#10;&#10;Description automatically generated">
            <a:extLst>
              <a:ext uri="{FF2B5EF4-FFF2-40B4-BE49-F238E27FC236}">
                <a16:creationId xmlns:a16="http://schemas.microsoft.com/office/drawing/2014/main" id="{409388B7-53ED-A358-F58D-46258D2DF403}"/>
              </a:ext>
            </a:extLst>
          </p:cNvPr>
          <p:cNvPicPr>
            <a:picLocks noChangeAspect="1"/>
          </p:cNvPicPr>
          <p:nvPr/>
        </p:nvPicPr>
        <p:blipFill>
          <a:blip r:embed="rId2"/>
          <a:stretch>
            <a:fillRect/>
          </a:stretch>
        </p:blipFill>
        <p:spPr>
          <a:xfrm>
            <a:off x="5980742" y="1844535"/>
            <a:ext cx="5654663" cy="3095927"/>
          </a:xfrm>
          <a:prstGeom prst="rect">
            <a:avLst/>
          </a:prstGeom>
        </p:spPr>
      </p:pic>
      <p:sp>
        <p:nvSpPr>
          <p:cNvPr id="203" name="Freeform: Shape 202">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4" name="Group 203">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192" name="Freeform: Shape 191">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3" name="Freeform: Shape 192">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4" name="Freeform: Shape 193">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95"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96"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7"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9277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08661F5-18DA-D875-083E-89E0F6D65B5B}"/>
              </a:ext>
            </a:extLst>
          </p:cNvPr>
          <p:cNvSpPr>
            <a:spLocks noGrp="1"/>
          </p:cNvSpPr>
          <p:nvPr>
            <p:ph type="title"/>
          </p:nvPr>
        </p:nvSpPr>
        <p:spPr>
          <a:xfrm>
            <a:off x="525717" y="696952"/>
            <a:ext cx="10077196" cy="821794"/>
          </a:xfrm>
        </p:spPr>
        <p:txBody>
          <a:bodyPr>
            <a:normAutofit/>
          </a:bodyPr>
          <a:lstStyle/>
          <a:p>
            <a:r>
              <a:rPr lang="en-US" dirty="0"/>
              <a:t>Why is Data Science Important?</a:t>
            </a:r>
          </a:p>
        </p:txBody>
      </p:sp>
      <p:grpSp>
        <p:nvGrpSpPr>
          <p:cNvPr id="33"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9" name="Freeform: Shape 18">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5" name="Content Placeholder 2">
            <a:extLst>
              <a:ext uri="{FF2B5EF4-FFF2-40B4-BE49-F238E27FC236}">
                <a16:creationId xmlns:a16="http://schemas.microsoft.com/office/drawing/2014/main" id="{0A3A9B5A-D738-FC5E-8802-42627862FAC3}"/>
              </a:ext>
            </a:extLst>
          </p:cNvPr>
          <p:cNvGraphicFramePr>
            <a:graphicFrameLocks noGrp="1"/>
          </p:cNvGraphicFramePr>
          <p:nvPr>
            <p:ph idx="1"/>
            <p:extLst>
              <p:ext uri="{D42A27DB-BD31-4B8C-83A1-F6EECF244321}">
                <p14:modId xmlns:p14="http://schemas.microsoft.com/office/powerpoint/2010/main" val="3704085461"/>
              </p:ext>
            </p:extLst>
          </p:nvPr>
        </p:nvGraphicFramePr>
        <p:xfrm>
          <a:off x="410443" y="1919182"/>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632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2F1A-B0FE-9403-E5AE-CBAA8587E12D}"/>
              </a:ext>
            </a:extLst>
          </p:cNvPr>
          <p:cNvSpPr>
            <a:spLocks noGrp="1"/>
          </p:cNvSpPr>
          <p:nvPr>
            <p:ph type="title"/>
          </p:nvPr>
        </p:nvSpPr>
        <p:spPr/>
        <p:txBody>
          <a:bodyPr/>
          <a:lstStyle/>
          <a:p>
            <a:r>
              <a:rPr lang="en-US" dirty="0"/>
              <a:t>Fundamental Concept</a:t>
            </a:r>
          </a:p>
        </p:txBody>
      </p:sp>
      <p:sp>
        <p:nvSpPr>
          <p:cNvPr id="3" name="Content Placeholder 2">
            <a:extLst>
              <a:ext uri="{FF2B5EF4-FFF2-40B4-BE49-F238E27FC236}">
                <a16:creationId xmlns:a16="http://schemas.microsoft.com/office/drawing/2014/main" id="{FD29B5D2-98BC-685E-84AC-E2AE29E411A7}"/>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Following a structured approach helps maximize chances of success in a data science project at the lowest cost(Brodie &amp; Micheal 2019).</a:t>
            </a:r>
          </a:p>
          <a:p>
            <a:pPr marL="342900" indent="-342900">
              <a:buChar char="•"/>
            </a:pPr>
            <a:r>
              <a:rPr lang="en-US" dirty="0">
                <a:ea typeface="+mn-lt"/>
                <a:cs typeface="+mn-lt"/>
              </a:rPr>
              <a:t>The first phase is data collection, you want to have data available for analysis.</a:t>
            </a:r>
          </a:p>
          <a:p>
            <a:pPr marL="342900" indent="-342900">
              <a:buChar char="•"/>
            </a:pPr>
            <a:r>
              <a:rPr lang="en-US" dirty="0">
                <a:ea typeface="+mn-lt"/>
                <a:cs typeface="+mn-lt"/>
              </a:rPr>
              <a:t>Now that raw data is available, it’s time to prepare it. This includes transforming the data from a raw form into data that’s directly usable in your models. To achieve this, you’ll detect and correct different kinds of errors in the data, combine data from different data sources, and transform.</a:t>
            </a:r>
          </a:p>
          <a:p>
            <a:pPr marL="342900" indent="-342900">
              <a:buChar char="•"/>
            </a:pPr>
            <a:r>
              <a:rPr lang="en-US" dirty="0">
                <a:ea typeface="+mn-lt"/>
                <a:cs typeface="+mn-lt"/>
              </a:rPr>
              <a:t>The next step is data exploration. The goal of this step is to gain a deep understanding of the data.</a:t>
            </a:r>
          </a:p>
          <a:p>
            <a:pPr marL="342900" indent="-342900">
              <a:buChar char="•"/>
            </a:pPr>
            <a:r>
              <a:rPr lang="en-US" dirty="0">
                <a:ea typeface="+mn-lt"/>
                <a:cs typeface="+mn-lt"/>
              </a:rPr>
              <a:t>Model building comes next, It is at this stage </a:t>
            </a:r>
            <a:r>
              <a:rPr lang="en-US" dirty="0" err="1">
                <a:ea typeface="+mn-lt"/>
                <a:cs typeface="+mn-lt"/>
              </a:rPr>
              <a:t>inisghts</a:t>
            </a:r>
            <a:r>
              <a:rPr lang="en-US" dirty="0">
                <a:ea typeface="+mn-lt"/>
                <a:cs typeface="+mn-lt"/>
              </a:rPr>
              <a:t> are gained and predictions are made.</a:t>
            </a:r>
          </a:p>
          <a:p>
            <a:pPr marL="342900" indent="-342900">
              <a:buChar char="•"/>
            </a:pPr>
            <a:r>
              <a:rPr lang="en-US" dirty="0">
                <a:ea typeface="+mn-lt"/>
                <a:cs typeface="+mn-lt"/>
              </a:rPr>
              <a:t>The penultimate step of the data science model is presenting results and automating analysis.</a:t>
            </a:r>
          </a:p>
          <a:p>
            <a:pPr marL="342900" indent="-342900">
              <a:buChar char="•"/>
            </a:pPr>
            <a:r>
              <a:rPr lang="en-US" dirty="0"/>
              <a:t>The final step is deployment of results of the project and integrating into the organization.</a:t>
            </a:r>
          </a:p>
        </p:txBody>
      </p:sp>
    </p:spTree>
    <p:extLst>
      <p:ext uri="{BB962C8B-B14F-4D97-AF65-F5344CB8AC3E}">
        <p14:creationId xmlns:p14="http://schemas.microsoft.com/office/powerpoint/2010/main" val="364966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4" name="Group 3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5" name="Freeform: Shape 3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Content Placeholder 3" descr="A diagram of data processing&#10;&#10;Description automatically generated">
            <a:extLst>
              <a:ext uri="{FF2B5EF4-FFF2-40B4-BE49-F238E27FC236}">
                <a16:creationId xmlns:a16="http://schemas.microsoft.com/office/drawing/2014/main" id="{B315B607-CC11-583B-1BC8-6CEF20DEEEF0}"/>
              </a:ext>
            </a:extLst>
          </p:cNvPr>
          <p:cNvPicPr>
            <a:picLocks noGrp="1" noChangeAspect="1"/>
          </p:cNvPicPr>
          <p:nvPr>
            <p:ph idx="1"/>
          </p:nvPr>
        </p:nvPicPr>
        <p:blipFill>
          <a:blip r:embed="rId2"/>
          <a:srcRect r="379" b="-1"/>
          <a:stretch/>
        </p:blipFill>
        <p:spPr>
          <a:xfrm>
            <a:off x="530973" y="518898"/>
            <a:ext cx="11129649" cy="5837451"/>
          </a:xfrm>
          <a:prstGeom prst="rect">
            <a:avLst/>
          </a:prstGeom>
        </p:spPr>
      </p:pic>
    </p:spTree>
    <p:extLst>
      <p:ext uri="{BB962C8B-B14F-4D97-AF65-F5344CB8AC3E}">
        <p14:creationId xmlns:p14="http://schemas.microsoft.com/office/powerpoint/2010/main" val="14212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8960-838A-D9F0-25A1-24E6F93A3EE3}"/>
              </a:ext>
            </a:extLst>
          </p:cNvPr>
          <p:cNvSpPr>
            <a:spLocks noGrp="1"/>
          </p:cNvSpPr>
          <p:nvPr>
            <p:ph type="title"/>
          </p:nvPr>
        </p:nvSpPr>
        <p:spPr>
          <a:xfrm>
            <a:off x="525717" y="140087"/>
            <a:ext cx="10077557" cy="1239300"/>
          </a:xfrm>
        </p:spPr>
        <p:txBody>
          <a:bodyPr/>
          <a:lstStyle/>
          <a:p>
            <a:r>
              <a:rPr lang="en-US" dirty="0"/>
              <a:t>Application of Data Science Across Industries</a:t>
            </a:r>
          </a:p>
        </p:txBody>
      </p:sp>
      <p:pic>
        <p:nvPicPr>
          <p:cNvPr id="6" name="Content Placeholder 5" descr="Data Science Use Cases in Retail and Healthcare: A Guide">
            <a:extLst>
              <a:ext uri="{FF2B5EF4-FFF2-40B4-BE49-F238E27FC236}">
                <a16:creationId xmlns:a16="http://schemas.microsoft.com/office/drawing/2014/main" id="{A94B8931-A7CD-E565-0A6C-75049D7E5372}"/>
              </a:ext>
            </a:extLst>
          </p:cNvPr>
          <p:cNvPicPr>
            <a:picLocks noGrp="1" noChangeAspect="1"/>
          </p:cNvPicPr>
          <p:nvPr>
            <p:ph idx="1"/>
          </p:nvPr>
        </p:nvPicPr>
        <p:blipFill>
          <a:blip r:embed="rId2"/>
          <a:stretch>
            <a:fillRect/>
          </a:stretch>
        </p:blipFill>
        <p:spPr>
          <a:xfrm>
            <a:off x="830930" y="1717407"/>
            <a:ext cx="9365873" cy="4223797"/>
          </a:xfrm>
        </p:spPr>
      </p:pic>
      <p:sp>
        <p:nvSpPr>
          <p:cNvPr id="3" name="TextBox 2">
            <a:extLst>
              <a:ext uri="{FF2B5EF4-FFF2-40B4-BE49-F238E27FC236}">
                <a16:creationId xmlns:a16="http://schemas.microsoft.com/office/drawing/2014/main" id="{F26B4D58-B5CC-6389-FE79-6E9CA2DE64E1}"/>
              </a:ext>
            </a:extLst>
          </p:cNvPr>
          <p:cNvSpPr txBox="1"/>
          <p:nvPr/>
        </p:nvSpPr>
        <p:spPr>
          <a:xfrm>
            <a:off x="4186577" y="6076645"/>
            <a:ext cx="73151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Source</a:t>
            </a:r>
            <a:r>
              <a:rPr lang="en-US" dirty="0"/>
              <a:t>: </a:t>
            </a:r>
            <a:r>
              <a:rPr lang="en-US" dirty="0">
                <a:ea typeface="+mn-lt"/>
                <a:cs typeface="+mn-lt"/>
              </a:rPr>
              <a:t>https://www.bacancytechnology.com/blog/wp-content/uploads/2022/05/Data-Science-Use-Cases-in-Retail-min.jpg</a:t>
            </a:r>
            <a:endParaRPr lang="en-US"/>
          </a:p>
        </p:txBody>
      </p:sp>
    </p:spTree>
    <p:extLst>
      <p:ext uri="{BB962C8B-B14F-4D97-AF65-F5344CB8AC3E}">
        <p14:creationId xmlns:p14="http://schemas.microsoft.com/office/powerpoint/2010/main" val="6425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2E40EA4-BC2C-76ED-2C2E-B3173EA7E57A}"/>
              </a:ext>
            </a:extLst>
          </p:cNvPr>
          <p:cNvSpPr txBox="1"/>
          <p:nvPr/>
        </p:nvSpPr>
        <p:spPr>
          <a:xfrm>
            <a:off x="575380" y="171028"/>
            <a:ext cx="10590759" cy="11442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3600" i="1">
                <a:latin typeface="+mj-lt"/>
                <a:ea typeface="+mj-ea"/>
                <a:cs typeface="+mj-cs"/>
              </a:rPr>
              <a:t>Application of Data Science Across Industries</a:t>
            </a:r>
          </a:p>
        </p:txBody>
      </p:sp>
      <p:sp>
        <p:nvSpPr>
          <p:cNvPr id="92" name="Freeform: Shape 91">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4"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95"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6"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7"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8"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9"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0"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7" name="Content Placeholder 5" descr="Data Science Use Cases in Retail and Healthcare: A Guide">
            <a:extLst>
              <a:ext uri="{FF2B5EF4-FFF2-40B4-BE49-F238E27FC236}">
                <a16:creationId xmlns:a16="http://schemas.microsoft.com/office/drawing/2014/main" id="{CCFD82E7-3E95-543B-02F8-EB0A5A470DCC}"/>
              </a:ext>
            </a:extLst>
          </p:cNvPr>
          <p:cNvPicPr>
            <a:picLocks noChangeAspect="1"/>
          </p:cNvPicPr>
          <p:nvPr/>
        </p:nvPicPr>
        <p:blipFill>
          <a:blip r:embed="rId2"/>
          <a:srcRect r="3112" b="1"/>
          <a:stretch/>
        </p:blipFill>
        <p:spPr>
          <a:xfrm>
            <a:off x="819270" y="1543336"/>
            <a:ext cx="9234623" cy="4043386"/>
          </a:xfrm>
          <a:prstGeom prst="rect">
            <a:avLst/>
          </a:prstGeom>
        </p:spPr>
      </p:pic>
      <p:sp>
        <p:nvSpPr>
          <p:cNvPr id="102" name="Freeform: Shape 101">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4" name="Group 103">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105" name="Freeform: Shape 104">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6" name="Freeform: Shape 105">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7" name="Freeform: Shape 106">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8"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9"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0"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id="{449C2854-E687-4309-9B83-A5F6AEC58774}"/>
              </a:ext>
            </a:extLst>
          </p:cNvPr>
          <p:cNvSpPr txBox="1"/>
          <p:nvPr/>
        </p:nvSpPr>
        <p:spPr>
          <a:xfrm>
            <a:off x="5142118" y="5757855"/>
            <a:ext cx="70564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Source</a:t>
            </a:r>
            <a:r>
              <a:rPr lang="en-US" dirty="0"/>
              <a:t>: </a:t>
            </a:r>
            <a:r>
              <a:rPr lang="en-US" dirty="0">
                <a:ea typeface="+mn-lt"/>
                <a:cs typeface="+mn-lt"/>
              </a:rPr>
              <a:t>https://th.bing.com/th/id/OIP.pFTnEnugjSCoIuK69EPJcAHaEC?pid=ImgDet&amp;w=188&amp;h=102&amp;c=7</a:t>
            </a:r>
            <a:endParaRPr lang="en-US"/>
          </a:p>
        </p:txBody>
      </p:sp>
    </p:spTree>
    <p:extLst>
      <p:ext uri="{BB962C8B-B14F-4D97-AF65-F5344CB8AC3E}">
        <p14:creationId xmlns:p14="http://schemas.microsoft.com/office/powerpoint/2010/main" val="290198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D123-86FE-5AE0-FCFC-F5240BCAF2D4}"/>
              </a:ext>
            </a:extLst>
          </p:cNvPr>
          <p:cNvSpPr>
            <a:spLocks noGrp="1"/>
          </p:cNvSpPr>
          <p:nvPr>
            <p:ph type="title"/>
          </p:nvPr>
        </p:nvSpPr>
        <p:spPr/>
        <p:txBody>
          <a:bodyPr/>
          <a:lstStyle/>
          <a:p>
            <a:r>
              <a:rPr lang="en-US" dirty="0"/>
              <a:t>Conclusion</a:t>
            </a:r>
            <a:br>
              <a:rPr lang="en-US" dirty="0"/>
            </a:br>
            <a:r>
              <a:rPr lang="en-US" sz="1800" i="0" dirty="0">
                <a:solidFill>
                  <a:srgbClr val="2C2821"/>
                </a:solidFill>
                <a:latin typeface="Avenir Next LT Pro"/>
              </a:rPr>
              <a:t>Data science has the potential to revolutionize various industries, driving innovation, efficiency, and progress. As technology continues to advance, we can expect to see even more transformative applications of data science in the years to come.</a:t>
            </a:r>
            <a:endParaRPr lang="en-US" sz="1800" i="0" dirty="0">
              <a:latin typeface="Avenir Next LT Pro"/>
            </a:endParaRPr>
          </a:p>
          <a:p>
            <a:endParaRPr lang="en-US" dirty="0"/>
          </a:p>
        </p:txBody>
      </p:sp>
      <p:sp>
        <p:nvSpPr>
          <p:cNvPr id="3" name="Text Placeholder 2">
            <a:extLst>
              <a:ext uri="{FF2B5EF4-FFF2-40B4-BE49-F238E27FC236}">
                <a16:creationId xmlns:a16="http://schemas.microsoft.com/office/drawing/2014/main" id="{8253A2D0-D5A1-3208-5B2D-75F9CCB85690}"/>
              </a:ext>
            </a:extLst>
          </p:cNvPr>
          <p:cNvSpPr>
            <a:spLocks noGrp="1"/>
          </p:cNvSpPr>
          <p:nvPr>
            <p:ph type="body" idx="1"/>
          </p:nvPr>
        </p:nvSpPr>
        <p:spPr>
          <a:xfrm>
            <a:off x="372201" y="3481208"/>
            <a:ext cx="10072922" cy="2579687"/>
          </a:xfrm>
        </p:spPr>
        <p:txBody>
          <a:bodyPr vert="horz" lIns="91440" tIns="45720" rIns="91440" bIns="45720" rtlCol="0" anchor="t">
            <a:normAutofit fontScale="92500" lnSpcReduction="20000"/>
          </a:bodyPr>
          <a:lstStyle/>
          <a:p>
            <a:r>
              <a:rPr lang="en-US" sz="3600" dirty="0">
                <a:latin typeface="Georgia Pro Semibold"/>
              </a:rPr>
              <a:t>References</a:t>
            </a:r>
          </a:p>
          <a:p>
            <a:pPr marL="171450" indent="-171450">
              <a:buChar char="•"/>
            </a:pPr>
            <a:r>
              <a:rPr lang="en-US" sz="1800" dirty="0">
                <a:solidFill>
                  <a:srgbClr val="222222"/>
                </a:solidFill>
                <a:latin typeface="Avenir Next LT Pro"/>
                <a:cs typeface="Arial"/>
              </a:rPr>
              <a:t>Bansal, A., &amp; Srivastava, S. (2018). Tools used in data analysis: A comparative study. </a:t>
            </a:r>
            <a:r>
              <a:rPr lang="en-US" sz="1800" i="1" dirty="0">
                <a:solidFill>
                  <a:srgbClr val="222222"/>
                </a:solidFill>
                <a:latin typeface="Avenir Next LT Pro"/>
                <a:cs typeface="Arial"/>
              </a:rPr>
              <a:t>International Journal of Recent Research</a:t>
            </a:r>
            <a:r>
              <a:rPr lang="en-US" sz="1800" dirty="0">
                <a:solidFill>
                  <a:srgbClr val="222222"/>
                </a:solidFill>
                <a:latin typeface="Avenir Next LT Pro"/>
                <a:cs typeface="Arial"/>
              </a:rPr>
              <a:t>, </a:t>
            </a:r>
            <a:r>
              <a:rPr lang="en-US" sz="1800" i="1" dirty="0">
                <a:solidFill>
                  <a:srgbClr val="222222"/>
                </a:solidFill>
                <a:latin typeface="Avenir Next LT Pro"/>
                <a:cs typeface="Arial"/>
              </a:rPr>
              <a:t>5</a:t>
            </a:r>
            <a:r>
              <a:rPr lang="en-US" sz="1800" dirty="0">
                <a:solidFill>
                  <a:srgbClr val="222222"/>
                </a:solidFill>
                <a:latin typeface="Avenir Next LT Pro"/>
                <a:cs typeface="Arial"/>
              </a:rPr>
              <a:t>(1), 15-18.</a:t>
            </a:r>
          </a:p>
          <a:p>
            <a:pPr marL="171450" indent="-171450">
              <a:buChar char="•"/>
            </a:pPr>
            <a:r>
              <a:rPr lang="en-US" sz="1800" dirty="0" err="1">
                <a:solidFill>
                  <a:srgbClr val="222222"/>
                </a:solidFill>
                <a:latin typeface="Avenir Next LT Pro"/>
                <a:cs typeface="Arial"/>
              </a:rPr>
              <a:t>Baviskar</a:t>
            </a:r>
            <a:r>
              <a:rPr lang="en-US" sz="1800" dirty="0">
                <a:solidFill>
                  <a:srgbClr val="222222"/>
                </a:solidFill>
                <a:latin typeface="Avenir Next LT Pro"/>
                <a:cs typeface="Arial"/>
              </a:rPr>
              <a:t>, M. R., </a:t>
            </a:r>
            <a:r>
              <a:rPr lang="en-US" sz="1800" dirty="0" err="1">
                <a:solidFill>
                  <a:srgbClr val="222222"/>
                </a:solidFill>
                <a:latin typeface="Avenir Next LT Pro"/>
                <a:cs typeface="Arial"/>
              </a:rPr>
              <a:t>Nagargoje</a:t>
            </a:r>
            <a:r>
              <a:rPr lang="en-US" sz="1800" dirty="0">
                <a:solidFill>
                  <a:srgbClr val="222222"/>
                </a:solidFill>
                <a:latin typeface="Avenir Next LT Pro"/>
                <a:cs typeface="Arial"/>
              </a:rPr>
              <a:t>, P. N., Deshmukh, P. A., &amp; </a:t>
            </a:r>
            <a:r>
              <a:rPr lang="en-US" sz="1800" dirty="0" err="1">
                <a:solidFill>
                  <a:srgbClr val="222222"/>
                </a:solidFill>
                <a:latin typeface="Avenir Next LT Pro"/>
                <a:cs typeface="Arial"/>
              </a:rPr>
              <a:t>Baviskar</a:t>
            </a:r>
            <a:r>
              <a:rPr lang="en-US" sz="1800" dirty="0">
                <a:solidFill>
                  <a:srgbClr val="222222"/>
                </a:solidFill>
                <a:latin typeface="Avenir Next LT Pro"/>
                <a:cs typeface="Arial"/>
              </a:rPr>
              <a:t>, R. R. (2021). A survey of data science techniques and available tools. </a:t>
            </a:r>
            <a:r>
              <a:rPr lang="en-US" sz="1800" i="1" dirty="0">
                <a:solidFill>
                  <a:srgbClr val="222222"/>
                </a:solidFill>
                <a:latin typeface="Avenir Next LT Pro"/>
                <a:cs typeface="Arial"/>
              </a:rPr>
              <a:t>International Research Journal of Engineering and Technology (IRJET)</a:t>
            </a:r>
            <a:r>
              <a:rPr lang="en-US" sz="1800" dirty="0">
                <a:solidFill>
                  <a:srgbClr val="222222"/>
                </a:solidFill>
                <a:latin typeface="Avenir Next LT Pro"/>
                <a:cs typeface="Arial"/>
              </a:rPr>
              <a:t>, </a:t>
            </a:r>
            <a:r>
              <a:rPr lang="en-US" sz="1800" i="1" dirty="0">
                <a:solidFill>
                  <a:srgbClr val="222222"/>
                </a:solidFill>
                <a:latin typeface="Avenir Next LT Pro"/>
                <a:cs typeface="Arial"/>
              </a:rPr>
              <a:t>8</a:t>
            </a:r>
            <a:r>
              <a:rPr lang="en-US" sz="1800" dirty="0">
                <a:solidFill>
                  <a:srgbClr val="222222"/>
                </a:solidFill>
                <a:latin typeface="Avenir Next LT Pro"/>
                <a:cs typeface="Arial"/>
              </a:rPr>
              <a:t>(04), 4258-4263</a:t>
            </a:r>
            <a:endParaRPr lang="en-US" sz="1800">
              <a:solidFill>
                <a:srgbClr val="000000"/>
              </a:solidFill>
              <a:latin typeface="Avenir Next LT Pro"/>
              <a:cs typeface="Arial"/>
            </a:endParaRPr>
          </a:p>
          <a:p>
            <a:pPr marL="171450" indent="-171450">
              <a:buChar char="•"/>
            </a:pPr>
            <a:r>
              <a:rPr lang="en-US" sz="1800" dirty="0">
                <a:solidFill>
                  <a:srgbClr val="222222"/>
                </a:solidFill>
                <a:latin typeface="Avenir Next LT Pro"/>
                <a:cs typeface="Arial"/>
              </a:rPr>
              <a:t>Brodie, M. L. (2019). What is data science?. </a:t>
            </a:r>
            <a:r>
              <a:rPr lang="en-US" sz="1800" i="1" dirty="0">
                <a:solidFill>
                  <a:srgbClr val="222222"/>
                </a:solidFill>
                <a:latin typeface="Avenir Next LT Pro"/>
                <a:cs typeface="Arial"/>
              </a:rPr>
              <a:t>Applied data science: Lessons learned for the data-driven business</a:t>
            </a:r>
            <a:r>
              <a:rPr lang="en-US" sz="1800" dirty="0">
                <a:solidFill>
                  <a:srgbClr val="222222"/>
                </a:solidFill>
                <a:latin typeface="Avenir Next LT Pro"/>
                <a:cs typeface="Arial"/>
              </a:rPr>
              <a:t>, 101-130.</a:t>
            </a:r>
          </a:p>
          <a:p>
            <a:endParaRPr lang="en-US" sz="3600" dirty="0">
              <a:latin typeface="Georgia Pro Semibold"/>
            </a:endParaRPr>
          </a:p>
        </p:txBody>
      </p:sp>
    </p:spTree>
    <p:extLst>
      <p:ext uri="{BB962C8B-B14F-4D97-AF65-F5344CB8AC3E}">
        <p14:creationId xmlns:p14="http://schemas.microsoft.com/office/powerpoint/2010/main" val="743935766"/>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RocaVTI</vt:lpstr>
      <vt:lpstr>A Comprehensive Guide to Data Science</vt:lpstr>
      <vt:lpstr>What is Data Science?</vt:lpstr>
      <vt:lpstr>Tools Used In Data Science</vt:lpstr>
      <vt:lpstr>Why is Data Science Important?</vt:lpstr>
      <vt:lpstr>Fundamental Concept</vt:lpstr>
      <vt:lpstr>PowerPoint Presentation</vt:lpstr>
      <vt:lpstr>Application of Data Science Across Industries</vt:lpstr>
      <vt:lpstr>PowerPoint Presentation</vt:lpstr>
      <vt:lpstr>Conclusion Data science has the potential to revolutionize various industries, driving innovation, efficiency, and progress. As technology continues to advance, we can expect to see even more transformative applications of data science in the years to come.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600</cp:revision>
  <dcterms:created xsi:type="dcterms:W3CDTF">2024-12-13T12:00:18Z</dcterms:created>
  <dcterms:modified xsi:type="dcterms:W3CDTF">2024-12-14T21:05:02Z</dcterms:modified>
</cp:coreProperties>
</file>