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20 authors</a:t>
            </a:r>
            <a:endParaRPr/>
          </a:p>
          <a:p>
            <a:pPr indent="0" lvl="0" marL="0" rtl="0" algn="l">
              <a:spcBef>
                <a:spcPts val="0"/>
              </a:spcBef>
              <a:spcAft>
                <a:spcPts val="0"/>
              </a:spcAft>
              <a:buNone/>
            </a:pPr>
            <a:r>
              <a:rPr lang="en-GB"/>
              <a:t>before chatgpt, has inspired it</a:t>
            </a:r>
            <a:br>
              <a:rPr lang="en-GB"/>
            </a:br>
            <a:r>
              <a:rPr lang="en-GB"/>
              <a:t>RHLF(reinforcement  learning with human feeback)</a:t>
            </a:r>
            <a:endParaRPr/>
          </a:p>
          <a:p>
            <a:pPr indent="0" lvl="0" marL="0" rtl="0" algn="l">
              <a:spcBef>
                <a:spcPts val="0"/>
              </a:spcBef>
              <a:spcAft>
                <a:spcPts val="0"/>
              </a:spcAft>
              <a:buNone/>
            </a:pPr>
            <a:r>
              <a:rPr lang="en-GB" sz="1300">
                <a:solidFill>
                  <a:srgbClr val="FFFFFF"/>
                </a:solidFill>
                <a:highlight>
                  <a:schemeClr val="dk1"/>
                </a:highlight>
              </a:rPr>
              <a:t>This is in part because GPT‑3 is trained to predict the next word on a large dataset of Internet text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400da16ee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400da16ee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400da16ee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400da16ee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400da16ee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400da16ee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00da16ee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400da16ee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400da16ee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400da16ee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400da16ee6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400da16ee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400da16ee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400da16ee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ppo was performing a littel worse on public nlp data sets. thats why pretraining gradients were used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400da16ee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400da16ee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preferecne is higher for ppo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400da16ee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400da16ee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400da16ee6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400da16ee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the context of a customer assistant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400da16e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400da16e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400da16ee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400da16ee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t>likert score-  1 strongly disagree 2 disagree 3 neutral 4 agree 5 strongly agree</a:t>
            </a:r>
            <a:endParaRPr b="1"/>
          </a:p>
          <a:p>
            <a:pPr indent="0" lvl="0" marL="0" rtl="0" algn="l">
              <a:lnSpc>
                <a:spcPct val="115000"/>
              </a:lnSpc>
              <a:spcBef>
                <a:spcPts val="0"/>
              </a:spcBef>
              <a:spcAft>
                <a:spcPts val="0"/>
              </a:spcAft>
              <a:buNone/>
            </a:pPr>
            <a:r>
              <a:rPr b="1" lang="en-GB"/>
              <a:t>flan and t0 were already existing at the time instruction following models. using t5 model as the basae model(text to text transfer transformer) t0 zero shot geenration</a:t>
            </a:r>
            <a:endParaRPr b="1"/>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400da16ee6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400da16ee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400da16ee6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400da16ee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400da16ee6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400da16ee6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400da16ee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400da16ee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 can still make factual errors or reinforce biases, because it’s built on the same base model as GPT-3, which was trained on large internet datasets.</a:t>
            </a:r>
            <a:br>
              <a:rPr lang="en-GB"/>
            </a:br>
            <a:r>
              <a:rPr lang="en-GB"/>
              <a:t>InstructGPT performs better on instruction-based prompts like “Summarize this article” or “Write a poem about space,” where following user intent is important.</a:t>
            </a:r>
            <a:endParaRPr/>
          </a:p>
          <a:p>
            <a:pPr indent="0" lvl="0" marL="0" rtl="0" algn="l">
              <a:lnSpc>
                <a:spcPct val="115000"/>
              </a:lnSpc>
              <a:spcBef>
                <a:spcPts val="1200"/>
              </a:spcBef>
              <a:spcAft>
                <a:spcPts val="0"/>
              </a:spcAft>
              <a:buClr>
                <a:schemeClr val="dk1"/>
              </a:buClr>
              <a:buSzPts val="1100"/>
              <a:buFont typeface="Arial"/>
              <a:buNone/>
            </a:pPr>
            <a:r>
              <a:rPr lang="en-GB"/>
              <a:t>GPT-3 is trained to predict the next word in a sentence from internet text, while InstructGPT is fine-tuned to follow human instructions using feedback and reinforcement learning.</a:t>
            </a:r>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400da16ee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400da16ee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400da16ee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400da16ee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400da16ee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400da16ee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00da16ee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00da16ee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00da16ee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00da16ee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00da16ee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00da16ee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used as the value function during RL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400da16ee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400da16ee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33125" y="396275"/>
            <a:ext cx="8520600" cy="971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InstructGPT/ GPT 3.5</a:t>
            </a:r>
            <a:endParaRPr/>
          </a:p>
        </p:txBody>
      </p:sp>
      <p:sp>
        <p:nvSpPr>
          <p:cNvPr id="55" name="Google Shape;55;p13"/>
          <p:cNvSpPr txBox="1"/>
          <p:nvPr>
            <p:ph idx="1" type="subTitle"/>
          </p:nvPr>
        </p:nvSpPr>
        <p:spPr>
          <a:xfrm>
            <a:off x="233125" y="140440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GB"/>
              <a:t>Training language models to follow instructions with human feedback</a:t>
            </a:r>
            <a:endParaRPr/>
          </a:p>
        </p:txBody>
      </p:sp>
      <p:pic>
        <p:nvPicPr>
          <p:cNvPr id="56" name="Google Shape;56;p13"/>
          <p:cNvPicPr preferRelativeResize="0"/>
          <p:nvPr/>
        </p:nvPicPr>
        <p:blipFill>
          <a:blip r:embed="rId3">
            <a:alphaModFix/>
          </a:blip>
          <a:stretch>
            <a:fillRect/>
          </a:stretch>
        </p:blipFill>
        <p:spPr>
          <a:xfrm>
            <a:off x="1420000" y="2302250"/>
            <a:ext cx="5958340" cy="2641700"/>
          </a:xfrm>
          <a:prstGeom prst="rect">
            <a:avLst/>
          </a:prstGeom>
          <a:noFill/>
          <a:ln>
            <a:noFill/>
          </a:ln>
        </p:spPr>
      </p:pic>
      <p:sp>
        <p:nvSpPr>
          <p:cNvPr id="57" name="Google Shape;57;p13"/>
          <p:cNvSpPr txBox="1"/>
          <p:nvPr/>
        </p:nvSpPr>
        <p:spPr>
          <a:xfrm>
            <a:off x="6862450" y="4416650"/>
            <a:ext cx="14382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2022 March</a:t>
            </a:r>
            <a:endParaRPr sz="1800">
              <a:solidFill>
                <a:schemeClr val="dk2"/>
              </a:solidFill>
            </a:endParaRPr>
          </a:p>
        </p:txBody>
      </p:sp>
      <p:sp>
        <p:nvSpPr>
          <p:cNvPr id="58" name="Google Shape;58;p13"/>
          <p:cNvSpPr txBox="1"/>
          <p:nvPr/>
        </p:nvSpPr>
        <p:spPr>
          <a:xfrm>
            <a:off x="320725" y="4346950"/>
            <a:ext cx="2057400" cy="597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800">
                <a:solidFill>
                  <a:schemeClr val="dk2"/>
                </a:solidFill>
              </a:rPr>
              <a:t># of citations as of today - 13331</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2"/>
          <p:cNvPicPr preferRelativeResize="0"/>
          <p:nvPr/>
        </p:nvPicPr>
        <p:blipFill>
          <a:blip r:embed="rId3">
            <a:alphaModFix/>
          </a:blip>
          <a:stretch>
            <a:fillRect/>
          </a:stretch>
        </p:blipFill>
        <p:spPr>
          <a:xfrm>
            <a:off x="0" y="34792"/>
            <a:ext cx="9144000" cy="50739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3"/>
          <p:cNvPicPr preferRelativeResize="0"/>
          <p:nvPr/>
        </p:nvPicPr>
        <p:blipFill>
          <a:blip r:embed="rId3">
            <a:alphaModFix/>
          </a:blip>
          <a:stretch>
            <a:fillRect/>
          </a:stretch>
        </p:blipFill>
        <p:spPr>
          <a:xfrm>
            <a:off x="0" y="23323"/>
            <a:ext cx="9144001" cy="50968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4"/>
          <p:cNvPicPr preferRelativeResize="0"/>
          <p:nvPr/>
        </p:nvPicPr>
        <p:blipFill>
          <a:blip r:embed="rId3">
            <a:alphaModFix/>
          </a:blip>
          <a:stretch>
            <a:fillRect/>
          </a:stretch>
        </p:blipFill>
        <p:spPr>
          <a:xfrm>
            <a:off x="0" y="18239"/>
            <a:ext cx="9144000" cy="51070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5"/>
          <p:cNvPicPr preferRelativeResize="0"/>
          <p:nvPr/>
        </p:nvPicPr>
        <p:blipFill>
          <a:blip r:embed="rId3">
            <a:alphaModFix/>
          </a:blip>
          <a:stretch>
            <a:fillRect/>
          </a:stretch>
        </p:blipFill>
        <p:spPr>
          <a:xfrm>
            <a:off x="131550" y="32912"/>
            <a:ext cx="8964300" cy="5077800"/>
          </a:xfrm>
          <a:prstGeom prst="rect">
            <a:avLst/>
          </a:prstGeom>
          <a:noFill/>
          <a:ln>
            <a:noFill/>
          </a:ln>
        </p:spPr>
      </p:pic>
      <p:sp>
        <p:nvSpPr>
          <p:cNvPr id="143" name="Google Shape;143;p25"/>
          <p:cNvSpPr/>
          <p:nvPr/>
        </p:nvSpPr>
        <p:spPr>
          <a:xfrm>
            <a:off x="5903650" y="21150"/>
            <a:ext cx="2986200" cy="5101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 3 - Reinforcement learning</a:t>
            </a:r>
            <a:endParaRPr/>
          </a:p>
        </p:txBody>
      </p:sp>
      <p:pic>
        <p:nvPicPr>
          <p:cNvPr id="149" name="Google Shape;149;p26"/>
          <p:cNvPicPr preferRelativeResize="0"/>
          <p:nvPr/>
        </p:nvPicPr>
        <p:blipFill>
          <a:blip r:embed="rId3">
            <a:alphaModFix/>
          </a:blip>
          <a:stretch>
            <a:fillRect/>
          </a:stretch>
        </p:blipFill>
        <p:spPr>
          <a:xfrm>
            <a:off x="1390850" y="1485450"/>
            <a:ext cx="6080825" cy="2725725"/>
          </a:xfrm>
          <a:prstGeom prst="rect">
            <a:avLst/>
          </a:prstGeom>
          <a:noFill/>
          <a:ln>
            <a:noFill/>
          </a:ln>
        </p:spPr>
      </p:pic>
      <p:sp>
        <p:nvSpPr>
          <p:cNvPr id="150" name="Google Shape;150;p26"/>
          <p:cNvSpPr txBox="1"/>
          <p:nvPr/>
        </p:nvSpPr>
        <p:spPr>
          <a:xfrm>
            <a:off x="1818825" y="4406625"/>
            <a:ext cx="49638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In our case state = prompt , action = answer </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7"/>
          <p:cNvPicPr preferRelativeResize="0"/>
          <p:nvPr/>
        </p:nvPicPr>
        <p:blipFill>
          <a:blip r:embed="rId3">
            <a:alphaModFix/>
          </a:blip>
          <a:stretch>
            <a:fillRect/>
          </a:stretch>
        </p:blipFill>
        <p:spPr>
          <a:xfrm>
            <a:off x="152400" y="152400"/>
            <a:ext cx="7812652"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8"/>
          <p:cNvPicPr preferRelativeResize="0"/>
          <p:nvPr/>
        </p:nvPicPr>
        <p:blipFill>
          <a:blip r:embed="rId3">
            <a:alphaModFix/>
          </a:blip>
          <a:stretch>
            <a:fillRect/>
          </a:stretch>
        </p:blipFill>
        <p:spPr>
          <a:xfrm>
            <a:off x="0" y="40222"/>
            <a:ext cx="9144001" cy="506305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9"/>
          <p:cNvPicPr preferRelativeResize="0"/>
          <p:nvPr/>
        </p:nvPicPr>
        <p:blipFill>
          <a:blip r:embed="rId3">
            <a:alphaModFix/>
          </a:blip>
          <a:stretch>
            <a:fillRect/>
          </a:stretch>
        </p:blipFill>
        <p:spPr>
          <a:xfrm>
            <a:off x="0" y="33095"/>
            <a:ext cx="9144002" cy="507731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30"/>
          <p:cNvPicPr preferRelativeResize="0"/>
          <p:nvPr/>
        </p:nvPicPr>
        <p:blipFill>
          <a:blip r:embed="rId3">
            <a:alphaModFix/>
          </a:blip>
          <a:stretch>
            <a:fillRect/>
          </a:stretch>
        </p:blipFill>
        <p:spPr>
          <a:xfrm>
            <a:off x="0" y="3622"/>
            <a:ext cx="9144001" cy="513625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31"/>
          <p:cNvPicPr preferRelativeResize="0"/>
          <p:nvPr/>
        </p:nvPicPr>
        <p:blipFill>
          <a:blip r:embed="rId3">
            <a:alphaModFix/>
          </a:blip>
          <a:stretch>
            <a:fillRect/>
          </a:stretch>
        </p:blipFill>
        <p:spPr>
          <a:xfrm>
            <a:off x="0" y="26012"/>
            <a:ext cx="9144000" cy="50914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483475" y="405025"/>
            <a:ext cx="7845000" cy="56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3780"/>
              <a:t>Overview</a:t>
            </a:r>
            <a:endParaRPr sz="3780"/>
          </a:p>
        </p:txBody>
      </p:sp>
      <p:sp>
        <p:nvSpPr>
          <p:cNvPr id="64" name="Google Shape;64;p14"/>
          <p:cNvSpPr txBox="1"/>
          <p:nvPr/>
        </p:nvSpPr>
        <p:spPr>
          <a:xfrm>
            <a:off x="585325" y="1278375"/>
            <a:ext cx="76413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t>Large language models (LMs) can perform a range of natural language processing (NLP) tasks when prompted with examples.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However, these models often exhibit unintended behaviors, such as generating biased or toxic text, making up facts, or not following user instructions.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They aim to align LMs by training them to act in accordance with the user's intention, including explicit and implicit intentions. But evaluating the model to be helpful, honest, and harmless.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GB"/>
              <a:t>Fine-tuning approaches to align language models to follow a broad class of written instructions with reinforcement learning from human feedback (RLHF).</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9" name="Google Shape;18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32"/>
          <p:cNvPicPr preferRelativeResize="0"/>
          <p:nvPr/>
        </p:nvPicPr>
        <p:blipFill>
          <a:blip r:embed="rId3">
            <a:alphaModFix/>
          </a:blip>
          <a:stretch>
            <a:fillRect/>
          </a:stretch>
        </p:blipFill>
        <p:spPr>
          <a:xfrm>
            <a:off x="336" y="0"/>
            <a:ext cx="9143329" cy="51435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Qualitative results</a:t>
            </a:r>
            <a:endParaRPr/>
          </a:p>
        </p:txBody>
      </p:sp>
      <p:sp>
        <p:nvSpPr>
          <p:cNvPr id="196" name="Google Shape;19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They notice that it often produces an output in English even when the</a:t>
            </a:r>
            <a:endParaRPr/>
          </a:p>
          <a:p>
            <a:pPr indent="0" lvl="0" marL="457200" rtl="0" algn="l">
              <a:spcBef>
                <a:spcPts val="1200"/>
              </a:spcBef>
              <a:spcAft>
                <a:spcPts val="0"/>
              </a:spcAft>
              <a:buNone/>
            </a:pPr>
            <a:r>
              <a:rPr lang="en-GB"/>
              <a:t>instruction is in another language.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In comparison, they find that GPT-3 can perform these tasks but</a:t>
            </a:r>
            <a:endParaRPr/>
          </a:p>
          <a:p>
            <a:pPr indent="0" lvl="0" marL="457200" rtl="0" algn="l">
              <a:spcBef>
                <a:spcPts val="1200"/>
              </a:spcBef>
              <a:spcAft>
                <a:spcPts val="0"/>
              </a:spcAft>
              <a:buNone/>
            </a:pPr>
            <a:r>
              <a:rPr lang="en-GB"/>
              <a:t>requires more careful prompting, and rarely follows instructions in</a:t>
            </a:r>
            <a:endParaRPr/>
          </a:p>
          <a:p>
            <a:pPr indent="0" lvl="0" marL="457200" rtl="0" algn="l">
              <a:spcBef>
                <a:spcPts val="1200"/>
              </a:spcBef>
              <a:spcAft>
                <a:spcPts val="0"/>
              </a:spcAft>
              <a:buNone/>
            </a:pPr>
            <a:r>
              <a:rPr lang="en-GB"/>
              <a:t>these domains.</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76825" y="233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Discussion</a:t>
            </a:r>
            <a:endParaRPr/>
          </a:p>
        </p:txBody>
      </p:sp>
      <p:sp>
        <p:nvSpPr>
          <p:cNvPr id="202" name="Google Shape;202;p34"/>
          <p:cNvSpPr txBox="1"/>
          <p:nvPr>
            <p:ph idx="1" type="body"/>
          </p:nvPr>
        </p:nvSpPr>
        <p:spPr>
          <a:xfrm>
            <a:off x="214025" y="963950"/>
            <a:ext cx="9261000" cy="4443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GB"/>
              <a:t>Implications for alignment research</a:t>
            </a:r>
            <a:endParaRPr b="1"/>
          </a:p>
          <a:p>
            <a:pPr indent="0" lvl="0" marL="0" rtl="0" algn="l">
              <a:spcBef>
                <a:spcPts val="1200"/>
              </a:spcBef>
              <a:spcAft>
                <a:spcPts val="0"/>
              </a:spcAft>
              <a:buClr>
                <a:schemeClr val="dk1"/>
              </a:buClr>
              <a:buSzPct val="61111"/>
              <a:buFont typeface="Arial"/>
              <a:buNone/>
            </a:pPr>
            <a:r>
              <a:t/>
            </a:r>
            <a:endParaRPr b="1"/>
          </a:p>
          <a:p>
            <a:pPr indent="0" lvl="0" marL="0" rtl="0" algn="l">
              <a:spcBef>
                <a:spcPts val="1200"/>
              </a:spcBef>
              <a:spcAft>
                <a:spcPts val="0"/>
              </a:spcAft>
              <a:buNone/>
            </a:pPr>
            <a:r>
              <a:rPr lang="en-GB"/>
              <a:t>1 Increasing investments in alignment of existing language models is more cost-effective than training larger models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None/>
            </a:pPr>
            <a:r>
              <a:rPr lang="en-GB"/>
              <a:t>2 More research is needed to study how well this generalization scales with increased capabilities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GB"/>
              <a:t>The goal of this paper is to demonstrate that this alignment technique</a:t>
            </a:r>
            <a:endParaRPr/>
          </a:p>
          <a:p>
            <a:pPr indent="0" lvl="0" marL="0" rtl="0" algn="l">
              <a:spcBef>
                <a:spcPts val="1200"/>
              </a:spcBef>
              <a:spcAft>
                <a:spcPts val="0"/>
              </a:spcAft>
              <a:buClr>
                <a:schemeClr val="dk1"/>
              </a:buClr>
              <a:buSzPct val="61111"/>
              <a:buFont typeface="Arial"/>
              <a:buNone/>
            </a:pPr>
            <a:r>
              <a:rPr lang="en-GB"/>
              <a:t>can align to an specific human reference group for a specific</a:t>
            </a:r>
            <a:endParaRPr/>
          </a:p>
          <a:p>
            <a:pPr indent="0" lvl="0" marL="0" rtl="0" algn="l">
              <a:spcBef>
                <a:spcPts val="1200"/>
              </a:spcBef>
              <a:spcAft>
                <a:spcPts val="0"/>
              </a:spcAft>
              <a:buClr>
                <a:schemeClr val="dk1"/>
              </a:buClr>
              <a:buSzPct val="61111"/>
              <a:buFont typeface="Arial"/>
              <a:buNone/>
            </a:pPr>
            <a:r>
              <a:rPr lang="en-GB"/>
              <a:t>application.</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work</a:t>
            </a:r>
            <a:endParaRPr/>
          </a:p>
        </p:txBody>
      </p:sp>
      <p:sp>
        <p:nvSpPr>
          <p:cNvPr id="208" name="Google Shape;20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They need to design an alignment process that is transparent</a:t>
            </a:r>
            <a:endParaRPr/>
          </a:p>
          <a:p>
            <a:pPr indent="0" lvl="0" marL="457200" rtl="0" algn="l">
              <a:spcBef>
                <a:spcPts val="1200"/>
              </a:spcBef>
              <a:spcAft>
                <a:spcPts val="0"/>
              </a:spcAft>
              <a:buNone/>
            </a:pPr>
            <a:r>
              <a:rPr lang="en-GB"/>
              <a:t>They need to prevent model to generate the contents that will</a:t>
            </a:r>
            <a:endParaRPr/>
          </a:p>
          <a:p>
            <a:pPr indent="0" lvl="0" marL="457200" rtl="0" algn="l">
              <a:spcBef>
                <a:spcPts val="1200"/>
              </a:spcBef>
              <a:spcAft>
                <a:spcPts val="0"/>
              </a:spcAft>
              <a:buNone/>
            </a:pPr>
            <a:r>
              <a:rPr lang="en-GB"/>
              <a:t>harm the real world</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Filtering the pretraining mix data for toxic content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The model can’t represent full spectrum of people who will use</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457700" y="1929150"/>
            <a:ext cx="2406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220"/>
              <a:t>Thank You!</a:t>
            </a:r>
            <a:endParaRPr sz="32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1" name="Google Shape;71;p15"/>
          <p:cNvPicPr preferRelativeResize="0"/>
          <p:nvPr/>
        </p:nvPicPr>
        <p:blipFill>
          <a:blip r:embed="rId3">
            <a:alphaModFix/>
          </a:blip>
          <a:stretch>
            <a:fillRect/>
          </a:stretch>
        </p:blipFill>
        <p:spPr>
          <a:xfrm>
            <a:off x="131550" y="32912"/>
            <a:ext cx="8964300" cy="5077800"/>
          </a:xfrm>
          <a:prstGeom prst="rect">
            <a:avLst/>
          </a:prstGeom>
          <a:noFill/>
          <a:ln>
            <a:noFill/>
          </a:ln>
        </p:spPr>
      </p:pic>
      <p:sp>
        <p:nvSpPr>
          <p:cNvPr id="72" name="Google Shape;72;p15"/>
          <p:cNvSpPr/>
          <p:nvPr/>
        </p:nvSpPr>
        <p:spPr>
          <a:xfrm>
            <a:off x="61025" y="21200"/>
            <a:ext cx="2986200" cy="5101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0" y="17299"/>
            <a:ext cx="9144001" cy="51089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7"/>
          <p:cNvPicPr preferRelativeResize="0"/>
          <p:nvPr/>
        </p:nvPicPr>
        <p:blipFill>
          <a:blip r:embed="rId3">
            <a:alphaModFix/>
          </a:blip>
          <a:stretch>
            <a:fillRect/>
          </a:stretch>
        </p:blipFill>
        <p:spPr>
          <a:xfrm>
            <a:off x="0" y="105010"/>
            <a:ext cx="9143998" cy="493347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8"/>
          <p:cNvPicPr preferRelativeResize="0"/>
          <p:nvPr/>
        </p:nvPicPr>
        <p:blipFill>
          <a:blip r:embed="rId3">
            <a:alphaModFix/>
          </a:blip>
          <a:stretch>
            <a:fillRect/>
          </a:stretch>
        </p:blipFill>
        <p:spPr>
          <a:xfrm>
            <a:off x="0" y="124317"/>
            <a:ext cx="9144000" cy="48948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131550" y="32912"/>
            <a:ext cx="8964300" cy="5077800"/>
          </a:xfrm>
          <a:prstGeom prst="rect">
            <a:avLst/>
          </a:prstGeom>
          <a:noFill/>
          <a:ln>
            <a:noFill/>
          </a:ln>
        </p:spPr>
      </p:pic>
      <p:sp>
        <p:nvSpPr>
          <p:cNvPr id="101" name="Google Shape;101;p19"/>
          <p:cNvSpPr/>
          <p:nvPr/>
        </p:nvSpPr>
        <p:spPr>
          <a:xfrm>
            <a:off x="3078900" y="21200"/>
            <a:ext cx="2986200" cy="5101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 2 - Train the reward model(RM)</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Input prompt + answer  –-&gt;  reward (</a:t>
            </a:r>
            <a:r>
              <a:rPr lang="en-GB"/>
              <a:t>a scalar value)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Transformer based model (6B parameters)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1"/>
          <p:cNvPicPr preferRelativeResize="0"/>
          <p:nvPr/>
        </p:nvPicPr>
        <p:blipFill>
          <a:blip r:embed="rId3">
            <a:alphaModFix/>
          </a:blip>
          <a:stretch>
            <a:fillRect/>
          </a:stretch>
        </p:blipFill>
        <p:spPr>
          <a:xfrm>
            <a:off x="0" y="132180"/>
            <a:ext cx="9143999" cy="48791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