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8" r:id="rId2"/>
    <p:sldId id="259" r:id="rId3"/>
    <p:sldId id="260" r:id="rId4"/>
    <p:sldId id="261" r:id="rId5"/>
    <p:sldId id="29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9" r:id="rId14"/>
    <p:sldId id="29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92" r:id="rId3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84" autoAdjust="0"/>
  </p:normalViewPr>
  <p:slideViewPr>
    <p:cSldViewPr>
      <p:cViewPr varScale="1">
        <p:scale>
          <a:sx n="41" d="100"/>
          <a:sy n="41" d="100"/>
        </p:scale>
        <p:origin x="1243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7B03F-7B27-4FC9-8459-E16B9D1CD7D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5144F-57A8-4F47-8457-B48F7C06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75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ELMo</a:t>
            </a:r>
            <a:r>
              <a:rPr lang="en-US" dirty="0"/>
              <a:t> uses the concatenation of independently trained left-to-right and right-to left LSTMs to generate features for downstream tasks. </a:t>
            </a:r>
            <a:r>
              <a:rPr lang="en-US" dirty="0" err="1"/>
              <a:t>ELMo</a:t>
            </a:r>
            <a:r>
              <a:rPr lang="en-US" dirty="0"/>
              <a:t> is a feature-based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0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B-PER beginning of a person entity</a:t>
            </a:r>
          </a:p>
          <a:p>
            <a:r>
              <a:rPr lang="en-US" dirty="0"/>
              <a:t>I-PER inside a person entity</a:t>
            </a:r>
          </a:p>
          <a:p>
            <a:r>
              <a:rPr lang="en-US" dirty="0"/>
              <a:t>Person, location, organization, </a:t>
            </a:r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48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language understanding evaluation(GLUE)</a:t>
            </a:r>
          </a:p>
          <a:p>
            <a:r>
              <a:rPr lang="en-US" dirty="0"/>
              <a:t>Multi genre natural language inference</a:t>
            </a:r>
          </a:p>
          <a:p>
            <a:r>
              <a:rPr lang="en-US" dirty="0"/>
              <a:t>Quora question pairs (</a:t>
            </a:r>
            <a:r>
              <a:rPr lang="en-US" dirty="0" err="1"/>
              <a:t>qqp</a:t>
            </a:r>
            <a:r>
              <a:rPr lang="en-US" dirty="0"/>
              <a:t>)</a:t>
            </a:r>
          </a:p>
          <a:p>
            <a:r>
              <a:rPr lang="en-US" dirty="0"/>
              <a:t>Stanford sentiment treebank (sst2)</a:t>
            </a:r>
          </a:p>
          <a:p>
            <a:endParaRPr lang="en-US" dirty="0"/>
          </a:p>
          <a:p>
            <a:r>
              <a:rPr lang="en-US" dirty="0"/>
              <a:t>The number below each task denotes the number of training examples.</a:t>
            </a:r>
          </a:p>
          <a:p>
            <a:r>
              <a:rPr lang="en-US" dirty="0"/>
              <a:t>F1 scores are reported for QQP and </a:t>
            </a:r>
            <a:r>
              <a:rPr lang="en-US" dirty="0" err="1"/>
              <a:t>MRPC,Spearman</a:t>
            </a:r>
            <a:r>
              <a:rPr lang="en-US" dirty="0"/>
              <a:t> correlations are reported for STS-</a:t>
            </a:r>
            <a:r>
              <a:rPr lang="en-US" dirty="0" err="1"/>
              <a:t>B,and</a:t>
            </a:r>
            <a:r>
              <a:rPr lang="en-US" dirty="0"/>
              <a:t> accuracy scores are reported for the other tasks.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63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task is to predict the answer text span in the passage.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76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Lm</a:t>
            </a:r>
            <a:r>
              <a:rPr lang="en-US" dirty="0"/>
              <a:t> perplexity :lower is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127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1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OpenAI GPT uses a left-to-right </a:t>
            </a:r>
            <a:r>
              <a:rPr lang="en-US" dirty="0" err="1"/>
              <a:t>TransformerBERT</a:t>
            </a:r>
            <a:r>
              <a:rPr lang="en-US" dirty="0"/>
              <a:t> and OpenAI GPT are fine-tuning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92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BERT uses a bidirectional Transformer. Among the three, only BERT representations are jointly conditioned on both left and right context in all layers. BERT and OpenAI GPT are fine-tuning approaches</a:t>
            </a:r>
          </a:p>
          <a:p>
            <a:r>
              <a:rPr lang="en-US" dirty="0" err="1"/>
              <a:t>Contex</a:t>
            </a:r>
            <a:r>
              <a:rPr lang="en-US" dirty="0"/>
              <a:t> free word embedding:</a:t>
            </a:r>
          </a:p>
          <a:p>
            <a:r>
              <a:rPr lang="en-US" dirty="0"/>
              <a:t>Word2vec, glove</a:t>
            </a:r>
          </a:p>
          <a:p>
            <a:r>
              <a:rPr lang="en-US" dirty="0"/>
              <a:t>Transformer Encoder only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1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 classification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0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Position embeddings to preserve the order of the tokens</a:t>
            </a:r>
          </a:p>
          <a:p>
            <a:r>
              <a:rPr lang="en-US" dirty="0"/>
              <a:t>Input sequences of length </a:t>
            </a:r>
            <a:r>
              <a:rPr lang="en-US" dirty="0" err="1"/>
              <a:t>upto</a:t>
            </a:r>
            <a:r>
              <a:rPr lang="en-US" dirty="0"/>
              <a:t> 512</a:t>
            </a:r>
          </a:p>
          <a:p>
            <a:r>
              <a:rPr lang="en-US" dirty="0" err="1"/>
              <a:t>Cls</a:t>
            </a:r>
            <a:r>
              <a:rPr lang="en-US" dirty="0"/>
              <a:t> </a:t>
            </a:r>
            <a:r>
              <a:rPr lang="en-US" dirty="0" err="1"/>
              <a:t>sep</a:t>
            </a:r>
            <a:r>
              <a:rPr lang="en-US" dirty="0"/>
              <a:t>(for separating 2 segments)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Adam with learning rate of 1e-4, 1 = 09, 2 = 0999, L2 weight decay of 001, learning rate warmup over the first 10,000 steps, and linear decay of the learning rate. We use a dropout prob ability of 0.1 on all layers. We use a </a:t>
            </a:r>
            <a:r>
              <a:rPr lang="en-US" dirty="0" err="1"/>
              <a:t>gelu</a:t>
            </a:r>
            <a:r>
              <a:rPr lang="en-US" dirty="0"/>
              <a:t> acti </a:t>
            </a:r>
            <a:r>
              <a:rPr lang="en-US" dirty="0" err="1"/>
              <a:t>vation</a:t>
            </a:r>
            <a:r>
              <a:rPr lang="en-US" dirty="0"/>
              <a:t> (</a:t>
            </a:r>
            <a:r>
              <a:rPr lang="en-US" dirty="0" err="1"/>
              <a:t>Hendrycks</a:t>
            </a:r>
            <a:r>
              <a:rPr lang="en-US" dirty="0"/>
              <a:t> and Gimpel, 2016) rather than the standard </a:t>
            </a:r>
            <a:r>
              <a:rPr lang="en-US" dirty="0" err="1"/>
              <a:t>relu</a:t>
            </a:r>
            <a:r>
              <a:rPr lang="en-US" dirty="0"/>
              <a:t>, following OpenAI GPT. The training loss is the sum of the mean masked LM likelihood and the mean next sentence prediction likelihood.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37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many more tinier versions today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45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Apart from output layers, the same </a:t>
            </a:r>
            <a:r>
              <a:rPr lang="en-US" dirty="0" err="1"/>
              <a:t>architec</a:t>
            </a:r>
            <a:r>
              <a:rPr lang="en-US" dirty="0"/>
              <a:t> </a:t>
            </a:r>
            <a:r>
              <a:rPr lang="en-US" dirty="0" err="1"/>
              <a:t>tures</a:t>
            </a:r>
            <a:r>
              <a:rPr lang="en-US" dirty="0"/>
              <a:t> are used in both pre-training and fine-tuning. The same pre-trained model parameters are used to initialize models for different down-stream tasks. During fine-tuning, all parameters are fine-tuned.</a:t>
            </a:r>
          </a:p>
          <a:p>
            <a:r>
              <a:rPr lang="en-US" dirty="0"/>
              <a:t>Compared to pretraining, finetuning is relatively inexpensive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1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language understanding evaluation(GLUE)</a:t>
            </a:r>
          </a:p>
          <a:p>
            <a:r>
              <a:rPr lang="en-US" dirty="0"/>
              <a:t>Multi genre natural language inference</a:t>
            </a:r>
          </a:p>
          <a:p>
            <a:r>
              <a:rPr lang="en-US" dirty="0"/>
              <a:t>Quora question pairs (</a:t>
            </a:r>
            <a:r>
              <a:rPr lang="en-US" dirty="0" err="1"/>
              <a:t>qqp</a:t>
            </a:r>
            <a:r>
              <a:rPr lang="en-US" dirty="0"/>
              <a:t>)</a:t>
            </a:r>
          </a:p>
          <a:p>
            <a:r>
              <a:rPr lang="en-US" dirty="0"/>
              <a:t>Stanford sentiment treebank (sst2)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5144F-57A8-4F47-8457-B48F7C06F3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40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736649" y="900680"/>
            <a:ext cx="8630285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59419" y="900680"/>
            <a:ext cx="10985260" cy="955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9653" y="3868867"/>
            <a:ext cx="11983719" cy="535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137250" y="10600179"/>
            <a:ext cx="28194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8031" y="3705409"/>
            <a:ext cx="14187970" cy="36773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19811" y="8225180"/>
            <a:ext cx="951611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10" dirty="0">
                <a:solidFill>
                  <a:srgbClr val="017100"/>
                </a:solidFill>
                <a:latin typeface="Arial MT"/>
                <a:cs typeface="Arial MT"/>
              </a:rPr>
              <a:t>Released</a:t>
            </a:r>
            <a:r>
              <a:rPr sz="3600" spc="-1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017100"/>
                </a:solidFill>
                <a:latin typeface="Arial MT"/>
                <a:cs typeface="Arial MT"/>
              </a:rPr>
              <a:t>in</a:t>
            </a:r>
            <a:r>
              <a:rPr sz="3600" spc="-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017100"/>
                </a:solidFill>
                <a:latin typeface="Arial MT"/>
                <a:cs typeface="Arial MT"/>
              </a:rPr>
              <a:t>2018/10</a:t>
            </a:r>
            <a:endParaRPr sz="36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31EEA-694B-CC9F-255B-CDA3718CBC19}"/>
              </a:ext>
            </a:extLst>
          </p:cNvPr>
          <p:cNvSpPr txBox="1"/>
          <p:nvPr/>
        </p:nvSpPr>
        <p:spPr>
          <a:xfrm>
            <a:off x="12795250" y="9930539"/>
            <a:ext cx="56216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65" dirty="0">
                <a:latin typeface="Cambria"/>
                <a:cs typeface="Cambria"/>
              </a:rPr>
              <a:t>Some</a:t>
            </a:r>
            <a:r>
              <a:rPr lang="en-US" sz="2000" spc="17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slides</a:t>
            </a:r>
            <a:r>
              <a:rPr lang="en-US" sz="2000" spc="18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are</a:t>
            </a:r>
            <a:r>
              <a:rPr lang="en-US" sz="2000" spc="18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adapted</a:t>
            </a:r>
            <a:r>
              <a:rPr lang="en-US" sz="2000" spc="185" dirty="0">
                <a:latin typeface="Cambria"/>
                <a:cs typeface="Cambria"/>
              </a:rPr>
              <a:t> </a:t>
            </a:r>
            <a:r>
              <a:rPr lang="en-US" sz="2000" dirty="0">
                <a:latin typeface="Cambria"/>
                <a:cs typeface="Cambria"/>
              </a:rPr>
              <a:t>from</a:t>
            </a:r>
            <a:r>
              <a:rPr lang="en-US" sz="2000" spc="190" dirty="0">
                <a:latin typeface="Cambria"/>
                <a:cs typeface="Cambria"/>
              </a:rPr>
              <a:t> COS 597G course lecture slides from</a:t>
            </a:r>
            <a:r>
              <a:rPr lang="en-US" sz="2000" spc="95" dirty="0">
                <a:latin typeface="Cambria"/>
                <a:cs typeface="Cambria"/>
              </a:rPr>
              <a:t> Princeton university course Fall 2022</a:t>
            </a:r>
            <a:endParaRPr lang="en-US" sz="2000" dirty="0">
              <a:latin typeface="Cambria"/>
              <a:cs typeface="Cambri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  <a:r>
              <a:rPr dirty="0"/>
              <a:t>	</a:t>
            </a:r>
            <a:r>
              <a:rPr spc="-175" dirty="0"/>
              <a:t>pre-</a:t>
            </a:r>
            <a:r>
              <a:rPr spc="-240" dirty="0"/>
              <a:t>training:</a:t>
            </a:r>
            <a:r>
              <a:rPr spc="-615" dirty="0"/>
              <a:t> </a:t>
            </a:r>
            <a:r>
              <a:rPr spc="-150" dirty="0"/>
              <a:t>putting</a:t>
            </a:r>
            <a:r>
              <a:rPr spc="-125" dirty="0"/>
              <a:t> </a:t>
            </a:r>
            <a:r>
              <a:rPr spc="-85" dirty="0"/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53444" y="2383404"/>
            <a:ext cx="1444307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dirty="0">
                <a:latin typeface="Cambria"/>
                <a:cs typeface="Cambria"/>
              </a:rPr>
              <a:t>Vocabulary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size: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50" dirty="0">
                <a:latin typeface="Cambria"/>
                <a:cs typeface="Cambria"/>
              </a:rPr>
              <a:t>30,000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workpieces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50" dirty="0">
                <a:latin typeface="Cambria"/>
                <a:cs typeface="Cambria"/>
              </a:rPr>
              <a:t>(common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-30" dirty="0">
                <a:latin typeface="Cambria"/>
                <a:cs typeface="Cambria"/>
              </a:rPr>
              <a:t>sub-</a:t>
            </a:r>
            <a:r>
              <a:rPr sz="3100" dirty="0">
                <a:latin typeface="Cambria"/>
                <a:cs typeface="Cambria"/>
              </a:rPr>
              <a:t>word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units)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(Wu</a:t>
            </a:r>
            <a:r>
              <a:rPr sz="3100" spc="204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100" spc="204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100" spc="204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17100"/>
                </a:solidFill>
                <a:latin typeface="Cambria"/>
                <a:cs typeface="Cambria"/>
              </a:rPr>
              <a:t>2016)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0989" y="3384778"/>
            <a:ext cx="8009422" cy="23670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461655" y="4278603"/>
            <a:ext cx="2686050" cy="8820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800" spc="50" dirty="0">
                <a:solidFill>
                  <a:srgbClr val="017100"/>
                </a:solidFill>
                <a:latin typeface="Cambria"/>
                <a:cs typeface="Cambria"/>
              </a:rPr>
              <a:t>(Image:</a:t>
            </a:r>
            <a:r>
              <a:rPr sz="2800" spc="18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017100"/>
                </a:solidFill>
                <a:latin typeface="Cambria"/>
                <a:cs typeface="Cambria"/>
              </a:rPr>
              <a:t>Stanford </a:t>
            </a:r>
            <a:r>
              <a:rPr sz="2800" spc="70" dirty="0">
                <a:solidFill>
                  <a:srgbClr val="017100"/>
                </a:solidFill>
                <a:latin typeface="Cambria"/>
                <a:cs typeface="Cambria"/>
              </a:rPr>
              <a:t>CS224N)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73516" y="6150781"/>
            <a:ext cx="3788410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dirty="0">
                <a:latin typeface="Cambria"/>
                <a:cs typeface="Cambria"/>
              </a:rPr>
              <a:t>Input</a:t>
            </a:r>
            <a:r>
              <a:rPr sz="3100" spc="29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embeddings: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5294" y="7134580"/>
            <a:ext cx="11111835" cy="321339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4804229" y="8907742"/>
            <a:ext cx="505459" cy="300990"/>
            <a:chOff x="14804229" y="8907742"/>
            <a:chExt cx="505459" cy="300990"/>
          </a:xfrm>
        </p:grpSpPr>
        <p:sp>
          <p:nvSpPr>
            <p:cNvPr id="9" name="object 9"/>
            <p:cNvSpPr/>
            <p:nvPr/>
          </p:nvSpPr>
          <p:spPr>
            <a:xfrm>
              <a:off x="14910111" y="8923448"/>
              <a:ext cx="383540" cy="223520"/>
            </a:xfrm>
            <a:custGeom>
              <a:avLst/>
              <a:gdLst/>
              <a:ahLst/>
              <a:cxnLst/>
              <a:rect l="l" t="t" r="r" b="b"/>
              <a:pathLst>
                <a:path w="383540" h="223520">
                  <a:moveTo>
                    <a:pt x="383287" y="0"/>
                  </a:moveTo>
                  <a:lnTo>
                    <a:pt x="13573" y="215228"/>
                  </a:lnTo>
                  <a:lnTo>
                    <a:pt x="0" y="22313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804229" y="9078953"/>
              <a:ext cx="154305" cy="129539"/>
            </a:xfrm>
            <a:custGeom>
              <a:avLst/>
              <a:gdLst/>
              <a:ahLst/>
              <a:cxnLst/>
              <a:rect l="l" t="t" r="r" b="b"/>
              <a:pathLst>
                <a:path w="154305" h="129540">
                  <a:moveTo>
                    <a:pt x="84688" y="0"/>
                  </a:moveTo>
                  <a:lnTo>
                    <a:pt x="0" y="129262"/>
                  </a:lnTo>
                  <a:lnTo>
                    <a:pt x="154225" y="119448"/>
                  </a:lnTo>
                  <a:lnTo>
                    <a:pt x="84688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400108" y="8623178"/>
            <a:ext cx="369252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Separate</a:t>
            </a:r>
            <a:r>
              <a:rPr sz="2700" spc="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80" dirty="0">
                <a:solidFill>
                  <a:srgbClr val="B51700"/>
                </a:solidFill>
                <a:latin typeface="Arial MT"/>
                <a:cs typeface="Arial MT"/>
              </a:rPr>
              <a:t>two</a:t>
            </a:r>
            <a:r>
              <a:rPr sz="2700" spc="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segments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  <a:r>
              <a:rPr dirty="0"/>
              <a:t>	</a:t>
            </a:r>
            <a:r>
              <a:rPr spc="-175" dirty="0"/>
              <a:t>pre-</a:t>
            </a:r>
            <a:r>
              <a:rPr spc="-240" dirty="0"/>
              <a:t>training:</a:t>
            </a:r>
            <a:r>
              <a:rPr spc="-615" dirty="0"/>
              <a:t> </a:t>
            </a:r>
            <a:r>
              <a:rPr spc="-150" dirty="0"/>
              <a:t>putting</a:t>
            </a:r>
            <a:r>
              <a:rPr spc="-125" dirty="0"/>
              <a:t> </a:t>
            </a:r>
            <a:r>
              <a:rPr spc="-85" dirty="0"/>
              <a:t>together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82353" y="2586503"/>
            <a:ext cx="117341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9270" indent="-496570">
              <a:lnSpc>
                <a:spcPct val="100000"/>
              </a:lnSpc>
              <a:spcBef>
                <a:spcPts val="110"/>
              </a:spcBef>
              <a:buSzPct val="144927"/>
              <a:buChar char="•"/>
              <a:tabLst>
                <a:tab pos="509270" algn="l"/>
              </a:tabLst>
            </a:pPr>
            <a:r>
              <a:rPr sz="3450" spc="-125" dirty="0">
                <a:latin typeface="Cambria"/>
                <a:cs typeface="Cambria"/>
              </a:rPr>
              <a:t>BERT-</a:t>
            </a:r>
            <a:r>
              <a:rPr sz="3450" dirty="0">
                <a:latin typeface="Cambria"/>
                <a:cs typeface="Cambria"/>
              </a:rPr>
              <a:t>base:</a:t>
            </a:r>
            <a:r>
              <a:rPr sz="3450" spc="28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12</a:t>
            </a:r>
            <a:r>
              <a:rPr sz="3450" spc="29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layers,</a:t>
            </a:r>
            <a:r>
              <a:rPr sz="3450" spc="29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768</a:t>
            </a:r>
            <a:r>
              <a:rPr sz="3450" spc="29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hidden</a:t>
            </a:r>
            <a:r>
              <a:rPr sz="3450" spc="29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size,</a:t>
            </a:r>
            <a:r>
              <a:rPr sz="3450" spc="29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12</a:t>
            </a:r>
            <a:r>
              <a:rPr sz="3450" spc="29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attention</a:t>
            </a:r>
            <a:r>
              <a:rPr sz="3450" spc="295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heads,</a:t>
            </a:r>
            <a:endParaRPr sz="34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9720" y="3120518"/>
            <a:ext cx="3411854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latin typeface="Cambria"/>
                <a:cs typeface="Cambria"/>
              </a:rPr>
              <a:t>110M</a:t>
            </a:r>
            <a:r>
              <a:rPr sz="3450" spc="360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parameters</a:t>
            </a:r>
            <a:endParaRPr sz="3450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7965" y="2426229"/>
            <a:ext cx="3661736" cy="684534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2118290" y="3154145"/>
            <a:ext cx="608330" cy="295275"/>
            <a:chOff x="12118290" y="3154145"/>
            <a:chExt cx="608330" cy="295275"/>
          </a:xfrm>
        </p:grpSpPr>
        <p:sp>
          <p:nvSpPr>
            <p:cNvPr id="7" name="object 7"/>
            <p:cNvSpPr/>
            <p:nvPr/>
          </p:nvSpPr>
          <p:spPr>
            <a:xfrm>
              <a:off x="12229399" y="3210199"/>
              <a:ext cx="481330" cy="223520"/>
            </a:xfrm>
            <a:custGeom>
              <a:avLst/>
              <a:gdLst/>
              <a:ahLst/>
              <a:cxnLst/>
              <a:rect l="l" t="t" r="r" b="b"/>
              <a:pathLst>
                <a:path w="481329" h="223520">
                  <a:moveTo>
                    <a:pt x="481019" y="223507"/>
                  </a:moveTo>
                  <a:lnTo>
                    <a:pt x="14243" y="6618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18290" y="3154145"/>
              <a:ext cx="154940" cy="125730"/>
            </a:xfrm>
            <a:custGeom>
              <a:avLst/>
              <a:gdLst/>
              <a:ahLst/>
              <a:cxnLst/>
              <a:rect l="l" t="t" r="r" b="b"/>
              <a:pathLst>
                <a:path w="154940" h="125729">
                  <a:moveTo>
                    <a:pt x="154466" y="0"/>
                  </a:moveTo>
                  <a:lnTo>
                    <a:pt x="0" y="4430"/>
                  </a:lnTo>
                  <a:lnTo>
                    <a:pt x="96227" y="125344"/>
                  </a:lnTo>
                  <a:lnTo>
                    <a:pt x="15446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889880" y="3268318"/>
            <a:ext cx="3404870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Same</a:t>
            </a:r>
            <a:r>
              <a:rPr sz="2700" spc="-7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as</a:t>
            </a:r>
            <a:r>
              <a:rPr sz="2700" spc="-7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OpenAI</a:t>
            </a:r>
            <a:r>
              <a:rPr sz="2700" spc="-6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B51700"/>
                </a:solidFill>
                <a:latin typeface="Arial MT"/>
                <a:cs typeface="Arial MT"/>
              </a:rPr>
              <a:t>GPT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599252" y="5996301"/>
            <a:ext cx="521334" cy="521334"/>
            <a:chOff x="15599252" y="5996301"/>
            <a:chExt cx="521334" cy="521334"/>
          </a:xfrm>
        </p:grpSpPr>
        <p:sp>
          <p:nvSpPr>
            <p:cNvPr id="11" name="object 11"/>
            <p:cNvSpPr/>
            <p:nvPr/>
          </p:nvSpPr>
          <p:spPr>
            <a:xfrm>
              <a:off x="15685876" y="6012008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8753" y="0"/>
                  </a:moveTo>
                  <a:lnTo>
                    <a:pt x="11106" y="407647"/>
                  </a:lnTo>
                  <a:lnTo>
                    <a:pt x="0" y="418753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99252" y="6370789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4">
                  <a:moveTo>
                    <a:pt x="48867" y="0"/>
                  </a:moveTo>
                  <a:lnTo>
                    <a:pt x="0" y="146599"/>
                  </a:lnTo>
                  <a:lnTo>
                    <a:pt x="146602" y="97733"/>
                  </a:lnTo>
                  <a:lnTo>
                    <a:pt x="48867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521334" marR="1243965" indent="-496570">
              <a:lnSpc>
                <a:spcPct val="101600"/>
              </a:lnSpc>
              <a:spcBef>
                <a:spcPts val="45"/>
              </a:spcBef>
              <a:buSzPct val="144927"/>
              <a:buChar char="•"/>
              <a:tabLst>
                <a:tab pos="522605" algn="l"/>
              </a:tabLst>
            </a:pPr>
            <a:r>
              <a:rPr sz="3450" spc="-125" dirty="0"/>
              <a:t>BERT-</a:t>
            </a:r>
            <a:r>
              <a:rPr sz="3450" dirty="0"/>
              <a:t>large:</a:t>
            </a:r>
            <a:r>
              <a:rPr sz="3450" spc="295" dirty="0"/>
              <a:t> </a:t>
            </a:r>
            <a:r>
              <a:rPr sz="3450" dirty="0"/>
              <a:t>24</a:t>
            </a:r>
            <a:r>
              <a:rPr sz="3450" spc="305" dirty="0"/>
              <a:t> </a:t>
            </a:r>
            <a:r>
              <a:rPr sz="3450" dirty="0"/>
              <a:t>layers,</a:t>
            </a:r>
            <a:r>
              <a:rPr sz="3450" spc="305" dirty="0"/>
              <a:t> </a:t>
            </a:r>
            <a:r>
              <a:rPr sz="3450" dirty="0"/>
              <a:t>1024</a:t>
            </a:r>
            <a:r>
              <a:rPr sz="3450" spc="300" dirty="0"/>
              <a:t> </a:t>
            </a:r>
            <a:r>
              <a:rPr sz="3450" dirty="0"/>
              <a:t>hidden</a:t>
            </a:r>
            <a:r>
              <a:rPr sz="3450" spc="305" dirty="0"/>
              <a:t> </a:t>
            </a:r>
            <a:r>
              <a:rPr sz="3450" dirty="0"/>
              <a:t>size,</a:t>
            </a:r>
            <a:r>
              <a:rPr sz="3450" spc="305" dirty="0"/>
              <a:t> </a:t>
            </a:r>
            <a:r>
              <a:rPr sz="3450" dirty="0"/>
              <a:t>16</a:t>
            </a:r>
            <a:r>
              <a:rPr sz="3450" spc="305" dirty="0"/>
              <a:t> </a:t>
            </a:r>
            <a:r>
              <a:rPr sz="3450" spc="-10" dirty="0"/>
              <a:t>attention 	</a:t>
            </a:r>
            <a:r>
              <a:rPr sz="3450" dirty="0"/>
              <a:t>heads,</a:t>
            </a:r>
            <a:r>
              <a:rPr sz="3450" spc="420" dirty="0"/>
              <a:t> </a:t>
            </a:r>
            <a:r>
              <a:rPr sz="3450" dirty="0"/>
              <a:t>340M</a:t>
            </a:r>
            <a:r>
              <a:rPr sz="3450" spc="420" dirty="0"/>
              <a:t> </a:t>
            </a:r>
            <a:r>
              <a:rPr sz="3450" spc="-10" dirty="0"/>
              <a:t>parameters</a:t>
            </a:r>
            <a:endParaRPr sz="3450" dirty="0"/>
          </a:p>
          <a:p>
            <a:pPr marL="8137525" marR="17780">
              <a:lnSpc>
                <a:spcPts val="3220"/>
              </a:lnSpc>
              <a:spcBef>
                <a:spcPts val="165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OpenAI</a:t>
            </a:r>
            <a:r>
              <a:rPr sz="2700" spc="-6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GPT</a:t>
            </a:r>
            <a:r>
              <a:rPr sz="2700" spc="-6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was</a:t>
            </a:r>
            <a:r>
              <a:rPr sz="2700" spc="-6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trained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on</a:t>
            </a:r>
            <a:r>
              <a:rPr sz="2700" spc="19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BooksCorpus</a:t>
            </a:r>
            <a:r>
              <a:rPr sz="2700" spc="19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only!</a:t>
            </a:r>
            <a:endParaRPr sz="2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700" dirty="0">
              <a:latin typeface="Arial MT"/>
              <a:cs typeface="Arial MT"/>
            </a:endParaRPr>
          </a:p>
          <a:p>
            <a:pPr marL="635000" lvl="1" indent="-496570">
              <a:lnSpc>
                <a:spcPct val="100000"/>
              </a:lnSpc>
              <a:buSzPct val="144927"/>
              <a:buChar char="•"/>
              <a:tabLst>
                <a:tab pos="635000" algn="l"/>
              </a:tabLst>
            </a:pPr>
            <a:r>
              <a:rPr sz="3450" dirty="0">
                <a:latin typeface="Cambria"/>
                <a:cs typeface="Cambria"/>
              </a:rPr>
              <a:t>Training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corpus: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Wikipedia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spc="75" dirty="0">
                <a:latin typeface="Cambria"/>
                <a:cs typeface="Cambria"/>
              </a:rPr>
              <a:t>(2.5B)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spc="955" dirty="0">
                <a:latin typeface="Cambria"/>
                <a:cs typeface="Cambria"/>
              </a:rPr>
              <a:t>+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BooksCorpus</a:t>
            </a:r>
            <a:r>
              <a:rPr sz="3450" spc="185" dirty="0">
                <a:latin typeface="Cambria"/>
                <a:cs typeface="Cambria"/>
              </a:rPr>
              <a:t> </a:t>
            </a:r>
            <a:r>
              <a:rPr sz="3450" spc="65" dirty="0">
                <a:latin typeface="Cambria"/>
                <a:cs typeface="Cambria"/>
              </a:rPr>
              <a:t>(0.8B)</a:t>
            </a:r>
            <a:endParaRPr sz="3450" dirty="0">
              <a:latin typeface="Cambria"/>
              <a:cs typeface="Cambria"/>
            </a:endParaRPr>
          </a:p>
          <a:p>
            <a:pPr marL="635000" marR="58419" lvl="1" indent="-496570">
              <a:lnSpc>
                <a:spcPct val="101600"/>
              </a:lnSpc>
              <a:spcBef>
                <a:spcPts val="2475"/>
              </a:spcBef>
              <a:buSzPct val="144927"/>
              <a:buChar char="•"/>
              <a:tabLst>
                <a:tab pos="636270" algn="l"/>
              </a:tabLst>
            </a:pPr>
            <a:r>
              <a:rPr sz="3450" spc="95" dirty="0">
                <a:latin typeface="Cambria"/>
                <a:cs typeface="Cambria"/>
              </a:rPr>
              <a:t>Max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sequence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size: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512</a:t>
            </a:r>
            <a:r>
              <a:rPr sz="3450" spc="23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word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pieces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(roughly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256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and</a:t>
            </a:r>
            <a:r>
              <a:rPr sz="3450" spc="229" dirty="0">
                <a:latin typeface="Cambria"/>
                <a:cs typeface="Cambria"/>
              </a:rPr>
              <a:t> </a:t>
            </a:r>
            <a:r>
              <a:rPr sz="3450" spc="-25" dirty="0">
                <a:latin typeface="Cambria"/>
                <a:cs typeface="Cambria"/>
              </a:rPr>
              <a:t>256 	</a:t>
            </a:r>
            <a:r>
              <a:rPr sz="3450" dirty="0">
                <a:latin typeface="Cambria"/>
                <a:cs typeface="Cambria"/>
              </a:rPr>
              <a:t>for</a:t>
            </a:r>
            <a:r>
              <a:rPr sz="3450" spc="28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two</a:t>
            </a:r>
            <a:r>
              <a:rPr sz="3450" spc="28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non-contiguous</a:t>
            </a:r>
            <a:r>
              <a:rPr sz="3450" spc="285" dirty="0">
                <a:latin typeface="Cambria"/>
                <a:cs typeface="Cambria"/>
              </a:rPr>
              <a:t> </a:t>
            </a:r>
            <a:r>
              <a:rPr sz="3450" spc="-10" dirty="0">
                <a:latin typeface="Cambria"/>
                <a:cs typeface="Cambria"/>
              </a:rPr>
              <a:t>sequences)</a:t>
            </a:r>
            <a:endParaRPr sz="3450" dirty="0">
              <a:latin typeface="Cambria"/>
              <a:cs typeface="Cambria"/>
            </a:endParaRPr>
          </a:p>
          <a:p>
            <a:pPr marL="635000" lvl="1" indent="-496570">
              <a:lnSpc>
                <a:spcPct val="100000"/>
              </a:lnSpc>
              <a:spcBef>
                <a:spcPts val="2330"/>
              </a:spcBef>
              <a:buSzPct val="144927"/>
              <a:buChar char="•"/>
              <a:tabLst>
                <a:tab pos="635000" algn="l"/>
              </a:tabLst>
            </a:pPr>
            <a:r>
              <a:rPr sz="3450" dirty="0">
                <a:latin typeface="Cambria"/>
                <a:cs typeface="Cambria"/>
              </a:rPr>
              <a:t>Trained</a:t>
            </a:r>
            <a:r>
              <a:rPr sz="3450" spc="16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for</a:t>
            </a:r>
            <a:r>
              <a:rPr sz="3450" spc="165" dirty="0">
                <a:latin typeface="Cambria"/>
                <a:cs typeface="Cambria"/>
              </a:rPr>
              <a:t> </a:t>
            </a:r>
            <a:r>
              <a:rPr sz="3450" spc="80" dirty="0">
                <a:latin typeface="Cambria"/>
                <a:cs typeface="Cambria"/>
              </a:rPr>
              <a:t>1M</a:t>
            </a:r>
            <a:r>
              <a:rPr sz="3450" spc="16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steps,</a:t>
            </a:r>
            <a:r>
              <a:rPr sz="3450" spc="165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batch</a:t>
            </a:r>
            <a:r>
              <a:rPr sz="3450" spc="160" dirty="0">
                <a:latin typeface="Cambria"/>
                <a:cs typeface="Cambria"/>
              </a:rPr>
              <a:t> </a:t>
            </a:r>
            <a:r>
              <a:rPr sz="3450" dirty="0">
                <a:latin typeface="Cambria"/>
                <a:cs typeface="Cambria"/>
              </a:rPr>
              <a:t>size</a:t>
            </a:r>
            <a:r>
              <a:rPr sz="3450" spc="160" dirty="0">
                <a:latin typeface="Cambria"/>
                <a:cs typeface="Cambria"/>
              </a:rPr>
              <a:t> </a:t>
            </a:r>
            <a:r>
              <a:rPr sz="3450" spc="-20" dirty="0">
                <a:latin typeface="Cambria"/>
                <a:cs typeface="Cambria"/>
              </a:rPr>
              <a:t>128k</a:t>
            </a:r>
            <a:endParaRPr sz="3450" dirty="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8335" algn="l"/>
              </a:tabLst>
            </a:pP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  <a:r>
              <a:rPr dirty="0"/>
              <a:t>	</a:t>
            </a:r>
            <a:r>
              <a:rPr spc="-175" dirty="0"/>
              <a:t>pre-</a:t>
            </a:r>
            <a:r>
              <a:rPr spc="-240" dirty="0"/>
              <a:t>training:</a:t>
            </a:r>
            <a:r>
              <a:rPr spc="-615" dirty="0"/>
              <a:t> </a:t>
            </a:r>
            <a:r>
              <a:rPr spc="-150" dirty="0"/>
              <a:t>putting</a:t>
            </a:r>
            <a:r>
              <a:rPr spc="-125" dirty="0"/>
              <a:t> </a:t>
            </a:r>
            <a:r>
              <a:rPr spc="-85" dirty="0"/>
              <a:t>together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8836" y="2808594"/>
            <a:ext cx="7954373" cy="745675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647467" y="5071853"/>
            <a:ext cx="233045" cy="1993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5265"/>
              </a:lnSpc>
              <a:spcBef>
                <a:spcPts val="110"/>
              </a:spcBef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  <a:p>
            <a:pPr marL="12700">
              <a:lnSpc>
                <a:spcPts val="4950"/>
              </a:lnSpc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  <a:p>
            <a:pPr marL="12700">
              <a:lnSpc>
                <a:spcPts val="5265"/>
              </a:lnSpc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1157923" y="5043280"/>
            <a:ext cx="7174230" cy="2393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76605">
              <a:lnSpc>
                <a:spcPct val="129000"/>
              </a:lnSpc>
              <a:spcBef>
                <a:spcPts val="95"/>
              </a:spcBef>
            </a:pPr>
            <a:r>
              <a:rPr sz="3200" spc="90" dirty="0">
                <a:latin typeface="Arial MT"/>
                <a:cs typeface="Arial MT"/>
              </a:rPr>
              <a:t>MLM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NSP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trained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together </a:t>
            </a:r>
            <a:r>
              <a:rPr sz="3200" dirty="0">
                <a:latin typeface="Arial MT"/>
                <a:cs typeface="Arial MT"/>
              </a:rPr>
              <a:t>[CLS]</a:t>
            </a:r>
            <a:r>
              <a:rPr sz="3200" spc="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pre-trained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NSP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ts val="3790"/>
              </a:lnSpc>
              <a:spcBef>
                <a:spcPts val="1265"/>
              </a:spcBef>
            </a:pPr>
            <a:r>
              <a:rPr sz="3200" dirty="0">
                <a:latin typeface="Arial MT"/>
                <a:cs typeface="Arial MT"/>
              </a:rPr>
              <a:t>Other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token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representations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trained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110" dirty="0">
                <a:latin typeface="Arial MT"/>
                <a:cs typeface="Arial MT"/>
              </a:rPr>
              <a:t> </a:t>
            </a:r>
            <a:r>
              <a:rPr sz="3200" spc="65" dirty="0">
                <a:latin typeface="Arial MT"/>
                <a:cs typeface="Arial MT"/>
              </a:rPr>
              <a:t>MLM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8537DF-64D7-488C-FE38-E3FE4CF86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" y="1518814"/>
            <a:ext cx="17981999" cy="8271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F51B0-2E62-6CB4-875D-2E978A632986}"/>
              </a:ext>
            </a:extLst>
          </p:cNvPr>
          <p:cNvSpPr txBox="1"/>
          <p:nvPr/>
        </p:nvSpPr>
        <p:spPr>
          <a:xfrm>
            <a:off x="12109450" y="10302875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Source:https</a:t>
            </a:r>
            <a:r>
              <a:rPr lang="en-US" dirty="0"/>
              <a:t>://www.youtube.com/watch?v=t45S_MwAcOw</a:t>
            </a:r>
          </a:p>
        </p:txBody>
      </p:sp>
    </p:spTree>
    <p:extLst>
      <p:ext uri="{BB962C8B-B14F-4D97-AF65-F5344CB8AC3E}">
        <p14:creationId xmlns:p14="http://schemas.microsoft.com/office/powerpoint/2010/main" val="300544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661106-A71B-A2F7-D355-62228AF64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" y="1338995"/>
            <a:ext cx="17981999" cy="86313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2AC62-CE74-9E05-89BE-F6714A3ADF90}"/>
              </a:ext>
            </a:extLst>
          </p:cNvPr>
          <p:cNvSpPr txBox="1"/>
          <p:nvPr/>
        </p:nvSpPr>
        <p:spPr>
          <a:xfrm>
            <a:off x="12109450" y="10302875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Source:https</a:t>
            </a:r>
            <a:r>
              <a:rPr lang="en-US" dirty="0"/>
              <a:t>://www.youtube.com/watch?v=t45S_MwAcOw</a:t>
            </a:r>
          </a:p>
        </p:txBody>
      </p:sp>
    </p:spTree>
    <p:extLst>
      <p:ext uri="{BB962C8B-B14F-4D97-AF65-F5344CB8AC3E}">
        <p14:creationId xmlns:p14="http://schemas.microsoft.com/office/powerpoint/2010/main" val="228818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5009" y="900680"/>
            <a:ext cx="539369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Fine-</a:t>
            </a:r>
            <a:r>
              <a:rPr spc="-265" dirty="0"/>
              <a:t>tuning</a:t>
            </a:r>
            <a:r>
              <a:rPr spc="35" dirty="0"/>
              <a:t> </a:t>
            </a: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183" y="1838281"/>
            <a:ext cx="6549390" cy="1522730"/>
          </a:xfrm>
          <a:prstGeom prst="rect">
            <a:avLst/>
          </a:prstGeom>
        </p:spPr>
        <p:txBody>
          <a:bodyPr vert="horz" wrap="square" lIns="0" tIns="233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sz="3100" dirty="0">
                <a:latin typeface="Arial MT"/>
                <a:cs typeface="Arial MT"/>
              </a:rPr>
              <a:t>“Pretrain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once,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finetune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many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times.”</a:t>
            </a:r>
            <a:endParaRPr sz="3100">
              <a:latin typeface="Arial MT"/>
              <a:cs typeface="Arial MT"/>
            </a:endParaRPr>
          </a:p>
          <a:p>
            <a:pPr marR="558165" algn="ctr">
              <a:lnSpc>
                <a:spcPct val="100000"/>
              </a:lnSpc>
              <a:spcBef>
                <a:spcPts val="2005"/>
              </a:spcBef>
            </a:pPr>
            <a:r>
              <a:rPr sz="3600" dirty="0">
                <a:solidFill>
                  <a:srgbClr val="017100"/>
                </a:solidFill>
                <a:latin typeface="Arial MT"/>
                <a:cs typeface="Arial MT"/>
              </a:rPr>
              <a:t>sentence-level</a:t>
            </a:r>
            <a:r>
              <a:rPr sz="3600" spc="23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017100"/>
                </a:solidFill>
                <a:latin typeface="Arial MT"/>
                <a:cs typeface="Arial MT"/>
              </a:rPr>
              <a:t>tasks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4793" y="3577679"/>
            <a:ext cx="13466927" cy="672502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97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Fine-</a:t>
            </a:r>
            <a:r>
              <a:rPr spc="-265" dirty="0"/>
              <a:t>tuning</a:t>
            </a:r>
            <a:r>
              <a:rPr spc="35" dirty="0"/>
              <a:t> </a:t>
            </a: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72183" y="2054410"/>
            <a:ext cx="6549390" cy="1384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latin typeface="Arial MT"/>
                <a:cs typeface="Arial MT"/>
              </a:rPr>
              <a:t>“Pretrain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once,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finetune</a:t>
            </a:r>
            <a:r>
              <a:rPr sz="3100" spc="50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many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times.”</a:t>
            </a:r>
            <a:endParaRPr sz="3100">
              <a:latin typeface="Arial MT"/>
              <a:cs typeface="Arial MT"/>
            </a:endParaRPr>
          </a:p>
          <a:p>
            <a:pPr marL="201930" algn="ctr">
              <a:lnSpc>
                <a:spcPct val="100000"/>
              </a:lnSpc>
              <a:spcBef>
                <a:spcPts val="2625"/>
              </a:spcBef>
            </a:pPr>
            <a:r>
              <a:rPr sz="3600" dirty="0">
                <a:solidFill>
                  <a:srgbClr val="017100"/>
                </a:solidFill>
                <a:latin typeface="Arial MT"/>
                <a:cs typeface="Arial MT"/>
              </a:rPr>
              <a:t>token-level</a:t>
            </a:r>
            <a:r>
              <a:rPr sz="3600" spc="35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017100"/>
                </a:solidFill>
                <a:latin typeface="Arial MT"/>
                <a:cs typeface="Arial MT"/>
              </a:rPr>
              <a:t>tasks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423" y="3875533"/>
            <a:ext cx="13550581" cy="631620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1024" y="900680"/>
            <a:ext cx="628142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11065" algn="l"/>
              </a:tabLst>
            </a:pPr>
            <a:r>
              <a:rPr spc="-409" dirty="0"/>
              <a:t>Sentence-</a:t>
            </a:r>
            <a:r>
              <a:rPr spc="-335" dirty="0"/>
              <a:t>level</a:t>
            </a:r>
            <a:r>
              <a:rPr dirty="0"/>
              <a:t>	</a:t>
            </a:r>
            <a:r>
              <a:rPr spc="-43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7854" y="2025587"/>
            <a:ext cx="631761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dirty="0">
                <a:latin typeface="Cambria"/>
                <a:cs typeface="Cambria"/>
              </a:rPr>
              <a:t>Sentence</a:t>
            </a:r>
            <a:r>
              <a:rPr sz="3100" spc="35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pair</a:t>
            </a:r>
            <a:r>
              <a:rPr sz="3100" spc="35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classification</a:t>
            </a:r>
            <a:r>
              <a:rPr sz="3100" spc="35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tasks: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16484" y="2925982"/>
            <a:ext cx="9624060" cy="1308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10" dirty="0">
                <a:latin typeface="Arial MT"/>
                <a:cs typeface="Arial MT"/>
              </a:rPr>
              <a:t>Premise: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soccer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game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with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multiple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males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playing.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3200" dirty="0">
                <a:latin typeface="Arial MT"/>
                <a:cs typeface="Arial MT"/>
              </a:rPr>
              <a:t>Hypothesis: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Some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men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are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playing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40" dirty="0">
                <a:latin typeface="Arial MT"/>
                <a:cs typeface="Arial MT"/>
              </a:rPr>
              <a:t>sport.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115737" y="3592018"/>
            <a:ext cx="629602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{</a:t>
            </a:r>
            <a:r>
              <a:rPr sz="3200" u="sng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 MT"/>
                <a:cs typeface="Arial MT"/>
              </a:rPr>
              <a:t>entailment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95" dirty="0">
                <a:latin typeface="Arial MT"/>
                <a:cs typeface="Arial MT"/>
              </a:rPr>
              <a:t> </a:t>
            </a:r>
            <a:r>
              <a:rPr sz="3200" spc="50" dirty="0">
                <a:latin typeface="Arial MT"/>
                <a:cs typeface="Arial MT"/>
              </a:rPr>
              <a:t>contradiction,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neutral}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643" y="3191877"/>
            <a:ext cx="1111885" cy="588645"/>
          </a:xfrm>
          <a:prstGeom prst="rect">
            <a:avLst/>
          </a:prstGeom>
          <a:solidFill>
            <a:srgbClr val="FFD479">
              <a:alpha val="29998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80"/>
              </a:spcBef>
            </a:pPr>
            <a:r>
              <a:rPr sz="3200" spc="-20" dirty="0">
                <a:latin typeface="Arial MT"/>
                <a:cs typeface="Arial MT"/>
              </a:rPr>
              <a:t>MNLI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9647" y="5451250"/>
            <a:ext cx="1014094" cy="588645"/>
          </a:xfrm>
          <a:prstGeom prst="rect">
            <a:avLst/>
          </a:prstGeom>
          <a:solidFill>
            <a:srgbClr val="FFD479">
              <a:alpha val="29998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80"/>
              </a:spcBef>
            </a:pPr>
            <a:r>
              <a:rPr sz="3200" spc="-25" dirty="0">
                <a:latin typeface="Arial MT"/>
                <a:cs typeface="Arial MT"/>
              </a:rPr>
              <a:t>QQP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34917" y="4678625"/>
            <a:ext cx="761301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" marR="5080" indent="-17780">
              <a:lnSpc>
                <a:spcPct val="159400"/>
              </a:lnSpc>
              <a:spcBef>
                <a:spcPts val="95"/>
              </a:spcBef>
            </a:pPr>
            <a:r>
              <a:rPr sz="3200" dirty="0">
                <a:latin typeface="Arial MT"/>
                <a:cs typeface="Arial MT"/>
              </a:rPr>
              <a:t>Q1: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Where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learn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invest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stocks? </a:t>
            </a:r>
            <a:r>
              <a:rPr sz="3200" dirty="0">
                <a:latin typeface="Arial MT"/>
                <a:cs typeface="Arial MT"/>
              </a:rPr>
              <a:t>Q2: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60" dirty="0">
                <a:latin typeface="Arial MT"/>
                <a:cs typeface="Arial MT"/>
              </a:rPr>
              <a:t>How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can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learn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more</a:t>
            </a:r>
            <a:r>
              <a:rPr sz="3200" spc="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about</a:t>
            </a:r>
            <a:r>
              <a:rPr sz="3200" spc="1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stocks?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88678" y="5438975"/>
            <a:ext cx="458660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{</a:t>
            </a:r>
            <a:r>
              <a:rPr sz="3200" u="sng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 MT"/>
                <a:cs typeface="Arial MT"/>
              </a:rPr>
              <a:t>duplicate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19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not</a:t>
            </a:r>
            <a:r>
              <a:rPr sz="3200" spc="19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duplicate}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7854" y="7129363"/>
            <a:ext cx="6645909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spc="65" dirty="0">
                <a:latin typeface="Cambria"/>
                <a:cs typeface="Cambria"/>
              </a:rPr>
              <a:t>Single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sentence</a:t>
            </a:r>
            <a:r>
              <a:rPr sz="3100" spc="27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classification</a:t>
            </a:r>
            <a:r>
              <a:rPr sz="3100" spc="27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tasks: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70643" y="8165756"/>
            <a:ext cx="1119505" cy="588645"/>
          </a:xfrm>
          <a:prstGeom prst="rect">
            <a:avLst/>
          </a:prstGeom>
          <a:solidFill>
            <a:srgbClr val="FFD479">
              <a:alpha val="29998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80"/>
              </a:spcBef>
            </a:pPr>
            <a:r>
              <a:rPr sz="3200" spc="-20" dirty="0">
                <a:latin typeface="Arial MT"/>
                <a:cs typeface="Arial MT"/>
              </a:rPr>
              <a:t>SST2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7495" y="8192260"/>
            <a:ext cx="7000875" cy="541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50" dirty="0">
                <a:latin typeface="Arial MT"/>
                <a:cs typeface="Arial MT"/>
              </a:rPr>
              <a:t>rich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veins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spc="65" dirty="0">
                <a:latin typeface="Arial MT"/>
                <a:cs typeface="Arial MT"/>
              </a:rPr>
              <a:t>of</a:t>
            </a:r>
            <a:r>
              <a:rPr sz="3350" spc="100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funny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stuff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in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this</a:t>
            </a:r>
            <a:r>
              <a:rPr sz="3350" spc="95" dirty="0">
                <a:latin typeface="Arial MT"/>
                <a:cs typeface="Arial MT"/>
              </a:rPr>
              <a:t> </a:t>
            </a:r>
            <a:r>
              <a:rPr sz="3350" spc="-10" dirty="0">
                <a:latin typeface="Arial MT"/>
                <a:cs typeface="Arial MT"/>
              </a:rPr>
              <a:t>movie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74961" y="8186836"/>
            <a:ext cx="3481704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{</a:t>
            </a:r>
            <a:r>
              <a:rPr sz="3200" u="sng" dirty="0">
                <a:solidFill>
                  <a:srgbClr val="017100"/>
                </a:solidFill>
                <a:uFill>
                  <a:solidFill>
                    <a:srgbClr val="017100"/>
                  </a:solidFill>
                </a:uFill>
                <a:latin typeface="Arial MT"/>
                <a:cs typeface="Arial MT"/>
              </a:rPr>
              <a:t>positive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204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negative}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883" y="9722394"/>
            <a:ext cx="11973560" cy="528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spc="-65" dirty="0">
                <a:solidFill>
                  <a:srgbClr val="017100"/>
                </a:solidFill>
                <a:latin typeface="Arial MT"/>
                <a:cs typeface="Arial MT"/>
              </a:rPr>
              <a:t>(Wang</a:t>
            </a:r>
            <a:r>
              <a:rPr sz="3300" spc="-4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017100"/>
                </a:solidFill>
                <a:latin typeface="Arial MT"/>
                <a:cs typeface="Arial MT"/>
              </a:rPr>
              <a:t>et</a:t>
            </a:r>
            <a:r>
              <a:rPr sz="3300" spc="-4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300" dirty="0">
                <a:solidFill>
                  <a:srgbClr val="017100"/>
                </a:solidFill>
                <a:latin typeface="Arial MT"/>
                <a:cs typeface="Arial MT"/>
              </a:rPr>
              <a:t>al.,</a:t>
            </a:r>
            <a:r>
              <a:rPr sz="3300" spc="-4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300" spc="-25" dirty="0">
                <a:solidFill>
                  <a:srgbClr val="017100"/>
                </a:solidFill>
                <a:latin typeface="Arial MT"/>
                <a:cs typeface="Arial MT"/>
              </a:rPr>
              <a:t>2019)</a:t>
            </a:r>
            <a:r>
              <a:rPr sz="3300" spc="-25" dirty="0">
                <a:latin typeface="Arial MT"/>
                <a:cs typeface="Arial MT"/>
              </a:rPr>
              <a:t>: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6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sentence</a:t>
            </a:r>
            <a:r>
              <a:rPr sz="3300" spc="-45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pair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and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2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single-sentence</a:t>
            </a:r>
            <a:r>
              <a:rPr sz="3300" spc="-40" dirty="0">
                <a:latin typeface="Arial MT"/>
                <a:cs typeface="Arial MT"/>
              </a:rPr>
              <a:t> </a:t>
            </a:r>
            <a:r>
              <a:rPr sz="3300" spc="-10" dirty="0">
                <a:latin typeface="Arial MT"/>
                <a:cs typeface="Arial MT"/>
              </a:rPr>
              <a:t>tasks</a:t>
            </a:r>
            <a:endParaRPr sz="33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56205" y="9397560"/>
            <a:ext cx="2873085" cy="1200287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88304" y="900680"/>
            <a:ext cx="532765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57929" algn="l"/>
              </a:tabLst>
            </a:pPr>
            <a:r>
              <a:rPr spc="-1130" dirty="0"/>
              <a:t>T</a:t>
            </a:r>
            <a:r>
              <a:rPr spc="-195" dirty="0"/>
              <a:t>o</a:t>
            </a:r>
            <a:r>
              <a:rPr spc="-390" dirty="0"/>
              <a:t>k</a:t>
            </a:r>
            <a:r>
              <a:rPr spc="-204" dirty="0"/>
              <a:t>en-</a:t>
            </a:r>
            <a:r>
              <a:rPr spc="-335" dirty="0"/>
              <a:t>level</a:t>
            </a:r>
            <a:r>
              <a:rPr dirty="0"/>
              <a:t>	</a:t>
            </a:r>
            <a:r>
              <a:rPr spc="-430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8959" y="2517820"/>
            <a:ext cx="1220533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dirty="0">
                <a:latin typeface="Cambria"/>
                <a:cs typeface="Cambria"/>
              </a:rPr>
              <a:t>Extractive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question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answering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spc="155" dirty="0">
                <a:latin typeface="Cambria"/>
                <a:cs typeface="Cambria"/>
              </a:rPr>
              <a:t>e.g.,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spc="130" dirty="0">
                <a:latin typeface="Cambria"/>
                <a:cs typeface="Cambria"/>
              </a:rPr>
              <a:t>SQuAD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(Rajpurkar</a:t>
            </a:r>
            <a:r>
              <a:rPr sz="3100" spc="22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100" spc="22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100" spc="229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17100"/>
                </a:solidFill>
                <a:latin typeface="Cambria"/>
                <a:cs typeface="Cambria"/>
              </a:rPr>
              <a:t>2016)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1881" y="3568233"/>
            <a:ext cx="11220330" cy="30351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246302" y="4852028"/>
            <a:ext cx="302133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MetLife</a:t>
            </a:r>
            <a:r>
              <a:rPr sz="3200" spc="204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Stadium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962779" y="4830948"/>
            <a:ext cx="1482725" cy="588645"/>
          </a:xfrm>
          <a:prstGeom prst="rect">
            <a:avLst/>
          </a:prstGeom>
          <a:solidFill>
            <a:srgbClr val="FFD479">
              <a:alpha val="29998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80"/>
              </a:spcBef>
            </a:pPr>
            <a:r>
              <a:rPr sz="3200" spc="-10" dirty="0">
                <a:latin typeface="Arial MT"/>
                <a:cs typeface="Arial MT"/>
              </a:rPr>
              <a:t>SQuAD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6408" y="7203793"/>
            <a:ext cx="1212024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634" indent="-495934">
              <a:lnSpc>
                <a:spcPct val="100000"/>
              </a:lnSpc>
              <a:spcBef>
                <a:spcPts val="130"/>
              </a:spcBef>
              <a:buSzPct val="146774"/>
              <a:buChar char="•"/>
              <a:tabLst>
                <a:tab pos="508634" algn="l"/>
              </a:tabLst>
            </a:pPr>
            <a:r>
              <a:rPr sz="3100" spc="50" dirty="0">
                <a:latin typeface="Cambria"/>
                <a:cs typeface="Cambria"/>
              </a:rPr>
              <a:t>Named</a:t>
            </a:r>
            <a:r>
              <a:rPr sz="3100" spc="2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entity</a:t>
            </a:r>
            <a:r>
              <a:rPr sz="3100" spc="2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recognition</a:t>
            </a:r>
            <a:r>
              <a:rPr sz="3100" spc="245" dirty="0"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017100"/>
                </a:solidFill>
                <a:latin typeface="Cambria"/>
                <a:cs typeface="Cambria"/>
              </a:rPr>
              <a:t>(Tjong</a:t>
            </a:r>
            <a:r>
              <a:rPr sz="3100" spc="25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Kim</a:t>
            </a:r>
            <a:r>
              <a:rPr sz="310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95" dirty="0">
                <a:solidFill>
                  <a:srgbClr val="017100"/>
                </a:solidFill>
                <a:latin typeface="Cambria"/>
                <a:cs typeface="Cambria"/>
              </a:rPr>
              <a:t>Sang</a:t>
            </a:r>
            <a:r>
              <a:rPr sz="310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and</a:t>
            </a:r>
            <a:r>
              <a:rPr sz="310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017100"/>
                </a:solidFill>
                <a:latin typeface="Cambria"/>
                <a:cs typeface="Cambria"/>
              </a:rPr>
              <a:t>De</a:t>
            </a:r>
            <a:r>
              <a:rPr sz="3100" spc="25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Meulder,</a:t>
            </a:r>
            <a:r>
              <a:rPr sz="310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17100"/>
                </a:solidFill>
                <a:latin typeface="Cambria"/>
                <a:cs typeface="Cambria"/>
              </a:rPr>
              <a:t>2003)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9413" y="8428069"/>
            <a:ext cx="1257935" cy="1348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14"/>
              </a:spcBef>
            </a:pPr>
            <a:r>
              <a:rPr sz="3200" spc="-20" dirty="0">
                <a:latin typeface="Arial MT"/>
                <a:cs typeface="Arial MT"/>
              </a:rPr>
              <a:t>John</a:t>
            </a:r>
            <a:endParaRPr sz="3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10"/>
              </a:spcBef>
            </a:pPr>
            <a:r>
              <a:rPr sz="3200" dirty="0">
                <a:latin typeface="Arial MT"/>
                <a:cs typeface="Arial MT"/>
              </a:rPr>
              <a:t>B-</a:t>
            </a:r>
            <a:r>
              <a:rPr sz="3200" spc="-50" dirty="0">
                <a:latin typeface="Arial MT"/>
                <a:cs typeface="Arial MT"/>
              </a:rPr>
              <a:t>PER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30652" y="8428069"/>
            <a:ext cx="1245870" cy="1348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-10" dirty="0">
                <a:latin typeface="Arial MT"/>
                <a:cs typeface="Arial MT"/>
              </a:rPr>
              <a:t>Smith</a:t>
            </a:r>
            <a:endParaRPr sz="3200">
              <a:latin typeface="Arial MT"/>
              <a:cs typeface="Arial MT"/>
            </a:endParaRPr>
          </a:p>
          <a:p>
            <a:pPr marL="173990">
              <a:lnSpc>
                <a:spcPct val="100000"/>
              </a:lnSpc>
              <a:spcBef>
                <a:spcPts val="2710"/>
              </a:spcBef>
            </a:pPr>
            <a:r>
              <a:rPr sz="3200" spc="55" dirty="0">
                <a:latin typeface="Arial MT"/>
                <a:cs typeface="Arial MT"/>
              </a:rPr>
              <a:t>I-</a:t>
            </a:r>
            <a:r>
              <a:rPr sz="3200" spc="-95" dirty="0">
                <a:latin typeface="Arial MT"/>
                <a:cs typeface="Arial MT"/>
              </a:rPr>
              <a:t>PER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0526" y="8428069"/>
            <a:ext cx="4196715" cy="1348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62050" algn="l"/>
                <a:tab pos="1819910" algn="l"/>
                <a:tab pos="2984500" algn="l"/>
              </a:tabLst>
            </a:pPr>
            <a:r>
              <a:rPr sz="3200" spc="-10" dirty="0">
                <a:latin typeface="Arial MT"/>
                <a:cs typeface="Arial MT"/>
              </a:rPr>
              <a:t>lives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in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5" dirty="0">
                <a:latin typeface="Arial MT"/>
                <a:cs typeface="Arial MT"/>
              </a:rPr>
              <a:t>New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20" dirty="0">
                <a:latin typeface="Arial MT"/>
                <a:cs typeface="Arial MT"/>
              </a:rPr>
              <a:t>York</a:t>
            </a:r>
            <a:endParaRPr sz="3200">
              <a:latin typeface="Arial MT"/>
              <a:cs typeface="Arial MT"/>
            </a:endParaRPr>
          </a:p>
          <a:p>
            <a:pPr marL="287020">
              <a:lnSpc>
                <a:spcPct val="100000"/>
              </a:lnSpc>
              <a:spcBef>
                <a:spcPts val="2710"/>
              </a:spcBef>
              <a:tabLst>
                <a:tab pos="1051560" algn="l"/>
                <a:tab pos="1702435" algn="l"/>
              </a:tabLst>
            </a:pPr>
            <a:r>
              <a:rPr sz="3200" spc="-5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-50" dirty="0">
                <a:latin typeface="Arial MT"/>
                <a:cs typeface="Arial MT"/>
              </a:rPr>
              <a:t>O</a:t>
            </a:r>
            <a:r>
              <a:rPr sz="3200" dirty="0">
                <a:latin typeface="Arial MT"/>
                <a:cs typeface="Arial MT"/>
              </a:rPr>
              <a:t>	B-LOC</a:t>
            </a:r>
            <a:r>
              <a:rPr sz="3200" spc="2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I-</a:t>
            </a:r>
            <a:r>
              <a:rPr sz="3200" spc="-25" dirty="0">
                <a:latin typeface="Arial MT"/>
                <a:cs typeface="Arial MT"/>
              </a:rPr>
              <a:t>LOC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4388" y="8599958"/>
            <a:ext cx="3366135" cy="588645"/>
          </a:xfrm>
          <a:prstGeom prst="rect">
            <a:avLst/>
          </a:prstGeom>
          <a:solidFill>
            <a:srgbClr val="FFD479">
              <a:alpha val="29998"/>
            </a:srgbClr>
          </a:solidFill>
        </p:spPr>
        <p:txBody>
          <a:bodyPr vert="horz" wrap="square" lIns="0" tIns="35560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280"/>
              </a:spcBef>
            </a:pPr>
            <a:r>
              <a:rPr sz="3200" dirty="0">
                <a:latin typeface="Arial MT"/>
                <a:cs typeface="Arial MT"/>
              </a:rPr>
              <a:t>CoNLL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2003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NER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97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Fine-</a:t>
            </a:r>
            <a:r>
              <a:rPr spc="-265" dirty="0"/>
              <a:t>tuning</a:t>
            </a:r>
            <a:r>
              <a:rPr spc="35" dirty="0"/>
              <a:t> </a:t>
            </a: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8122" y="2492345"/>
            <a:ext cx="14014256" cy="56311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06898" y="8336255"/>
            <a:ext cx="246379" cy="15627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  <a:p>
            <a:pPr marL="26034">
              <a:lnSpc>
                <a:spcPct val="100000"/>
              </a:lnSpc>
              <a:spcBef>
                <a:spcPts val="470"/>
              </a:spcBef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2617353" y="8504559"/>
            <a:ext cx="16771619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For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sentence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pair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tasks,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use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55" dirty="0">
                <a:latin typeface="Arial MT"/>
                <a:cs typeface="Arial MT"/>
              </a:rPr>
              <a:t>[SEP]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separate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95" dirty="0">
                <a:latin typeface="Arial MT"/>
                <a:cs typeface="Arial MT"/>
              </a:rPr>
              <a:t>two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segments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spc="55" dirty="0">
                <a:latin typeface="Arial MT"/>
                <a:cs typeface="Arial MT"/>
              </a:rPr>
              <a:t>with</a:t>
            </a:r>
            <a:r>
              <a:rPr sz="3200" spc="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segment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embeddings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31078" y="9266835"/>
            <a:ext cx="1215009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spc="55" dirty="0">
                <a:latin typeface="Arial MT"/>
                <a:cs typeface="Arial MT"/>
              </a:rPr>
              <a:t>Add</a:t>
            </a:r>
            <a:r>
              <a:rPr sz="3200" dirty="0">
                <a:latin typeface="Arial MT"/>
                <a:cs typeface="Arial MT"/>
              </a:rPr>
              <a:t> a linear classifier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 </a:t>
            </a:r>
            <a:r>
              <a:rPr sz="3200" spc="100" dirty="0">
                <a:latin typeface="Arial MT"/>
                <a:cs typeface="Arial MT"/>
              </a:rPr>
              <a:t>top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65" dirty="0">
                <a:latin typeface="Arial MT"/>
                <a:cs typeface="Arial MT"/>
              </a:rPr>
              <a:t>of</a:t>
            </a:r>
            <a:r>
              <a:rPr sz="3200" dirty="0">
                <a:latin typeface="Arial MT"/>
                <a:cs typeface="Arial MT"/>
              </a:rPr>
              <a:t> [CLS]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representation and </a:t>
            </a:r>
            <a:r>
              <a:rPr sz="3200" spc="-10" dirty="0">
                <a:latin typeface="Arial MT"/>
                <a:cs typeface="Arial MT"/>
              </a:rPr>
              <a:t>introduce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81168" y="9181917"/>
            <a:ext cx="4279259" cy="609782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3850" b="1" i="1" dirty="0">
                <a:latin typeface="Yu Gothic UI Light"/>
                <a:cs typeface="Yu Gothic UI Light"/>
              </a:rPr>
              <a:t>c </a:t>
            </a:r>
            <a:r>
              <a:rPr sz="3850" dirty="0">
                <a:latin typeface="Yu Gothic UI Light"/>
                <a:cs typeface="Yu Gothic UI Light"/>
              </a:rPr>
              <a:t>×</a:t>
            </a:r>
            <a:r>
              <a:rPr sz="3850" spc="-185" dirty="0">
                <a:latin typeface="Yu Gothic UI Light"/>
                <a:cs typeface="Yu Gothic UI Light"/>
              </a:rPr>
              <a:t> </a:t>
            </a:r>
            <a:r>
              <a:rPr sz="3850" i="1" dirty="0">
                <a:latin typeface="Times New Roman"/>
                <a:cs typeface="Times New Roman"/>
              </a:rPr>
              <a:t>h</a:t>
            </a:r>
            <a:r>
              <a:rPr sz="3850" i="1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Arial MT"/>
                <a:cs typeface="Arial MT"/>
              </a:rPr>
              <a:t>new</a:t>
            </a:r>
            <a:r>
              <a:rPr sz="3200" spc="1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parameters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61004" y="9960841"/>
            <a:ext cx="5471160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Arial MT"/>
                <a:cs typeface="Arial MT"/>
              </a:rPr>
              <a:t>C: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#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65" dirty="0">
                <a:latin typeface="Arial MT"/>
                <a:cs typeface="Arial MT"/>
              </a:rPr>
              <a:t>of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classes,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h: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hidden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size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343" y="900680"/>
            <a:ext cx="56007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245" algn="l"/>
              </a:tabLst>
            </a:pPr>
            <a:r>
              <a:rPr spc="-10" dirty="0"/>
              <a:t>Prior</a:t>
            </a:r>
            <a:r>
              <a:rPr dirty="0"/>
              <a:t>	</a:t>
            </a:r>
            <a:r>
              <a:rPr spc="-75" dirty="0"/>
              <a:t>work:</a:t>
            </a:r>
            <a:r>
              <a:rPr spc="-590" dirty="0"/>
              <a:t> </a:t>
            </a:r>
            <a:r>
              <a:rPr spc="-475" dirty="0"/>
              <a:t>ELMo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74787" y="2436627"/>
            <a:ext cx="16979900" cy="2425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100" dirty="0">
                <a:latin typeface="Cambria"/>
                <a:cs typeface="Cambria"/>
              </a:rPr>
              <a:t>ELMo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(Peters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2018;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017100"/>
                </a:solidFill>
                <a:latin typeface="Cambria"/>
                <a:cs typeface="Cambria"/>
              </a:rPr>
              <a:t>NAACL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2018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best</a:t>
            </a:r>
            <a:r>
              <a:rPr sz="3100" spc="2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017100"/>
                </a:solidFill>
                <a:latin typeface="Cambria"/>
                <a:cs typeface="Cambria"/>
              </a:rPr>
              <a:t>paper)</a:t>
            </a:r>
            <a:endParaRPr sz="3100">
              <a:latin typeface="Cambria"/>
              <a:cs typeface="Cambria"/>
            </a:endParaRPr>
          </a:p>
          <a:p>
            <a:pPr marL="1254125" indent="-495934">
              <a:lnSpc>
                <a:spcPct val="100000"/>
              </a:lnSpc>
              <a:spcBef>
                <a:spcPts val="1235"/>
              </a:spcBef>
              <a:buSzPct val="146774"/>
              <a:buChar char="•"/>
              <a:tabLst>
                <a:tab pos="1254125" algn="l"/>
              </a:tabLst>
            </a:pPr>
            <a:r>
              <a:rPr sz="3100" dirty="0">
                <a:latin typeface="Cambria"/>
                <a:cs typeface="Cambria"/>
              </a:rPr>
              <a:t>Train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two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separate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unidirectional</a:t>
            </a:r>
            <a:r>
              <a:rPr sz="3100" b="1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LMs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(left-</a:t>
            </a:r>
            <a:r>
              <a:rPr sz="3100" spc="-10" dirty="0">
                <a:latin typeface="Cambria"/>
                <a:cs typeface="Cambria"/>
              </a:rPr>
              <a:t>to-</a:t>
            </a:r>
            <a:r>
              <a:rPr sz="3100" dirty="0">
                <a:latin typeface="Cambria"/>
                <a:cs typeface="Cambria"/>
              </a:rPr>
              <a:t>right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right-to-</a:t>
            </a:r>
            <a:r>
              <a:rPr sz="3100" dirty="0">
                <a:latin typeface="Cambria"/>
                <a:cs typeface="Cambria"/>
              </a:rPr>
              <a:t>left)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based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on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b="1" spc="-10" dirty="0">
                <a:latin typeface="Cambria"/>
                <a:cs typeface="Cambria"/>
              </a:rPr>
              <a:t>LSTMs</a:t>
            </a:r>
            <a:endParaRPr sz="3100">
              <a:latin typeface="Cambria"/>
              <a:cs typeface="Cambria"/>
            </a:endParaRPr>
          </a:p>
          <a:p>
            <a:pPr marL="1254125" indent="-495934">
              <a:lnSpc>
                <a:spcPct val="100000"/>
              </a:lnSpc>
              <a:spcBef>
                <a:spcPts val="1230"/>
              </a:spcBef>
              <a:buSzPct val="146774"/>
              <a:buFont typeface="Cambria"/>
              <a:buChar char="•"/>
              <a:tabLst>
                <a:tab pos="1254125" algn="l"/>
              </a:tabLst>
            </a:pPr>
            <a:r>
              <a:rPr sz="3100" b="1" spc="-55" dirty="0">
                <a:latin typeface="Cambria"/>
                <a:cs typeface="Cambria"/>
              </a:rPr>
              <a:t>Feature-</a:t>
            </a:r>
            <a:r>
              <a:rPr sz="3100" b="1" dirty="0">
                <a:latin typeface="Cambria"/>
                <a:cs typeface="Cambria"/>
              </a:rPr>
              <a:t>based</a:t>
            </a:r>
            <a:r>
              <a:rPr sz="3100" b="1" spc="28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approach: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pre-</a:t>
            </a:r>
            <a:r>
              <a:rPr sz="3100" dirty="0">
                <a:latin typeface="Cambria"/>
                <a:cs typeface="Cambria"/>
              </a:rPr>
              <a:t>trained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representations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used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as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input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task-</a:t>
            </a:r>
            <a:r>
              <a:rPr sz="3100" dirty="0">
                <a:latin typeface="Cambria"/>
                <a:cs typeface="Cambria"/>
              </a:rPr>
              <a:t>specific</a:t>
            </a:r>
            <a:r>
              <a:rPr sz="3100" spc="229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models</a:t>
            </a:r>
            <a:endParaRPr sz="3100">
              <a:latin typeface="Cambria"/>
              <a:cs typeface="Cambria"/>
            </a:endParaRPr>
          </a:p>
          <a:p>
            <a:pPr marL="1254125" indent="-495934">
              <a:lnSpc>
                <a:spcPct val="100000"/>
              </a:lnSpc>
              <a:spcBef>
                <a:spcPts val="1235"/>
              </a:spcBef>
              <a:buSzPct val="146774"/>
              <a:buChar char="•"/>
              <a:tabLst>
                <a:tab pos="1254125" algn="l"/>
              </a:tabLst>
            </a:pPr>
            <a:r>
              <a:rPr sz="3100" dirty="0">
                <a:latin typeface="Cambria"/>
                <a:cs typeface="Cambria"/>
              </a:rPr>
              <a:t>Trained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on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single</a:t>
            </a:r>
            <a:r>
              <a:rPr sz="3100" b="1" spc="225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sentences</a:t>
            </a:r>
            <a:r>
              <a:rPr sz="3100" b="1" spc="18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from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1B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word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benchmark</a:t>
            </a:r>
            <a:r>
              <a:rPr sz="3100" spc="185" dirty="0">
                <a:latin typeface="Cambria"/>
                <a:cs typeface="Cambria"/>
              </a:rPr>
              <a:t> </a:t>
            </a:r>
            <a:r>
              <a:rPr sz="3100" spc="65" dirty="0">
                <a:solidFill>
                  <a:srgbClr val="017100"/>
                </a:solidFill>
                <a:latin typeface="Cambria"/>
                <a:cs typeface="Cambria"/>
              </a:rPr>
              <a:t>(Chelba</a:t>
            </a:r>
            <a:r>
              <a:rPr sz="3100" spc="18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100" spc="18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100" spc="19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017100"/>
                </a:solidFill>
                <a:latin typeface="Cambria"/>
                <a:cs typeface="Cambria"/>
              </a:rPr>
              <a:t>2014)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77104" y="5553384"/>
            <a:ext cx="8654513" cy="481660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70525" y="5498448"/>
            <a:ext cx="5192723" cy="47126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94971" y="873997"/>
            <a:ext cx="1316264" cy="12039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0797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Fine-</a:t>
            </a:r>
            <a:r>
              <a:rPr spc="-265" dirty="0"/>
              <a:t>tuning</a:t>
            </a:r>
            <a:r>
              <a:rPr spc="35" dirty="0"/>
              <a:t> </a:t>
            </a:r>
            <a:r>
              <a:rPr spc="-625" dirty="0"/>
              <a:t>BE</a:t>
            </a:r>
            <a:r>
              <a:rPr spc="-1290" dirty="0"/>
              <a:t>R</a:t>
            </a:r>
            <a:r>
              <a:rPr spc="-625"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6898" y="8394262"/>
            <a:ext cx="233045" cy="7359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17353" y="8219023"/>
            <a:ext cx="15680690" cy="795089"/>
          </a:xfrm>
          <a:prstGeom prst="rect">
            <a:avLst/>
          </a:prstGeom>
        </p:spPr>
        <p:txBody>
          <a:bodyPr vert="horz" wrap="square" lIns="0" tIns="299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60"/>
              </a:spcBef>
            </a:pPr>
            <a:r>
              <a:rPr sz="3200" dirty="0">
                <a:latin typeface="Arial MT"/>
                <a:cs typeface="Arial MT"/>
              </a:rPr>
              <a:t>For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token-level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prediction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tasks,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spc="70" dirty="0">
                <a:latin typeface="Arial MT"/>
                <a:cs typeface="Arial MT"/>
              </a:rPr>
              <a:t>add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linear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classifier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100" dirty="0">
                <a:latin typeface="Arial MT"/>
                <a:cs typeface="Arial MT"/>
              </a:rPr>
              <a:t> top </a:t>
            </a:r>
            <a:r>
              <a:rPr sz="3200" spc="65" dirty="0">
                <a:latin typeface="Arial MT"/>
                <a:cs typeface="Arial MT"/>
              </a:rPr>
              <a:t>of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hidden</a:t>
            </a:r>
            <a:r>
              <a:rPr sz="3200" spc="1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representations</a:t>
            </a:r>
            <a:endParaRPr sz="3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8424" y="2352358"/>
            <a:ext cx="13550580" cy="532138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3812" y="900680"/>
            <a:ext cx="863663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290" algn="l"/>
              </a:tabLst>
            </a:pPr>
            <a:r>
              <a:rPr spc="-285" dirty="0"/>
              <a:t>Experimental</a:t>
            </a:r>
            <a:r>
              <a:rPr dirty="0"/>
              <a:t>	</a:t>
            </a:r>
            <a:r>
              <a:rPr spc="-265" dirty="0"/>
              <a:t>results:</a:t>
            </a:r>
            <a:r>
              <a:rPr spc="-605" dirty="0"/>
              <a:t> </a:t>
            </a:r>
            <a:r>
              <a:rPr spc="-459" dirty="0"/>
              <a:t>GLUE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71277" y="3753525"/>
            <a:ext cx="18319115" cy="3688079"/>
            <a:chOff x="1071277" y="3753525"/>
            <a:chExt cx="18319115" cy="368807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3302" y="3753525"/>
              <a:ext cx="18296877" cy="368758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7454" y="5827533"/>
              <a:ext cx="17909540" cy="477520"/>
            </a:xfrm>
            <a:custGeom>
              <a:avLst/>
              <a:gdLst/>
              <a:ahLst/>
              <a:cxnLst/>
              <a:rect l="l" t="t" r="r" b="b"/>
              <a:pathLst>
                <a:path w="17909540" h="477520">
                  <a:moveTo>
                    <a:pt x="0" y="0"/>
                  </a:moveTo>
                  <a:lnTo>
                    <a:pt x="17909192" y="0"/>
                  </a:lnTo>
                  <a:lnTo>
                    <a:pt x="17909192" y="477007"/>
                  </a:lnTo>
                  <a:lnTo>
                    <a:pt x="0" y="477007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97454" y="6384016"/>
              <a:ext cx="17909540" cy="489584"/>
            </a:xfrm>
            <a:custGeom>
              <a:avLst/>
              <a:gdLst/>
              <a:ahLst/>
              <a:cxnLst/>
              <a:rect l="l" t="t" r="r" b="b"/>
              <a:pathLst>
                <a:path w="17909540" h="489584">
                  <a:moveTo>
                    <a:pt x="0" y="0"/>
                  </a:moveTo>
                  <a:lnTo>
                    <a:pt x="17909192" y="0"/>
                  </a:lnTo>
                  <a:lnTo>
                    <a:pt x="17909192" y="489176"/>
                  </a:lnTo>
                  <a:lnTo>
                    <a:pt x="0" y="489176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97454" y="4883019"/>
              <a:ext cx="17909540" cy="489584"/>
            </a:xfrm>
            <a:custGeom>
              <a:avLst/>
              <a:gdLst/>
              <a:ahLst/>
              <a:cxnLst/>
              <a:rect l="l" t="t" r="r" b="b"/>
              <a:pathLst>
                <a:path w="17909540" h="489585">
                  <a:moveTo>
                    <a:pt x="0" y="0"/>
                  </a:moveTo>
                  <a:lnTo>
                    <a:pt x="17909192" y="0"/>
                  </a:lnTo>
                  <a:lnTo>
                    <a:pt x="17909192" y="489176"/>
                  </a:lnTo>
                  <a:lnTo>
                    <a:pt x="0" y="489176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9461" y="900680"/>
            <a:ext cx="922528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52290" algn="l"/>
              </a:tabLst>
            </a:pPr>
            <a:r>
              <a:rPr spc="-285" dirty="0"/>
              <a:t>Experimental</a:t>
            </a:r>
            <a:r>
              <a:rPr dirty="0"/>
              <a:t>	</a:t>
            </a:r>
            <a:r>
              <a:rPr spc="-265" dirty="0"/>
              <a:t>results:</a:t>
            </a:r>
            <a:r>
              <a:rPr spc="-605" dirty="0"/>
              <a:t> </a:t>
            </a:r>
            <a:r>
              <a:rPr spc="-275" dirty="0"/>
              <a:t>SQuAD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57476" y="2849665"/>
            <a:ext cx="8257540" cy="7007225"/>
            <a:chOff x="1757476" y="2849665"/>
            <a:chExt cx="8257540" cy="70072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1176" y="2849665"/>
              <a:ext cx="7995519" cy="70066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3653" y="6236580"/>
              <a:ext cx="8205470" cy="419734"/>
            </a:xfrm>
            <a:custGeom>
              <a:avLst/>
              <a:gdLst/>
              <a:ahLst/>
              <a:cxnLst/>
              <a:rect l="l" t="t" r="r" b="b"/>
              <a:pathLst>
                <a:path w="8205470" h="419734">
                  <a:moveTo>
                    <a:pt x="0" y="0"/>
                  </a:moveTo>
                  <a:lnTo>
                    <a:pt x="8205052" y="0"/>
                  </a:lnTo>
                  <a:lnTo>
                    <a:pt x="8205052" y="419465"/>
                  </a:lnTo>
                  <a:lnTo>
                    <a:pt x="0" y="41946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3653" y="7650803"/>
              <a:ext cx="8205470" cy="881380"/>
            </a:xfrm>
            <a:custGeom>
              <a:avLst/>
              <a:gdLst/>
              <a:ahLst/>
              <a:cxnLst/>
              <a:rect l="l" t="t" r="r" b="b"/>
              <a:pathLst>
                <a:path w="8205470" h="881379">
                  <a:moveTo>
                    <a:pt x="0" y="0"/>
                  </a:moveTo>
                  <a:lnTo>
                    <a:pt x="8205052" y="0"/>
                  </a:lnTo>
                  <a:lnTo>
                    <a:pt x="8205052" y="880845"/>
                  </a:lnTo>
                  <a:lnTo>
                    <a:pt x="0" y="880845"/>
                  </a:lnTo>
                  <a:lnTo>
                    <a:pt x="0" y="0"/>
                  </a:lnTo>
                  <a:close/>
                </a:path>
              </a:pathLst>
            </a:custGeom>
            <a:ln w="5235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117957" y="2847013"/>
            <a:ext cx="7049770" cy="7031990"/>
            <a:chOff x="10117957" y="2847013"/>
            <a:chExt cx="7049770" cy="703199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57147" y="2847013"/>
              <a:ext cx="5210173" cy="703196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144134" y="6172473"/>
              <a:ext cx="1962150" cy="280035"/>
            </a:xfrm>
            <a:custGeom>
              <a:avLst/>
              <a:gdLst/>
              <a:ahLst/>
              <a:cxnLst/>
              <a:rect l="l" t="t" r="r" b="b"/>
              <a:pathLst>
                <a:path w="1962150" h="280035">
                  <a:moveTo>
                    <a:pt x="0" y="279933"/>
                  </a:moveTo>
                  <a:lnTo>
                    <a:pt x="1936018" y="3697"/>
                  </a:lnTo>
                  <a:lnTo>
                    <a:pt x="1961933" y="0"/>
                  </a:lnTo>
                </a:path>
              </a:pathLst>
            </a:custGeom>
            <a:ln w="52354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065066" y="6070439"/>
              <a:ext cx="226695" cy="212090"/>
            </a:xfrm>
            <a:custGeom>
              <a:avLst/>
              <a:gdLst/>
              <a:ahLst/>
              <a:cxnLst/>
              <a:rect l="l" t="t" r="r" b="b"/>
              <a:pathLst>
                <a:path w="226695" h="212089">
                  <a:moveTo>
                    <a:pt x="0" y="0"/>
                  </a:moveTo>
                  <a:lnTo>
                    <a:pt x="30177" y="211463"/>
                  </a:lnTo>
                  <a:lnTo>
                    <a:pt x="226548" y="75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2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08836" y="900680"/>
            <a:ext cx="102870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4645" algn="l"/>
              </a:tabLst>
            </a:pPr>
            <a:r>
              <a:rPr spc="-10" dirty="0"/>
              <a:t>Ablation</a:t>
            </a:r>
            <a:r>
              <a:rPr dirty="0"/>
              <a:t>	</a:t>
            </a:r>
            <a:r>
              <a:rPr spc="-310" dirty="0"/>
              <a:t>study:</a:t>
            </a:r>
            <a:r>
              <a:rPr spc="-615" dirty="0"/>
              <a:t> </a:t>
            </a:r>
            <a:r>
              <a:rPr spc="-175" dirty="0"/>
              <a:t>pre-</a:t>
            </a:r>
            <a:r>
              <a:rPr spc="-185" dirty="0"/>
              <a:t>training</a:t>
            </a:r>
            <a:r>
              <a:rPr spc="-165" dirty="0"/>
              <a:t> </a:t>
            </a:r>
            <a:r>
              <a:rPr spc="-430" dirty="0"/>
              <a:t>tasks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976" y="3091736"/>
            <a:ext cx="11452550" cy="68173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82021" y="4445677"/>
            <a:ext cx="246379" cy="21399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ts val="5560"/>
              </a:lnSpc>
              <a:spcBef>
                <a:spcPts val="110"/>
              </a:spcBef>
            </a:pPr>
            <a:r>
              <a:rPr sz="4650" spc="-50" dirty="0">
                <a:latin typeface="Arial MT"/>
                <a:cs typeface="Arial MT"/>
              </a:rPr>
              <a:t>•</a:t>
            </a:r>
            <a:endParaRPr sz="4650" dirty="0">
              <a:latin typeface="Arial MT"/>
              <a:cs typeface="Arial MT"/>
            </a:endParaRPr>
          </a:p>
          <a:p>
            <a:pPr marL="26034">
              <a:lnSpc>
                <a:spcPts val="5440"/>
              </a:lnSpc>
            </a:pPr>
            <a:r>
              <a:rPr sz="4550" spc="-50" dirty="0">
                <a:latin typeface="Arial MT"/>
                <a:cs typeface="Arial MT"/>
              </a:rPr>
              <a:t>•</a:t>
            </a:r>
            <a:endParaRPr sz="4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endParaRPr sz="46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13592477" y="4334614"/>
            <a:ext cx="5325745" cy="1425390"/>
          </a:xfrm>
          <a:prstGeom prst="rect">
            <a:avLst/>
          </a:prstGeom>
        </p:spPr>
        <p:txBody>
          <a:bodyPr vert="horz" wrap="square" lIns="0" tIns="235585" rIns="0" bIns="0" rtlCol="0">
            <a:spAutoFit/>
          </a:bodyPr>
          <a:lstStyle/>
          <a:p>
            <a:pPr marL="26034" algn="just">
              <a:lnSpc>
                <a:spcPct val="100000"/>
              </a:lnSpc>
              <a:spcBef>
                <a:spcPts val="1855"/>
              </a:spcBef>
            </a:pPr>
            <a:r>
              <a:rPr sz="3200" spc="90" dirty="0">
                <a:latin typeface="Arial MT"/>
                <a:cs typeface="Arial MT"/>
              </a:rPr>
              <a:t>MLM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&gt;&gt;</a:t>
            </a:r>
            <a:r>
              <a:rPr sz="3200" spc="50" dirty="0">
                <a:latin typeface="Arial MT"/>
                <a:cs typeface="Arial MT"/>
              </a:rPr>
              <a:t> </a:t>
            </a:r>
            <a:r>
              <a:rPr sz="3200" spc="60" dirty="0">
                <a:latin typeface="Arial MT"/>
                <a:cs typeface="Arial MT"/>
              </a:rPr>
              <a:t>left-</a:t>
            </a:r>
            <a:r>
              <a:rPr sz="3200" spc="70" dirty="0">
                <a:latin typeface="Arial MT"/>
                <a:cs typeface="Arial MT"/>
              </a:rPr>
              <a:t>to-right</a:t>
            </a:r>
            <a:r>
              <a:rPr sz="3200" spc="45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LMs</a:t>
            </a:r>
            <a:endParaRPr sz="3200" dirty="0">
              <a:latin typeface="Arial MT"/>
              <a:cs typeface="Arial MT"/>
            </a:endParaRPr>
          </a:p>
          <a:p>
            <a:pPr marL="12700" indent="13335" algn="just">
              <a:lnSpc>
                <a:spcPct val="100000"/>
              </a:lnSpc>
              <a:spcBef>
                <a:spcPts val="1735"/>
              </a:spcBef>
            </a:pPr>
            <a:r>
              <a:rPr sz="3100" dirty="0">
                <a:latin typeface="Arial MT"/>
                <a:cs typeface="Arial MT"/>
              </a:rPr>
              <a:t>NSP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improves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on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some</a:t>
            </a:r>
            <a:r>
              <a:rPr sz="3100" spc="55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tasks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9167" y="900680"/>
            <a:ext cx="872617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4645" algn="l"/>
                <a:tab pos="5075555" algn="l"/>
                <a:tab pos="7251700" algn="l"/>
              </a:tabLst>
            </a:pPr>
            <a:r>
              <a:rPr spc="-10" dirty="0"/>
              <a:t>Ablation</a:t>
            </a:r>
            <a:r>
              <a:rPr dirty="0"/>
              <a:t>	</a:t>
            </a:r>
            <a:r>
              <a:rPr spc="-320" dirty="0"/>
              <a:t>study:</a:t>
            </a:r>
            <a:r>
              <a:rPr dirty="0"/>
              <a:t>	</a:t>
            </a:r>
            <a:r>
              <a:rPr spc="-265" dirty="0"/>
              <a:t>model</a:t>
            </a:r>
            <a:r>
              <a:rPr dirty="0"/>
              <a:t>	</a:t>
            </a:r>
            <a:r>
              <a:rPr spc="-515" dirty="0"/>
              <a:t>sizes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7646" y="3656929"/>
            <a:ext cx="9439308" cy="481477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3336" y="5809783"/>
            <a:ext cx="4548505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bigger,</a:t>
            </a:r>
            <a:r>
              <a:rPr sz="3600" spc="-4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better!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50252" y="3073309"/>
            <a:ext cx="138430" cy="394335"/>
            <a:chOff x="2650252" y="3073309"/>
            <a:chExt cx="138430" cy="394335"/>
          </a:xfrm>
        </p:grpSpPr>
        <p:sp>
          <p:nvSpPr>
            <p:cNvPr id="6" name="object 6"/>
            <p:cNvSpPr/>
            <p:nvPr/>
          </p:nvSpPr>
          <p:spPr>
            <a:xfrm>
              <a:off x="2719360" y="3073309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55613"/>
                  </a:lnTo>
                  <a:lnTo>
                    <a:pt x="0" y="27132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0252" y="3328922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30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20492" y="2568396"/>
            <a:ext cx="1222375" cy="4400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#</a:t>
            </a:r>
            <a:r>
              <a:rPr sz="2700" spc="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layers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976395" y="3157212"/>
            <a:ext cx="138430" cy="394335"/>
            <a:chOff x="3976395" y="3157212"/>
            <a:chExt cx="138430" cy="394335"/>
          </a:xfrm>
        </p:grpSpPr>
        <p:sp>
          <p:nvSpPr>
            <p:cNvPr id="10" name="object 10"/>
            <p:cNvSpPr/>
            <p:nvPr/>
          </p:nvSpPr>
          <p:spPr>
            <a:xfrm>
              <a:off x="4045503" y="3157212"/>
              <a:ext cx="0" cy="271780"/>
            </a:xfrm>
            <a:custGeom>
              <a:avLst/>
              <a:gdLst/>
              <a:ahLst/>
              <a:cxnLst/>
              <a:rect l="l" t="t" r="r" b="b"/>
              <a:pathLst>
                <a:path h="271779">
                  <a:moveTo>
                    <a:pt x="0" y="0"/>
                  </a:moveTo>
                  <a:lnTo>
                    <a:pt x="0" y="255613"/>
                  </a:lnTo>
                  <a:lnTo>
                    <a:pt x="0" y="271320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76395" y="3412825"/>
              <a:ext cx="138430" cy="138430"/>
            </a:xfrm>
            <a:custGeom>
              <a:avLst/>
              <a:gdLst/>
              <a:ahLst/>
              <a:cxnLst/>
              <a:rect l="l" t="t" r="r" b="b"/>
              <a:pathLst>
                <a:path w="138429" h="138429">
                  <a:moveTo>
                    <a:pt x="138215" y="0"/>
                  </a:moveTo>
                  <a:lnTo>
                    <a:pt x="0" y="0"/>
                  </a:lnTo>
                  <a:lnTo>
                    <a:pt x="69107" y="138215"/>
                  </a:lnTo>
                  <a:lnTo>
                    <a:pt x="138215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504646" y="2214809"/>
            <a:ext cx="1082040" cy="8489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40029" marR="5080" indent="-227965">
              <a:lnSpc>
                <a:spcPts val="3220"/>
              </a:lnSpc>
              <a:spcBef>
                <a:spcPts val="240"/>
              </a:spcBef>
            </a:pP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hidden </a:t>
            </a:r>
            <a:r>
              <a:rPr sz="2700" spc="-20" dirty="0">
                <a:solidFill>
                  <a:srgbClr val="B51700"/>
                </a:solidFill>
                <a:latin typeface="Arial MT"/>
                <a:cs typeface="Arial MT"/>
              </a:rPr>
              <a:t>size</a:t>
            </a:r>
            <a:endParaRPr sz="27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984600" y="3191318"/>
            <a:ext cx="389255" cy="389255"/>
            <a:chOff x="4984600" y="3191318"/>
            <a:chExt cx="389255" cy="389255"/>
          </a:xfrm>
        </p:grpSpPr>
        <p:sp>
          <p:nvSpPr>
            <p:cNvPr id="14" name="object 14"/>
            <p:cNvSpPr/>
            <p:nvPr/>
          </p:nvSpPr>
          <p:spPr>
            <a:xfrm>
              <a:off x="5071226" y="3207024"/>
              <a:ext cx="287020" cy="287020"/>
            </a:xfrm>
            <a:custGeom>
              <a:avLst/>
              <a:gdLst/>
              <a:ahLst/>
              <a:cxnLst/>
              <a:rect l="l" t="t" r="r" b="b"/>
              <a:pathLst>
                <a:path w="287020" h="287020">
                  <a:moveTo>
                    <a:pt x="286694" y="0"/>
                  </a:moveTo>
                  <a:lnTo>
                    <a:pt x="11106" y="275588"/>
                  </a:lnTo>
                  <a:lnTo>
                    <a:pt x="0" y="286694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84600" y="3433747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5">
                  <a:moveTo>
                    <a:pt x="48866" y="0"/>
                  </a:moveTo>
                  <a:lnTo>
                    <a:pt x="0" y="146599"/>
                  </a:lnTo>
                  <a:lnTo>
                    <a:pt x="146599" y="97733"/>
                  </a:lnTo>
                  <a:lnTo>
                    <a:pt x="4886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874769" y="2264622"/>
            <a:ext cx="966469" cy="8489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75895">
              <a:lnSpc>
                <a:spcPts val="3220"/>
              </a:lnSpc>
              <a:spcBef>
                <a:spcPts val="24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#</a:t>
            </a:r>
            <a:r>
              <a:rPr sz="2700" spc="-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30" dirty="0">
                <a:solidFill>
                  <a:srgbClr val="B51700"/>
                </a:solidFill>
                <a:latin typeface="Arial MT"/>
                <a:cs typeface="Arial MT"/>
              </a:rPr>
              <a:t>of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heads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7649" y="900680"/>
            <a:ext cx="1032891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4645" algn="l"/>
              </a:tabLst>
            </a:pPr>
            <a:r>
              <a:rPr spc="-10" dirty="0"/>
              <a:t>Ablation</a:t>
            </a:r>
            <a:r>
              <a:rPr dirty="0"/>
              <a:t>	</a:t>
            </a:r>
            <a:r>
              <a:rPr spc="-310" dirty="0"/>
              <a:t>study:</a:t>
            </a:r>
            <a:r>
              <a:rPr spc="-615" dirty="0"/>
              <a:t> </a:t>
            </a:r>
            <a:r>
              <a:rPr spc="-185" dirty="0"/>
              <a:t>training</a:t>
            </a:r>
            <a:r>
              <a:rPr spc="-200" dirty="0"/>
              <a:t> </a:t>
            </a:r>
            <a:r>
              <a:rPr spc="-285" dirty="0"/>
              <a:t>efficiency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3958" y="2867188"/>
            <a:ext cx="9520331" cy="63400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591481" y="4804034"/>
            <a:ext cx="5836920" cy="166751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54"/>
              </a:spcBef>
            </a:pPr>
            <a:r>
              <a:rPr sz="3600" spc="105" dirty="0">
                <a:latin typeface="Arial MT"/>
                <a:cs typeface="Arial MT"/>
              </a:rPr>
              <a:t>MLM </a:t>
            </a:r>
            <a:r>
              <a:rPr sz="3600" dirty="0">
                <a:latin typeface="Arial MT"/>
                <a:cs typeface="Arial MT"/>
              </a:rPr>
              <a:t>takes</a:t>
            </a:r>
            <a:r>
              <a:rPr sz="3600" spc="1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slightly</a:t>
            </a:r>
            <a:r>
              <a:rPr sz="3600" spc="10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longer</a:t>
            </a:r>
            <a:r>
              <a:rPr sz="3600" spc="110" dirty="0">
                <a:latin typeface="Arial MT"/>
                <a:cs typeface="Arial MT"/>
              </a:rPr>
              <a:t> </a:t>
            </a:r>
            <a:r>
              <a:rPr sz="3600" spc="80" dirty="0">
                <a:latin typeface="Arial MT"/>
                <a:cs typeface="Arial MT"/>
              </a:rPr>
              <a:t>to </a:t>
            </a:r>
            <a:r>
              <a:rPr sz="3600" dirty="0">
                <a:latin typeface="Arial MT"/>
                <a:cs typeface="Arial MT"/>
              </a:rPr>
              <a:t>converge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because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spc="70" dirty="0">
                <a:latin typeface="Arial MT"/>
                <a:cs typeface="Arial MT"/>
              </a:rPr>
              <a:t>it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spc="-20" dirty="0">
                <a:latin typeface="Arial MT"/>
                <a:cs typeface="Arial MT"/>
              </a:rPr>
              <a:t>only </a:t>
            </a:r>
            <a:r>
              <a:rPr sz="3600" spc="50" dirty="0">
                <a:latin typeface="Arial MT"/>
                <a:cs typeface="Arial MT"/>
              </a:rPr>
              <a:t>predicts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140" dirty="0">
                <a:latin typeface="Arial MT"/>
                <a:cs typeface="Arial MT"/>
              </a:rPr>
              <a:t>15%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of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tokens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065" algn="l"/>
              </a:tabLst>
            </a:pPr>
            <a:r>
              <a:rPr spc="-295" dirty="0"/>
              <a:t>Conclusions</a:t>
            </a:r>
            <a:r>
              <a:rPr spc="50" dirty="0"/>
              <a:t> </a:t>
            </a:r>
            <a:r>
              <a:rPr spc="-25" dirty="0"/>
              <a:t>(in</a:t>
            </a:r>
            <a:r>
              <a:rPr dirty="0"/>
              <a:t>	</a:t>
            </a:r>
            <a:r>
              <a:rPr spc="-285" dirty="0"/>
              <a:t>early</a:t>
            </a:r>
            <a:r>
              <a:rPr spc="15" dirty="0"/>
              <a:t> </a:t>
            </a:r>
            <a:r>
              <a:rPr spc="-330" dirty="0"/>
              <a:t>2019)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4339" y="5449006"/>
            <a:ext cx="14854647" cy="46613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0077" y="2288073"/>
            <a:ext cx="72466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Jacob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Devlin’s talk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2019/1: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8355" y="3121808"/>
            <a:ext cx="14988433" cy="21239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92065" algn="l"/>
              </a:tabLst>
            </a:pPr>
            <a:r>
              <a:rPr spc="-295" dirty="0"/>
              <a:t>Conclusions</a:t>
            </a:r>
            <a:r>
              <a:rPr spc="50" dirty="0"/>
              <a:t> </a:t>
            </a:r>
            <a:r>
              <a:rPr spc="-25" dirty="0"/>
              <a:t>(in</a:t>
            </a:r>
            <a:r>
              <a:rPr dirty="0"/>
              <a:t>	</a:t>
            </a:r>
            <a:r>
              <a:rPr spc="-285" dirty="0"/>
              <a:t>early</a:t>
            </a:r>
            <a:r>
              <a:rPr spc="15" dirty="0"/>
              <a:t> </a:t>
            </a:r>
            <a:r>
              <a:rPr spc="-330" dirty="0"/>
              <a:t>2019)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2629" y="2809584"/>
            <a:ext cx="724662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75" dirty="0">
                <a:latin typeface="Arial MT"/>
                <a:cs typeface="Arial MT"/>
              </a:rPr>
              <a:t>Jacob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Devlin’s talk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2019/1: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793" y="4206885"/>
            <a:ext cx="14648318" cy="3094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390" y="900680"/>
            <a:ext cx="88753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1680" algn="l"/>
                <a:tab pos="6913880" algn="l"/>
              </a:tabLst>
            </a:pPr>
            <a:r>
              <a:rPr spc="-20" dirty="0"/>
              <a:t>What</a:t>
            </a:r>
            <a:r>
              <a:rPr dirty="0"/>
              <a:t>	</a:t>
            </a:r>
            <a:r>
              <a:rPr spc="-434" dirty="0"/>
              <a:t>happened</a:t>
            </a:r>
            <a:r>
              <a:rPr spc="30" dirty="0"/>
              <a:t> </a:t>
            </a:r>
            <a:r>
              <a:rPr spc="-10" dirty="0"/>
              <a:t>after</a:t>
            </a:r>
            <a:r>
              <a:rPr dirty="0"/>
              <a:t>	</a:t>
            </a:r>
            <a:r>
              <a:rPr spc="-770" dirty="0"/>
              <a:t>BE</a:t>
            </a:r>
            <a:r>
              <a:rPr spc="-1435" dirty="0"/>
              <a:t>R</a:t>
            </a:r>
            <a:r>
              <a:rPr spc="-770" dirty="0"/>
              <a:t>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22552" y="2906524"/>
            <a:ext cx="1443545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200" dirty="0">
                <a:latin typeface="Cambria"/>
                <a:cs typeface="Cambria"/>
              </a:rPr>
              <a:t>Lots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people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are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trying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understand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what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BERT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has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learned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and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how</a:t>
            </a:r>
            <a:r>
              <a:rPr sz="3200" spc="19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it</a:t>
            </a:r>
            <a:r>
              <a:rPr sz="3200" spc="200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works</a:t>
            </a:r>
            <a:endParaRPr sz="32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462" y="4098592"/>
            <a:ext cx="14280090" cy="3029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08758" y="7750232"/>
            <a:ext cx="287020" cy="1536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005">
              <a:lnSpc>
                <a:spcPts val="5940"/>
              </a:lnSpc>
              <a:spcBef>
                <a:spcPts val="110"/>
              </a:spcBef>
            </a:pPr>
            <a:r>
              <a:rPr sz="5250" spc="-50" dirty="0">
                <a:latin typeface="Arial MT"/>
                <a:cs typeface="Arial MT"/>
              </a:rPr>
              <a:t>•</a:t>
            </a:r>
            <a:endParaRPr sz="5250">
              <a:latin typeface="Arial MT"/>
              <a:cs typeface="Arial MT"/>
            </a:endParaRPr>
          </a:p>
          <a:p>
            <a:pPr marL="12700">
              <a:lnSpc>
                <a:spcPts val="5940"/>
              </a:lnSpc>
            </a:pPr>
            <a:r>
              <a:rPr sz="5250" spc="-50" dirty="0">
                <a:latin typeface="Arial MT"/>
                <a:cs typeface="Arial MT"/>
              </a:rPr>
              <a:t>•</a:t>
            </a:r>
            <a:endParaRPr sz="52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3784656" y="7718029"/>
            <a:ext cx="14328140" cy="14427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350"/>
              </a:spcBef>
            </a:pPr>
            <a:r>
              <a:rPr sz="3600" dirty="0">
                <a:latin typeface="Arial MT"/>
                <a:cs typeface="Arial MT"/>
              </a:rPr>
              <a:t>Syntactic</a:t>
            </a:r>
            <a:r>
              <a:rPr sz="3600" spc="29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knowledge,</a:t>
            </a:r>
            <a:r>
              <a:rPr sz="3600" spc="3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semantic</a:t>
            </a:r>
            <a:r>
              <a:rPr sz="3600" spc="30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knowledge,</a:t>
            </a:r>
            <a:r>
              <a:rPr sz="3600" spc="300" dirty="0">
                <a:latin typeface="Arial MT"/>
                <a:cs typeface="Arial MT"/>
              </a:rPr>
              <a:t> </a:t>
            </a:r>
            <a:r>
              <a:rPr sz="3600" spc="65" dirty="0">
                <a:latin typeface="Arial MT"/>
                <a:cs typeface="Arial MT"/>
              </a:rPr>
              <a:t>world</a:t>
            </a:r>
            <a:r>
              <a:rPr sz="3600" spc="300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knowledge…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3600" spc="70" dirty="0">
                <a:latin typeface="Arial MT"/>
                <a:cs typeface="Arial MT"/>
              </a:rPr>
              <a:t>How</a:t>
            </a:r>
            <a:r>
              <a:rPr sz="3600" spc="20" dirty="0">
                <a:latin typeface="Arial MT"/>
                <a:cs typeface="Arial MT"/>
              </a:rPr>
              <a:t> </a:t>
            </a:r>
            <a:r>
              <a:rPr sz="3600" spc="105" dirty="0">
                <a:latin typeface="Arial MT"/>
                <a:cs typeface="Arial MT"/>
              </a:rPr>
              <a:t>to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mask,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spc="55" dirty="0">
                <a:latin typeface="Arial MT"/>
                <a:cs typeface="Arial MT"/>
              </a:rPr>
              <a:t>what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spc="105" dirty="0">
                <a:latin typeface="Arial MT"/>
                <a:cs typeface="Arial MT"/>
              </a:rPr>
              <a:t>to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mask,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where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spc="105" dirty="0">
                <a:latin typeface="Arial MT"/>
                <a:cs typeface="Arial MT"/>
              </a:rPr>
              <a:t>to</a:t>
            </a:r>
            <a:r>
              <a:rPr sz="3600" spc="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mask,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alternatives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spc="105" dirty="0">
                <a:latin typeface="Arial MT"/>
                <a:cs typeface="Arial MT"/>
              </a:rPr>
              <a:t>to</a:t>
            </a:r>
            <a:r>
              <a:rPr sz="3600" spc="35" dirty="0">
                <a:latin typeface="Arial MT"/>
                <a:cs typeface="Arial MT"/>
              </a:rPr>
              <a:t> </a:t>
            </a:r>
            <a:r>
              <a:rPr sz="3600" spc="-10" dirty="0">
                <a:latin typeface="Arial MT"/>
                <a:cs typeface="Arial MT"/>
              </a:rPr>
              <a:t>masking..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390" y="900680"/>
            <a:ext cx="88753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1680" algn="l"/>
                <a:tab pos="6913880" algn="l"/>
              </a:tabLst>
            </a:pPr>
            <a:r>
              <a:rPr spc="-20" dirty="0"/>
              <a:t>What</a:t>
            </a:r>
            <a:r>
              <a:rPr dirty="0"/>
              <a:t>	</a:t>
            </a:r>
            <a:r>
              <a:rPr spc="-434" dirty="0"/>
              <a:t>happened</a:t>
            </a:r>
            <a:r>
              <a:rPr spc="30" dirty="0"/>
              <a:t> </a:t>
            </a:r>
            <a:r>
              <a:rPr spc="-10" dirty="0"/>
              <a:t>after</a:t>
            </a:r>
            <a:r>
              <a:rPr dirty="0"/>
              <a:t>	</a:t>
            </a:r>
            <a:r>
              <a:rPr spc="-770" dirty="0"/>
              <a:t>BE</a:t>
            </a:r>
            <a:r>
              <a:rPr spc="-1435" dirty="0"/>
              <a:t>R</a:t>
            </a:r>
            <a:r>
              <a:rPr spc="-770" dirty="0"/>
              <a:t>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4166" y="2205067"/>
            <a:ext cx="13790930" cy="75114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9920" indent="-497205">
              <a:lnSpc>
                <a:spcPct val="100000"/>
              </a:lnSpc>
              <a:spcBef>
                <a:spcPts val="95"/>
              </a:spcBef>
              <a:buSzPct val="143939"/>
              <a:buChar char="•"/>
              <a:tabLst>
                <a:tab pos="629920" algn="l"/>
              </a:tabLst>
            </a:pPr>
            <a:r>
              <a:rPr sz="3300" spc="-20" dirty="0">
                <a:latin typeface="Cambria"/>
                <a:cs typeface="Cambria"/>
              </a:rPr>
              <a:t>RoBERTa</a:t>
            </a:r>
            <a:r>
              <a:rPr sz="3300" spc="135" dirty="0"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(Liu</a:t>
            </a:r>
            <a:r>
              <a:rPr sz="3300" spc="13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300" spc="13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130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300" spc="13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017100"/>
                </a:solidFill>
                <a:latin typeface="Cambria"/>
                <a:cs typeface="Cambria"/>
              </a:rPr>
              <a:t>2019)</a:t>
            </a:r>
            <a:endParaRPr sz="3300">
              <a:latin typeface="Cambria"/>
              <a:cs typeface="Cambria"/>
            </a:endParaRPr>
          </a:p>
          <a:p>
            <a:pPr marL="996950" lvl="1" indent="-497205">
              <a:lnSpc>
                <a:spcPct val="100000"/>
              </a:lnSpc>
              <a:spcBef>
                <a:spcPts val="1240"/>
              </a:spcBef>
              <a:buSzPct val="143939"/>
              <a:buChar char="•"/>
              <a:tabLst>
                <a:tab pos="996950" algn="l"/>
              </a:tabLst>
            </a:pPr>
            <a:r>
              <a:rPr sz="3300" dirty="0">
                <a:latin typeface="Cambria"/>
                <a:cs typeface="Cambria"/>
              </a:rPr>
              <a:t>Trained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on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10x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data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&amp;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longer,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no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spc="55" dirty="0">
                <a:latin typeface="Cambria"/>
                <a:cs typeface="Cambria"/>
              </a:rPr>
              <a:t>NSP</a:t>
            </a:r>
            <a:endParaRPr sz="3300">
              <a:latin typeface="Cambria"/>
              <a:cs typeface="Cambria"/>
            </a:endParaRPr>
          </a:p>
          <a:p>
            <a:pPr marL="996950" lvl="1" indent="-497205">
              <a:lnSpc>
                <a:spcPct val="100000"/>
              </a:lnSpc>
              <a:spcBef>
                <a:spcPts val="1240"/>
              </a:spcBef>
              <a:buSzPct val="143939"/>
              <a:buChar char="•"/>
              <a:tabLst>
                <a:tab pos="996950" algn="l"/>
              </a:tabLst>
            </a:pPr>
            <a:r>
              <a:rPr sz="3300" spc="55" dirty="0">
                <a:latin typeface="Cambria"/>
                <a:cs typeface="Cambria"/>
              </a:rPr>
              <a:t>Much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stronger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performance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than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BERT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spc="150" dirty="0">
                <a:latin typeface="Cambria"/>
                <a:cs typeface="Cambria"/>
              </a:rPr>
              <a:t>(e.g.,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spc="55" dirty="0">
                <a:latin typeface="Cambria"/>
                <a:cs typeface="Cambria"/>
              </a:rPr>
              <a:t>94.6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vs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spc="55" dirty="0">
                <a:latin typeface="Cambria"/>
                <a:cs typeface="Cambria"/>
              </a:rPr>
              <a:t>90.9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on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spc="105" dirty="0">
                <a:latin typeface="Cambria"/>
                <a:cs typeface="Cambria"/>
              </a:rPr>
              <a:t>SQuAD)</a:t>
            </a:r>
            <a:endParaRPr sz="3300">
              <a:latin typeface="Cambria"/>
              <a:cs typeface="Cambria"/>
            </a:endParaRPr>
          </a:p>
          <a:p>
            <a:pPr marL="996950" lvl="1" indent="-497205">
              <a:lnSpc>
                <a:spcPct val="100000"/>
              </a:lnSpc>
              <a:spcBef>
                <a:spcPts val="1240"/>
              </a:spcBef>
              <a:buSzPct val="143939"/>
              <a:buChar char="•"/>
              <a:tabLst>
                <a:tab pos="996950" algn="l"/>
              </a:tabLst>
            </a:pPr>
            <a:r>
              <a:rPr sz="3300" dirty="0">
                <a:latin typeface="Cambria"/>
                <a:cs typeface="Cambria"/>
              </a:rPr>
              <a:t>Still</a:t>
            </a:r>
            <a:r>
              <a:rPr sz="3300" spc="20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one</a:t>
            </a:r>
            <a:r>
              <a:rPr sz="3300" spc="2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of</a:t>
            </a:r>
            <a:r>
              <a:rPr sz="3300" spc="20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the</a:t>
            </a:r>
            <a:r>
              <a:rPr sz="3300" spc="2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most</a:t>
            </a:r>
            <a:r>
              <a:rPr sz="3300" spc="20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popular</a:t>
            </a:r>
            <a:r>
              <a:rPr sz="3300" spc="2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models</a:t>
            </a:r>
            <a:r>
              <a:rPr sz="3300" spc="20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to</a:t>
            </a:r>
            <a:r>
              <a:rPr sz="3300" spc="210" dirty="0">
                <a:latin typeface="Cambria"/>
                <a:cs typeface="Cambria"/>
              </a:rPr>
              <a:t> </a:t>
            </a:r>
            <a:r>
              <a:rPr sz="3300" spc="-20" dirty="0">
                <a:latin typeface="Cambria"/>
                <a:cs typeface="Cambria"/>
              </a:rPr>
              <a:t>date</a:t>
            </a:r>
            <a:endParaRPr sz="3300">
              <a:latin typeface="Cambria"/>
              <a:cs typeface="Cambria"/>
            </a:endParaRPr>
          </a:p>
          <a:p>
            <a:pPr marL="522605" indent="-497205">
              <a:lnSpc>
                <a:spcPct val="100000"/>
              </a:lnSpc>
              <a:spcBef>
                <a:spcPts val="2950"/>
              </a:spcBef>
              <a:buSzPct val="143939"/>
              <a:buChar char="•"/>
              <a:tabLst>
                <a:tab pos="522605" algn="l"/>
              </a:tabLst>
            </a:pPr>
            <a:r>
              <a:rPr sz="3300" dirty="0">
                <a:latin typeface="Cambria"/>
                <a:cs typeface="Cambria"/>
              </a:rPr>
              <a:t>ALBERT</a:t>
            </a:r>
            <a:r>
              <a:rPr sz="3300" spc="180" dirty="0"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(Lan</a:t>
            </a:r>
            <a:r>
              <a:rPr sz="3300" spc="17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300" spc="18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130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300" spc="17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017100"/>
                </a:solidFill>
                <a:latin typeface="Cambria"/>
                <a:cs typeface="Cambria"/>
              </a:rPr>
              <a:t>2020)</a:t>
            </a:r>
            <a:endParaRPr sz="3300">
              <a:latin typeface="Cambria"/>
              <a:cs typeface="Cambria"/>
            </a:endParaRPr>
          </a:p>
          <a:p>
            <a:pPr marL="889000" lvl="1" indent="-497205">
              <a:lnSpc>
                <a:spcPct val="100000"/>
              </a:lnSpc>
              <a:spcBef>
                <a:spcPts val="1240"/>
              </a:spcBef>
              <a:buSzPct val="143939"/>
              <a:buChar char="•"/>
              <a:tabLst>
                <a:tab pos="889000" algn="l"/>
              </a:tabLst>
            </a:pPr>
            <a:r>
              <a:rPr sz="3300" dirty="0">
                <a:latin typeface="Cambria"/>
                <a:cs typeface="Cambria"/>
              </a:rPr>
              <a:t>Increasing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model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sizes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by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sharing</a:t>
            </a:r>
            <a:r>
              <a:rPr sz="3300" spc="11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model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parameters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across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layers</a:t>
            </a:r>
            <a:endParaRPr sz="3300">
              <a:latin typeface="Cambria"/>
              <a:cs typeface="Cambria"/>
            </a:endParaRPr>
          </a:p>
          <a:p>
            <a:pPr marL="889000" lvl="1" indent="-497205">
              <a:lnSpc>
                <a:spcPct val="100000"/>
              </a:lnSpc>
              <a:spcBef>
                <a:spcPts val="1240"/>
              </a:spcBef>
              <a:buSzPct val="143939"/>
              <a:buChar char="•"/>
              <a:tabLst>
                <a:tab pos="889000" algn="l"/>
              </a:tabLst>
            </a:pPr>
            <a:r>
              <a:rPr sz="3300" dirty="0">
                <a:latin typeface="Cambria"/>
                <a:cs typeface="Cambria"/>
              </a:rPr>
              <a:t>Less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storage,</a:t>
            </a:r>
            <a:r>
              <a:rPr sz="3300" spc="11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much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stronger</a:t>
            </a:r>
            <a:r>
              <a:rPr sz="3300" spc="11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performance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but</a:t>
            </a:r>
            <a:r>
              <a:rPr sz="3300" spc="114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runs</a:t>
            </a:r>
            <a:r>
              <a:rPr sz="3300" spc="110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slower..</a:t>
            </a:r>
            <a:endParaRPr sz="3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969"/>
              </a:spcBef>
              <a:buFont typeface="Cambria"/>
              <a:buChar char="•"/>
            </a:pPr>
            <a:endParaRPr sz="3300">
              <a:latin typeface="Cambria"/>
              <a:cs typeface="Cambria"/>
            </a:endParaRPr>
          </a:p>
          <a:p>
            <a:pPr marL="561340" indent="-497205">
              <a:lnSpc>
                <a:spcPct val="100000"/>
              </a:lnSpc>
              <a:buSzPct val="143939"/>
              <a:buChar char="•"/>
              <a:tabLst>
                <a:tab pos="561340" algn="l"/>
              </a:tabLst>
            </a:pPr>
            <a:r>
              <a:rPr sz="3300" dirty="0">
                <a:latin typeface="Cambria"/>
                <a:cs typeface="Cambria"/>
              </a:rPr>
              <a:t>ELECTRA</a:t>
            </a:r>
            <a:r>
              <a:rPr sz="3300" spc="305" dirty="0"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(Clark</a:t>
            </a:r>
            <a:r>
              <a:rPr sz="3300" spc="3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300" spc="30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130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300" spc="30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300" spc="-10" dirty="0">
                <a:solidFill>
                  <a:srgbClr val="017100"/>
                </a:solidFill>
                <a:latin typeface="Cambria"/>
                <a:cs typeface="Cambria"/>
              </a:rPr>
              <a:t>2020)</a:t>
            </a:r>
            <a:endParaRPr sz="3300">
              <a:latin typeface="Cambria"/>
              <a:cs typeface="Cambria"/>
            </a:endParaRPr>
          </a:p>
          <a:p>
            <a:pPr marL="928369" marR="5982335" lvl="1" indent="-497840">
              <a:lnSpc>
                <a:spcPct val="102000"/>
              </a:lnSpc>
              <a:spcBef>
                <a:spcPts val="1160"/>
              </a:spcBef>
              <a:buSzPct val="143939"/>
              <a:buChar char="•"/>
              <a:tabLst>
                <a:tab pos="928369" algn="l"/>
              </a:tabLst>
            </a:pPr>
            <a:r>
              <a:rPr sz="3300" dirty="0">
                <a:latin typeface="Cambria"/>
                <a:cs typeface="Cambria"/>
              </a:rPr>
              <a:t>It</a:t>
            </a:r>
            <a:r>
              <a:rPr sz="3300" spc="15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provides</a:t>
            </a:r>
            <a:r>
              <a:rPr sz="3300" spc="16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a</a:t>
            </a:r>
            <a:r>
              <a:rPr sz="3300" spc="15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more</a:t>
            </a:r>
            <a:r>
              <a:rPr sz="3300" spc="16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efficient</a:t>
            </a:r>
            <a:r>
              <a:rPr sz="3300" spc="155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training </a:t>
            </a:r>
            <a:r>
              <a:rPr sz="3300" dirty="0">
                <a:latin typeface="Cambria"/>
                <a:cs typeface="Cambria"/>
              </a:rPr>
              <a:t>method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by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predicting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100%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of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tokens </a:t>
            </a:r>
            <a:r>
              <a:rPr sz="3300" dirty="0">
                <a:latin typeface="Cambria"/>
                <a:cs typeface="Cambria"/>
              </a:rPr>
              <a:t>instead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of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15%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of</a:t>
            </a:r>
            <a:r>
              <a:rPr sz="3300" spc="175" dirty="0">
                <a:latin typeface="Cambria"/>
                <a:cs typeface="Cambria"/>
              </a:rPr>
              <a:t> </a:t>
            </a:r>
            <a:r>
              <a:rPr sz="3300" spc="-10" dirty="0">
                <a:latin typeface="Cambria"/>
                <a:cs typeface="Cambria"/>
              </a:rPr>
              <a:t>tokens</a:t>
            </a:r>
            <a:endParaRPr sz="33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51737" y="7409246"/>
            <a:ext cx="9199474" cy="23804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78104" y="900680"/>
            <a:ext cx="7947659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3245" algn="l"/>
                <a:tab pos="6497320" algn="l"/>
              </a:tabLst>
            </a:pPr>
            <a:r>
              <a:rPr spc="-10" dirty="0"/>
              <a:t>Prior</a:t>
            </a:r>
            <a:r>
              <a:rPr dirty="0"/>
              <a:t>	</a:t>
            </a:r>
            <a:r>
              <a:rPr spc="-75" dirty="0"/>
              <a:t>work:</a:t>
            </a:r>
            <a:r>
              <a:rPr spc="-590" dirty="0"/>
              <a:t> </a:t>
            </a:r>
            <a:r>
              <a:rPr spc="-10" dirty="0"/>
              <a:t>OpenAI</a:t>
            </a:r>
            <a:r>
              <a:rPr dirty="0"/>
              <a:t>	</a:t>
            </a:r>
            <a:r>
              <a:rPr spc="-459" dirty="0"/>
              <a:t>GPT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160" y="2294068"/>
            <a:ext cx="16532860" cy="23526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4"/>
              </a:spcBef>
            </a:pPr>
            <a:r>
              <a:rPr sz="3050" spc="50" dirty="0">
                <a:latin typeface="Cambria"/>
                <a:cs typeface="Cambria"/>
              </a:rPr>
              <a:t>OpenAI</a:t>
            </a:r>
            <a:r>
              <a:rPr sz="3050" spc="235" dirty="0">
                <a:latin typeface="Cambria"/>
                <a:cs typeface="Cambria"/>
              </a:rPr>
              <a:t> </a:t>
            </a:r>
            <a:r>
              <a:rPr sz="3050" spc="75" dirty="0">
                <a:latin typeface="Cambria"/>
                <a:cs typeface="Cambria"/>
              </a:rPr>
              <a:t>GPT</a:t>
            </a:r>
            <a:r>
              <a:rPr sz="3050" spc="245" dirty="0"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17100"/>
                </a:solidFill>
                <a:latin typeface="Cambria"/>
                <a:cs typeface="Cambria"/>
              </a:rPr>
              <a:t>(Radford</a:t>
            </a:r>
            <a:r>
              <a:rPr sz="305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05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spc="130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050" spc="25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17100"/>
                </a:solidFill>
                <a:latin typeface="Cambria"/>
                <a:cs typeface="Cambria"/>
              </a:rPr>
              <a:t>2018;</a:t>
            </a:r>
            <a:r>
              <a:rPr sz="305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17100"/>
                </a:solidFill>
                <a:latin typeface="Cambria"/>
                <a:cs typeface="Cambria"/>
              </a:rPr>
              <a:t>released</a:t>
            </a:r>
            <a:r>
              <a:rPr sz="3050" spc="24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017100"/>
                </a:solidFill>
                <a:latin typeface="Cambria"/>
                <a:cs typeface="Cambria"/>
              </a:rPr>
              <a:t>in</a:t>
            </a:r>
            <a:r>
              <a:rPr sz="3050" spc="25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050" spc="-10" dirty="0">
                <a:solidFill>
                  <a:srgbClr val="017100"/>
                </a:solidFill>
                <a:latin typeface="Cambria"/>
                <a:cs typeface="Cambria"/>
              </a:rPr>
              <a:t>2018/6)</a:t>
            </a:r>
            <a:endParaRPr sz="3050">
              <a:latin typeface="Cambria"/>
              <a:cs typeface="Cambria"/>
            </a:endParaRPr>
          </a:p>
          <a:p>
            <a:pPr marL="486409" indent="-461009">
              <a:lnSpc>
                <a:spcPct val="100000"/>
              </a:lnSpc>
              <a:spcBef>
                <a:spcPts val="1130"/>
              </a:spcBef>
              <a:buSzPct val="145901"/>
              <a:buChar char="•"/>
              <a:tabLst>
                <a:tab pos="486409" algn="l"/>
              </a:tabLst>
            </a:pPr>
            <a:r>
              <a:rPr sz="3050" dirty="0">
                <a:latin typeface="Cambria"/>
                <a:cs typeface="Cambria"/>
              </a:rPr>
              <a:t>Train</a:t>
            </a:r>
            <a:r>
              <a:rPr sz="3050" spc="18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one</a:t>
            </a:r>
            <a:r>
              <a:rPr sz="3050" spc="18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unidirectional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spc="55" dirty="0">
                <a:latin typeface="Cambria"/>
                <a:cs typeface="Cambria"/>
              </a:rPr>
              <a:t>LM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(left-</a:t>
            </a:r>
            <a:r>
              <a:rPr sz="3050" spc="-25" dirty="0">
                <a:latin typeface="Cambria"/>
                <a:cs typeface="Cambria"/>
              </a:rPr>
              <a:t>to-</a:t>
            </a:r>
            <a:r>
              <a:rPr sz="3050" dirty="0">
                <a:latin typeface="Cambria"/>
                <a:cs typeface="Cambria"/>
              </a:rPr>
              <a:t>right)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based</a:t>
            </a:r>
            <a:r>
              <a:rPr sz="3050" spc="18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on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spc="55" dirty="0">
                <a:latin typeface="Cambria"/>
                <a:cs typeface="Cambria"/>
              </a:rPr>
              <a:t>a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deep</a:t>
            </a:r>
            <a:r>
              <a:rPr sz="3050" spc="190" dirty="0">
                <a:latin typeface="Cambria"/>
                <a:cs typeface="Cambria"/>
              </a:rPr>
              <a:t> </a:t>
            </a:r>
            <a:r>
              <a:rPr sz="3050" b="1" spc="-45" dirty="0">
                <a:latin typeface="Cambria"/>
                <a:cs typeface="Cambria"/>
              </a:rPr>
              <a:t>Transformer</a:t>
            </a:r>
            <a:r>
              <a:rPr sz="3050" b="1" spc="229" dirty="0">
                <a:latin typeface="Cambria"/>
                <a:cs typeface="Cambria"/>
              </a:rPr>
              <a:t> </a:t>
            </a:r>
            <a:r>
              <a:rPr sz="3050" b="1" spc="-10" dirty="0">
                <a:latin typeface="Cambria"/>
                <a:cs typeface="Cambria"/>
              </a:rPr>
              <a:t>decoder</a:t>
            </a:r>
            <a:endParaRPr sz="3050">
              <a:latin typeface="Cambria"/>
              <a:cs typeface="Cambria"/>
            </a:endParaRPr>
          </a:p>
          <a:p>
            <a:pPr marL="486409" indent="-461009">
              <a:lnSpc>
                <a:spcPct val="100000"/>
              </a:lnSpc>
              <a:spcBef>
                <a:spcPts val="1125"/>
              </a:spcBef>
              <a:buSzPct val="145901"/>
              <a:buFont typeface="Cambria"/>
              <a:buChar char="•"/>
              <a:tabLst>
                <a:tab pos="486409" algn="l"/>
              </a:tabLst>
            </a:pPr>
            <a:r>
              <a:rPr sz="3050" b="1" spc="-40" dirty="0">
                <a:latin typeface="Cambria"/>
                <a:cs typeface="Cambria"/>
              </a:rPr>
              <a:t>Fine-</a:t>
            </a:r>
            <a:r>
              <a:rPr sz="3050" b="1" dirty="0">
                <a:latin typeface="Cambria"/>
                <a:cs typeface="Cambria"/>
              </a:rPr>
              <a:t>tuning</a:t>
            </a:r>
            <a:r>
              <a:rPr sz="3050" b="1" spc="254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approach:</a:t>
            </a:r>
            <a:r>
              <a:rPr sz="3050" spc="2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all</a:t>
            </a:r>
            <a:r>
              <a:rPr sz="3050" spc="225" dirty="0">
                <a:latin typeface="Cambria"/>
                <a:cs typeface="Cambria"/>
              </a:rPr>
              <a:t> </a:t>
            </a:r>
            <a:r>
              <a:rPr sz="3050" spc="-45" dirty="0">
                <a:latin typeface="Cambria"/>
                <a:cs typeface="Cambria"/>
              </a:rPr>
              <a:t>pre-</a:t>
            </a:r>
            <a:r>
              <a:rPr sz="3050" dirty="0">
                <a:latin typeface="Cambria"/>
                <a:cs typeface="Cambria"/>
              </a:rPr>
              <a:t>trained</a:t>
            </a:r>
            <a:r>
              <a:rPr sz="3050" spc="2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parameters</a:t>
            </a:r>
            <a:r>
              <a:rPr sz="3050" spc="22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are</a:t>
            </a:r>
            <a:r>
              <a:rPr sz="3050" spc="220" dirty="0">
                <a:latin typeface="Cambria"/>
                <a:cs typeface="Cambria"/>
              </a:rPr>
              <a:t> </a:t>
            </a:r>
            <a:r>
              <a:rPr sz="3050" spc="-55" dirty="0">
                <a:latin typeface="Cambria"/>
                <a:cs typeface="Cambria"/>
              </a:rPr>
              <a:t>re-</a:t>
            </a:r>
            <a:r>
              <a:rPr sz="3050" dirty="0">
                <a:latin typeface="Cambria"/>
                <a:cs typeface="Cambria"/>
              </a:rPr>
              <a:t>used</a:t>
            </a:r>
            <a:r>
              <a:rPr sz="3050" spc="22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&amp;</a:t>
            </a:r>
            <a:r>
              <a:rPr sz="3050" spc="2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updated</a:t>
            </a:r>
            <a:r>
              <a:rPr sz="3050" spc="22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on</a:t>
            </a:r>
            <a:r>
              <a:rPr sz="3050" spc="22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downstream</a:t>
            </a:r>
            <a:r>
              <a:rPr sz="3050" spc="225" dirty="0">
                <a:latin typeface="Cambria"/>
                <a:cs typeface="Cambria"/>
              </a:rPr>
              <a:t> </a:t>
            </a:r>
            <a:r>
              <a:rPr sz="3050" spc="-20" dirty="0">
                <a:latin typeface="Cambria"/>
                <a:cs typeface="Cambria"/>
              </a:rPr>
              <a:t>tasks</a:t>
            </a:r>
            <a:endParaRPr sz="3050">
              <a:latin typeface="Cambria"/>
              <a:cs typeface="Cambria"/>
            </a:endParaRPr>
          </a:p>
          <a:p>
            <a:pPr marL="486409" indent="-461009">
              <a:lnSpc>
                <a:spcPct val="100000"/>
              </a:lnSpc>
              <a:spcBef>
                <a:spcPts val="1130"/>
              </a:spcBef>
              <a:buSzPct val="145901"/>
              <a:buChar char="•"/>
              <a:tabLst>
                <a:tab pos="486409" algn="l"/>
              </a:tabLst>
            </a:pPr>
            <a:r>
              <a:rPr sz="3050" dirty="0">
                <a:latin typeface="Cambria"/>
                <a:cs typeface="Cambria"/>
              </a:rPr>
              <a:t>Trained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on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512-token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segments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on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BooksCorpus</a:t>
            </a:r>
            <a:r>
              <a:rPr sz="3050" spc="170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—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dirty="0">
                <a:latin typeface="Cambria"/>
                <a:cs typeface="Cambria"/>
              </a:rPr>
              <a:t>much</a:t>
            </a:r>
            <a:r>
              <a:rPr sz="3050" spc="175" dirty="0">
                <a:latin typeface="Cambria"/>
                <a:cs typeface="Cambria"/>
              </a:rPr>
              <a:t> </a:t>
            </a:r>
            <a:r>
              <a:rPr sz="3050" b="1" dirty="0">
                <a:latin typeface="Cambria"/>
                <a:cs typeface="Cambria"/>
              </a:rPr>
              <a:t>longer</a:t>
            </a:r>
            <a:r>
              <a:rPr sz="3050" b="1" spc="170" dirty="0">
                <a:latin typeface="Cambria"/>
                <a:cs typeface="Cambria"/>
              </a:rPr>
              <a:t> </a:t>
            </a:r>
            <a:r>
              <a:rPr sz="3050" spc="-10" dirty="0">
                <a:latin typeface="Cambria"/>
                <a:cs typeface="Cambria"/>
              </a:rPr>
              <a:t>context!</a:t>
            </a:r>
            <a:endParaRPr sz="305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3615" y="5297828"/>
            <a:ext cx="5945166" cy="42704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8741" y="5297828"/>
            <a:ext cx="8831543" cy="427049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5390" y="900680"/>
            <a:ext cx="887539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1680" algn="l"/>
                <a:tab pos="6913880" algn="l"/>
              </a:tabLst>
            </a:pPr>
            <a:r>
              <a:rPr spc="-20" dirty="0"/>
              <a:t>What</a:t>
            </a:r>
            <a:r>
              <a:rPr dirty="0"/>
              <a:t>	</a:t>
            </a:r>
            <a:r>
              <a:rPr spc="-434" dirty="0"/>
              <a:t>happened</a:t>
            </a:r>
            <a:r>
              <a:rPr spc="30" dirty="0"/>
              <a:t> </a:t>
            </a:r>
            <a:r>
              <a:rPr spc="-10" dirty="0"/>
              <a:t>after</a:t>
            </a:r>
            <a:r>
              <a:rPr dirty="0"/>
              <a:t>	</a:t>
            </a:r>
            <a:r>
              <a:rPr spc="-770" dirty="0"/>
              <a:t>BE</a:t>
            </a:r>
            <a:r>
              <a:rPr spc="-1435" dirty="0"/>
              <a:t>R</a:t>
            </a:r>
            <a:r>
              <a:rPr spc="-770" dirty="0"/>
              <a:t>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0319" y="3199300"/>
            <a:ext cx="9420860" cy="5489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34035" indent="-495934">
              <a:lnSpc>
                <a:spcPct val="100000"/>
              </a:lnSpc>
              <a:spcBef>
                <a:spcPts val="105"/>
              </a:spcBef>
              <a:buSzPct val="146774"/>
              <a:buChar char="•"/>
              <a:tabLst>
                <a:tab pos="534035" algn="l"/>
              </a:tabLst>
            </a:pPr>
            <a:r>
              <a:rPr sz="3100" dirty="0">
                <a:latin typeface="Cambria"/>
                <a:cs typeface="Cambria"/>
              </a:rPr>
              <a:t>Models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that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handle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spc="50" dirty="0">
                <a:latin typeface="Cambria"/>
                <a:cs typeface="Cambria"/>
              </a:rPr>
              <a:t>long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contexts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(</a:t>
            </a:r>
            <a:r>
              <a:rPr sz="3550" dirty="0">
                <a:latin typeface="Yu Gothic UI Light"/>
                <a:cs typeface="Yu Gothic UI Light"/>
              </a:rPr>
              <a:t>≫</a:t>
            </a:r>
            <a:r>
              <a:rPr sz="3550" spc="-25" dirty="0">
                <a:latin typeface="Yu Gothic UI Light"/>
                <a:cs typeface="Yu Gothic UI Light"/>
              </a:rPr>
              <a:t> </a:t>
            </a:r>
            <a:r>
              <a:rPr sz="3100" dirty="0">
                <a:latin typeface="Cambria"/>
                <a:cs typeface="Cambria"/>
              </a:rPr>
              <a:t>512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tokens)</a:t>
            </a:r>
            <a:endParaRPr sz="3100">
              <a:latin typeface="Cambria"/>
              <a:cs typeface="Cambria"/>
            </a:endParaRPr>
          </a:p>
          <a:p>
            <a:pPr marL="1266825" lvl="1" indent="-495934">
              <a:lnSpc>
                <a:spcPct val="100000"/>
              </a:lnSpc>
              <a:spcBef>
                <a:spcPts val="1245"/>
              </a:spcBef>
              <a:buSzPct val="146774"/>
              <a:buChar char="•"/>
              <a:tabLst>
                <a:tab pos="1266825" algn="l"/>
              </a:tabLst>
            </a:pPr>
            <a:r>
              <a:rPr sz="3100" dirty="0">
                <a:latin typeface="Cambria"/>
                <a:cs typeface="Cambria"/>
              </a:rPr>
              <a:t>Longformer,</a:t>
            </a:r>
            <a:r>
              <a:rPr sz="3100" spc="25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Big</a:t>
            </a:r>
            <a:r>
              <a:rPr sz="3100" spc="25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Bird,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spc="740" dirty="0">
                <a:latin typeface="Cambria"/>
                <a:cs typeface="Cambria"/>
              </a:rPr>
              <a:t>…</a:t>
            </a:r>
            <a:endParaRPr sz="3100">
              <a:latin typeface="Cambria"/>
              <a:cs typeface="Cambria"/>
            </a:endParaRPr>
          </a:p>
          <a:p>
            <a:pPr marL="534035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534035" algn="l"/>
              </a:tabLst>
            </a:pPr>
            <a:r>
              <a:rPr sz="3100" spc="50" dirty="0">
                <a:latin typeface="Cambria"/>
                <a:cs typeface="Cambria"/>
              </a:rPr>
              <a:t>Multilingual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BERT</a:t>
            </a:r>
            <a:endParaRPr sz="3100">
              <a:latin typeface="Cambria"/>
              <a:cs typeface="Cambria"/>
            </a:endParaRPr>
          </a:p>
          <a:p>
            <a:pPr marL="1266190" marR="30480" lvl="1" indent="-495934">
              <a:lnSpc>
                <a:spcPct val="102000"/>
              </a:lnSpc>
              <a:spcBef>
                <a:spcPts val="1160"/>
              </a:spcBef>
              <a:buSzPct val="146774"/>
              <a:buChar char="•"/>
              <a:tabLst>
                <a:tab pos="1268095" algn="l"/>
              </a:tabLst>
            </a:pPr>
            <a:r>
              <a:rPr sz="3100" dirty="0">
                <a:latin typeface="Cambria"/>
                <a:cs typeface="Cambria"/>
              </a:rPr>
              <a:t>Trained</a:t>
            </a:r>
            <a:r>
              <a:rPr sz="3100" spc="2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single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model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on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104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languages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from 	</a:t>
            </a:r>
            <a:r>
              <a:rPr sz="3100" dirty="0">
                <a:latin typeface="Cambria"/>
                <a:cs typeface="Cambria"/>
              </a:rPr>
              <a:t>Wikipedia.</a:t>
            </a:r>
            <a:r>
              <a:rPr sz="3100" spc="2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Shared</a:t>
            </a:r>
            <a:r>
              <a:rPr sz="3100" spc="2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110k</a:t>
            </a:r>
            <a:r>
              <a:rPr sz="3100" spc="2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WordPiece</a:t>
            </a:r>
            <a:r>
              <a:rPr sz="3100" spc="29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vocabulary</a:t>
            </a:r>
            <a:endParaRPr sz="3100">
              <a:latin typeface="Cambria"/>
              <a:cs typeface="Cambria"/>
            </a:endParaRPr>
          </a:p>
          <a:p>
            <a:pPr marL="534035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534035" algn="l"/>
              </a:tabLst>
            </a:pPr>
            <a:r>
              <a:rPr sz="3100" dirty="0">
                <a:latin typeface="Cambria"/>
                <a:cs typeface="Cambria"/>
              </a:rPr>
              <a:t>BERT</a:t>
            </a:r>
            <a:r>
              <a:rPr sz="3100" spc="27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extended</a:t>
            </a:r>
            <a:r>
              <a:rPr sz="3100" spc="27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</a:t>
            </a:r>
            <a:r>
              <a:rPr sz="3100" spc="27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different</a:t>
            </a:r>
            <a:r>
              <a:rPr sz="3100" spc="27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domains</a:t>
            </a:r>
            <a:endParaRPr sz="3100">
              <a:latin typeface="Cambria"/>
              <a:cs typeface="Cambria"/>
            </a:endParaRPr>
          </a:p>
          <a:p>
            <a:pPr marL="1266825" lvl="1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1266825" algn="l"/>
              </a:tabLst>
            </a:pPr>
            <a:r>
              <a:rPr sz="3100" dirty="0">
                <a:latin typeface="Cambria"/>
                <a:cs typeface="Cambria"/>
              </a:rPr>
              <a:t>SciBERT,</a:t>
            </a:r>
            <a:r>
              <a:rPr sz="3100" spc="1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BioBERT,</a:t>
            </a:r>
            <a:r>
              <a:rPr sz="3100" spc="14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FinBERT,</a:t>
            </a:r>
            <a:r>
              <a:rPr sz="3100" spc="14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ClinicalBERT,</a:t>
            </a:r>
            <a:r>
              <a:rPr sz="3100" spc="145" dirty="0">
                <a:latin typeface="Cambria"/>
                <a:cs typeface="Cambria"/>
              </a:rPr>
              <a:t> </a:t>
            </a:r>
            <a:r>
              <a:rPr sz="3100" spc="740" dirty="0">
                <a:latin typeface="Cambria"/>
                <a:cs typeface="Cambria"/>
              </a:rPr>
              <a:t>…</a:t>
            </a:r>
            <a:endParaRPr sz="3100">
              <a:latin typeface="Cambria"/>
              <a:cs typeface="Cambria"/>
            </a:endParaRPr>
          </a:p>
          <a:p>
            <a:pPr marL="534035" indent="-495934">
              <a:lnSpc>
                <a:spcPct val="100000"/>
              </a:lnSpc>
              <a:spcBef>
                <a:spcPts val="1235"/>
              </a:spcBef>
              <a:buSzPct val="146774"/>
              <a:buChar char="•"/>
              <a:tabLst>
                <a:tab pos="534035" algn="l"/>
              </a:tabLst>
            </a:pPr>
            <a:r>
              <a:rPr sz="3100" spc="60" dirty="0">
                <a:latin typeface="Cambria"/>
                <a:cs typeface="Cambria"/>
              </a:rPr>
              <a:t>Making</a:t>
            </a:r>
            <a:r>
              <a:rPr sz="3100" spc="1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BERT</a:t>
            </a:r>
            <a:r>
              <a:rPr sz="3100" spc="1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smaller</a:t>
            </a:r>
            <a:r>
              <a:rPr sz="3100" spc="19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</a:t>
            </a:r>
            <a:r>
              <a:rPr sz="3100" spc="190" dirty="0">
                <a:latin typeface="Cambria"/>
                <a:cs typeface="Cambria"/>
              </a:rPr>
              <a:t> </a:t>
            </a:r>
            <a:r>
              <a:rPr sz="3100" spc="-25" dirty="0">
                <a:latin typeface="Cambria"/>
                <a:cs typeface="Cambria"/>
              </a:rPr>
              <a:t>use</a:t>
            </a:r>
            <a:endParaRPr sz="3100">
              <a:latin typeface="Cambria"/>
              <a:cs typeface="Cambria"/>
            </a:endParaRPr>
          </a:p>
          <a:p>
            <a:pPr marL="1266825" lvl="1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1266825" algn="l"/>
              </a:tabLst>
            </a:pPr>
            <a:r>
              <a:rPr sz="3100" dirty="0">
                <a:latin typeface="Cambria"/>
                <a:cs typeface="Cambria"/>
              </a:rPr>
              <a:t>DistillBERT,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TinyBERT,</a:t>
            </a:r>
            <a:r>
              <a:rPr sz="3100" spc="-10" dirty="0">
                <a:latin typeface="Cambria"/>
                <a:cs typeface="Cambria"/>
              </a:rPr>
              <a:t> </a:t>
            </a:r>
            <a:r>
              <a:rPr sz="3100" spc="740" dirty="0">
                <a:latin typeface="Cambria"/>
                <a:cs typeface="Cambria"/>
              </a:rPr>
              <a:t>…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7689" y="2982707"/>
            <a:ext cx="5056280" cy="63709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C70CA-98FD-C8F7-EDF8-07476FBC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22850" y="5100677"/>
            <a:ext cx="11983719" cy="1107996"/>
          </a:xfrm>
        </p:spPr>
        <p:txBody>
          <a:bodyPr/>
          <a:lstStyle/>
          <a:p>
            <a:r>
              <a:rPr lang="en-US" sz="7200" dirty="0"/>
              <a:t>Let’s dive into the code</a:t>
            </a:r>
          </a:p>
        </p:txBody>
      </p:sp>
    </p:spTree>
    <p:extLst>
      <p:ext uri="{BB962C8B-B14F-4D97-AF65-F5344CB8AC3E}">
        <p14:creationId xmlns:p14="http://schemas.microsoft.com/office/powerpoint/2010/main" val="326282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6889" y="353314"/>
            <a:ext cx="1512927" cy="19797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0">
              <a:lnSpc>
                <a:spcPct val="100000"/>
              </a:lnSpc>
              <a:spcBef>
                <a:spcPts val="100"/>
              </a:spcBef>
            </a:pPr>
            <a:r>
              <a:rPr spc="-560" dirty="0"/>
              <a:t>BE</a:t>
            </a:r>
            <a:r>
              <a:rPr spc="-1225" dirty="0"/>
              <a:t>R</a:t>
            </a:r>
            <a:r>
              <a:rPr spc="-750" dirty="0"/>
              <a:t>T</a:t>
            </a:r>
            <a:r>
              <a:rPr spc="-560" dirty="0"/>
              <a:t>:</a:t>
            </a:r>
            <a:r>
              <a:rPr spc="-610" dirty="0"/>
              <a:t> </a:t>
            </a:r>
            <a:r>
              <a:rPr spc="-434" dirty="0"/>
              <a:t>key</a:t>
            </a:r>
            <a:r>
              <a:rPr spc="10" dirty="0"/>
              <a:t> </a:t>
            </a:r>
            <a:r>
              <a:rPr spc="-100" dirty="0"/>
              <a:t>contributions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2202794" y="2372980"/>
            <a:ext cx="16844645" cy="6443345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marL="548005" indent="-497205">
              <a:lnSpc>
                <a:spcPct val="100000"/>
              </a:lnSpc>
              <a:spcBef>
                <a:spcPts val="1370"/>
              </a:spcBef>
              <a:buSzPct val="143939"/>
              <a:buChar char="•"/>
              <a:tabLst>
                <a:tab pos="548005" algn="l"/>
              </a:tabLst>
            </a:pPr>
            <a:r>
              <a:rPr sz="3300" dirty="0">
                <a:latin typeface="Cambria"/>
                <a:cs typeface="Cambria"/>
              </a:rPr>
              <a:t>It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is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a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b="1" spc="-25" dirty="0">
                <a:latin typeface="Cambria"/>
                <a:cs typeface="Cambria"/>
              </a:rPr>
              <a:t>fine-</a:t>
            </a:r>
            <a:r>
              <a:rPr sz="3300" b="1" dirty="0">
                <a:latin typeface="Cambria"/>
                <a:cs typeface="Cambria"/>
              </a:rPr>
              <a:t>tuning</a:t>
            </a:r>
            <a:r>
              <a:rPr sz="3300" b="1" spc="185" dirty="0">
                <a:latin typeface="Cambria"/>
                <a:cs typeface="Cambria"/>
              </a:rPr>
              <a:t> </a:t>
            </a:r>
            <a:r>
              <a:rPr sz="3300" b="1" dirty="0">
                <a:latin typeface="Cambria"/>
                <a:cs typeface="Cambria"/>
              </a:rPr>
              <a:t>approach</a:t>
            </a:r>
            <a:r>
              <a:rPr sz="3300" b="1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based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on</a:t>
            </a:r>
            <a:r>
              <a:rPr sz="3300" spc="140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a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dirty="0">
                <a:latin typeface="Cambria"/>
                <a:cs typeface="Cambria"/>
              </a:rPr>
              <a:t>deep</a:t>
            </a:r>
            <a:r>
              <a:rPr sz="3300" spc="145" dirty="0">
                <a:latin typeface="Cambria"/>
                <a:cs typeface="Cambria"/>
              </a:rPr>
              <a:t> </a:t>
            </a:r>
            <a:r>
              <a:rPr sz="3300" b="1" spc="-50" dirty="0">
                <a:latin typeface="Cambria"/>
                <a:cs typeface="Cambria"/>
              </a:rPr>
              <a:t>Transformer</a:t>
            </a:r>
            <a:r>
              <a:rPr sz="3300" b="1" spc="185" dirty="0">
                <a:latin typeface="Cambria"/>
                <a:cs typeface="Cambria"/>
              </a:rPr>
              <a:t> </a:t>
            </a:r>
            <a:r>
              <a:rPr sz="3300" b="1" spc="-10" dirty="0">
                <a:latin typeface="Cambria"/>
                <a:cs typeface="Cambria"/>
              </a:rPr>
              <a:t>encoder</a:t>
            </a:r>
            <a:endParaRPr sz="3300" dirty="0">
              <a:latin typeface="Cambria"/>
              <a:cs typeface="Cambria"/>
            </a:endParaRPr>
          </a:p>
          <a:p>
            <a:pPr marL="548005" indent="-497205">
              <a:lnSpc>
                <a:spcPct val="100000"/>
              </a:lnSpc>
              <a:spcBef>
                <a:spcPts val="3265"/>
              </a:spcBef>
              <a:buSzPct val="145312"/>
              <a:buChar char="•"/>
              <a:tabLst>
                <a:tab pos="548005" algn="l"/>
              </a:tabLst>
            </a:pPr>
            <a:r>
              <a:rPr sz="3200" dirty="0">
                <a:latin typeface="Cambria"/>
                <a:cs typeface="Cambria"/>
              </a:rPr>
              <a:t>The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key: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learn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representations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based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b="1" u="sng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bidirectional</a:t>
            </a:r>
            <a:r>
              <a:rPr sz="3200" b="1" u="sng" spc="19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3200" b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context</a:t>
            </a:r>
            <a:endParaRPr sz="3200" dirty="0">
              <a:latin typeface="Cambria"/>
              <a:cs typeface="Cambria"/>
            </a:endParaRPr>
          </a:p>
          <a:p>
            <a:pPr marL="3707765" marR="3057525">
              <a:lnSpc>
                <a:spcPct val="100899"/>
              </a:lnSpc>
              <a:spcBef>
                <a:spcPts val="3360"/>
              </a:spcBef>
            </a:pPr>
            <a:r>
              <a:rPr sz="3200" spc="50" dirty="0">
                <a:solidFill>
                  <a:srgbClr val="017100"/>
                </a:solidFill>
                <a:latin typeface="Cambria"/>
                <a:cs typeface="Cambria"/>
              </a:rPr>
              <a:t>Why?</a:t>
            </a:r>
            <a:r>
              <a:rPr sz="3200" spc="204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Because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both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left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and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right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contexts</a:t>
            </a:r>
            <a:r>
              <a:rPr sz="3200" spc="21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are</a:t>
            </a:r>
            <a:r>
              <a:rPr sz="3200" spc="204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017100"/>
                </a:solidFill>
                <a:latin typeface="Cambria"/>
                <a:cs typeface="Cambria"/>
              </a:rPr>
              <a:t>important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to</a:t>
            </a:r>
            <a:r>
              <a:rPr sz="3200" spc="26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understand</a:t>
            </a:r>
            <a:r>
              <a:rPr sz="3200" spc="26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the</a:t>
            </a:r>
            <a:r>
              <a:rPr sz="3200" spc="26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meaning</a:t>
            </a:r>
            <a:r>
              <a:rPr sz="3200" spc="26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dirty="0">
                <a:solidFill>
                  <a:srgbClr val="017100"/>
                </a:solidFill>
                <a:latin typeface="Cambria"/>
                <a:cs typeface="Cambria"/>
              </a:rPr>
              <a:t>of</a:t>
            </a:r>
            <a:r>
              <a:rPr sz="3200" spc="26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017100"/>
                </a:solidFill>
                <a:latin typeface="Cambria"/>
                <a:cs typeface="Cambria"/>
              </a:rPr>
              <a:t>words.</a:t>
            </a:r>
            <a:endParaRPr sz="3200" dirty="0">
              <a:latin typeface="Cambria"/>
              <a:cs typeface="Cambria"/>
            </a:endParaRPr>
          </a:p>
          <a:p>
            <a:pPr marL="7416165">
              <a:lnSpc>
                <a:spcPct val="100000"/>
              </a:lnSpc>
              <a:spcBef>
                <a:spcPts val="2200"/>
              </a:spcBef>
            </a:pPr>
            <a:r>
              <a:rPr sz="3200" dirty="0">
                <a:latin typeface="Cambria"/>
                <a:cs typeface="Cambria"/>
              </a:rPr>
              <a:t>Example</a:t>
            </a:r>
            <a:r>
              <a:rPr sz="3200" spc="180" dirty="0">
                <a:latin typeface="Cambria"/>
                <a:cs typeface="Cambria"/>
              </a:rPr>
              <a:t> </a:t>
            </a:r>
            <a:r>
              <a:rPr sz="3200" spc="185" dirty="0">
                <a:latin typeface="Cambria"/>
                <a:cs typeface="Cambria"/>
              </a:rPr>
              <a:t>#1:</a:t>
            </a:r>
            <a:r>
              <a:rPr sz="3200" spc="1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</a:t>
            </a:r>
            <a:r>
              <a:rPr sz="3200" spc="1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went</a:t>
            </a:r>
            <a:r>
              <a:rPr sz="3200" spc="1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18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18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river</a:t>
            </a:r>
            <a:r>
              <a:rPr sz="3200" spc="185" dirty="0">
                <a:latin typeface="Cambria"/>
                <a:cs typeface="Cambria"/>
              </a:rPr>
              <a:t> </a:t>
            </a:r>
            <a:r>
              <a:rPr sz="3200" u="sng" spc="35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ambria"/>
                <a:cs typeface="Cambria"/>
              </a:rPr>
              <a:t>bank</a:t>
            </a:r>
            <a:r>
              <a:rPr sz="3200" spc="35" dirty="0">
                <a:latin typeface="Cambria"/>
                <a:cs typeface="Cambria"/>
              </a:rPr>
              <a:t>.</a:t>
            </a:r>
            <a:endParaRPr sz="3200" dirty="0">
              <a:latin typeface="Cambria"/>
              <a:cs typeface="Cambria"/>
            </a:endParaRPr>
          </a:p>
          <a:p>
            <a:pPr marL="7420609">
              <a:lnSpc>
                <a:spcPct val="100000"/>
              </a:lnSpc>
              <a:spcBef>
                <a:spcPts val="940"/>
              </a:spcBef>
            </a:pPr>
            <a:r>
              <a:rPr sz="3200" dirty="0">
                <a:latin typeface="Cambria"/>
                <a:cs typeface="Cambria"/>
              </a:rPr>
              <a:t>Example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spc="185" dirty="0">
                <a:latin typeface="Cambria"/>
                <a:cs typeface="Cambria"/>
              </a:rPr>
              <a:t>#2: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need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go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u="sng" dirty="0">
                <a:solidFill>
                  <a:srgbClr val="B51700"/>
                </a:solidFill>
                <a:uFill>
                  <a:solidFill>
                    <a:srgbClr val="B51700"/>
                  </a:solidFill>
                </a:uFill>
                <a:latin typeface="Cambria"/>
                <a:cs typeface="Cambria"/>
              </a:rPr>
              <a:t>bank</a:t>
            </a:r>
            <a:r>
              <a:rPr sz="3200" spc="229" dirty="0">
                <a:solidFill>
                  <a:srgbClr val="B51700"/>
                </a:solidFill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to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make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spc="60" dirty="0">
                <a:latin typeface="Cambria"/>
                <a:cs typeface="Cambria"/>
              </a:rPr>
              <a:t>a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deposit.</a:t>
            </a:r>
            <a:endParaRPr sz="32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135"/>
              </a:spcBef>
            </a:pPr>
            <a:endParaRPr sz="3200" dirty="0">
              <a:latin typeface="Cambria"/>
              <a:cs typeface="Cambria"/>
            </a:endParaRPr>
          </a:p>
          <a:p>
            <a:pPr marL="560070" indent="-497205">
              <a:lnSpc>
                <a:spcPct val="100000"/>
              </a:lnSpc>
              <a:buSzPct val="145312"/>
              <a:buFont typeface="Cambria"/>
              <a:buChar char="•"/>
              <a:tabLst>
                <a:tab pos="560070" algn="l"/>
              </a:tabLst>
            </a:pPr>
            <a:r>
              <a:rPr sz="3200" b="1" spc="-75" dirty="0">
                <a:latin typeface="Cambria"/>
                <a:cs typeface="Cambria"/>
              </a:rPr>
              <a:t>Pre-</a:t>
            </a:r>
            <a:r>
              <a:rPr sz="3200" b="1" dirty="0">
                <a:latin typeface="Cambria"/>
                <a:cs typeface="Cambria"/>
              </a:rPr>
              <a:t>training</a:t>
            </a:r>
            <a:r>
              <a:rPr sz="3200" b="1" spc="260" dirty="0">
                <a:latin typeface="Cambria"/>
                <a:cs typeface="Cambria"/>
              </a:rPr>
              <a:t> </a:t>
            </a:r>
            <a:r>
              <a:rPr sz="3200" b="1" dirty="0">
                <a:latin typeface="Cambria"/>
                <a:cs typeface="Cambria"/>
              </a:rPr>
              <a:t>objectives</a:t>
            </a:r>
            <a:r>
              <a:rPr sz="3200" dirty="0">
                <a:latin typeface="Cambria"/>
                <a:cs typeface="Cambria"/>
              </a:rPr>
              <a:t>: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masked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spc="45" dirty="0">
                <a:latin typeface="Cambria"/>
                <a:cs typeface="Cambria"/>
              </a:rPr>
              <a:t>language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modeling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spc="885" dirty="0">
                <a:latin typeface="Cambria"/>
                <a:cs typeface="Cambria"/>
              </a:rPr>
              <a:t>+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next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sentence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prediction</a:t>
            </a:r>
            <a:endParaRPr sz="3200" dirty="0">
              <a:latin typeface="Cambria"/>
              <a:cs typeface="Cambria"/>
            </a:endParaRPr>
          </a:p>
          <a:p>
            <a:pPr marL="548005" indent="-497205">
              <a:lnSpc>
                <a:spcPct val="100000"/>
              </a:lnSpc>
              <a:spcBef>
                <a:spcPts val="2410"/>
              </a:spcBef>
              <a:buSzPct val="145312"/>
              <a:buChar char="•"/>
              <a:tabLst>
                <a:tab pos="548005" algn="l"/>
              </a:tabLst>
            </a:pPr>
            <a:r>
              <a:rPr sz="3200" dirty="0">
                <a:latin typeface="Cambria"/>
                <a:cs typeface="Cambria"/>
              </a:rPr>
              <a:t>State-</a:t>
            </a:r>
            <a:r>
              <a:rPr sz="3200" spc="-20" dirty="0">
                <a:latin typeface="Cambria"/>
                <a:cs typeface="Cambria"/>
              </a:rPr>
              <a:t>of-</a:t>
            </a:r>
            <a:r>
              <a:rPr sz="3200" spc="-10" dirty="0">
                <a:latin typeface="Cambria"/>
                <a:cs typeface="Cambria"/>
              </a:rPr>
              <a:t>the-</a:t>
            </a:r>
            <a:r>
              <a:rPr sz="3200" dirty="0">
                <a:latin typeface="Cambria"/>
                <a:cs typeface="Cambria"/>
              </a:rPr>
              <a:t>art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performance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on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spc="60" dirty="0">
                <a:latin typeface="Cambria"/>
                <a:cs typeface="Cambria"/>
              </a:rPr>
              <a:t>a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large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set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210" dirty="0">
                <a:latin typeface="Cambria"/>
                <a:cs typeface="Cambria"/>
              </a:rPr>
              <a:t> </a:t>
            </a:r>
            <a:r>
              <a:rPr sz="3200" b="1" spc="-25" dirty="0">
                <a:latin typeface="Cambria"/>
                <a:cs typeface="Cambria"/>
              </a:rPr>
              <a:t>sentence-</a:t>
            </a:r>
            <a:r>
              <a:rPr sz="3200" b="1" dirty="0">
                <a:latin typeface="Cambria"/>
                <a:cs typeface="Cambria"/>
              </a:rPr>
              <a:t>level</a:t>
            </a:r>
            <a:r>
              <a:rPr sz="3200" b="1" spc="21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and</a:t>
            </a:r>
            <a:r>
              <a:rPr sz="3200" spc="204" dirty="0">
                <a:latin typeface="Cambria"/>
                <a:cs typeface="Cambria"/>
              </a:rPr>
              <a:t> </a:t>
            </a:r>
            <a:r>
              <a:rPr sz="3200" b="1" spc="-45" dirty="0">
                <a:latin typeface="Cambria"/>
                <a:cs typeface="Cambria"/>
              </a:rPr>
              <a:t>token-</a:t>
            </a:r>
            <a:r>
              <a:rPr sz="3200" b="1" dirty="0">
                <a:latin typeface="Cambria"/>
                <a:cs typeface="Cambria"/>
              </a:rPr>
              <a:t>level</a:t>
            </a:r>
            <a:r>
              <a:rPr sz="3200" b="1" spc="204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tasks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099073" cy="11309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ED7D9-DD8B-1A93-A971-B14AEBF4374E}"/>
              </a:ext>
            </a:extLst>
          </p:cNvPr>
          <p:cNvSpPr txBox="1"/>
          <p:nvPr/>
        </p:nvSpPr>
        <p:spPr>
          <a:xfrm>
            <a:off x="1382156" y="304757"/>
            <a:ext cx="17339787" cy="24833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Improvement in google search after BERT was incorporated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7D97E4-19D6-94C5-17C5-590F55346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359" y="3043244"/>
            <a:ext cx="13404346" cy="7338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F7D0C-A3A4-26A8-64ED-DA2CABAE2DBA}"/>
              </a:ext>
            </a:extLst>
          </p:cNvPr>
          <p:cNvSpPr txBox="1"/>
          <p:nvPr/>
        </p:nvSpPr>
        <p:spPr>
          <a:xfrm>
            <a:off x="12109450" y="10476404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Source:https</a:t>
            </a:r>
            <a:r>
              <a:rPr lang="en-US" dirty="0"/>
              <a:t>://www.youtube.com/watch?v=t45S_MwAcOw</a:t>
            </a:r>
          </a:p>
        </p:txBody>
      </p:sp>
    </p:spTree>
    <p:extLst>
      <p:ext uri="{BB962C8B-B14F-4D97-AF65-F5344CB8AC3E}">
        <p14:creationId xmlns:p14="http://schemas.microsoft.com/office/powerpoint/2010/main" val="347268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00685" y="964282"/>
            <a:ext cx="9503410" cy="8426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350" spc="-440" dirty="0"/>
              <a:t>Masked</a:t>
            </a:r>
            <a:r>
              <a:rPr sz="5350" dirty="0"/>
              <a:t> </a:t>
            </a:r>
            <a:r>
              <a:rPr sz="5350" spc="-530" dirty="0"/>
              <a:t>Language</a:t>
            </a:r>
            <a:r>
              <a:rPr sz="5350" spc="10" dirty="0"/>
              <a:t> </a:t>
            </a:r>
            <a:r>
              <a:rPr sz="5350" spc="-265" dirty="0"/>
              <a:t>Modeling</a:t>
            </a:r>
            <a:r>
              <a:rPr sz="5350" spc="15" dirty="0"/>
              <a:t> </a:t>
            </a:r>
            <a:r>
              <a:rPr sz="5350" spc="-114" dirty="0"/>
              <a:t>(MLM)</a:t>
            </a:r>
            <a:endParaRPr sz="5350"/>
          </a:p>
        </p:txBody>
      </p:sp>
      <p:sp>
        <p:nvSpPr>
          <p:cNvPr id="3" name="object 3"/>
          <p:cNvSpPr txBox="1"/>
          <p:nvPr/>
        </p:nvSpPr>
        <p:spPr>
          <a:xfrm>
            <a:off x="2009814" y="2343806"/>
            <a:ext cx="12405995" cy="5156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23240" indent="-510540">
              <a:lnSpc>
                <a:spcPct val="100000"/>
              </a:lnSpc>
              <a:spcBef>
                <a:spcPts val="114"/>
              </a:spcBef>
              <a:buSzPct val="145312"/>
              <a:buChar char="•"/>
              <a:tabLst>
                <a:tab pos="523240" algn="l"/>
              </a:tabLst>
            </a:pPr>
            <a:r>
              <a:rPr sz="3200" spc="204" dirty="0">
                <a:latin typeface="Cambria"/>
                <a:cs typeface="Cambria"/>
              </a:rPr>
              <a:t>Q: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Why</a:t>
            </a:r>
            <a:r>
              <a:rPr sz="3200" spc="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we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can’t</a:t>
            </a:r>
            <a:r>
              <a:rPr sz="3200" spc="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do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spc="45" dirty="0">
                <a:latin typeface="Cambria"/>
                <a:cs typeface="Cambria"/>
              </a:rPr>
              <a:t>language</a:t>
            </a:r>
            <a:r>
              <a:rPr sz="3200" spc="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modeling</a:t>
            </a:r>
            <a:r>
              <a:rPr sz="3200" spc="23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with</a:t>
            </a:r>
            <a:r>
              <a:rPr sz="3200" spc="229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bidirectional</a:t>
            </a:r>
            <a:r>
              <a:rPr sz="3200" spc="235" dirty="0">
                <a:latin typeface="Cambria"/>
                <a:cs typeface="Cambria"/>
              </a:rPr>
              <a:t> </a:t>
            </a:r>
            <a:r>
              <a:rPr sz="3200" spc="-10" dirty="0">
                <a:latin typeface="Cambria"/>
                <a:cs typeface="Cambria"/>
              </a:rPr>
              <a:t>models?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60597" y="3167442"/>
            <a:ext cx="11182985" cy="3131185"/>
            <a:chOff x="4460597" y="3167442"/>
            <a:chExt cx="11182985" cy="3131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0597" y="3167442"/>
              <a:ext cx="11182905" cy="313079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354264" y="5649414"/>
              <a:ext cx="770255" cy="592455"/>
            </a:xfrm>
            <a:custGeom>
              <a:avLst/>
              <a:gdLst/>
              <a:ahLst/>
              <a:cxnLst/>
              <a:rect l="l" t="t" r="r" b="b"/>
              <a:pathLst>
                <a:path w="770255" h="592454">
                  <a:moveTo>
                    <a:pt x="176495" y="0"/>
                  </a:moveTo>
                  <a:lnTo>
                    <a:pt x="593218" y="0"/>
                  </a:lnTo>
                  <a:lnTo>
                    <a:pt x="628340" y="135"/>
                  </a:lnTo>
                  <a:lnTo>
                    <a:pt x="679161" y="3648"/>
                  </a:lnTo>
                  <a:lnTo>
                    <a:pt x="717915" y="19075"/>
                  </a:lnTo>
                  <a:lnTo>
                    <a:pt x="750638" y="51798"/>
                  </a:lnTo>
                  <a:lnTo>
                    <a:pt x="766065" y="90552"/>
                  </a:lnTo>
                  <a:lnTo>
                    <a:pt x="769578" y="141373"/>
                  </a:lnTo>
                  <a:lnTo>
                    <a:pt x="769714" y="176495"/>
                  </a:lnTo>
                  <a:lnTo>
                    <a:pt x="769714" y="415450"/>
                  </a:lnTo>
                  <a:lnTo>
                    <a:pt x="768632" y="478896"/>
                  </a:lnTo>
                  <a:lnTo>
                    <a:pt x="761064" y="519035"/>
                  </a:lnTo>
                  <a:lnTo>
                    <a:pt x="736057" y="558289"/>
                  </a:lnTo>
                  <a:lnTo>
                    <a:pt x="696803" y="583296"/>
                  </a:lnTo>
                  <a:lnTo>
                    <a:pt x="656664" y="590864"/>
                  </a:lnTo>
                  <a:lnTo>
                    <a:pt x="593218" y="591945"/>
                  </a:lnTo>
                  <a:lnTo>
                    <a:pt x="176495" y="591945"/>
                  </a:lnTo>
                  <a:lnTo>
                    <a:pt x="113049" y="590864"/>
                  </a:lnTo>
                  <a:lnTo>
                    <a:pt x="72910" y="583296"/>
                  </a:lnTo>
                  <a:lnTo>
                    <a:pt x="33656" y="558289"/>
                  </a:lnTo>
                  <a:lnTo>
                    <a:pt x="8649" y="519035"/>
                  </a:lnTo>
                  <a:lnTo>
                    <a:pt x="1081" y="478896"/>
                  </a:lnTo>
                  <a:lnTo>
                    <a:pt x="0" y="415450"/>
                  </a:lnTo>
                  <a:lnTo>
                    <a:pt x="0" y="176495"/>
                  </a:lnTo>
                  <a:lnTo>
                    <a:pt x="1081" y="113049"/>
                  </a:lnTo>
                  <a:lnTo>
                    <a:pt x="8649" y="72910"/>
                  </a:lnTo>
                  <a:lnTo>
                    <a:pt x="33656" y="33656"/>
                  </a:lnTo>
                  <a:lnTo>
                    <a:pt x="72910" y="8649"/>
                  </a:lnTo>
                  <a:lnTo>
                    <a:pt x="113049" y="1081"/>
                  </a:lnTo>
                  <a:lnTo>
                    <a:pt x="176495" y="0"/>
                  </a:lnTo>
                  <a:close/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63061" y="3201463"/>
              <a:ext cx="770255" cy="592455"/>
            </a:xfrm>
            <a:custGeom>
              <a:avLst/>
              <a:gdLst/>
              <a:ahLst/>
              <a:cxnLst/>
              <a:rect l="l" t="t" r="r" b="b"/>
              <a:pathLst>
                <a:path w="770255" h="592454">
                  <a:moveTo>
                    <a:pt x="176495" y="0"/>
                  </a:moveTo>
                  <a:lnTo>
                    <a:pt x="593218" y="0"/>
                  </a:lnTo>
                  <a:lnTo>
                    <a:pt x="628340" y="135"/>
                  </a:lnTo>
                  <a:lnTo>
                    <a:pt x="679161" y="3648"/>
                  </a:lnTo>
                  <a:lnTo>
                    <a:pt x="717915" y="19075"/>
                  </a:lnTo>
                  <a:lnTo>
                    <a:pt x="750638" y="51798"/>
                  </a:lnTo>
                  <a:lnTo>
                    <a:pt x="766065" y="90552"/>
                  </a:lnTo>
                  <a:lnTo>
                    <a:pt x="769578" y="141373"/>
                  </a:lnTo>
                  <a:lnTo>
                    <a:pt x="769714" y="176495"/>
                  </a:lnTo>
                  <a:lnTo>
                    <a:pt x="769714" y="415450"/>
                  </a:lnTo>
                  <a:lnTo>
                    <a:pt x="768632" y="478896"/>
                  </a:lnTo>
                  <a:lnTo>
                    <a:pt x="761064" y="519035"/>
                  </a:lnTo>
                  <a:lnTo>
                    <a:pt x="736057" y="558289"/>
                  </a:lnTo>
                  <a:lnTo>
                    <a:pt x="696803" y="583296"/>
                  </a:lnTo>
                  <a:lnTo>
                    <a:pt x="656664" y="590864"/>
                  </a:lnTo>
                  <a:lnTo>
                    <a:pt x="593218" y="591945"/>
                  </a:lnTo>
                  <a:lnTo>
                    <a:pt x="176495" y="591945"/>
                  </a:lnTo>
                  <a:lnTo>
                    <a:pt x="113049" y="590864"/>
                  </a:lnTo>
                  <a:lnTo>
                    <a:pt x="72910" y="583296"/>
                  </a:lnTo>
                  <a:lnTo>
                    <a:pt x="33656" y="558289"/>
                  </a:lnTo>
                  <a:lnTo>
                    <a:pt x="8649" y="519035"/>
                  </a:lnTo>
                  <a:lnTo>
                    <a:pt x="1081" y="478896"/>
                  </a:lnTo>
                  <a:lnTo>
                    <a:pt x="0" y="415450"/>
                  </a:lnTo>
                  <a:lnTo>
                    <a:pt x="0" y="176495"/>
                  </a:lnTo>
                  <a:lnTo>
                    <a:pt x="1081" y="113049"/>
                  </a:lnTo>
                  <a:lnTo>
                    <a:pt x="8649" y="72910"/>
                  </a:lnTo>
                  <a:lnTo>
                    <a:pt x="33656" y="33656"/>
                  </a:lnTo>
                  <a:lnTo>
                    <a:pt x="72910" y="8649"/>
                  </a:lnTo>
                  <a:lnTo>
                    <a:pt x="113049" y="1081"/>
                  </a:lnTo>
                  <a:lnTo>
                    <a:pt x="176495" y="0"/>
                  </a:lnTo>
                  <a:close/>
                </a:path>
              </a:pathLst>
            </a:custGeom>
            <a:ln w="41883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9697827" y="8585630"/>
            <a:ext cx="213995" cy="610235"/>
            <a:chOff x="9697827" y="8585630"/>
            <a:chExt cx="213995" cy="610235"/>
          </a:xfrm>
        </p:grpSpPr>
        <p:sp>
          <p:nvSpPr>
            <p:cNvPr id="9" name="object 9"/>
            <p:cNvSpPr/>
            <p:nvPr/>
          </p:nvSpPr>
          <p:spPr>
            <a:xfrm>
              <a:off x="9804630" y="8773059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500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697827" y="858563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5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101097" y="8585630"/>
            <a:ext cx="213995" cy="610235"/>
            <a:chOff x="13101097" y="8585630"/>
            <a:chExt cx="213995" cy="610235"/>
          </a:xfrm>
        </p:grpSpPr>
        <p:sp>
          <p:nvSpPr>
            <p:cNvPr id="12" name="object 12"/>
            <p:cNvSpPr/>
            <p:nvPr/>
          </p:nvSpPr>
          <p:spPr>
            <a:xfrm>
              <a:off x="13207901" y="8773059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500"/>
                  </a:moveTo>
                  <a:lnTo>
                    <a:pt x="0" y="26177"/>
                  </a:lnTo>
                  <a:lnTo>
                    <a:pt x="0" y="0"/>
                  </a:lnTo>
                </a:path>
              </a:pathLst>
            </a:custGeom>
            <a:ln w="523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01097" y="8585630"/>
              <a:ext cx="213995" cy="213995"/>
            </a:xfrm>
            <a:custGeom>
              <a:avLst/>
              <a:gdLst/>
              <a:ahLst/>
              <a:cxnLst/>
              <a:rect l="l" t="t" r="r" b="b"/>
              <a:pathLst>
                <a:path w="213994" h="213995">
                  <a:moveTo>
                    <a:pt x="106803" y="0"/>
                  </a:moveTo>
                  <a:lnTo>
                    <a:pt x="0" y="213606"/>
                  </a:lnTo>
                  <a:lnTo>
                    <a:pt x="213606" y="213606"/>
                  </a:lnTo>
                  <a:lnTo>
                    <a:pt x="106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90689" y="6924802"/>
            <a:ext cx="14487525" cy="2870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9905" indent="-497205">
              <a:lnSpc>
                <a:spcPct val="100000"/>
              </a:lnSpc>
              <a:spcBef>
                <a:spcPts val="114"/>
              </a:spcBef>
              <a:buSzPct val="145312"/>
              <a:buChar char="•"/>
              <a:tabLst>
                <a:tab pos="509905" algn="l"/>
              </a:tabLst>
            </a:pPr>
            <a:r>
              <a:rPr sz="3200" spc="50" dirty="0">
                <a:latin typeface="Cambria"/>
                <a:cs typeface="Cambria"/>
              </a:rPr>
              <a:t>Solution: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Mask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out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k%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of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input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words,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and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then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predict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the</a:t>
            </a:r>
            <a:r>
              <a:rPr sz="3200" spc="2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masked</a:t>
            </a:r>
            <a:r>
              <a:rPr sz="3200" spc="215" dirty="0">
                <a:latin typeface="Cambria"/>
                <a:cs typeface="Cambria"/>
              </a:rPr>
              <a:t> </a:t>
            </a:r>
            <a:r>
              <a:rPr sz="3200" spc="-20" dirty="0">
                <a:latin typeface="Cambria"/>
                <a:cs typeface="Cambria"/>
              </a:rPr>
              <a:t>words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3200">
              <a:latin typeface="Cambria"/>
              <a:cs typeface="Cambria"/>
            </a:endParaRPr>
          </a:p>
          <a:p>
            <a:pPr marL="7119620">
              <a:lnSpc>
                <a:spcPct val="100000"/>
              </a:lnSpc>
              <a:tabLst>
                <a:tab pos="10424795" algn="l"/>
              </a:tabLst>
            </a:pPr>
            <a:r>
              <a:rPr sz="3450" spc="-10" dirty="0">
                <a:latin typeface="Arial MT"/>
                <a:cs typeface="Arial MT"/>
              </a:rPr>
              <a:t>store</a:t>
            </a:r>
            <a:r>
              <a:rPr sz="3450" dirty="0">
                <a:latin typeface="Arial MT"/>
                <a:cs typeface="Arial MT"/>
              </a:rPr>
              <a:t>	</a:t>
            </a:r>
            <a:r>
              <a:rPr sz="3450" spc="-10" dirty="0">
                <a:latin typeface="Arial MT"/>
                <a:cs typeface="Arial MT"/>
              </a:rPr>
              <a:t>gallon</a:t>
            </a:r>
            <a:endParaRPr sz="3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25"/>
              </a:spcBef>
            </a:pPr>
            <a:endParaRPr sz="3450">
              <a:latin typeface="Arial MT"/>
              <a:cs typeface="Arial MT"/>
            </a:endParaRPr>
          </a:p>
          <a:p>
            <a:pPr marL="3588385">
              <a:lnSpc>
                <a:spcPct val="100000"/>
              </a:lnSpc>
            </a:pPr>
            <a:r>
              <a:rPr sz="3450" dirty="0">
                <a:latin typeface="Arial MT"/>
                <a:cs typeface="Arial MT"/>
              </a:rPr>
              <a:t>the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man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went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to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[MASK]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to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buy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a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[MASK]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dirty="0">
                <a:latin typeface="Arial MT"/>
                <a:cs typeface="Arial MT"/>
              </a:rPr>
              <a:t>of</a:t>
            </a:r>
            <a:r>
              <a:rPr sz="3450" spc="-10" dirty="0">
                <a:latin typeface="Arial MT"/>
                <a:cs typeface="Arial MT"/>
              </a:rPr>
              <a:t> </a:t>
            </a:r>
            <a:r>
              <a:rPr sz="3450" spc="-20" dirty="0">
                <a:latin typeface="Arial MT"/>
                <a:cs typeface="Arial MT"/>
              </a:rPr>
              <a:t>milk</a:t>
            </a:r>
            <a:endParaRPr sz="3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0981" y="900680"/>
            <a:ext cx="99441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92825" algn="l"/>
              </a:tabLst>
            </a:pPr>
            <a:r>
              <a:rPr spc="-375" dirty="0"/>
              <a:t>MLM:</a:t>
            </a:r>
            <a:r>
              <a:rPr spc="-605" dirty="0"/>
              <a:t> </a:t>
            </a:r>
            <a:r>
              <a:rPr spc="-470" dirty="0"/>
              <a:t>masking</a:t>
            </a:r>
            <a:r>
              <a:rPr spc="25" dirty="0"/>
              <a:t> </a:t>
            </a:r>
            <a:r>
              <a:rPr spc="-20" dirty="0"/>
              <a:t>rate</a:t>
            </a:r>
            <a:r>
              <a:rPr dirty="0"/>
              <a:t>	</a:t>
            </a:r>
            <a:r>
              <a:rPr spc="-500" dirty="0"/>
              <a:t>and</a:t>
            </a:r>
            <a:r>
              <a:rPr spc="5" dirty="0"/>
              <a:t> </a:t>
            </a:r>
            <a:r>
              <a:rPr spc="-275" dirty="0"/>
              <a:t>strategy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38700" y="2486527"/>
            <a:ext cx="17052925" cy="60747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558800" indent="-495934">
              <a:lnSpc>
                <a:spcPct val="100000"/>
              </a:lnSpc>
              <a:spcBef>
                <a:spcPts val="370"/>
              </a:spcBef>
              <a:buSzPct val="146774"/>
              <a:buChar char="•"/>
              <a:tabLst>
                <a:tab pos="558800" algn="l"/>
              </a:tabLst>
            </a:pPr>
            <a:r>
              <a:rPr sz="3100" b="1" spc="195" dirty="0">
                <a:latin typeface="Cambria"/>
                <a:cs typeface="Cambria"/>
              </a:rPr>
              <a:t>Q:</a:t>
            </a:r>
            <a:r>
              <a:rPr sz="3100" b="1" spc="220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What</a:t>
            </a:r>
            <a:r>
              <a:rPr sz="3100" b="1" spc="225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is</a:t>
            </a:r>
            <a:r>
              <a:rPr sz="3100" b="1" spc="220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the</a:t>
            </a:r>
            <a:r>
              <a:rPr sz="3100" b="1" spc="225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value</a:t>
            </a:r>
            <a:r>
              <a:rPr sz="3100" b="1" spc="225" dirty="0">
                <a:latin typeface="Cambria"/>
                <a:cs typeface="Cambria"/>
              </a:rPr>
              <a:t> </a:t>
            </a:r>
            <a:r>
              <a:rPr sz="3100" b="1" dirty="0">
                <a:latin typeface="Cambria"/>
                <a:cs typeface="Cambria"/>
              </a:rPr>
              <a:t>of</a:t>
            </a:r>
            <a:r>
              <a:rPr sz="3100" b="1" spc="220" dirty="0">
                <a:latin typeface="Cambria"/>
                <a:cs typeface="Cambria"/>
              </a:rPr>
              <a:t> </a:t>
            </a:r>
            <a:r>
              <a:rPr sz="3100" b="1" i="1" spc="35" dirty="0">
                <a:latin typeface="Palatino Linotype"/>
                <a:cs typeface="Palatino Linotype"/>
              </a:rPr>
              <a:t>k</a:t>
            </a:r>
            <a:r>
              <a:rPr sz="3100" b="1" spc="35" dirty="0">
                <a:latin typeface="Cambria"/>
                <a:cs typeface="Cambria"/>
              </a:rPr>
              <a:t>?</a:t>
            </a:r>
            <a:endParaRPr sz="3100" dirty="0">
              <a:latin typeface="Cambria"/>
              <a:cs typeface="Cambria"/>
            </a:endParaRPr>
          </a:p>
          <a:p>
            <a:pPr marL="1478915" lvl="1" indent="-495934">
              <a:lnSpc>
                <a:spcPct val="100000"/>
              </a:lnSpc>
              <a:spcBef>
                <a:spcPts val="1800"/>
              </a:spcBef>
              <a:buSzPct val="146774"/>
              <a:buChar char="•"/>
              <a:tabLst>
                <a:tab pos="1478915" algn="l"/>
              </a:tabLst>
            </a:pPr>
            <a:r>
              <a:rPr sz="3100" dirty="0">
                <a:latin typeface="Cambria"/>
                <a:cs typeface="Cambria"/>
              </a:rPr>
              <a:t>They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always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use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  <a:hlinkClick r:id="rId2" action="ppaction://hlinksldjump"/>
              </a:rPr>
              <a:t>k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890" dirty="0">
                <a:latin typeface="Cambria"/>
                <a:cs typeface="Cambria"/>
              </a:rPr>
              <a:t>=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spc="-20" dirty="0">
                <a:latin typeface="Cambria"/>
                <a:cs typeface="Cambria"/>
              </a:rPr>
              <a:t>15%.</a:t>
            </a:r>
            <a:endParaRPr sz="3100" dirty="0">
              <a:latin typeface="Cambria"/>
              <a:cs typeface="Cambria"/>
            </a:endParaRPr>
          </a:p>
          <a:p>
            <a:pPr marL="1478915" lvl="1" indent="-495934">
              <a:lnSpc>
                <a:spcPct val="100000"/>
              </a:lnSpc>
              <a:spcBef>
                <a:spcPts val="1235"/>
              </a:spcBef>
              <a:buSzPct val="146774"/>
              <a:buChar char="•"/>
              <a:tabLst>
                <a:tab pos="1478915" algn="l"/>
              </a:tabLst>
            </a:pPr>
            <a:r>
              <a:rPr sz="3100" dirty="0">
                <a:latin typeface="Cambria"/>
                <a:cs typeface="Cambria"/>
              </a:rPr>
              <a:t>Too</a:t>
            </a:r>
            <a:r>
              <a:rPr sz="3100" spc="33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little</a:t>
            </a:r>
            <a:r>
              <a:rPr sz="3100" spc="33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masking:</a:t>
            </a:r>
            <a:r>
              <a:rPr sz="3100" spc="33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computationally</a:t>
            </a:r>
            <a:r>
              <a:rPr sz="3100" spc="33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expensive</a:t>
            </a:r>
            <a:endParaRPr sz="3100" dirty="0">
              <a:latin typeface="Cambria"/>
              <a:cs typeface="Cambria"/>
            </a:endParaRPr>
          </a:p>
          <a:p>
            <a:pPr marL="1478915" lvl="1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1478915" algn="l"/>
              </a:tabLst>
            </a:pPr>
            <a:r>
              <a:rPr sz="3100" dirty="0">
                <a:latin typeface="Cambria"/>
                <a:cs typeface="Cambria"/>
              </a:rPr>
              <a:t>Too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much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masking: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not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spc="50" dirty="0">
                <a:latin typeface="Cambria"/>
                <a:cs typeface="Cambria"/>
              </a:rPr>
              <a:t>enough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context</a:t>
            </a:r>
            <a:endParaRPr sz="3100" dirty="0">
              <a:latin typeface="Cambria"/>
              <a:cs typeface="Cambria"/>
            </a:endParaRPr>
          </a:p>
          <a:p>
            <a:pPr marL="1478915" lvl="1" indent="-495934">
              <a:lnSpc>
                <a:spcPct val="100000"/>
              </a:lnSpc>
              <a:spcBef>
                <a:spcPts val="1230"/>
              </a:spcBef>
              <a:buSzPct val="146774"/>
              <a:buChar char="•"/>
              <a:tabLst>
                <a:tab pos="1478915" algn="l"/>
              </a:tabLst>
            </a:pPr>
            <a:r>
              <a:rPr sz="3100" spc="75" dirty="0">
                <a:latin typeface="Cambria"/>
                <a:cs typeface="Cambria"/>
              </a:rPr>
              <a:t>See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(Wettig</a:t>
            </a:r>
            <a:r>
              <a:rPr sz="3100" spc="22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et</a:t>
            </a:r>
            <a:r>
              <a:rPr sz="3100" spc="225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017100"/>
                </a:solidFill>
                <a:latin typeface="Cambria"/>
                <a:cs typeface="Cambria"/>
              </a:rPr>
              <a:t>al.,</a:t>
            </a:r>
            <a:r>
              <a:rPr sz="3100" spc="22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017100"/>
                </a:solidFill>
                <a:latin typeface="Cambria"/>
                <a:cs typeface="Cambria"/>
              </a:rPr>
              <a:t>2022)</a:t>
            </a:r>
            <a:r>
              <a:rPr sz="3100" spc="220" dirty="0">
                <a:solidFill>
                  <a:srgbClr val="017100"/>
                </a:solidFill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for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more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discussion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of</a:t>
            </a:r>
            <a:r>
              <a:rPr sz="3100" spc="22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masking</a:t>
            </a:r>
            <a:r>
              <a:rPr sz="3100" spc="22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rates</a:t>
            </a:r>
            <a:endParaRPr sz="31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1805"/>
              </a:spcBef>
              <a:buFont typeface="Cambria"/>
              <a:buChar char="•"/>
            </a:pPr>
            <a:endParaRPr sz="3100" dirty="0">
              <a:latin typeface="Cambria"/>
              <a:cs typeface="Cambria"/>
            </a:endParaRPr>
          </a:p>
          <a:p>
            <a:pPr marL="508000" indent="-482600">
              <a:lnSpc>
                <a:spcPct val="100000"/>
              </a:lnSpc>
              <a:buSzPct val="146666"/>
              <a:buChar char="•"/>
              <a:tabLst>
                <a:tab pos="508000" algn="l"/>
              </a:tabLst>
            </a:pPr>
            <a:r>
              <a:rPr sz="3000" b="1" spc="190" dirty="0">
                <a:latin typeface="Cambria"/>
                <a:cs typeface="Cambria"/>
              </a:rPr>
              <a:t>Q:</a:t>
            </a:r>
            <a:r>
              <a:rPr sz="3000" b="1" spc="170" dirty="0">
                <a:latin typeface="Cambria"/>
                <a:cs typeface="Cambria"/>
              </a:rPr>
              <a:t> </a:t>
            </a:r>
            <a:r>
              <a:rPr sz="3000" b="1" spc="60" dirty="0">
                <a:latin typeface="Cambria"/>
                <a:cs typeface="Cambria"/>
              </a:rPr>
              <a:t>How</a:t>
            </a:r>
            <a:r>
              <a:rPr sz="3000" b="1" spc="175" dirty="0">
                <a:latin typeface="Cambria"/>
                <a:cs typeface="Cambria"/>
              </a:rPr>
              <a:t> </a:t>
            </a:r>
            <a:r>
              <a:rPr sz="3000" b="1" dirty="0">
                <a:latin typeface="Cambria"/>
                <a:cs typeface="Cambria"/>
              </a:rPr>
              <a:t>are</a:t>
            </a:r>
            <a:r>
              <a:rPr sz="3000" b="1" spc="175" dirty="0">
                <a:latin typeface="Cambria"/>
                <a:cs typeface="Cambria"/>
              </a:rPr>
              <a:t> </a:t>
            </a:r>
            <a:r>
              <a:rPr sz="3000" b="1" dirty="0">
                <a:latin typeface="Cambria"/>
                <a:cs typeface="Cambria"/>
              </a:rPr>
              <a:t>masked</a:t>
            </a:r>
            <a:r>
              <a:rPr sz="3000" b="1" spc="175" dirty="0">
                <a:latin typeface="Cambria"/>
                <a:cs typeface="Cambria"/>
              </a:rPr>
              <a:t> </a:t>
            </a:r>
            <a:r>
              <a:rPr sz="3000" b="1" dirty="0">
                <a:latin typeface="Cambria"/>
                <a:cs typeface="Cambria"/>
              </a:rPr>
              <a:t>tokens</a:t>
            </a:r>
            <a:r>
              <a:rPr sz="3000" b="1" spc="170" dirty="0">
                <a:latin typeface="Cambria"/>
                <a:cs typeface="Cambria"/>
              </a:rPr>
              <a:t> </a:t>
            </a:r>
            <a:r>
              <a:rPr sz="3000" b="1" spc="-10" dirty="0">
                <a:latin typeface="Cambria"/>
                <a:cs typeface="Cambria"/>
              </a:rPr>
              <a:t>selected?</a:t>
            </a:r>
            <a:endParaRPr sz="3000" dirty="0">
              <a:latin typeface="Cambria"/>
              <a:cs typeface="Cambria"/>
            </a:endParaRPr>
          </a:p>
          <a:p>
            <a:pPr marL="1390015" lvl="1" indent="-495934">
              <a:lnSpc>
                <a:spcPct val="100000"/>
              </a:lnSpc>
              <a:spcBef>
                <a:spcPts val="1140"/>
              </a:spcBef>
              <a:buSzPct val="146774"/>
              <a:buChar char="•"/>
              <a:tabLst>
                <a:tab pos="1390015" algn="l"/>
              </a:tabLst>
            </a:pPr>
            <a:r>
              <a:rPr sz="3100" dirty="0">
                <a:latin typeface="Cambria"/>
                <a:cs typeface="Cambria"/>
              </a:rPr>
              <a:t>15%</a:t>
            </a:r>
            <a:r>
              <a:rPr sz="3100" spc="1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tokens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are</a:t>
            </a:r>
            <a:r>
              <a:rPr sz="3100" spc="19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uniformly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sampled</a:t>
            </a:r>
            <a:endParaRPr sz="3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3100" dirty="0">
              <a:latin typeface="Cambria"/>
              <a:cs typeface="Cambria"/>
            </a:endParaRPr>
          </a:p>
          <a:p>
            <a:pPr marL="6942455">
              <a:lnSpc>
                <a:spcPct val="100000"/>
              </a:lnSpc>
            </a:pPr>
            <a:r>
              <a:rPr sz="3200" dirty="0">
                <a:latin typeface="Arial MT"/>
                <a:cs typeface="Arial MT"/>
              </a:rPr>
              <a:t>Example: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He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[MASK]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[MASK]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,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lang="en-US" sz="3200" spc="-10" dirty="0">
                <a:latin typeface="Arial MT"/>
                <a:cs typeface="Arial MT"/>
              </a:rPr>
              <a:t>Sri Lanka</a:t>
            </a:r>
            <a:r>
              <a:rPr sz="3200" spc="-10" dirty="0">
                <a:latin typeface="Arial MT"/>
                <a:cs typeface="Arial MT"/>
              </a:rPr>
              <a:t>.</a:t>
            </a:r>
            <a:endParaRPr sz="3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4933" y="900680"/>
            <a:ext cx="8353425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49825" algn="l"/>
              </a:tabLst>
            </a:pPr>
            <a:r>
              <a:rPr spc="-375" dirty="0"/>
              <a:t>MLM:</a:t>
            </a:r>
            <a:r>
              <a:rPr spc="-610" dirty="0"/>
              <a:t> </a:t>
            </a:r>
            <a:r>
              <a:rPr spc="-270" dirty="0"/>
              <a:t>80-10-</a:t>
            </a:r>
            <a:r>
              <a:rPr spc="-365" dirty="0"/>
              <a:t>10</a:t>
            </a:r>
            <a:r>
              <a:rPr dirty="0"/>
              <a:t>	</a:t>
            </a:r>
            <a:r>
              <a:rPr spc="-45" dirty="0"/>
              <a:t>corruption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0822" y="2116349"/>
            <a:ext cx="13606780" cy="8158644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60"/>
              </a:spcBef>
            </a:pPr>
            <a:r>
              <a:rPr sz="3100" dirty="0">
                <a:latin typeface="Cambria"/>
                <a:cs typeface="Cambria"/>
              </a:rPr>
              <a:t>For</a:t>
            </a:r>
            <a:r>
              <a:rPr sz="3100" spc="1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1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15%</a:t>
            </a:r>
            <a:r>
              <a:rPr sz="3100" spc="1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predicted</a:t>
            </a:r>
            <a:r>
              <a:rPr sz="3100" spc="11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words,</a:t>
            </a:r>
            <a:endParaRPr sz="3100" dirty="0">
              <a:latin typeface="Cambria"/>
              <a:cs typeface="Cambria"/>
            </a:endParaRPr>
          </a:p>
          <a:p>
            <a:pPr marL="1320800" indent="-495934">
              <a:lnSpc>
                <a:spcPct val="100000"/>
              </a:lnSpc>
              <a:spcBef>
                <a:spcPts val="3234"/>
              </a:spcBef>
              <a:buSzPct val="146774"/>
              <a:buChar char="•"/>
              <a:tabLst>
                <a:tab pos="1320800" algn="l"/>
              </a:tabLst>
            </a:pPr>
            <a:r>
              <a:rPr sz="3100" dirty="0">
                <a:latin typeface="Cambria"/>
                <a:cs typeface="Cambria"/>
              </a:rPr>
              <a:t>80%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of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55" dirty="0">
                <a:latin typeface="Cambria"/>
                <a:cs typeface="Cambria"/>
              </a:rPr>
              <a:t>time,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they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replace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it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with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spc="140" dirty="0">
                <a:latin typeface="Cambria"/>
                <a:cs typeface="Cambria"/>
              </a:rPr>
              <a:t>[MASK]</a:t>
            </a:r>
            <a:r>
              <a:rPr sz="3100" spc="204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token</a:t>
            </a:r>
            <a:endParaRPr sz="3100" dirty="0">
              <a:latin typeface="Cambria"/>
              <a:cs typeface="Cambria"/>
            </a:endParaRPr>
          </a:p>
          <a:p>
            <a:pPr marL="3966845">
              <a:lnSpc>
                <a:spcPct val="100000"/>
              </a:lnSpc>
              <a:spcBef>
                <a:spcPts val="2790"/>
              </a:spcBef>
              <a:tabLst>
                <a:tab pos="8048625" algn="l"/>
              </a:tabLst>
            </a:pP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store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[MASK]</a:t>
            </a:r>
            <a:endParaRPr sz="3200" dirty="0">
              <a:latin typeface="Arial MT"/>
              <a:cs typeface="Arial MT"/>
            </a:endParaRPr>
          </a:p>
          <a:p>
            <a:pPr marL="1320800" indent="-495934">
              <a:lnSpc>
                <a:spcPct val="100000"/>
              </a:lnSpc>
              <a:spcBef>
                <a:spcPts val="3419"/>
              </a:spcBef>
              <a:buSzPct val="146774"/>
              <a:buChar char="•"/>
              <a:tabLst>
                <a:tab pos="1320800" algn="l"/>
              </a:tabLst>
            </a:pPr>
            <a:r>
              <a:rPr sz="3100" dirty="0">
                <a:latin typeface="Cambria"/>
                <a:cs typeface="Cambria"/>
              </a:rPr>
              <a:t>10%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of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spc="55" dirty="0">
                <a:latin typeface="Cambria"/>
                <a:cs typeface="Cambria"/>
              </a:rPr>
              <a:t>time,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they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replace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it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with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spc="60" dirty="0">
                <a:latin typeface="Cambria"/>
                <a:cs typeface="Cambria"/>
              </a:rPr>
              <a:t>a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random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word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in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10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vocabulary</a:t>
            </a:r>
            <a:endParaRPr sz="31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Font typeface="Cambria"/>
              <a:buChar char="•"/>
            </a:pPr>
            <a:endParaRPr sz="3100" dirty="0">
              <a:latin typeface="Cambria"/>
              <a:cs typeface="Cambria"/>
            </a:endParaRPr>
          </a:p>
          <a:p>
            <a:pPr marL="3966845">
              <a:lnSpc>
                <a:spcPct val="100000"/>
              </a:lnSpc>
              <a:tabLst>
                <a:tab pos="8047990" algn="l"/>
              </a:tabLst>
            </a:pP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store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running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3200" dirty="0">
              <a:latin typeface="Arial MT"/>
              <a:cs typeface="Arial MT"/>
            </a:endParaRPr>
          </a:p>
          <a:p>
            <a:pPr marL="1320800" indent="-495934">
              <a:lnSpc>
                <a:spcPct val="100000"/>
              </a:lnSpc>
              <a:buSzPct val="146774"/>
              <a:buChar char="•"/>
              <a:tabLst>
                <a:tab pos="1320800" algn="l"/>
              </a:tabLst>
            </a:pPr>
            <a:r>
              <a:rPr sz="3100" dirty="0">
                <a:latin typeface="Cambria"/>
                <a:cs typeface="Cambria"/>
              </a:rPr>
              <a:t>10%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of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spc="55" dirty="0">
                <a:latin typeface="Cambria"/>
                <a:cs typeface="Cambria"/>
              </a:rPr>
              <a:t>time,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they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keep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it</a:t>
            </a:r>
            <a:r>
              <a:rPr sz="3100" spc="200" dirty="0">
                <a:latin typeface="Cambria"/>
                <a:cs typeface="Cambria"/>
              </a:rPr>
              <a:t> </a:t>
            </a:r>
            <a:r>
              <a:rPr sz="3100" spc="40" dirty="0">
                <a:latin typeface="Cambria"/>
                <a:cs typeface="Cambria"/>
              </a:rPr>
              <a:t>unchanged</a:t>
            </a:r>
            <a:endParaRPr sz="3100" dirty="0">
              <a:latin typeface="Cambria"/>
              <a:cs typeface="Cambria"/>
            </a:endParaRPr>
          </a:p>
          <a:p>
            <a:pPr marL="3991610">
              <a:lnSpc>
                <a:spcPct val="100000"/>
              </a:lnSpc>
              <a:spcBef>
                <a:spcPts val="2830"/>
              </a:spcBef>
              <a:tabLst>
                <a:tab pos="8073390" algn="l"/>
              </a:tabLst>
            </a:pP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store</a:t>
            </a:r>
            <a:r>
              <a:rPr sz="3200" dirty="0">
                <a:latin typeface="Arial MT"/>
                <a:cs typeface="Arial MT"/>
              </a:rPr>
              <a:t>	</a:t>
            </a:r>
            <a:r>
              <a:rPr sz="3200" spc="50" dirty="0">
                <a:latin typeface="Arial MT"/>
                <a:cs typeface="Arial MT"/>
              </a:rPr>
              <a:t>went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90" dirty="0">
                <a:latin typeface="Arial MT"/>
                <a:cs typeface="Arial MT"/>
              </a:rPr>
              <a:t>to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store</a:t>
            </a:r>
            <a:endParaRPr sz="3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65"/>
              </a:spcBef>
            </a:pPr>
            <a:endParaRPr sz="3200" dirty="0">
              <a:latin typeface="Arial MT"/>
              <a:cs typeface="Arial MT"/>
            </a:endParaRPr>
          </a:p>
          <a:p>
            <a:pPr marL="1846580">
              <a:lnSpc>
                <a:spcPct val="100000"/>
              </a:lnSpc>
            </a:pP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Why?</a:t>
            </a:r>
            <a:r>
              <a:rPr sz="3200" spc="-1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Because</a:t>
            </a:r>
            <a:r>
              <a:rPr sz="3200" spc="-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[MASK]</a:t>
            </a:r>
            <a:r>
              <a:rPr sz="3200" spc="-1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tokens</a:t>
            </a:r>
            <a:r>
              <a:rPr sz="3200" spc="-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are</a:t>
            </a:r>
            <a:r>
              <a:rPr sz="3200" spc="-1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never</a:t>
            </a:r>
            <a:r>
              <a:rPr sz="3200" spc="-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seen</a:t>
            </a:r>
            <a:r>
              <a:rPr sz="3200" spc="-5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during</a:t>
            </a:r>
            <a:r>
              <a:rPr sz="3200" spc="-10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17100"/>
                </a:solidFill>
                <a:latin typeface="Arial MT"/>
                <a:cs typeface="Arial MT"/>
              </a:rPr>
              <a:t>fine-</a:t>
            </a:r>
            <a:r>
              <a:rPr sz="3200" spc="-10" dirty="0">
                <a:solidFill>
                  <a:srgbClr val="017100"/>
                </a:solidFill>
                <a:latin typeface="Arial MT"/>
                <a:cs typeface="Arial MT"/>
              </a:rPr>
              <a:t>tuning</a:t>
            </a:r>
            <a:endParaRPr sz="3200" dirty="0">
              <a:latin typeface="Arial MT"/>
              <a:cs typeface="Arial MT"/>
            </a:endParaRPr>
          </a:p>
          <a:p>
            <a:pPr marL="7199630">
              <a:lnSpc>
                <a:spcPct val="100000"/>
              </a:lnSpc>
              <a:spcBef>
                <a:spcPts val="885"/>
              </a:spcBef>
            </a:pPr>
            <a:endParaRPr sz="31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571" rIns="0" bIns="0" rtlCol="0">
            <a:spAutoFit/>
          </a:bodyPr>
          <a:lstStyle/>
          <a:p>
            <a:pPr marL="1026794">
              <a:lnSpc>
                <a:spcPct val="100000"/>
              </a:lnSpc>
              <a:spcBef>
                <a:spcPts val="110"/>
              </a:spcBef>
            </a:pPr>
            <a:r>
              <a:rPr sz="5350" dirty="0"/>
              <a:t>Next</a:t>
            </a:r>
            <a:r>
              <a:rPr sz="5350" spc="15" dirty="0"/>
              <a:t> </a:t>
            </a:r>
            <a:r>
              <a:rPr sz="5350" spc="-400" dirty="0"/>
              <a:t>Sentence</a:t>
            </a:r>
            <a:r>
              <a:rPr sz="5350" spc="20" dirty="0"/>
              <a:t> </a:t>
            </a:r>
            <a:r>
              <a:rPr sz="5350" spc="-160" dirty="0"/>
              <a:t>Prediction</a:t>
            </a:r>
            <a:r>
              <a:rPr sz="5350" spc="15" dirty="0"/>
              <a:t> </a:t>
            </a:r>
            <a:r>
              <a:rPr sz="5350" spc="-390" dirty="0"/>
              <a:t>(NSP)</a:t>
            </a:r>
            <a:endParaRPr sz="5350"/>
          </a:p>
        </p:txBody>
      </p:sp>
      <p:sp>
        <p:nvSpPr>
          <p:cNvPr id="3" name="object 3"/>
          <p:cNvSpPr txBox="1"/>
          <p:nvPr/>
        </p:nvSpPr>
        <p:spPr>
          <a:xfrm>
            <a:off x="2177989" y="2308029"/>
            <a:ext cx="14496415" cy="18256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20700" marR="17780" indent="-495934">
              <a:lnSpc>
                <a:spcPct val="102000"/>
              </a:lnSpc>
              <a:spcBef>
                <a:spcPts val="55"/>
              </a:spcBef>
              <a:buSzPct val="146774"/>
              <a:buChar char="•"/>
              <a:tabLst>
                <a:tab pos="522605" algn="l"/>
              </a:tabLst>
            </a:pPr>
            <a:r>
              <a:rPr sz="3100" dirty="0">
                <a:latin typeface="Cambria"/>
                <a:cs typeface="Cambria"/>
              </a:rPr>
              <a:t>Motivation: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many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NLP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downstream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tasks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require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understanding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spc="-10" dirty="0">
                <a:latin typeface="Cambria"/>
                <a:cs typeface="Cambria"/>
              </a:rPr>
              <a:t>relationship 	</a:t>
            </a:r>
            <a:r>
              <a:rPr sz="3100" dirty="0">
                <a:latin typeface="Cambria"/>
                <a:cs typeface="Cambria"/>
              </a:rPr>
              <a:t>between</a:t>
            </a:r>
            <a:r>
              <a:rPr sz="3100" spc="3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two</a:t>
            </a:r>
            <a:r>
              <a:rPr sz="3100" spc="3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sentences</a:t>
            </a:r>
            <a:r>
              <a:rPr sz="3100" spc="30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(natural</a:t>
            </a:r>
            <a:r>
              <a:rPr sz="3100" spc="300" dirty="0">
                <a:latin typeface="Cambria"/>
                <a:cs typeface="Cambria"/>
              </a:rPr>
              <a:t> </a:t>
            </a:r>
            <a:r>
              <a:rPr sz="3100" spc="55" dirty="0">
                <a:latin typeface="Cambria"/>
                <a:cs typeface="Cambria"/>
              </a:rPr>
              <a:t>language</a:t>
            </a:r>
            <a:r>
              <a:rPr sz="3100" spc="3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inference,</a:t>
            </a:r>
            <a:r>
              <a:rPr sz="3100" spc="30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paraphrase</a:t>
            </a:r>
            <a:r>
              <a:rPr sz="3100" spc="30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detection,</a:t>
            </a:r>
            <a:r>
              <a:rPr sz="3100" spc="305" dirty="0">
                <a:latin typeface="Cambria"/>
                <a:cs typeface="Cambria"/>
              </a:rPr>
              <a:t> </a:t>
            </a:r>
            <a:r>
              <a:rPr sz="3100" spc="114" dirty="0">
                <a:latin typeface="Cambria"/>
                <a:cs typeface="Cambria"/>
              </a:rPr>
              <a:t>QA)</a:t>
            </a:r>
            <a:endParaRPr sz="3100">
              <a:latin typeface="Cambria"/>
              <a:cs typeface="Cambria"/>
            </a:endParaRPr>
          </a:p>
          <a:p>
            <a:pPr marL="521334" indent="-495934">
              <a:lnSpc>
                <a:spcPct val="100000"/>
              </a:lnSpc>
              <a:spcBef>
                <a:spcPts val="2620"/>
              </a:spcBef>
              <a:buSzPct val="146774"/>
              <a:buChar char="•"/>
              <a:tabLst>
                <a:tab pos="521334" algn="l"/>
              </a:tabLst>
            </a:pPr>
            <a:r>
              <a:rPr sz="3100" spc="95" dirty="0">
                <a:latin typeface="Cambria"/>
                <a:cs typeface="Cambria"/>
              </a:rPr>
              <a:t>NSP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is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designed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to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reduce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the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gap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between</a:t>
            </a:r>
            <a:r>
              <a:rPr sz="3100" spc="260" dirty="0">
                <a:latin typeface="Cambria"/>
                <a:cs typeface="Cambria"/>
              </a:rPr>
              <a:t> </a:t>
            </a:r>
            <a:r>
              <a:rPr sz="3100" spc="-40" dirty="0">
                <a:latin typeface="Cambria"/>
                <a:cs typeface="Cambria"/>
              </a:rPr>
              <a:t>pre-</a:t>
            </a:r>
            <a:r>
              <a:rPr sz="3100" dirty="0">
                <a:latin typeface="Cambria"/>
                <a:cs typeface="Cambria"/>
              </a:rPr>
              <a:t>training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and</a:t>
            </a:r>
            <a:r>
              <a:rPr sz="3100" spc="265" dirty="0">
                <a:latin typeface="Cambria"/>
                <a:cs typeface="Cambria"/>
              </a:rPr>
              <a:t> </a:t>
            </a:r>
            <a:r>
              <a:rPr sz="3100" dirty="0">
                <a:latin typeface="Cambria"/>
                <a:cs typeface="Cambria"/>
              </a:rPr>
              <a:t>fine-</a:t>
            </a:r>
            <a:r>
              <a:rPr sz="3100" spc="-10" dirty="0">
                <a:latin typeface="Cambria"/>
                <a:cs typeface="Cambria"/>
              </a:rPr>
              <a:t>tuning</a:t>
            </a:r>
            <a:endParaRPr sz="31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239" y="8281912"/>
            <a:ext cx="9435261" cy="17299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309160" y="5225130"/>
            <a:ext cx="8843645" cy="2145665"/>
            <a:chOff x="3309160" y="5225130"/>
            <a:chExt cx="8843645" cy="21456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9160" y="5653302"/>
              <a:ext cx="8648951" cy="17172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48529" y="5240838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296096" y="0"/>
                  </a:moveTo>
                  <a:lnTo>
                    <a:pt x="11106" y="284989"/>
                  </a:lnTo>
                  <a:lnTo>
                    <a:pt x="0" y="296096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61902" y="5476961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5" h="146685">
                  <a:moveTo>
                    <a:pt x="48866" y="0"/>
                  </a:moveTo>
                  <a:lnTo>
                    <a:pt x="0" y="146599"/>
                  </a:lnTo>
                  <a:lnTo>
                    <a:pt x="146599" y="97733"/>
                  </a:lnTo>
                  <a:lnTo>
                    <a:pt x="48866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840936" y="5240837"/>
              <a:ext cx="296545" cy="296545"/>
            </a:xfrm>
            <a:custGeom>
              <a:avLst/>
              <a:gdLst/>
              <a:ahLst/>
              <a:cxnLst/>
              <a:rect l="l" t="t" r="r" b="b"/>
              <a:pathLst>
                <a:path w="296545" h="296545">
                  <a:moveTo>
                    <a:pt x="296096" y="0"/>
                  </a:moveTo>
                  <a:lnTo>
                    <a:pt x="11106" y="284989"/>
                  </a:lnTo>
                  <a:lnTo>
                    <a:pt x="0" y="296096"/>
                  </a:lnTo>
                </a:path>
              </a:pathLst>
            </a:custGeom>
            <a:ln w="31412">
              <a:solidFill>
                <a:srgbClr val="B517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754311" y="5476961"/>
              <a:ext cx="146685" cy="146685"/>
            </a:xfrm>
            <a:custGeom>
              <a:avLst/>
              <a:gdLst/>
              <a:ahLst/>
              <a:cxnLst/>
              <a:rect l="l" t="t" r="r" b="b"/>
              <a:pathLst>
                <a:path w="146684" h="146685">
                  <a:moveTo>
                    <a:pt x="48867" y="0"/>
                  </a:moveTo>
                  <a:lnTo>
                    <a:pt x="0" y="146599"/>
                  </a:lnTo>
                  <a:lnTo>
                    <a:pt x="146602" y="97733"/>
                  </a:lnTo>
                  <a:lnTo>
                    <a:pt x="48867" y="0"/>
                  </a:lnTo>
                  <a:close/>
                </a:path>
              </a:pathLst>
            </a:custGeom>
            <a:solidFill>
              <a:srgbClr val="B51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602529" y="5899056"/>
            <a:ext cx="5274945" cy="24422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75"/>
              </a:spcBef>
            </a:pPr>
            <a:r>
              <a:rPr sz="3200" dirty="0">
                <a:latin typeface="Arial MT"/>
                <a:cs typeface="Arial MT"/>
              </a:rPr>
              <a:t>They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sample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95" dirty="0">
                <a:latin typeface="Arial MT"/>
                <a:cs typeface="Arial MT"/>
              </a:rPr>
              <a:t>two</a:t>
            </a:r>
            <a:r>
              <a:rPr sz="3200" spc="-10" dirty="0">
                <a:latin typeface="Arial MT"/>
                <a:cs typeface="Arial MT"/>
              </a:rPr>
              <a:t> contiguous </a:t>
            </a:r>
            <a:r>
              <a:rPr sz="3200" dirty="0">
                <a:latin typeface="Arial MT"/>
                <a:cs typeface="Arial MT"/>
              </a:rPr>
              <a:t>segments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for</a:t>
            </a:r>
            <a:r>
              <a:rPr sz="3200" spc="65" dirty="0">
                <a:latin typeface="Arial MT"/>
                <a:cs typeface="Arial MT"/>
              </a:rPr>
              <a:t> </a:t>
            </a:r>
            <a:r>
              <a:rPr sz="3200" spc="125" dirty="0">
                <a:latin typeface="Arial MT"/>
                <a:cs typeface="Arial MT"/>
              </a:rPr>
              <a:t>50%</a:t>
            </a:r>
            <a:r>
              <a:rPr sz="3200" spc="65" dirty="0">
                <a:latin typeface="Arial MT"/>
                <a:cs typeface="Arial MT"/>
              </a:rPr>
              <a:t> of </a:t>
            </a:r>
            <a:r>
              <a:rPr sz="3200" spc="-25" dirty="0">
                <a:latin typeface="Arial MT"/>
                <a:cs typeface="Arial MT"/>
              </a:rPr>
              <a:t>the </a:t>
            </a:r>
            <a:r>
              <a:rPr sz="3200" dirty="0">
                <a:latin typeface="Arial MT"/>
                <a:cs typeface="Arial MT"/>
              </a:rPr>
              <a:t>time</a:t>
            </a:r>
            <a:r>
              <a:rPr sz="3200" spc="9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and</a:t>
            </a:r>
            <a:r>
              <a:rPr sz="3200" spc="9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another</a:t>
            </a:r>
            <a:r>
              <a:rPr sz="3200" spc="9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random </a:t>
            </a:r>
            <a:r>
              <a:rPr sz="3200" dirty="0">
                <a:latin typeface="Arial MT"/>
                <a:cs typeface="Arial MT"/>
              </a:rPr>
              <a:t>segment</a:t>
            </a:r>
            <a:r>
              <a:rPr sz="3200" spc="1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1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1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corpus</a:t>
            </a:r>
            <a:r>
              <a:rPr sz="3200" spc="160" dirty="0">
                <a:latin typeface="Arial MT"/>
                <a:cs typeface="Arial MT"/>
              </a:rPr>
              <a:t> </a:t>
            </a:r>
            <a:r>
              <a:rPr sz="3200" spc="-25" dirty="0">
                <a:latin typeface="Arial MT"/>
                <a:cs typeface="Arial MT"/>
              </a:rPr>
              <a:t>for </a:t>
            </a:r>
            <a:r>
              <a:rPr sz="3200" spc="125" dirty="0">
                <a:latin typeface="Arial MT"/>
                <a:cs typeface="Arial MT"/>
              </a:rPr>
              <a:t>50%</a:t>
            </a:r>
            <a:r>
              <a:rPr sz="3200" spc="30" dirty="0">
                <a:latin typeface="Arial MT"/>
                <a:cs typeface="Arial MT"/>
              </a:rPr>
              <a:t> </a:t>
            </a:r>
            <a:r>
              <a:rPr sz="3200" spc="65" dirty="0">
                <a:latin typeface="Arial MT"/>
                <a:cs typeface="Arial MT"/>
              </a:rPr>
              <a:t>of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35" dirty="0">
                <a:latin typeface="Arial MT"/>
                <a:cs typeface="Arial MT"/>
              </a:rPr>
              <a:t> </a:t>
            </a:r>
            <a:r>
              <a:rPr sz="3200" spc="-20" dirty="0">
                <a:latin typeface="Arial MT"/>
                <a:cs typeface="Arial MT"/>
              </a:rPr>
              <a:t>time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4495897" y="4296164"/>
            <a:ext cx="3667125" cy="8489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40"/>
              </a:spcBef>
            </a:pP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[CLS]:</a:t>
            </a:r>
            <a:r>
              <a:rPr sz="270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a</a:t>
            </a:r>
            <a:r>
              <a:rPr sz="2700" spc="-3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special</a:t>
            </a:r>
            <a:r>
              <a:rPr sz="2700" spc="-3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token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always</a:t>
            </a:r>
            <a:r>
              <a:rPr sz="2700" spc="5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at</a:t>
            </a:r>
            <a:r>
              <a:rPr sz="2700" spc="5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the</a:t>
            </a:r>
            <a:r>
              <a:rPr sz="2700" spc="5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beginning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45274" y="4256990"/>
            <a:ext cx="4236720" cy="84899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40"/>
              </a:spcBef>
            </a:pPr>
            <a:r>
              <a:rPr sz="2700" spc="-25" dirty="0">
                <a:solidFill>
                  <a:srgbClr val="B51700"/>
                </a:solidFill>
                <a:latin typeface="Arial MT"/>
                <a:cs typeface="Arial MT"/>
              </a:rPr>
              <a:t>[SEP]:</a:t>
            </a:r>
            <a:r>
              <a:rPr sz="2700" spc="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a</a:t>
            </a:r>
            <a:r>
              <a:rPr sz="2700" spc="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special</a:t>
            </a:r>
            <a:r>
              <a:rPr sz="2700" spc="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token</a:t>
            </a:r>
            <a:r>
              <a:rPr sz="2700" spc="25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B51700"/>
                </a:solidFill>
                <a:latin typeface="Arial MT"/>
                <a:cs typeface="Arial MT"/>
              </a:rPr>
              <a:t>used </a:t>
            </a:r>
            <a:r>
              <a:rPr sz="2700" spc="75" dirty="0">
                <a:solidFill>
                  <a:srgbClr val="B51700"/>
                </a:solidFill>
                <a:latin typeface="Arial MT"/>
                <a:cs typeface="Arial MT"/>
              </a:rPr>
              <a:t>to</a:t>
            </a:r>
            <a:r>
              <a:rPr sz="2700" spc="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B51700"/>
                </a:solidFill>
                <a:latin typeface="Arial MT"/>
                <a:cs typeface="Arial MT"/>
              </a:rPr>
              <a:t>separate</a:t>
            </a:r>
            <a:r>
              <a:rPr sz="2700" spc="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80" dirty="0">
                <a:solidFill>
                  <a:srgbClr val="B51700"/>
                </a:solidFill>
                <a:latin typeface="Arial MT"/>
                <a:cs typeface="Arial MT"/>
              </a:rPr>
              <a:t>two</a:t>
            </a:r>
            <a:r>
              <a:rPr sz="2700" spc="10" dirty="0">
                <a:solidFill>
                  <a:srgbClr val="B5170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B51700"/>
                </a:solidFill>
                <a:latin typeface="Arial MT"/>
                <a:cs typeface="Arial MT"/>
              </a:rPr>
              <a:t>segments</a:t>
            </a:r>
            <a:endParaRPr sz="2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</TotalTime>
  <Words>1718</Words>
  <Application>Microsoft Office PowerPoint</Application>
  <PresentationFormat>Custom</PresentationFormat>
  <Paragraphs>240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Yu Gothic UI Light</vt:lpstr>
      <vt:lpstr>Aptos</vt:lpstr>
      <vt:lpstr>Arial MT</vt:lpstr>
      <vt:lpstr>Cambria</vt:lpstr>
      <vt:lpstr>Palatino Linotype</vt:lpstr>
      <vt:lpstr>Times New Roman</vt:lpstr>
      <vt:lpstr>Office Theme</vt:lpstr>
      <vt:lpstr>PowerPoint Presentation</vt:lpstr>
      <vt:lpstr>Prior work: ELMo</vt:lpstr>
      <vt:lpstr>Prior work: OpenAI GPT</vt:lpstr>
      <vt:lpstr>BERT: key contributions</vt:lpstr>
      <vt:lpstr>PowerPoint Presentation</vt:lpstr>
      <vt:lpstr>Masked Language Modeling (MLM)</vt:lpstr>
      <vt:lpstr>MLM: masking rate and strategy</vt:lpstr>
      <vt:lpstr>MLM: 80-10-10 corruption</vt:lpstr>
      <vt:lpstr>Next Sentence Prediction (NSP)</vt:lpstr>
      <vt:lpstr>BERT pre-training: putting together</vt:lpstr>
      <vt:lpstr>BERT pre-training: putting together</vt:lpstr>
      <vt:lpstr>BERT pre-training: putting together</vt:lpstr>
      <vt:lpstr>PowerPoint Presentation</vt:lpstr>
      <vt:lpstr>PowerPoint Presentation</vt:lpstr>
      <vt:lpstr>Fine-tuning BERT</vt:lpstr>
      <vt:lpstr>Fine-tuning BERT</vt:lpstr>
      <vt:lpstr>Sentence-level tasks</vt:lpstr>
      <vt:lpstr>Token-level tasks</vt:lpstr>
      <vt:lpstr>Fine-tuning BERT</vt:lpstr>
      <vt:lpstr>Fine-tuning BERT</vt:lpstr>
      <vt:lpstr>Experimental results: GLUE</vt:lpstr>
      <vt:lpstr>Experimental results: SQuAD</vt:lpstr>
      <vt:lpstr>Ablation study: pre-training tasks</vt:lpstr>
      <vt:lpstr>Ablation study: model sizes</vt:lpstr>
      <vt:lpstr>Ablation study: training efficiency</vt:lpstr>
      <vt:lpstr>Conclusions (in early 2019)</vt:lpstr>
      <vt:lpstr>Conclusions (in early 2019)</vt:lpstr>
      <vt:lpstr>What happened after BERT?</vt:lpstr>
      <vt:lpstr>What happened after BERT?</vt:lpstr>
      <vt:lpstr>What happened after BERT?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lec02</dc:title>
  <cp:lastModifiedBy>Dusara Gamidu</cp:lastModifiedBy>
  <cp:revision>2</cp:revision>
  <dcterms:created xsi:type="dcterms:W3CDTF">2025-03-06T14:54:08Z</dcterms:created>
  <dcterms:modified xsi:type="dcterms:W3CDTF">2025-03-07T05:31:21Z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2022-09-12T00:00:00Z</vt:filetime>
  </property>
  <property fmtid="{D5CDD505-2E9C-101B-9397-08002B2CF9AE}" pid="3" name="Creator">
    <vt:lpwstr>Keynote</vt:lpwstr>
  </property>
  <property fmtid="{D5CDD505-2E9C-101B-9397-08002B2CF9AE}" pid="4" name="LastSaved">
    <vt:filetime>2025-03-06T00:00:00Z</vt:filetime>
  </property>
  <property fmtid="{D5CDD505-2E9C-101B-9397-08002B2CF9AE}" pid="5" name="Producer">
    <vt:lpwstr>macOS Version 12.5.1 (Build 21G83) Quartz PDFContext</vt:lpwstr>
  </property>
</Properties>
</file>