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3" r:id="rId4"/>
    <p:sldId id="271" r:id="rId5"/>
    <p:sldId id="261" r:id="rId6"/>
    <p:sldId id="260" r:id="rId7"/>
    <p:sldId id="265" r:id="rId8"/>
    <p:sldId id="270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>
        <p:scale>
          <a:sx n="50" d="100"/>
          <a:sy n="50" d="100"/>
        </p:scale>
        <p:origin x="124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F87-5272-42FC-9DF1-671E5B8B4FA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EBE3-C977-404E-B6C0-2404DC348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40E487-7970-451B-8DE5-1D8F78600F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74077" y="4492039"/>
            <a:ext cx="8652973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IN" sz="2400" kern="0" dirty="0">
                <a:solidFill>
                  <a:srgbClr val="002060"/>
                </a:solidFill>
              </a:rPr>
              <a:t>Title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905-1115-43CA-8546-A83D8DE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389-E880-422A-BABC-B449C27B9CB0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1E54-BF98-4DF7-BD00-BB0ED23B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3D4-A415-47A4-855F-CBDBCC8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CFAB-6C7A-4CC4-9DD7-C1C04862F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58" y="1618597"/>
            <a:ext cx="2398895" cy="238083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D2837DC-FAE3-49A4-90DB-5640B2334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568074"/>
            <a:ext cx="9848850" cy="696704"/>
          </a:xfrm>
        </p:spPr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pPr algn="ctr"/>
            <a:r>
              <a:rPr lang="en-IN" sz="3200" dirty="0">
                <a:solidFill>
                  <a:schemeClr val="tx1"/>
                </a:solidFill>
              </a:rPr>
              <a:t>  Indian Institute of Information Technology Una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949E48-D69F-4D92-B39E-F19683746FD2}"/>
              </a:ext>
            </a:extLst>
          </p:cNvPr>
          <p:cNvSpPr txBox="1">
            <a:spLocks/>
          </p:cNvSpPr>
          <p:nvPr userDrawn="1"/>
        </p:nvSpPr>
        <p:spPr>
          <a:xfrm>
            <a:off x="1974077" y="5115933"/>
            <a:ext cx="86529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>
                <a:solidFill>
                  <a:schemeClr val="tx1"/>
                </a:solidFill>
              </a:rPr>
              <a:t>By: XYZ </a:t>
            </a:r>
          </a:p>
        </p:txBody>
      </p:sp>
    </p:spTree>
    <p:extLst>
      <p:ext uri="{BB962C8B-B14F-4D97-AF65-F5344CB8AC3E}">
        <p14:creationId xmlns:p14="http://schemas.microsoft.com/office/powerpoint/2010/main" val="23772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A80-4B1B-41B9-8DB1-A64381D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37" y="365125"/>
            <a:ext cx="94993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698-B1E2-43CB-B03F-9B0D45B0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FE07-4EBC-4349-B08D-2FD8EC7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278-5ADD-4A6F-A4B4-E346A0BD6D45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8997-7C73-4ED1-965A-0BE02B0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C29-B8C8-4451-A298-9EC7282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C3D7E-5DF0-4E27-98E3-2D87BB1506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0CF-B200-4ABA-935F-99EF236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50" y="643724"/>
            <a:ext cx="9169636" cy="7201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86A5-B384-4935-94CD-1B75192C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186587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AD23-572C-445B-A741-C54E26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667000" cy="365125"/>
          </a:xfrm>
        </p:spPr>
        <p:txBody>
          <a:bodyPr/>
          <a:lstStyle/>
          <a:p>
            <a:fld id="{135D6C30-81B5-4CC8-A252-C29469CC9DBB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2E21-A592-42F0-8F1B-E9EFA2BE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0AB-4E89-40E6-BE4E-B4D29E32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90387" cy="365125"/>
          </a:xfrm>
        </p:spPr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8F696-D26D-4BAE-B95E-57489804F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994-1340-4229-8829-74A541D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5931"/>
            <a:ext cx="10515600" cy="28265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FC45-85CA-4513-8811-87F927CE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D589-F9C4-48B8-A759-2100DB35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62A6-B057-424B-A563-D5D5C77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DC16-4588-482D-8864-3C6ACD0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5EA32-7719-4B7C-9791-E221BC1791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2FB-AC3A-4E7E-80F4-69E45D7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91" y="365125"/>
            <a:ext cx="95050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CF5C-1C83-48C7-A2B1-E640E3C0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CF6-DE18-4BA8-92AD-20433C19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6EFF-8EFF-4CBC-9D94-92E9B55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4DAA-122B-430A-B25E-ADC4445A1418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B0F0-88AC-4FFE-9C8E-5AD11E42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8CB8-0058-4425-98C7-1846388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B247-03EE-41E1-856E-612B5C6BC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00F-E15E-49FC-AF0F-D22D424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3" y="365125"/>
            <a:ext cx="948922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3D62-5CC3-469F-8160-40849C16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B0A5-2283-46E5-8B7F-34ADD160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3F5D-B1D6-40DE-AD56-DB55CB99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DF91-2E84-4AF6-9A78-088CBA69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64D2-0241-4E6F-938B-C7D5124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FA11-86E5-4CC0-BDC8-ECCCD9FC77E7}" type="datetime1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AFE9-6A7B-46D0-9D89-D91BA91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4E2B-DE97-4551-91D5-C9F3516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44AB56-BE01-44B4-AAB2-AEF3FBCAE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9F6-B0DF-4F38-95DE-EFC76BF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5" y="365125"/>
            <a:ext cx="886412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C0369-24BF-436A-BEFA-5F52A6A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8F3-8D76-41E9-8F41-088FD626D6AC}" type="datetime1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2949-A01B-4D18-ADE2-C579FF3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840E-5FFC-459A-B3B9-36C0CA2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938F8-24B2-4D10-B4AF-5F8EE6922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07367-FC9D-4A82-BD3C-101396D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FEC1-0CBF-4DF5-A284-DAC81DC04099}" type="datetime1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7CF7-31A5-436B-8FD8-CC9EF70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3F29-9B0B-4E40-BC4F-206D9D9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C1B1D3-0951-4AD0-A93D-46AB1668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43" y="2074783"/>
            <a:ext cx="6487736" cy="1354217"/>
          </a:xfrm>
        </p:spPr>
        <p:txBody>
          <a:bodyPr/>
          <a:lstStyle>
            <a:lvl1pPr>
              <a:defRPr b="1"/>
            </a:lvl1pPr>
          </a:lstStyle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A7C87E4-09FF-4003-AE52-D31E5DB09528}"/>
              </a:ext>
            </a:extLst>
          </p:cNvPr>
          <p:cNvSpPr txBox="1">
            <a:spLocks/>
          </p:cNvSpPr>
          <p:nvPr userDrawn="1"/>
        </p:nvSpPr>
        <p:spPr>
          <a:xfrm>
            <a:off x="2833376" y="4940578"/>
            <a:ext cx="60198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Contact Details: </a:t>
            </a:r>
          </a:p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Name, Email, and Mobile Number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8455D-E48E-4649-A716-3FFD3A4E2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DB-F598-442D-846D-CF5B25F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49262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370E-9F04-4122-83ED-7A2B078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5561012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D963-6F55-4875-BAF1-559B4E77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2A3C-84D9-41B5-AFC8-B76CE29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4C6-1837-453B-9DB6-1F05BA5A176C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4C762-BF09-4B7A-BA1B-66519ECC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8068-3E59-4940-9611-75283AB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5E776-D824-47FB-B364-63590DFAE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150-005C-480A-908E-6AA7E8D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8A1BD-5662-4F92-8B2A-8B0C27FF4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538796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595B-FB37-421A-B8BE-188015F5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C72D-FD70-470F-B85B-8290FF5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EF3D-2E88-400E-9DA8-29056F70B3B4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2850-B884-47F4-8695-03CF068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EC38-8E2D-4DD9-B0C5-2C0BE845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868D2-B010-432A-9A2B-6F8143B0F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02D8-3D13-4E5B-ACBC-7CFACF05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8878-1C8D-4644-A9A8-E9AF15D8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D81-2E4C-4AEC-B55D-AED9B37A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E8E5-8D2C-4EE2-AA42-CE80485A93EF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9FC7-1E83-4CBF-BFA4-422324AB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780D-8861-4B66-8B5E-AAE1DCE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0D93C1-DB03-4232-9B4C-44B16DA79603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custGeom>
            <a:avLst/>
            <a:gdLst/>
            <a:ahLst/>
            <a:cxn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CC9900">
                  <a:alpha val="6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E1CA79-8071-4F45-B527-911C10C8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4313" y="4390438"/>
            <a:ext cx="8827273" cy="470487"/>
          </a:xfrm>
        </p:spPr>
        <p:txBody>
          <a:bodyPr>
            <a:normAutofit fontScale="92500" lnSpcReduction="10000"/>
          </a:bodyPr>
          <a:lstStyle/>
          <a:p>
            <a:r>
              <a:rPr lang="en-US" sz="3300" kern="0" dirty="0" err="1">
                <a:solidFill>
                  <a:srgbClr val="002060"/>
                </a:solidFill>
              </a:rPr>
              <a:t>GroundShield</a:t>
            </a:r>
            <a:r>
              <a:rPr lang="en-US" sz="3300" kern="0" dirty="0">
                <a:solidFill>
                  <a:srgbClr val="002060"/>
                </a:solidFill>
              </a:rPr>
              <a:t>: Smart Earthing Safety System</a:t>
            </a:r>
            <a:endParaRPr lang="en-IN" sz="3300" kern="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9758F-519C-4CE2-B7B8-B716AAAB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912"/>
            <a:ext cx="11087100" cy="957338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Indian Institute of Information Technology Una</a:t>
            </a:r>
            <a:endParaRPr lang="en-IN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922CA-484D-4EFD-B5A0-0596368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FC6F-1492-413B-AB89-9B39DCC3A925}" type="datetime1">
              <a:rPr lang="en-IN" smtClean="0"/>
              <a:t>26-02-2025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7EA9-9D68-4ECD-A47D-E2EC0153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 &gt;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B6433-07C5-4ACE-A520-03603B0D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0661D-46C5-4C00-8DCD-122334D08CAC}"/>
              </a:ext>
            </a:extLst>
          </p:cNvPr>
          <p:cNvSpPr txBox="1"/>
          <p:nvPr/>
        </p:nvSpPr>
        <p:spPr>
          <a:xfrm>
            <a:off x="3848101" y="5000625"/>
            <a:ext cx="4886324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                                    By:-</a:t>
            </a:r>
          </a:p>
          <a:p>
            <a:pPr algn="just"/>
            <a:r>
              <a:rPr lang="en-US" sz="2000" dirty="0"/>
              <a:t>                       </a:t>
            </a:r>
            <a:r>
              <a:rPr lang="en-US" sz="2000" dirty="0" err="1"/>
              <a:t>Sanuj</a:t>
            </a:r>
            <a:r>
              <a:rPr lang="en-US" sz="2000" dirty="0"/>
              <a:t> Bhagat(22248)</a:t>
            </a:r>
          </a:p>
          <a:p>
            <a:pPr algn="just"/>
            <a:r>
              <a:rPr lang="en-US" sz="2000" dirty="0"/>
              <a:t>                       Shagun Yadav(22249)</a:t>
            </a:r>
          </a:p>
          <a:p>
            <a:pPr algn="just"/>
            <a:r>
              <a:rPr lang="en-US" sz="2000" dirty="0"/>
              <a:t>                          Tisha Singh(22256)</a:t>
            </a:r>
          </a:p>
        </p:txBody>
      </p:sp>
    </p:spTree>
    <p:extLst>
      <p:ext uri="{BB962C8B-B14F-4D97-AF65-F5344CB8AC3E}">
        <p14:creationId xmlns:p14="http://schemas.microsoft.com/office/powerpoint/2010/main" val="278954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437D-562B-4C97-9C04-B2DF643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B62A-CE97-4D5E-837A-3463FF04693F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A38F-EAD2-4209-B754-1D58C5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EE90-8305-43F5-9884-674982B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7F2113-F93B-4024-88A4-0A7FA843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2074783"/>
            <a:ext cx="6487736" cy="1354217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1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84B-0829-4943-AB10-04D2CE6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28DF-EDF3-46EC-8C73-4F7AF75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439-2DCE-4F55-A5A2-5DEE4582FF63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46FF-8049-4C66-BAA4-B612416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4E52-46DE-484D-B2B8-5B7BD4C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2</a:t>
            </a:fld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E6899-A534-4240-B2E6-979458D8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14952"/>
              </p:ext>
            </p:extLst>
          </p:nvPr>
        </p:nvGraphicFramePr>
        <p:xfrm>
          <a:off x="1908174" y="1736194"/>
          <a:ext cx="7426326" cy="3310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63">
                  <a:extLst>
                    <a:ext uri="{9D8B030D-6E8A-4147-A177-3AD203B41FA5}">
                      <a16:colId xmlns:a16="http://schemas.microsoft.com/office/drawing/2014/main" val="843528680"/>
                    </a:ext>
                  </a:extLst>
                </a:gridCol>
                <a:gridCol w="3713163">
                  <a:extLst>
                    <a:ext uri="{9D8B030D-6E8A-4147-A177-3AD203B41FA5}">
                      <a16:colId xmlns:a16="http://schemas.microsoft.com/office/drawing/2014/main" val="2337724837"/>
                    </a:ext>
                  </a:extLst>
                </a:gridCol>
              </a:tblGrid>
              <a:tr h="1368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618586"/>
                  </a:ext>
                </a:extLst>
              </a:tr>
              <a:tr h="1941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205909"/>
                  </a:ext>
                </a:extLst>
              </a:tr>
            </a:tbl>
          </a:graphicData>
        </a:graphic>
      </p:graphicFrame>
      <p:sp>
        <p:nvSpPr>
          <p:cNvPr id="21" name="object 6">
            <a:extLst>
              <a:ext uri="{FF2B5EF4-FFF2-40B4-BE49-F238E27FC236}">
                <a16:creationId xmlns:a16="http://schemas.microsoft.com/office/drawing/2014/main" id="{CCEBFCE6-4929-491F-A365-F9E4D04A3AED}"/>
              </a:ext>
            </a:extLst>
          </p:cNvPr>
          <p:cNvSpPr txBox="1"/>
          <p:nvPr/>
        </p:nvSpPr>
        <p:spPr>
          <a:xfrm>
            <a:off x="3011487" y="2022049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2514CD1F-DBF7-4994-9D70-C25A6FFFC2C8}"/>
              </a:ext>
            </a:extLst>
          </p:cNvPr>
          <p:cNvSpPr/>
          <p:nvPr/>
        </p:nvSpPr>
        <p:spPr>
          <a:xfrm>
            <a:off x="30114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7A525DEA-62DF-471D-9E7A-291F2F5155E2}"/>
              </a:ext>
            </a:extLst>
          </p:cNvPr>
          <p:cNvSpPr txBox="1"/>
          <p:nvPr/>
        </p:nvSpPr>
        <p:spPr>
          <a:xfrm>
            <a:off x="6745287" y="2022049"/>
            <a:ext cx="260985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0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000" dirty="0"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BBEEC7F-D4AC-416C-A29B-70CC638A808E}"/>
              </a:ext>
            </a:extLst>
          </p:cNvPr>
          <p:cNvSpPr/>
          <p:nvPr/>
        </p:nvSpPr>
        <p:spPr>
          <a:xfrm>
            <a:off x="67452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70B067B-456B-41C1-A882-3BFF4255BA17}"/>
              </a:ext>
            </a:extLst>
          </p:cNvPr>
          <p:cNvSpPr txBox="1"/>
          <p:nvPr/>
        </p:nvSpPr>
        <p:spPr>
          <a:xfrm>
            <a:off x="3040062" y="3250774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3258393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25A7EBA-711C-4ACD-BEF6-C158E08537D6}"/>
              </a:ext>
            </a:extLst>
          </p:cNvPr>
          <p:cNvSpPr txBox="1"/>
          <p:nvPr/>
        </p:nvSpPr>
        <p:spPr>
          <a:xfrm>
            <a:off x="2048351" y="2022048"/>
            <a:ext cx="648000" cy="64800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A7F7534-632E-4034-AC06-9C809D95605B}"/>
              </a:ext>
            </a:extLst>
          </p:cNvPr>
          <p:cNvSpPr txBox="1"/>
          <p:nvPr/>
        </p:nvSpPr>
        <p:spPr>
          <a:xfrm>
            <a:off x="5804871" y="1979343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F820F74-9346-4A48-9561-818A722DCF3C}"/>
              </a:ext>
            </a:extLst>
          </p:cNvPr>
          <p:cNvSpPr txBox="1"/>
          <p:nvPr/>
        </p:nvSpPr>
        <p:spPr>
          <a:xfrm>
            <a:off x="204835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487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334262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Innovation in the Project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5287" y="3250774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2048351" y="4517490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2949233" y="4272395"/>
            <a:ext cx="2022729" cy="9258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endParaRPr lang="en-US" sz="2000" b="1" spc="5" dirty="0">
              <a:solidFill>
                <a:srgbClr val="3A3838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Currently available 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solutions</a:t>
            </a: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9909" y="4573032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6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470496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2239" y="462847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451749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3</a:t>
            </a:fld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68F4A728-C714-4E80-9805-40FFBC03D5E0}"/>
              </a:ext>
            </a:extLst>
          </p:cNvPr>
          <p:cNvSpPr txBox="1"/>
          <p:nvPr/>
        </p:nvSpPr>
        <p:spPr>
          <a:xfrm>
            <a:off x="2873502" y="753573"/>
            <a:ext cx="4724401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800" b="1" dirty="0">
                <a:solidFill>
                  <a:prstClr val="black"/>
                </a:solidFill>
                <a:cs typeface="Calibri"/>
              </a:rPr>
              <a:t>INTRODUCTION</a:t>
            </a:r>
            <a:endParaRPr sz="28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1945767" y="501015"/>
            <a:ext cx="822960" cy="70596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algn="just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2873502" y="501015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91750-D62B-473F-A871-7B6E93FC9112}"/>
              </a:ext>
            </a:extLst>
          </p:cNvPr>
          <p:cNvSpPr txBox="1"/>
          <p:nvPr/>
        </p:nvSpPr>
        <p:spPr>
          <a:xfrm>
            <a:off x="1945767" y="1258254"/>
            <a:ext cx="919213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Electrical safety is crucial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public installations like parking lots and station areas.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earthing inspections are inefficient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require significant manpower.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GroundShield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Smart Earthing Safety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continuously monitors earthing parameters.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IoT and sensors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detect earth leakage, continuity issues, resistance variations, and environmental factors.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alerts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buzzer, LED, mobile 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safety and maintenance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enabling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and automated fault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AEC5-C125-AFBC-CECB-95CCC1FA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0B72-6228-ED3C-6E17-165A0DD2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6D53-07AB-F03D-0664-48FE9ED6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60AF-0548-069A-9C3B-C1BFBC94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4</a:t>
            </a:fld>
            <a:endParaRPr lang="en-IN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2A3B8528-2875-E5CC-F4BC-04E3D9054EB7}"/>
              </a:ext>
            </a:extLst>
          </p:cNvPr>
          <p:cNvSpPr txBox="1"/>
          <p:nvPr/>
        </p:nvSpPr>
        <p:spPr>
          <a:xfrm>
            <a:off x="2873502" y="753573"/>
            <a:ext cx="4724401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800" b="1" dirty="0">
                <a:solidFill>
                  <a:prstClr val="black"/>
                </a:solidFill>
                <a:cs typeface="Calibri"/>
              </a:rPr>
              <a:t>MOTIVATION</a:t>
            </a:r>
            <a:endParaRPr sz="2800" b="1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7485BD67-E12B-3F72-38D1-0D0E909CA14A}"/>
              </a:ext>
            </a:extLst>
          </p:cNvPr>
          <p:cNvSpPr txBox="1"/>
          <p:nvPr/>
        </p:nvSpPr>
        <p:spPr>
          <a:xfrm>
            <a:off x="1945767" y="501015"/>
            <a:ext cx="822960" cy="70596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algn="just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36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9615D89-5278-D009-A54D-A119473678B1}"/>
              </a:ext>
            </a:extLst>
          </p:cNvPr>
          <p:cNvSpPr/>
          <p:nvPr/>
        </p:nvSpPr>
        <p:spPr>
          <a:xfrm>
            <a:off x="2873502" y="501015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A88D41-BE62-3869-06A6-72089CF7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767" y="1383335"/>
            <a:ext cx="9103233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Preventing Electrical Hazards: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Unsafe earthing can lead to fatal electric shocks, fires, and equipment damage.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early fault detection, preventing accidents.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Manual Inspection: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earthing checks require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manpower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are not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dependency on manual labor and increases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Smart Technology: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rise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and AI-driven solutions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leveraging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sensor-based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brings intelligence to electrical safety, making it more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proactive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553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B915-6A5E-4215-9313-3080308D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489" y="698699"/>
            <a:ext cx="9169636" cy="720191"/>
          </a:xfrm>
        </p:spPr>
        <p:txBody>
          <a:bodyPr>
            <a:noAutofit/>
          </a:bodyPr>
          <a:lstStyle/>
          <a:p>
            <a:pPr marL="542925" indent="-542925"/>
            <a:r>
              <a:rPr lang="en-US" sz="2800" dirty="0"/>
              <a:t>PROJECT 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854-61B3-47BC-B1D4-08BB04AB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051" y="1488709"/>
            <a:ext cx="9302750" cy="44802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current, overvoltage, short circuits, and earth continuity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prevent electrical hazards.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(LED, Buzzer, IoT notifications) for immediate action.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soil moisture, soil temperature, air quality, and ground vibrations for better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assessment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real-time data to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dashboard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access.</a:t>
            </a:r>
          </a:p>
          <a:p>
            <a:pPr algn="just">
              <a:lnSpc>
                <a:spcPct val="150000"/>
              </a:lnSpc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Ultimate goal is to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smart, automated, and reliable Earth Monitoring System that enhances safety, efficiency,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decision-making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65B4-BF4B-4C16-A021-5F1596F4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6B94-1606-40A1-866A-316F44A8500D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C427-66AF-46BD-8596-C7BAAC33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B96F8-4014-4B1B-A1DC-AD4BDAC5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5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4D30F-1CCA-4851-8874-8F1D9F4EA4D3}"/>
              </a:ext>
            </a:extLst>
          </p:cNvPr>
          <p:cNvSpPr/>
          <p:nvPr/>
        </p:nvSpPr>
        <p:spPr>
          <a:xfrm>
            <a:off x="1924050" y="549276"/>
            <a:ext cx="857250" cy="7201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03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C59D4371-97FA-4F87-A524-5575510184B9}"/>
              </a:ext>
            </a:extLst>
          </p:cNvPr>
          <p:cNvSpPr/>
          <p:nvPr/>
        </p:nvSpPr>
        <p:spPr>
          <a:xfrm>
            <a:off x="2955689" y="6096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84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B282-8CF4-4EF2-8C35-032DBF4C61EE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C09F-D1D1-41AB-BE1B-102A63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6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3033520" y="763000"/>
            <a:ext cx="5177030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800" b="1" spc="-5" dirty="0">
                <a:solidFill>
                  <a:srgbClr val="3A3838"/>
                </a:solidFill>
                <a:cs typeface="Calibri"/>
              </a:rPr>
              <a:t>INNOVATIONS IN THE PROJECT</a:t>
            </a:r>
            <a:endParaRPr lang="en-US" sz="28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3043045" y="542925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EA88B-7138-42D9-9648-07F2A196E9C4}"/>
              </a:ext>
            </a:extLst>
          </p:cNvPr>
          <p:cNvSpPr/>
          <p:nvPr/>
        </p:nvSpPr>
        <p:spPr>
          <a:xfrm>
            <a:off x="1905000" y="542925"/>
            <a:ext cx="895350" cy="771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04</a:t>
            </a:r>
            <a:endParaRPr lang="en-IN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E8DED-CC10-D1A7-700B-315C1DB7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343333"/>
            <a:ext cx="9359900" cy="51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Monitoring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electrical and environmental monitoring in one unit.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Data Transmission: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web-based dashboard for real-time updates.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 &amp;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monitoring and control from a mobile app or web dashboard.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Logging: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historical data for trend analysis and improved safety.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&amp; Expandable 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upgraded with additional sensors for more functionalities.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power usage with smart sleep modes for low power consumption. </a:t>
            </a:r>
          </a:p>
        </p:txBody>
      </p:sp>
    </p:spTree>
    <p:extLst>
      <p:ext uri="{BB962C8B-B14F-4D97-AF65-F5344CB8AC3E}">
        <p14:creationId xmlns:p14="http://schemas.microsoft.com/office/powerpoint/2010/main" val="67746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EE65D-63F9-4184-B551-9B0B81E8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FC7-9247-4B33-A9AA-BF2E878FA471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C09F-D1D1-41AB-BE1B-102A6375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1A1-0B05-4BA1-A71B-5FC923CD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7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3C968F25-7DB7-48EC-97FB-85853FE2E0F4}"/>
              </a:ext>
            </a:extLst>
          </p:cNvPr>
          <p:cNvSpPr txBox="1"/>
          <p:nvPr/>
        </p:nvSpPr>
        <p:spPr>
          <a:xfrm>
            <a:off x="2919220" y="753475"/>
            <a:ext cx="5638800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ts val="2280"/>
              </a:lnSpc>
              <a:spcBef>
                <a:spcPts val="120"/>
              </a:spcBef>
            </a:pPr>
            <a:r>
              <a:rPr lang="en-US" sz="28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US" sz="28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DE17604-03A6-4EAC-AD14-ADB937ACDA8C}"/>
              </a:ext>
            </a:extLst>
          </p:cNvPr>
          <p:cNvSpPr/>
          <p:nvPr/>
        </p:nvSpPr>
        <p:spPr>
          <a:xfrm>
            <a:off x="2919220" y="533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D06BD-1DF7-45B9-9B8A-D77A348B91D1}"/>
              </a:ext>
            </a:extLst>
          </p:cNvPr>
          <p:cNvSpPr/>
          <p:nvPr/>
        </p:nvSpPr>
        <p:spPr>
          <a:xfrm>
            <a:off x="1943100" y="533400"/>
            <a:ext cx="762000" cy="771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05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606345-423A-41D4-ADE9-C13F2E5A54C0}"/>
              </a:ext>
            </a:extLst>
          </p:cNvPr>
          <p:cNvSpPr txBox="1"/>
          <p:nvPr/>
        </p:nvSpPr>
        <p:spPr>
          <a:xfrm>
            <a:off x="1943100" y="1401519"/>
            <a:ext cx="9234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Leakage Circuit Breaker (ELCB) &amp; Residual Current Circuit Breaker (RCCB):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leakage current and trips the circuit to prevent electric shocks and fires.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provide continuous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may fail silently over time.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Resistance Measurement Devices (Earth Testers):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resistance 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manually test the grounding system at regular intervals.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Manual, time-consuming, and periodic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—faults may go undetected between inspections.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187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55EB6-DF4F-4AD6-67C3-A06EAA8A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05997-CEB5-976E-CBFA-9D475085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FC7-9247-4B33-A9AA-BF2E878FA471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5B39-6204-838A-C2F3-F537B045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0EBC-6547-3722-ECBA-15CEDCC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8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C4628206-2DDD-8516-FDB6-8148C734EBFA}"/>
              </a:ext>
            </a:extLst>
          </p:cNvPr>
          <p:cNvSpPr txBox="1"/>
          <p:nvPr/>
        </p:nvSpPr>
        <p:spPr>
          <a:xfrm>
            <a:off x="2919220" y="753475"/>
            <a:ext cx="6692866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ts val="2280"/>
              </a:lnSpc>
              <a:spcBef>
                <a:spcPts val="120"/>
              </a:spcBef>
            </a:pPr>
            <a:r>
              <a:rPr lang="en-US" sz="28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lang="en-US" sz="28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7973391-B232-B3C8-A702-1C0D822829FD}"/>
              </a:ext>
            </a:extLst>
          </p:cNvPr>
          <p:cNvSpPr/>
          <p:nvPr/>
        </p:nvSpPr>
        <p:spPr>
          <a:xfrm>
            <a:off x="2919220" y="533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90A32D-EDF0-63BC-ECB9-7C76D2593686}"/>
              </a:ext>
            </a:extLst>
          </p:cNvPr>
          <p:cNvSpPr/>
          <p:nvPr/>
        </p:nvSpPr>
        <p:spPr>
          <a:xfrm>
            <a:off x="1943100" y="533400"/>
            <a:ext cx="762000" cy="771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06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883FC-DEBB-818A-AD97-A35ED2EBB8B1}"/>
              </a:ext>
            </a:extLst>
          </p:cNvPr>
          <p:cNvSpPr txBox="1"/>
          <p:nvPr/>
        </p:nvSpPr>
        <p:spPr>
          <a:xfrm>
            <a:off x="1943100" y="1522313"/>
            <a:ext cx="8509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a literature survey to understand existing solutions.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necessary components required for purchase.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the initial setup of the web dashboard.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circuit virtually and completed the component connections.</a:t>
            </a:r>
          </a:p>
          <a:p>
            <a:pPr algn="just"/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059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6561D-3780-8643-56BA-501147E7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6FFB-CFD0-3A45-B0FE-1F234043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5BFC7-9247-4B33-A9AA-BF2E878FA471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45725-D2CF-10D4-BB30-A7DAE222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IIITU-HP-India-&lt;Project Phase II&gt;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512F-C7DA-0871-1CAC-3586B3D1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9</a:t>
            </a:fld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936606B-1983-B17B-4E45-AEBC24C159F9}"/>
              </a:ext>
            </a:extLst>
          </p:cNvPr>
          <p:cNvSpPr txBox="1"/>
          <p:nvPr/>
        </p:nvSpPr>
        <p:spPr>
          <a:xfrm>
            <a:off x="2919220" y="753475"/>
            <a:ext cx="6692866" cy="3313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ts val="2280"/>
              </a:lnSpc>
              <a:spcBef>
                <a:spcPts val="120"/>
              </a:spcBef>
            </a:pPr>
            <a:r>
              <a:rPr lang="en-US" sz="2800" b="1" spc="5" dirty="0">
                <a:solidFill>
                  <a:srgbClr val="3A3838"/>
                </a:solidFill>
                <a:cs typeface="Calibri"/>
              </a:rPr>
              <a:t>CIRCUIT DIAGRAM</a:t>
            </a:r>
            <a:endParaRPr lang="en-US" sz="28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B574BEB-ECD8-B82D-FBEB-B93450F6A403}"/>
              </a:ext>
            </a:extLst>
          </p:cNvPr>
          <p:cNvSpPr/>
          <p:nvPr/>
        </p:nvSpPr>
        <p:spPr>
          <a:xfrm>
            <a:off x="2919220" y="533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7F8-D74B-4E05-08A5-2A34E4B38AE0}"/>
              </a:ext>
            </a:extLst>
          </p:cNvPr>
          <p:cNvSpPr/>
          <p:nvPr/>
        </p:nvSpPr>
        <p:spPr>
          <a:xfrm>
            <a:off x="1943100" y="533400"/>
            <a:ext cx="762000" cy="771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07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AD1E7-5A77-91A0-9F3C-1C26502E68BD}"/>
              </a:ext>
            </a:extLst>
          </p:cNvPr>
          <p:cNvSpPr txBox="1"/>
          <p:nvPr/>
        </p:nvSpPr>
        <p:spPr>
          <a:xfrm>
            <a:off x="1689099" y="1981150"/>
            <a:ext cx="850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A17C5-DB75-8AF4-25B6-876AD588D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>
          <a:xfrm>
            <a:off x="2919220" y="1190623"/>
            <a:ext cx="6692866" cy="47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640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Indian Institute of Information Technology Una</vt:lpstr>
      <vt:lpstr>Outline </vt:lpstr>
      <vt:lpstr>PowerPoint Presentation</vt:lpstr>
      <vt:lpstr>PowerPoint Presentation</vt:lpstr>
      <vt:lpstr>PROJECT OBJECTIVES</vt:lpstr>
      <vt:lpstr>PowerPoint Presentation</vt:lpstr>
      <vt:lpstr>PowerPoint Presentation</vt:lpstr>
      <vt:lpstr>PowerPoint Presentation</vt:lpstr>
      <vt:lpstr>PowerPoint Presentation</vt:lpstr>
      <vt:lpstr>Thanks! 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Vikram Kumar</dc:creator>
  <cp:lastModifiedBy>Jitendra Singh</cp:lastModifiedBy>
  <cp:revision>52</cp:revision>
  <dcterms:created xsi:type="dcterms:W3CDTF">2023-09-21T13:01:37Z</dcterms:created>
  <dcterms:modified xsi:type="dcterms:W3CDTF">2025-02-26T17:53:54Z</dcterms:modified>
</cp:coreProperties>
</file>