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63" r:id="rId4"/>
    <p:sldId id="270" r:id="rId5"/>
    <p:sldId id="276" r:id="rId6"/>
    <p:sldId id="271" r:id="rId7"/>
    <p:sldId id="277" r:id="rId8"/>
    <p:sldId id="272" r:id="rId9"/>
    <p:sldId id="278" r:id="rId10"/>
    <p:sldId id="274" r:id="rId11"/>
    <p:sldId id="279" r:id="rId12"/>
    <p:sldId id="273" r:id="rId13"/>
    <p:sldId id="280" r:id="rId14"/>
    <p:sldId id="275" r:id="rId15"/>
    <p:sldId id="28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20" autoAdjust="0"/>
  </p:normalViewPr>
  <p:slideViewPr>
    <p:cSldViewPr snapToGrid="0">
      <p:cViewPr varScale="1">
        <p:scale>
          <a:sx n="59" d="100"/>
          <a:sy n="59" d="100"/>
        </p:scale>
        <p:origin x="100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F8F87-5272-42FC-9DF1-671E5B8B4FA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CEBE3-C977-404E-B6C0-2404DC348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1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40E487-7970-451B-8DE5-1D8F78600F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74077" y="4492039"/>
            <a:ext cx="8652973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n-IN" sz="2400" kern="0" dirty="0">
                <a:solidFill>
                  <a:srgbClr val="002060"/>
                </a:solidFill>
              </a:rPr>
              <a:t>Title of the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1905-1115-43CA-8546-A83D8DE8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71389-E880-422A-BABC-B449C27B9CB0}" type="datetime1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11E54-BF98-4DF7-BD00-BB0ED23B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43D4-A415-47A4-855F-CBDBCC8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ACFAB-6C7A-4CC4-9DD7-C1C04862FB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58" y="1618597"/>
            <a:ext cx="2398895" cy="2380835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2D2837DC-FAE3-49A4-90DB-5640B2334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3025" y="568074"/>
            <a:ext cx="9848850" cy="696704"/>
          </a:xfrm>
        </p:spPr>
        <p:txBody>
          <a:bodyPr>
            <a:noAutofit/>
          </a:bodyPr>
          <a:lstStyle>
            <a:lvl1pPr>
              <a:defRPr sz="4400" b="1">
                <a:latin typeface="+mn-lt"/>
              </a:defRPr>
            </a:lvl1pPr>
          </a:lstStyle>
          <a:p>
            <a:pPr algn="ctr"/>
            <a:r>
              <a:rPr lang="en-IN" sz="3200" dirty="0">
                <a:solidFill>
                  <a:schemeClr val="tx1"/>
                </a:solidFill>
              </a:rPr>
              <a:t>  Indian Institute of Information Technology Una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9949E48-D69F-4D92-B39E-F19683746FD2}"/>
              </a:ext>
            </a:extLst>
          </p:cNvPr>
          <p:cNvSpPr txBox="1">
            <a:spLocks/>
          </p:cNvSpPr>
          <p:nvPr userDrawn="1"/>
        </p:nvSpPr>
        <p:spPr>
          <a:xfrm>
            <a:off x="1974077" y="5115933"/>
            <a:ext cx="8652973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kern="0" dirty="0">
                <a:solidFill>
                  <a:schemeClr val="tx1"/>
                </a:solidFill>
              </a:rPr>
              <a:t>By: XYZ </a:t>
            </a:r>
          </a:p>
        </p:txBody>
      </p:sp>
    </p:spTree>
    <p:extLst>
      <p:ext uri="{BB962C8B-B14F-4D97-AF65-F5344CB8AC3E}">
        <p14:creationId xmlns:p14="http://schemas.microsoft.com/office/powerpoint/2010/main" val="237721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8A80-4B1B-41B9-8DB1-A64381D6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437" y="365125"/>
            <a:ext cx="9499363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3B698-B1E2-43CB-B03F-9B0D45B00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3FE07-4EBC-4349-B08D-2FD8EC786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278-5ADD-4A6F-A4B4-E346A0BD6D45}" type="datetime1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28997-7C73-4ED1-965A-0BE02B0D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3C29-B8C8-4451-A298-9EC7282D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6C3D7E-5DF0-4E27-98E3-2D87BB1506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0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70CF-B200-4ABA-935F-99EF236F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350" y="643724"/>
            <a:ext cx="9169636" cy="7201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86A5-B384-4935-94CD-1B75192CD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625"/>
            <a:ext cx="10186587" cy="43513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AD23-572C-445B-A741-C54E26F3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6350"/>
            <a:ext cx="2667000" cy="365125"/>
          </a:xfrm>
        </p:spPr>
        <p:txBody>
          <a:bodyPr/>
          <a:lstStyle/>
          <a:p>
            <a:fld id="{135D6C30-81B5-4CC8-A252-C29469CC9DBB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2E21-A592-42F0-8F1B-E9EFA2BE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40AB-4E89-40E6-BE4E-B4D29E32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90387" cy="365125"/>
          </a:xfrm>
        </p:spPr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38F696-D26D-4BAE-B95E-57489804F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4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E994-1340-4229-8829-74A541D8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35931"/>
            <a:ext cx="10515600" cy="282654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5FC45-85CA-4513-8811-87F927CE0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6D589-F9C4-48B8-A759-2100DB35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97A6-0478-4EC6-B786-659910C8F223}" type="datetime1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A62A6-B057-424B-A563-D5D5C77A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DC16-4588-482D-8864-3C6ACD09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A5EA32-7719-4B7C-9791-E221BC1791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62FB-AC3A-4E7E-80F4-69E45D78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891" y="365125"/>
            <a:ext cx="9505063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CF5C-1C83-48C7-A2B1-E640E3C0E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36CF6-DE18-4BA8-92AD-20433C191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56EFF-8EFF-4CBC-9D94-92E9B556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4DAA-122B-430A-B25E-ADC4445A1418}" type="datetime1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7B0F0-88AC-4FFE-9C8E-5AD11E42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18CB8-0058-4425-98C7-1846388F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0B247-03EE-41E1-856E-612B5C6BC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2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400F-E15E-49FC-AF0F-D22D424F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83" y="365125"/>
            <a:ext cx="9489228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43D62-5CC3-469F-8160-40849C16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5B0A5-2283-46E5-8B7F-34ADD1603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A3F5D-B1D6-40DE-AD56-DB55CB995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6CDF91-2E84-4AF6-9A78-088CBA690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364D2-0241-4E6F-938B-C7D5124C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FA11-86E5-4CC0-BDC8-ECCCD9FC77E7}" type="datetime1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CAFE9-6A7B-46D0-9D89-D91BA91A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74E2B-DE97-4551-91D5-C9F35162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44AB56-BE01-44B4-AAB2-AEF3FBCAE7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5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89F6-B0DF-4F38-95DE-EFC76BF6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075" y="365125"/>
            <a:ext cx="8864124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C0369-24BF-436A-BEFA-5F52A6AA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98F3-8D76-41E9-8F41-088FD626D6AC}" type="datetime1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A2949-A01B-4D18-ADE2-C579FF3F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E840E-5FFC-459A-B3B9-36C0CA23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1938F8-24B2-4D10-B4AF-5F8EE69225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6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07367-FC9D-4A82-BD3C-101396D8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FEC1-0CBF-4DF5-A284-DAC81DC04099}" type="datetime1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17CF7-31A5-436B-8FD8-CC9EF704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B3F29-9B0B-4E40-BC4F-206D9D97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1C1B1D3-0951-4AD0-A93D-46AB1668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543" y="2074783"/>
            <a:ext cx="6487736" cy="1354217"/>
          </a:xfrm>
        </p:spPr>
        <p:txBody>
          <a:bodyPr/>
          <a:lstStyle>
            <a:lvl1pPr>
              <a:defRPr b="1"/>
            </a:lvl1pPr>
          </a:lstStyle>
          <a:p>
            <a:pPr algn="ctr"/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Questions and Answers</a:t>
            </a:r>
            <a:endParaRPr lang="en-IN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5A7C87E4-09FF-4003-AE52-D31E5DB09528}"/>
              </a:ext>
            </a:extLst>
          </p:cNvPr>
          <p:cNvSpPr txBox="1">
            <a:spLocks/>
          </p:cNvSpPr>
          <p:nvPr userDrawn="1"/>
        </p:nvSpPr>
        <p:spPr>
          <a:xfrm>
            <a:off x="2833376" y="4940578"/>
            <a:ext cx="6019800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A3838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IN" sz="2400" i="1" kern="0" dirty="0">
                <a:solidFill>
                  <a:schemeClr val="tx1"/>
                </a:solidFill>
              </a:rPr>
              <a:t>Contact Details: </a:t>
            </a:r>
          </a:p>
          <a:p>
            <a:pPr algn="ctr"/>
            <a:r>
              <a:rPr lang="en-IN" sz="2400" i="1" kern="0" dirty="0">
                <a:solidFill>
                  <a:schemeClr val="tx1"/>
                </a:solidFill>
              </a:rPr>
              <a:t>Name, Email, and Mobile Number </a:t>
            </a:r>
          </a:p>
          <a:p>
            <a:pPr algn="ctr"/>
            <a:endParaRPr lang="en-IN" i="1" kern="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08455D-E48E-4649-A716-3FFD3A4E2E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3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6FDB-F598-442D-846D-CF5B25F7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449262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370E-9F04-4122-83ED-7A2B0783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5561012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3D963-6F55-4875-BAF1-559B4E777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2A3C-84D9-41B5-AFC8-B76CE29D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4C6-1837-453B-9DB6-1F05BA5A176C}" type="datetime1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4C762-BF09-4B7A-BA1B-66519ECC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E8068-3E59-4940-9611-75283ABE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05E776-D824-47FB-B364-63590DFAE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4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150-005C-480A-908E-6AA7E8DB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8A1BD-5662-4F92-8B2A-8B0C27FF4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400"/>
            <a:ext cx="5387960" cy="38036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1595B-FB37-421A-B8BE-188015F51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3C72D-FD70-470F-B85B-8290FF5B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EF3D-2E88-400E-9DA8-29056F70B3B4}" type="datetime1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2850-B884-47F4-8695-03CF0685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EC38-8E2D-4DD9-B0C5-2C0BE845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6868D2-B010-432A-9A2B-6F8143B0F5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6" y="383701"/>
            <a:ext cx="1187864" cy="11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8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202D8-3D13-4E5B-ACBC-7CFACF05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F8878-1C8D-4644-A9A8-E9AF15D8D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4D81-2E4C-4AEC-B55D-AED9B37AE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2E8E5-8D2C-4EE2-AA42-CE80485A93EF}" type="datetime1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9FC7-1E83-4CBF-BFA4-422324ABE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780D-8861-4B66-8B5E-AAE1DCE5C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EA003-ED41-46D8-B4B7-82D37B4645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6F0D93C1-DB03-4232-9B4C-44B16DA79603}"/>
              </a:ext>
            </a:extLst>
          </p:cNvPr>
          <p:cNvSpPr/>
          <p:nvPr userDrawn="1"/>
        </p:nvSpPr>
        <p:spPr>
          <a:xfrm>
            <a:off x="0" y="0"/>
            <a:ext cx="609600" cy="6858000"/>
          </a:xfrm>
          <a:custGeom>
            <a:avLst/>
            <a:gdLst/>
            <a:ahLst/>
            <a:cxnLst/>
            <a:rect l="l" t="t" r="r" b="b"/>
            <a:pathLst>
              <a:path w="5347970" h="6849109">
                <a:moveTo>
                  <a:pt x="5347402" y="0"/>
                </a:moveTo>
                <a:lnTo>
                  <a:pt x="0" y="0"/>
                </a:lnTo>
                <a:lnTo>
                  <a:pt x="0" y="6848854"/>
                </a:lnTo>
                <a:lnTo>
                  <a:pt x="2606294" y="6847575"/>
                </a:lnTo>
                <a:lnTo>
                  <a:pt x="5347402" y="0"/>
                </a:lnTo>
                <a:close/>
              </a:path>
            </a:pathLst>
          </a:custGeom>
          <a:solidFill>
            <a:srgbClr val="1F497D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CC9900">
                  <a:alpha val="69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1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AE1CA79-8071-4F45-B527-911C10C89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527" y="4453938"/>
            <a:ext cx="8827273" cy="1141319"/>
          </a:xfrm>
        </p:spPr>
        <p:txBody>
          <a:bodyPr>
            <a:normAutofit/>
          </a:bodyPr>
          <a:lstStyle/>
          <a:p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MiniMech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Your Compact Companion in Robotics</a:t>
            </a:r>
            <a:endParaRPr lang="en-IN" sz="2800" kern="0" dirty="0">
              <a:solidFill>
                <a:srgbClr val="002060"/>
              </a:solidFill>
            </a:endParaRP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C9758F-519C-4CE2-B7B8-B716AAAB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0912"/>
            <a:ext cx="11087100" cy="957338"/>
          </a:xfrm>
        </p:spPr>
        <p:txBody>
          <a:bodyPr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Indian Institute of Information Technology Una</a:t>
            </a:r>
            <a:endParaRPr lang="en-IN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9922CA-484D-4EFD-B5A0-05963686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FC6F-1492-413B-AB89-9B39DCC3A925}" type="datetime1">
              <a:rPr lang="en-IN" smtClean="0"/>
              <a:t>26-02-2025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847EA9-9D68-4ECD-A47D-E2EC0153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1B6433-07C5-4ACE-A520-03603B0D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54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EDB1-701A-7688-BA76-33DA44D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307" y="384458"/>
            <a:ext cx="10515600" cy="767783"/>
          </a:xfrm>
        </p:spPr>
        <p:txBody>
          <a:bodyPr>
            <a:normAutofit fontScale="90000"/>
          </a:bodyPr>
          <a:lstStyle/>
          <a:p>
            <a:r>
              <a:rPr lang="en-US" dirty="0"/>
              <a:t>INNOVATION IN THE PROJECT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88801-965D-231F-6D93-55EC2CBC1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4629"/>
            <a:ext cx="10515600" cy="44350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Compact, functional design focused on practical usability.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Unique combination of gestures, walking, and voice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of accessible, affordable components for broader reach.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of remote control, voice commands, and autonomy.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Designed for practical, everyday applications, not just novelty.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Emphasis on improving how humans interact with talking robots.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DE3D1-FA0F-1E0A-2615-ABA9B1A4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97A6-0478-4EC6-B786-659910C8F223}" type="datetime1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D7E1-BCD3-C5A3-E701-96F81BA4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8444-B033-6296-4CF8-989A7FFB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45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EF75-E32E-452C-B258-EF993B1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868A-9E9A-4C83-A624-39F7FBE5BD66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ACB-E14C-476D-990B-2E2D4818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4C35-5BFD-4772-8B03-6F9490D5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11</a:t>
            </a:fld>
            <a:endParaRPr lang="en-IN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4286EDF-5129-4592-8FA9-5E79F979ACC1}"/>
              </a:ext>
            </a:extLst>
          </p:cNvPr>
          <p:cNvSpPr txBox="1"/>
          <p:nvPr/>
        </p:nvSpPr>
        <p:spPr>
          <a:xfrm>
            <a:off x="2336292" y="2377440"/>
            <a:ext cx="822960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5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1A7E6814-3BC0-4F3E-BCD4-B29884AA16C4}"/>
              </a:ext>
            </a:extLst>
          </p:cNvPr>
          <p:cNvSpPr/>
          <p:nvPr/>
        </p:nvSpPr>
        <p:spPr>
          <a:xfrm>
            <a:off x="3319270" y="2438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EC8A-28AD-9F22-8D41-98CBDEF5704E}"/>
              </a:ext>
            </a:extLst>
          </p:cNvPr>
          <p:cNvSpPr txBox="1"/>
          <p:nvPr/>
        </p:nvSpPr>
        <p:spPr>
          <a:xfrm>
            <a:off x="3319270" y="2536116"/>
            <a:ext cx="3375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" dirty="0">
                <a:solidFill>
                  <a:srgbClr val="3A3838"/>
                </a:solidFill>
                <a:cs typeface="Calibri"/>
              </a:rPr>
              <a:t>Currently Available Solutions</a:t>
            </a:r>
            <a:endParaRPr lang="en-US" sz="2400" dirty="0">
              <a:solidFill>
                <a:prstClr val="black"/>
              </a:solidFill>
              <a:cs typeface="Calibri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686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0B01-5D35-4D93-1FCB-0B03F02F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76093"/>
            <a:ext cx="10515600" cy="680698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CURRENTLY AVAILABLE SOLUTIONS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7F9CF-2A88-5FBC-F0F7-62EEB742C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19943"/>
            <a:ext cx="10515600" cy="43697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High-end humanoid robots are often expensive and complex.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kits lack advanced features like voice interaction and walking.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Specialized robots (e.g., vacuums) are task-specific, not versatile.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Hobbyist robots often miss human-like features, such as talking.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Few affordable, versatile humanoid robots with voice capabilities exist.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MiniMech</a:t>
            </a:r>
            <a:r>
              <a:rPr lang="en-US" dirty="0"/>
              <a:t> addresses these gaps by being a cost-effective, talking robot.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2E9D-B577-A385-D2FD-20F60FE1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97A6-0478-4EC6-B786-659910C8F223}" type="datetime1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1A6DC-5025-E11C-DF46-9052BD0B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A2202-CFAA-81F7-F7C2-97BAAC6E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82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EF75-E32E-452C-B258-EF993B1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868A-9E9A-4C83-A624-39F7FBE5BD66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ACB-E14C-476D-990B-2E2D4818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4C35-5BFD-4772-8B03-6F9490D5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13</a:t>
            </a:fld>
            <a:endParaRPr lang="en-IN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4286EDF-5129-4592-8FA9-5E79F979ACC1}"/>
              </a:ext>
            </a:extLst>
          </p:cNvPr>
          <p:cNvSpPr txBox="1"/>
          <p:nvPr/>
        </p:nvSpPr>
        <p:spPr>
          <a:xfrm>
            <a:off x="2336292" y="2377440"/>
            <a:ext cx="822960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6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1A7E6814-3BC0-4F3E-BCD4-B29884AA16C4}"/>
              </a:ext>
            </a:extLst>
          </p:cNvPr>
          <p:cNvSpPr/>
          <p:nvPr/>
        </p:nvSpPr>
        <p:spPr>
          <a:xfrm>
            <a:off x="3319270" y="2438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EC8A-28AD-9F22-8D41-98CBDEF5704E}"/>
              </a:ext>
            </a:extLst>
          </p:cNvPr>
          <p:cNvSpPr txBox="1"/>
          <p:nvPr/>
        </p:nvSpPr>
        <p:spPr>
          <a:xfrm>
            <a:off x="3319270" y="2536116"/>
            <a:ext cx="459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" dirty="0">
                <a:solidFill>
                  <a:srgbClr val="3A3838"/>
                </a:solidFill>
                <a:cs typeface="Calibri"/>
              </a:rPr>
              <a:t>Work Progress and Demonstration</a:t>
            </a:r>
            <a:endParaRPr lang="en-US" sz="2400" dirty="0">
              <a:solidFill>
                <a:prstClr val="black"/>
              </a:solidFill>
              <a:cs typeface="Calibri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215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D828-2783-5579-85B9-7C801C44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850" y="555172"/>
            <a:ext cx="10515600" cy="936171"/>
          </a:xfrm>
        </p:spPr>
        <p:txBody>
          <a:bodyPr>
            <a:normAutofit/>
          </a:bodyPr>
          <a:lstStyle/>
          <a:p>
            <a:r>
              <a:rPr lang="en-US" sz="4000" dirty="0"/>
              <a:t>WORK PROGRESS AND DEMONSTRATION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04F9-7893-1BCD-EFEE-598894CDB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72343"/>
            <a:ext cx="10515600" cy="42173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Upper body of </a:t>
            </a:r>
            <a:r>
              <a:rPr lang="en-US" dirty="0" err="1"/>
              <a:t>MiniMech</a:t>
            </a:r>
            <a:r>
              <a:rPr lang="en-US" dirty="0"/>
              <a:t> designed and assembled, forming the core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Integrated initial sensors and motors, enabling basic upper body gestures.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Tested motor functions for smooth and accurate movements.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up power supply and control unit, establishing a stable 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 steps: complete the lower body, enable walking, and integrate the talking feature.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1095-90A0-B430-0E0B-E5892F32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97A6-0478-4EC6-B786-659910C8F223}" type="datetime1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0FF95-AD86-8185-07A8-1A8BC2E1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D96D2-86F6-68C3-3229-E9B0E9D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11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748F-74DF-8432-24F1-30845E24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71462"/>
            <a:ext cx="8356600" cy="993775"/>
          </a:xfrm>
        </p:spPr>
        <p:txBody>
          <a:bodyPr>
            <a:normAutofit/>
          </a:bodyPr>
          <a:lstStyle/>
          <a:p>
            <a:r>
              <a:rPr lang="en-US" sz="4400" dirty="0"/>
              <a:t>VIDEO REFERENCE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BB2C5-72FD-16A6-37EC-65F7CFB1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17701"/>
            <a:ext cx="10515600" cy="41719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BA21E-7491-F73C-99BB-E6885F0A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97A6-0478-4EC6-B786-659910C8F223}" type="datetime1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FA18-61C4-3885-F30E-888940B9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982C-1266-3D97-03B9-F83CB218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80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3437D-562B-4C97-9C04-B2DF6430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B62A-CE97-4D5E-837A-3463FF04693F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A38F-EAD2-4209-B754-1D58C5F1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5EE90-8305-43F5-9884-674982BA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16</a:t>
            </a:fld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37F2113-F93B-4024-88A4-0A7FA843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340" y="2074783"/>
            <a:ext cx="6487736" cy="1354217"/>
          </a:xfrm>
        </p:spPr>
        <p:txBody>
          <a:bodyPr/>
          <a:lstStyle/>
          <a:p>
            <a:pPr algn="ctr"/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Questions and Answers</a:t>
            </a:r>
            <a:endParaRPr lang="en-IN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0142E825-40EA-4A9B-9C0F-6BC97631617D}"/>
              </a:ext>
            </a:extLst>
          </p:cNvPr>
          <p:cNvSpPr txBox="1">
            <a:spLocks/>
          </p:cNvSpPr>
          <p:nvPr/>
        </p:nvSpPr>
        <p:spPr>
          <a:xfrm>
            <a:off x="2876373" y="5305703"/>
            <a:ext cx="6019800" cy="14157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3A3838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en-IN" sz="2400" kern="0" dirty="0">
                <a:solidFill>
                  <a:schemeClr val="tx1"/>
                </a:solidFill>
              </a:rPr>
              <a:t>Contact Details: </a:t>
            </a:r>
          </a:p>
          <a:p>
            <a:pPr algn="ctr"/>
            <a:r>
              <a:rPr lang="en-IN" sz="2400" kern="0" dirty="0">
                <a:solidFill>
                  <a:schemeClr val="tx1"/>
                </a:solidFill>
              </a:rPr>
              <a:t>Name, Email, and Mobile Number </a:t>
            </a:r>
          </a:p>
          <a:p>
            <a:pPr algn="ctr"/>
            <a:endParaRPr lang="en-IN" i="1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7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484B-0829-4943-AB10-04D2CE62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728DF-EDF3-46EC-8C73-4F7AF757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2439-2DCE-4F55-A5A2-5DEE4582FF63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46FF-8049-4C66-BAA4-B6124165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4E52-46DE-484D-B2B8-5B7BD4CF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2</a:t>
            </a:fld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2E6899-A534-4240-B2E6-979458D88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418311"/>
              </p:ext>
            </p:extLst>
          </p:nvPr>
        </p:nvGraphicFramePr>
        <p:xfrm>
          <a:off x="3087587" y="1687260"/>
          <a:ext cx="7426326" cy="3310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3163">
                  <a:extLst>
                    <a:ext uri="{9D8B030D-6E8A-4147-A177-3AD203B41FA5}">
                      <a16:colId xmlns:a16="http://schemas.microsoft.com/office/drawing/2014/main" val="843528680"/>
                    </a:ext>
                  </a:extLst>
                </a:gridCol>
                <a:gridCol w="3713163">
                  <a:extLst>
                    <a:ext uri="{9D8B030D-6E8A-4147-A177-3AD203B41FA5}">
                      <a16:colId xmlns:a16="http://schemas.microsoft.com/office/drawing/2014/main" val="2337724837"/>
                    </a:ext>
                  </a:extLst>
                </a:gridCol>
              </a:tblGrid>
              <a:tr h="136895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0618586"/>
                  </a:ext>
                </a:extLst>
              </a:tr>
              <a:tr h="194177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1205909"/>
                  </a:ext>
                </a:extLst>
              </a:tr>
            </a:tbl>
          </a:graphicData>
        </a:graphic>
      </p:graphicFrame>
      <p:sp>
        <p:nvSpPr>
          <p:cNvPr id="21" name="object 6">
            <a:extLst>
              <a:ext uri="{FF2B5EF4-FFF2-40B4-BE49-F238E27FC236}">
                <a16:creationId xmlns:a16="http://schemas.microsoft.com/office/drawing/2014/main" id="{CCEBFCE6-4929-491F-A365-F9E4D04A3AED}"/>
              </a:ext>
            </a:extLst>
          </p:cNvPr>
          <p:cNvSpPr txBox="1"/>
          <p:nvPr/>
        </p:nvSpPr>
        <p:spPr>
          <a:xfrm>
            <a:off x="3011487" y="2022049"/>
            <a:ext cx="2541906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Introduction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2514CD1F-DBF7-4994-9D70-C25A6FFFC2C8}"/>
              </a:ext>
            </a:extLst>
          </p:cNvPr>
          <p:cNvSpPr/>
          <p:nvPr/>
        </p:nvSpPr>
        <p:spPr>
          <a:xfrm>
            <a:off x="3011487" y="2029668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7A525DEA-62DF-471D-9E7A-291F2F5155E2}"/>
              </a:ext>
            </a:extLst>
          </p:cNvPr>
          <p:cNvSpPr txBox="1"/>
          <p:nvPr/>
        </p:nvSpPr>
        <p:spPr>
          <a:xfrm>
            <a:off x="6745287" y="2022049"/>
            <a:ext cx="2609850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lang="en-US" sz="2000" b="1" spc="-5" dirty="0">
                <a:solidFill>
                  <a:srgbClr val="3A3838"/>
                </a:solidFill>
                <a:cs typeface="Calibri"/>
              </a:rPr>
              <a:t>Motivation</a:t>
            </a:r>
            <a:endParaRPr lang="en-US" sz="2000" dirty="0">
              <a:cs typeface="Calibri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EBBEEC7F-D4AC-416C-A29B-70CC638A808E}"/>
              </a:ext>
            </a:extLst>
          </p:cNvPr>
          <p:cNvSpPr/>
          <p:nvPr/>
        </p:nvSpPr>
        <p:spPr>
          <a:xfrm>
            <a:off x="6745287" y="2029668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E70B067B-456B-41C1-A882-3BFF4255BA17}"/>
              </a:ext>
            </a:extLst>
          </p:cNvPr>
          <p:cNvSpPr txBox="1"/>
          <p:nvPr/>
        </p:nvSpPr>
        <p:spPr>
          <a:xfrm>
            <a:off x="3040062" y="3250774"/>
            <a:ext cx="2541906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Project Objectives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BF43F89C-D0B2-47AE-89F0-DB7C6E5C8617}"/>
              </a:ext>
            </a:extLst>
          </p:cNvPr>
          <p:cNvSpPr/>
          <p:nvPr/>
        </p:nvSpPr>
        <p:spPr>
          <a:xfrm>
            <a:off x="3040062" y="3258393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225A7EBA-711C-4ACD-BEF6-C158E08537D6}"/>
              </a:ext>
            </a:extLst>
          </p:cNvPr>
          <p:cNvSpPr txBox="1"/>
          <p:nvPr/>
        </p:nvSpPr>
        <p:spPr>
          <a:xfrm>
            <a:off x="2048351" y="2022048"/>
            <a:ext cx="648000" cy="648000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01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6A7F7534-632E-4034-AC06-9C809D95605B}"/>
              </a:ext>
            </a:extLst>
          </p:cNvPr>
          <p:cNvSpPr txBox="1"/>
          <p:nvPr/>
        </p:nvSpPr>
        <p:spPr>
          <a:xfrm>
            <a:off x="5804871" y="1979343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2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6F820F74-9346-4A48-9561-818A722DCF3C}"/>
              </a:ext>
            </a:extLst>
          </p:cNvPr>
          <p:cNvSpPr txBox="1"/>
          <p:nvPr/>
        </p:nvSpPr>
        <p:spPr>
          <a:xfrm>
            <a:off x="2048351" y="3208068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3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7BE0C01B-4F82-429C-9881-C92AFF289CE2}"/>
              </a:ext>
            </a:extLst>
          </p:cNvPr>
          <p:cNvSpPr txBox="1"/>
          <p:nvPr/>
        </p:nvSpPr>
        <p:spPr>
          <a:xfrm>
            <a:off x="5804871" y="3208068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4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E5D9E8B6-03C8-41B9-9F3D-43CC84269F38}"/>
              </a:ext>
            </a:extLst>
          </p:cNvPr>
          <p:cNvSpPr txBox="1"/>
          <p:nvPr/>
        </p:nvSpPr>
        <p:spPr>
          <a:xfrm>
            <a:off x="6745287" y="3342627"/>
            <a:ext cx="3875088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Innovation in the Project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4A934724-4254-4BD6-B1D7-0E70265B2312}"/>
              </a:ext>
            </a:extLst>
          </p:cNvPr>
          <p:cNvSpPr/>
          <p:nvPr/>
        </p:nvSpPr>
        <p:spPr>
          <a:xfrm>
            <a:off x="6745287" y="3250774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7BE0C01B-4F82-429C-9881-C92AFF289CE2}"/>
              </a:ext>
            </a:extLst>
          </p:cNvPr>
          <p:cNvSpPr txBox="1"/>
          <p:nvPr/>
        </p:nvSpPr>
        <p:spPr>
          <a:xfrm>
            <a:off x="2048351" y="4517490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lang="en-US" sz="2800" b="1" kern="0" spc="15" dirty="0">
                <a:solidFill>
                  <a:srgbClr val="FFFFFF"/>
                </a:solidFill>
                <a:cs typeface="Calibri"/>
              </a:rPr>
              <a:t>5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E5D9E8B6-03C8-41B9-9F3D-43CC84269F38}"/>
              </a:ext>
            </a:extLst>
          </p:cNvPr>
          <p:cNvSpPr txBox="1"/>
          <p:nvPr/>
        </p:nvSpPr>
        <p:spPr>
          <a:xfrm>
            <a:off x="2980681" y="4239798"/>
            <a:ext cx="3875088" cy="92589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endParaRPr lang="en-US" sz="2000" b="1" spc="5" dirty="0">
              <a:solidFill>
                <a:srgbClr val="3A3838"/>
              </a:solidFill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Currently available </a:t>
            </a:r>
          </a:p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solutions</a:t>
            </a:r>
            <a:endParaRPr lang="en-IN"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7BE0C01B-4F82-429C-9881-C92AFF289CE2}"/>
              </a:ext>
            </a:extLst>
          </p:cNvPr>
          <p:cNvSpPr txBox="1"/>
          <p:nvPr/>
        </p:nvSpPr>
        <p:spPr>
          <a:xfrm>
            <a:off x="5809909" y="4573032"/>
            <a:ext cx="648000" cy="576293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72000" tIns="72000" rIns="72000" bIns="72000" rtlCol="0" anchor="t" anchorCtr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6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E5D9E8B6-03C8-41B9-9F3D-43CC84269F38}"/>
              </a:ext>
            </a:extLst>
          </p:cNvPr>
          <p:cNvSpPr txBox="1"/>
          <p:nvPr/>
        </p:nvSpPr>
        <p:spPr>
          <a:xfrm>
            <a:off x="6745287" y="4704967"/>
            <a:ext cx="3875088" cy="31034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20"/>
              </a:spcBef>
            </a:pPr>
            <a:r>
              <a:rPr lang="en-US" sz="2000" b="1" spc="5" dirty="0">
                <a:solidFill>
                  <a:srgbClr val="3A3838"/>
                </a:solidFill>
                <a:cs typeface="Calibri"/>
              </a:rPr>
              <a:t>Work Progress and Demonstration</a:t>
            </a:r>
            <a:endParaRPr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4A934724-4254-4BD6-B1D7-0E70265B2312}"/>
              </a:ext>
            </a:extLst>
          </p:cNvPr>
          <p:cNvSpPr/>
          <p:nvPr/>
        </p:nvSpPr>
        <p:spPr>
          <a:xfrm>
            <a:off x="6742239" y="4628470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BF43F89C-D0B2-47AE-89F0-DB7C6E5C8617}"/>
              </a:ext>
            </a:extLst>
          </p:cNvPr>
          <p:cNvSpPr/>
          <p:nvPr/>
        </p:nvSpPr>
        <p:spPr>
          <a:xfrm>
            <a:off x="3040062" y="4517490"/>
            <a:ext cx="742950" cy="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64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EF75-E32E-452C-B258-EF993B1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868A-9E9A-4C83-A624-39F7FBE5BD66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ACB-E14C-476D-990B-2E2D4818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4C35-5BFD-4772-8B03-6F9490D5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3</a:t>
            </a:fld>
            <a:endParaRPr lang="en-IN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4286EDF-5129-4592-8FA9-5E79F979ACC1}"/>
              </a:ext>
            </a:extLst>
          </p:cNvPr>
          <p:cNvSpPr txBox="1"/>
          <p:nvPr/>
        </p:nvSpPr>
        <p:spPr>
          <a:xfrm>
            <a:off x="2336292" y="2377440"/>
            <a:ext cx="822960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1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1A7E6814-3BC0-4F3E-BCD4-B29884AA16C4}"/>
              </a:ext>
            </a:extLst>
          </p:cNvPr>
          <p:cNvSpPr/>
          <p:nvPr/>
        </p:nvSpPr>
        <p:spPr>
          <a:xfrm>
            <a:off x="3319270" y="2438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EC8A-28AD-9F22-8D41-98CBDEF5704E}"/>
              </a:ext>
            </a:extLst>
          </p:cNvPr>
          <p:cNvSpPr txBox="1"/>
          <p:nvPr/>
        </p:nvSpPr>
        <p:spPr>
          <a:xfrm>
            <a:off x="3319270" y="2536116"/>
            <a:ext cx="1894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" dirty="0">
                <a:solidFill>
                  <a:srgbClr val="3A3838"/>
                </a:solidFill>
                <a:cs typeface="Calibri"/>
              </a:rPr>
              <a:t>Introduction</a:t>
            </a:r>
            <a:endParaRPr lang="en-US" sz="2400" dirty="0">
              <a:solidFill>
                <a:prstClr val="black"/>
              </a:solidFill>
              <a:cs typeface="Calibri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61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A424-A1C5-C01E-4AE5-BFB9426E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514" y="598714"/>
            <a:ext cx="8157936" cy="109945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4DA4A-5C65-FC28-207B-DC1F909A1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85257"/>
            <a:ext cx="10515600" cy="43043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Developing </a:t>
            </a:r>
            <a:r>
              <a:rPr lang="en-US" b="1" dirty="0" err="1"/>
              <a:t>MiniMech</a:t>
            </a:r>
            <a:r>
              <a:rPr lang="en-US" dirty="0"/>
              <a:t>, a compact humanoid robot with human-like movements.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Capable of walking, making gestures, and performing basic tasks autonomously.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Equipped with sensors and motors for environmental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voice recognition, enabling the robot to talk and respond.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Aims to create an accessible robot that enhances everyday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Focused on making robotics practical and engaging for users.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4B4FC-D2BD-7A78-6975-433AC274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97A6-0478-4EC6-B786-659910C8F223}" type="datetime1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3FAD3-636F-3AE1-1FD4-2946B64F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C672-ADFA-D389-DB75-45214F75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7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EF75-E32E-452C-B258-EF993B1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868A-9E9A-4C83-A624-39F7FBE5BD66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ACB-E14C-476D-990B-2E2D4818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4C35-5BFD-4772-8B03-6F9490D5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5</a:t>
            </a:fld>
            <a:endParaRPr lang="en-IN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4286EDF-5129-4592-8FA9-5E79F979ACC1}"/>
              </a:ext>
            </a:extLst>
          </p:cNvPr>
          <p:cNvSpPr txBox="1"/>
          <p:nvPr/>
        </p:nvSpPr>
        <p:spPr>
          <a:xfrm>
            <a:off x="2336292" y="2377439"/>
            <a:ext cx="853222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2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1A7E6814-3BC0-4F3E-BCD4-B29884AA16C4}"/>
              </a:ext>
            </a:extLst>
          </p:cNvPr>
          <p:cNvSpPr/>
          <p:nvPr/>
        </p:nvSpPr>
        <p:spPr>
          <a:xfrm>
            <a:off x="3319270" y="2438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EC8A-28AD-9F22-8D41-98CBDEF5704E}"/>
              </a:ext>
            </a:extLst>
          </p:cNvPr>
          <p:cNvSpPr txBox="1"/>
          <p:nvPr/>
        </p:nvSpPr>
        <p:spPr>
          <a:xfrm>
            <a:off x="3319270" y="2536116"/>
            <a:ext cx="1894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" dirty="0">
                <a:solidFill>
                  <a:srgbClr val="3A3838"/>
                </a:solidFill>
                <a:cs typeface="Calibri"/>
              </a:rPr>
              <a:t>Motivation</a:t>
            </a:r>
            <a:endParaRPr lang="en-US" sz="2400" dirty="0">
              <a:solidFill>
                <a:prstClr val="black"/>
              </a:solidFill>
              <a:cs typeface="Calibri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393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907D-48E0-DF71-27CB-2AB78900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2656114" y="-326571"/>
            <a:ext cx="8691336" cy="2062502"/>
          </a:xfrm>
        </p:spPr>
        <p:txBody>
          <a:bodyPr>
            <a:normAutofit/>
          </a:bodyPr>
          <a:lstStyle/>
          <a:p>
            <a:r>
              <a:rPr lang="en-US" sz="4400" dirty="0"/>
              <a:t>MOTIVATION</a:t>
            </a:r>
            <a:endParaRPr lang="en-IN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6ACCC-01D3-9927-EF58-938157914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28801"/>
            <a:ext cx="10515600" cy="42608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need for affordable, practical humanoid robots in daily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Enhancing how people interact with robots, making them more intuitive.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Bridging the gap between complex robots and simple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Exploring the potential of small, functional robots in practical settings.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Providing a platform for future advancements in human-robot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Contributing to the development of talking robots for everyday use.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3133C-A46C-5BF7-83D3-D3F2DDC6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97A6-0478-4EC6-B786-659910C8F223}" type="datetime1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C15C-A718-B8C8-FD05-84983D60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9A41-6CF9-BBEA-3466-DDDCAE05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01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EF75-E32E-452C-B258-EF993B1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868A-9E9A-4C83-A624-39F7FBE5BD66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ACB-E14C-476D-990B-2E2D4818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4C35-5BFD-4772-8B03-6F9490D5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7</a:t>
            </a:fld>
            <a:endParaRPr lang="en-IN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4286EDF-5129-4592-8FA9-5E79F979ACC1}"/>
              </a:ext>
            </a:extLst>
          </p:cNvPr>
          <p:cNvSpPr txBox="1"/>
          <p:nvPr/>
        </p:nvSpPr>
        <p:spPr>
          <a:xfrm>
            <a:off x="2336292" y="2377440"/>
            <a:ext cx="822960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3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1A7E6814-3BC0-4F3E-BCD4-B29884AA16C4}"/>
              </a:ext>
            </a:extLst>
          </p:cNvPr>
          <p:cNvSpPr/>
          <p:nvPr/>
        </p:nvSpPr>
        <p:spPr>
          <a:xfrm>
            <a:off x="3319270" y="2438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EC8A-28AD-9F22-8D41-98CBDEF5704E}"/>
              </a:ext>
            </a:extLst>
          </p:cNvPr>
          <p:cNvSpPr txBox="1"/>
          <p:nvPr/>
        </p:nvSpPr>
        <p:spPr>
          <a:xfrm>
            <a:off x="3319269" y="2536116"/>
            <a:ext cx="2776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" dirty="0">
                <a:solidFill>
                  <a:srgbClr val="3A3838"/>
                </a:solidFill>
                <a:cs typeface="Calibri"/>
              </a:rPr>
              <a:t>Project Objectives</a:t>
            </a:r>
            <a:endParaRPr lang="en-US" sz="2400" dirty="0">
              <a:solidFill>
                <a:prstClr val="black"/>
              </a:solidFill>
              <a:cs typeface="Calibri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042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F638-1FAC-8A8B-8DE9-23F50311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936" y="516731"/>
            <a:ext cx="10515600" cy="76778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OBJECTIVE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A6B3B-3DFC-AA33-06F0-3FF50595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97A6-0478-4EC6-B786-659910C8F223}" type="datetime1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DA596-5331-10A4-49F2-1D1EC0AC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845A1-A34D-29C8-BF08-C3298083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8</a:t>
            </a:fld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C474FC4-73C1-78DD-C465-425DDA9FA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1501775"/>
            <a:ext cx="10515600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 humanoid robot that can walk, gesture, and talk.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sensors, motors, and voice recognition for autonomy.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IR remote control and voice command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stable, precise movements and reliable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and refine the robot for real-world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the project to support future development and learning. </a:t>
            </a:r>
          </a:p>
        </p:txBody>
      </p:sp>
    </p:spTree>
    <p:extLst>
      <p:ext uri="{BB962C8B-B14F-4D97-AF65-F5344CB8AC3E}">
        <p14:creationId xmlns:p14="http://schemas.microsoft.com/office/powerpoint/2010/main" val="416934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BEF75-E32E-452C-B258-EF993B1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D868A-9E9A-4C83-A624-39F7FBE5BD66}" type="datetime1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8ACB-E14C-476D-990B-2E2D4818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IIITU-HP-India-&lt;Event Identifier&gt;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4C35-5BFD-4772-8B03-6F9490D5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EA003-ED41-46D8-B4B7-82D37B4645E4}" type="slidenum">
              <a:rPr lang="en-IN" smtClean="0"/>
              <a:t>9</a:t>
            </a:fld>
            <a:endParaRPr lang="en-IN" dirty="0"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54286EDF-5129-4592-8FA9-5E79F979ACC1}"/>
              </a:ext>
            </a:extLst>
          </p:cNvPr>
          <p:cNvSpPr txBox="1"/>
          <p:nvPr/>
        </p:nvSpPr>
        <p:spPr>
          <a:xfrm>
            <a:off x="2336292" y="2377440"/>
            <a:ext cx="822960" cy="582852"/>
          </a:xfrm>
          <a:prstGeom prst="rect">
            <a:avLst/>
          </a:prstGeom>
          <a:solidFill>
            <a:srgbClr val="1F497D"/>
          </a:solidFill>
          <a:ln w="27439">
            <a:noFill/>
          </a:ln>
        </p:spPr>
        <p:txBody>
          <a:bodyPr vert="horz" wrap="square" lIns="0" tIns="150495" rIns="0" bIns="0" rtlCol="0">
            <a:spAutoFit/>
          </a:bodyPr>
          <a:lstStyle/>
          <a:p>
            <a:pPr marL="123189" marR="0" lvl="0" indent="0" defTabSz="91440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0</a:t>
            </a:r>
            <a:r>
              <a:rPr kumimoji="0" lang="en-US" sz="2800" b="1" i="0" u="none" strike="noStrike" kern="0" cap="none" spc="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Calibri"/>
              </a:rPr>
              <a:t>4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1A7E6814-3BC0-4F3E-BCD4-B29884AA16C4}"/>
              </a:ext>
            </a:extLst>
          </p:cNvPr>
          <p:cNvSpPr/>
          <p:nvPr/>
        </p:nvSpPr>
        <p:spPr>
          <a:xfrm>
            <a:off x="3319270" y="2438400"/>
            <a:ext cx="1481329" cy="76200"/>
          </a:xfrm>
          <a:custGeom>
            <a:avLst/>
            <a:gdLst/>
            <a:ahLst/>
            <a:cxnLst/>
            <a:rect l="l" t="t" r="r" b="b"/>
            <a:pathLst>
              <a:path w="742950">
                <a:moveTo>
                  <a:pt x="0" y="0"/>
                </a:moveTo>
                <a:lnTo>
                  <a:pt x="742695" y="0"/>
                </a:lnTo>
              </a:path>
            </a:pathLst>
          </a:custGeom>
          <a:noFill/>
          <a:ln w="25400" cap="flat" cmpd="sng" algn="ctr">
            <a:solidFill>
              <a:srgbClr val="98480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EEC8A-28AD-9F22-8D41-98CBDEF5704E}"/>
              </a:ext>
            </a:extLst>
          </p:cNvPr>
          <p:cNvSpPr txBox="1"/>
          <p:nvPr/>
        </p:nvSpPr>
        <p:spPr>
          <a:xfrm>
            <a:off x="3319270" y="2536116"/>
            <a:ext cx="3614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" dirty="0">
                <a:solidFill>
                  <a:srgbClr val="3A3838"/>
                </a:solidFill>
                <a:cs typeface="Calibri"/>
              </a:rPr>
              <a:t>Innovation in the project</a:t>
            </a:r>
            <a:endParaRPr lang="en-US" sz="2400" dirty="0">
              <a:solidFill>
                <a:prstClr val="black"/>
              </a:solidFill>
              <a:cs typeface="Calibri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7316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602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Indian Institute of Information Technology Una</vt:lpstr>
      <vt:lpstr>Outline </vt:lpstr>
      <vt:lpstr>PowerPoint Presentation</vt:lpstr>
      <vt:lpstr>INTRODUCTION</vt:lpstr>
      <vt:lpstr>PowerPoint Presentation</vt:lpstr>
      <vt:lpstr>MOTIVATION</vt:lpstr>
      <vt:lpstr>PowerPoint Presentation</vt:lpstr>
      <vt:lpstr>PROJECT OBJECTIVE</vt:lpstr>
      <vt:lpstr>PowerPoint Presentation</vt:lpstr>
      <vt:lpstr>INNOVATION IN THE PROJECT</vt:lpstr>
      <vt:lpstr>PowerPoint Presentation</vt:lpstr>
      <vt:lpstr>CURRENTLY AVAILABLE SOLUTIONS</vt:lpstr>
      <vt:lpstr>PowerPoint Presentation</vt:lpstr>
      <vt:lpstr>WORK PROGRESS AND DEMONSTRATION</vt:lpstr>
      <vt:lpstr>VIDEO REFERENCE</vt:lpstr>
      <vt:lpstr>Thanks! Questions and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Vikram Kumar</dc:creator>
  <cp:lastModifiedBy>Jitendra Singh</cp:lastModifiedBy>
  <cp:revision>51</cp:revision>
  <dcterms:created xsi:type="dcterms:W3CDTF">2023-09-21T13:01:37Z</dcterms:created>
  <dcterms:modified xsi:type="dcterms:W3CDTF">2025-02-26T17:15:45Z</dcterms:modified>
</cp:coreProperties>
</file>