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81" r:id="rId3"/>
    <p:sldId id="268" r:id="rId4"/>
    <p:sldId id="282"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79"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5400" autoAdjust="0"/>
  </p:normalViewPr>
  <p:slideViewPr>
    <p:cSldViewPr snapToGrid="0" snapToObjects="1">
      <p:cViewPr varScale="1">
        <p:scale>
          <a:sx n="85" d="100"/>
          <a:sy n="85" d="100"/>
        </p:scale>
        <p:origin x="1315"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4/28/2020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4/28/2020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www.programiz.com/cpp-programming/strings" TargetMode="External"/><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9.xml"/><Relationship Id="rId6" Type="http://schemas.openxmlformats.org/officeDocument/2006/relationships/hyperlink" Target="http://www.cplusplus.com/reference/string/string/" TargetMode="External"/><Relationship Id="rId5" Type="http://schemas.openxmlformats.org/officeDocument/2006/relationships/hyperlink" Target="http://www.cplusplus.com/reference/cstring/" TargetMode="External"/><Relationship Id="rId4" Type="http://schemas.openxmlformats.org/officeDocument/2006/relationships/hyperlink" Target="https://cal-linux.com/tutorials/string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 [2-Dimensional] &amp; String</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27804746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2.1</a:t>
                      </a:r>
                      <a:endParaRPr lang="en-US" dirty="0"/>
                    </a:p>
                  </a:txBody>
                  <a:tcPr/>
                </a:tc>
                <a:tc>
                  <a:txBody>
                    <a:bodyPr/>
                    <a:lstStyle/>
                    <a:p>
                      <a:r>
                        <a:rPr lang="en-US" dirty="0"/>
                        <a:t>Week No:</a:t>
                      </a:r>
                    </a:p>
                  </a:txBody>
                  <a:tcPr/>
                </a:tc>
                <a:tc>
                  <a:txBody>
                    <a:bodyPr/>
                    <a:lstStyle/>
                    <a:p>
                      <a:r>
                        <a:rPr lang="en-US" smtClean="0"/>
                        <a:t>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Data Structure (Theory)</a:t>
            </a:r>
            <a:endParaRPr lang="en-US" dirty="0"/>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4294967295"/>
          </p:nvPr>
        </p:nvSpPr>
        <p:spPr>
          <a:xfrm>
            <a:off x="335495" y="1674813"/>
            <a:ext cx="5494938" cy="1893887"/>
          </a:xfrm>
        </p:spPr>
        <p:txBody>
          <a:bodyPr>
            <a:normAutofit fontScale="62500" lnSpcReduction="20000"/>
          </a:bodyPr>
          <a:lstStyle/>
          <a:p>
            <a:pPr algn="just">
              <a:buClrTx/>
              <a:buFont typeface="Wingdings" panose="05000000000000000000" pitchFamily="2" charset="2"/>
              <a:buChar char="q"/>
            </a:pPr>
            <a:r>
              <a:rPr lang="en-US" dirty="0"/>
              <a:t>Consider a 2D array </a:t>
            </a:r>
            <a:r>
              <a:rPr lang="en-US" sz="1950" b="1" dirty="0" err="1">
                <a:latin typeface="Courier New" panose="02070309020205020404" pitchFamily="49" charset="0"/>
                <a:cs typeface="Courier New" panose="02070309020205020404" pitchFamily="49" charset="0"/>
              </a:rPr>
              <a:t>mimo</a:t>
            </a:r>
            <a:r>
              <a:rPr lang="en-US" sz="1950" b="1" dirty="0">
                <a:latin typeface="Courier New" panose="02070309020205020404" pitchFamily="49" charset="0"/>
                <a:cs typeface="Courier New" panose="02070309020205020404" pitchFamily="49" charset="0"/>
              </a:rPr>
              <a:t>[R][C]</a:t>
            </a:r>
            <a:r>
              <a:rPr lang="en-US" sz="1950" dirty="0"/>
              <a:t> </a:t>
            </a:r>
            <a:r>
              <a:rPr lang="en-US" dirty="0"/>
              <a:t>each element addressed by </a:t>
            </a:r>
            <a:r>
              <a:rPr lang="en-US" sz="1950" b="1" dirty="0">
                <a:latin typeface="Courier New" panose="02070309020205020404" pitchFamily="49" charset="0"/>
                <a:cs typeface="Courier New" panose="02070309020205020404" pitchFamily="49" charset="0"/>
              </a:rPr>
              <a:t>&amp;</a:t>
            </a:r>
            <a:r>
              <a:rPr lang="en-US" sz="1950" b="1" dirty="0" err="1">
                <a:latin typeface="Courier New" panose="02070309020205020404" pitchFamily="49" charset="0"/>
                <a:cs typeface="Courier New" panose="02070309020205020404" pitchFamily="49" charset="0"/>
              </a:rPr>
              <a:t>mimo</a:t>
            </a:r>
            <a:r>
              <a:rPr lang="en-US" sz="1950" b="1" dirty="0">
                <a:latin typeface="Courier New" panose="02070309020205020404" pitchFamily="49" charset="0"/>
                <a:cs typeface="Courier New" panose="02070309020205020404" pitchFamily="49" charset="0"/>
              </a:rPr>
              <a:t>[</a:t>
            </a:r>
            <a:r>
              <a:rPr lang="en-US" sz="1950" b="1" dirty="0" err="1">
                <a:latin typeface="Courier New" panose="02070309020205020404" pitchFamily="49" charset="0"/>
                <a:cs typeface="Courier New" panose="02070309020205020404" pitchFamily="49" charset="0"/>
              </a:rPr>
              <a:t>i</a:t>
            </a:r>
            <a:r>
              <a:rPr lang="en-US" sz="1950" b="1" dirty="0">
                <a:latin typeface="Courier New" panose="02070309020205020404" pitchFamily="49" charset="0"/>
                <a:cs typeface="Courier New" panose="02070309020205020404" pitchFamily="49" charset="0"/>
              </a:rPr>
              <a:t>][j]</a:t>
            </a:r>
            <a:r>
              <a:rPr lang="en-US" dirty="0"/>
              <a:t>, where </a:t>
            </a:r>
            <a:r>
              <a:rPr lang="en-US" b="1" dirty="0">
                <a:latin typeface="Courier New" panose="02070309020205020404" pitchFamily="49" charset="0"/>
                <a:cs typeface="Courier New" panose="02070309020205020404" pitchFamily="49" charset="0"/>
              </a:rPr>
              <a:t>R</a:t>
            </a:r>
            <a:r>
              <a:rPr lang="en-US" dirty="0"/>
              <a:t>=total element in 1</a:t>
            </a:r>
            <a:r>
              <a:rPr lang="en-US" baseline="30000" dirty="0"/>
              <a:t>st</a:t>
            </a:r>
            <a:r>
              <a:rPr lang="en-US" dirty="0"/>
              <a:t> dimension, </a:t>
            </a:r>
            <a:r>
              <a:rPr lang="en-US" b="1" dirty="0">
                <a:latin typeface="Courier New" panose="02070309020205020404" pitchFamily="49" charset="0"/>
                <a:cs typeface="Courier New" panose="02070309020205020404" pitchFamily="49" charset="0"/>
              </a:rPr>
              <a:t>C</a:t>
            </a:r>
            <a:r>
              <a:rPr lang="en-US" dirty="0"/>
              <a:t>=total element in 2</a:t>
            </a:r>
            <a:r>
              <a:rPr lang="en-US" baseline="30000" dirty="0"/>
              <a:t>nd</a:t>
            </a:r>
            <a:r>
              <a:rPr lang="en-US" dirty="0"/>
              <a:t> dimension, </a:t>
            </a:r>
            <a:r>
              <a:rPr lang="en-US" sz="1950" b="1" dirty="0">
                <a:latin typeface="Courier New" panose="02070309020205020404" pitchFamily="49" charset="0"/>
                <a:cs typeface="Courier New" panose="02070309020205020404" pitchFamily="49" charset="0"/>
              </a:rPr>
              <a:t>0</a:t>
            </a:r>
            <a:r>
              <a:rPr lang="en-US" sz="1950" b="1" dirty="0">
                <a:latin typeface="Courier New" panose="02070309020205020404" pitchFamily="49" charset="0"/>
                <a:cs typeface="Courier New" panose="02070309020205020404" pitchFamily="49" charset="0"/>
                <a:sym typeface="Symbol" panose="05050102010706020507" pitchFamily="18" charset="2"/>
              </a:rPr>
              <a:t> </a:t>
            </a:r>
            <a:r>
              <a:rPr lang="en-US" sz="1950" b="1" dirty="0" err="1">
                <a:latin typeface="Courier New" panose="02070309020205020404" pitchFamily="49" charset="0"/>
                <a:cs typeface="Courier New" panose="02070309020205020404" pitchFamily="49" charset="0"/>
              </a:rPr>
              <a:t>i</a:t>
            </a:r>
            <a:r>
              <a:rPr lang="en-US" sz="1950" b="1" dirty="0">
                <a:latin typeface="Courier New" panose="02070309020205020404" pitchFamily="49" charset="0"/>
                <a:cs typeface="Courier New" panose="02070309020205020404" pitchFamily="49" charset="0"/>
              </a:rPr>
              <a:t> &lt; R</a:t>
            </a:r>
            <a:r>
              <a:rPr lang="en-US" dirty="0"/>
              <a:t>, </a:t>
            </a:r>
            <a:r>
              <a:rPr lang="en-US" sz="1950" b="1" dirty="0">
                <a:latin typeface="Courier New" panose="02070309020205020404" pitchFamily="49" charset="0"/>
                <a:cs typeface="Courier New" panose="02070309020205020404" pitchFamily="49" charset="0"/>
              </a:rPr>
              <a:t>0 </a:t>
            </a:r>
            <a:r>
              <a:rPr lang="en-US" sz="1950" b="1" dirty="0">
                <a:latin typeface="Courier New" panose="02070309020205020404" pitchFamily="49" charset="0"/>
                <a:cs typeface="Courier New" panose="02070309020205020404" pitchFamily="49" charset="0"/>
                <a:sym typeface="Symbol" panose="05050102010706020507" pitchFamily="18" charset="2"/>
              </a:rPr>
              <a:t> </a:t>
            </a:r>
            <a:r>
              <a:rPr lang="en-US" sz="1950" b="1" dirty="0">
                <a:latin typeface="Courier New" panose="02070309020205020404" pitchFamily="49" charset="0"/>
                <a:cs typeface="Courier New" panose="02070309020205020404" pitchFamily="49" charset="0"/>
              </a:rPr>
              <a:t>j &lt; C</a:t>
            </a:r>
            <a:r>
              <a:rPr lang="en-US" dirty="0"/>
              <a:t>. </a:t>
            </a:r>
            <a:endParaRPr lang="en-US" b="1" dirty="0"/>
          </a:p>
          <a:p>
            <a:pPr algn="just">
              <a:buClrTx/>
              <a:buFont typeface="Wingdings" panose="05000000000000000000" pitchFamily="2" charset="2"/>
              <a:buChar char="q"/>
            </a:pPr>
            <a:r>
              <a:rPr lang="en-US" dirty="0"/>
              <a:t>Let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[4][3</a:t>
            </a:r>
            <a:r>
              <a:rPr lang="en-US" b="1" dirty="0" smtClean="0">
                <a:latin typeface="Courier New" panose="02070309020205020404" pitchFamily="49" charset="0"/>
                <a:cs typeface="Courier New" panose="02070309020205020404" pitchFamily="49" charset="0"/>
              </a:rPr>
              <a:t>];</a:t>
            </a:r>
            <a:r>
              <a:rPr lang="en-US" dirty="0" smtClean="0"/>
              <a:t> </a:t>
            </a:r>
            <a:r>
              <a:rPr lang="en-US" dirty="0"/>
              <a:t>Here, </a:t>
            </a:r>
            <a:r>
              <a:rPr lang="en-US" b="1" dirty="0" err="1">
                <a:latin typeface="Courier New" panose="02070309020205020404" pitchFamily="49" charset="0"/>
                <a:cs typeface="Courier New" panose="02070309020205020404" pitchFamily="49" charset="0"/>
              </a:rPr>
              <a:t>mimo</a:t>
            </a:r>
            <a:r>
              <a:rPr lang="en-US" b="1" dirty="0">
                <a:cs typeface="Courier New" panose="02070309020205020404" pitchFamily="49" charset="0"/>
              </a:rPr>
              <a:t> </a:t>
            </a:r>
            <a:r>
              <a:rPr lang="en-US" dirty="0"/>
              <a:t>or </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[0][0]</a:t>
            </a:r>
            <a:r>
              <a:rPr lang="en-US" b="1" dirty="0">
                <a:cs typeface="Courier New" panose="02070309020205020404" pitchFamily="49" charset="0"/>
              </a:rPr>
              <a:t> </a:t>
            </a:r>
            <a:r>
              <a:rPr lang="en-US" dirty="0"/>
              <a:t>gives us the starting memory location </a:t>
            </a:r>
            <a:r>
              <a:rPr lang="en-US" b="1" dirty="0" smtClean="0">
                <a:latin typeface="Courier New" panose="02070309020205020404" pitchFamily="49" charset="0"/>
                <a:cs typeface="Courier New" panose="02070309020205020404" pitchFamily="49" charset="0"/>
              </a:rPr>
              <a:t>567</a:t>
            </a:r>
            <a:r>
              <a:rPr lang="en-US" dirty="0" smtClean="0"/>
              <a:t>.</a:t>
            </a:r>
            <a:endParaRPr lang="en-US" dirty="0"/>
          </a:p>
          <a:p>
            <a:pPr algn="just">
              <a:buClrTx/>
              <a:buFont typeface="Wingdings" panose="05000000000000000000" pitchFamily="2" charset="2"/>
              <a:buChar char="q"/>
            </a:pP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[1][1]</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smtClean="0">
                <a:latin typeface="Courier New" panose="02070309020205020404" pitchFamily="49" charset="0"/>
                <a:cs typeface="Courier New" panose="02070309020205020404" pitchFamily="49" charset="0"/>
              </a:rPr>
              <a:t>583</a:t>
            </a:r>
            <a:r>
              <a:rPr lang="en-US" dirty="0" smtClean="0"/>
              <a:t> </a:t>
            </a:r>
            <a:r>
              <a:rPr lang="en-US" dirty="0"/>
              <a:t>to </a:t>
            </a:r>
            <a:r>
              <a:rPr lang="en-US" b="1" dirty="0" smtClean="0">
                <a:latin typeface="Courier New" panose="02070309020205020404" pitchFamily="49" charset="0"/>
                <a:cs typeface="Courier New" panose="02070309020205020404" pitchFamily="49" charset="0"/>
              </a:rPr>
              <a:t>587</a:t>
            </a:r>
            <a:r>
              <a:rPr lang="en-US" dirty="0" smtClean="0"/>
              <a:t>.</a:t>
            </a:r>
            <a:endParaRPr lang="en-US" dirty="0"/>
          </a:p>
        </p:txBody>
      </p:sp>
      <p:sp>
        <p:nvSpPr>
          <p:cNvPr id="9" name="Content Placeholder 8"/>
          <p:cNvSpPr>
            <a:spLocks noGrp="1"/>
          </p:cNvSpPr>
          <p:nvPr>
            <p:ph sz="half" idx="4294967295"/>
          </p:nvPr>
        </p:nvSpPr>
        <p:spPr>
          <a:xfrm>
            <a:off x="174967" y="5060685"/>
            <a:ext cx="8824913" cy="1742383"/>
          </a:xfrm>
        </p:spPr>
        <p:txBody>
          <a:bodyPr>
            <a:noAutofit/>
          </a:bodyPr>
          <a:lstStyle/>
          <a:p>
            <a:pPr marL="0" indent="0" algn="just">
              <a:buNone/>
            </a:pPr>
            <a:r>
              <a:rPr lang="en-US" sz="1500" b="1" dirty="0">
                <a:latin typeface="Courier New" panose="02070309020205020404" pitchFamily="49" charset="0"/>
                <a:cs typeface="Courier New" panose="02070309020205020404" pitchFamily="49" charset="0"/>
              </a:rPr>
              <a:t>&amp;array[</a:t>
            </a:r>
            <a:r>
              <a:rPr lang="en-US" sz="1500" b="1" dirty="0" err="1">
                <a:latin typeface="Courier New" panose="02070309020205020404" pitchFamily="49" charset="0"/>
                <a:cs typeface="Courier New" panose="02070309020205020404" pitchFamily="49" charset="0"/>
              </a:rPr>
              <a:t>i</a:t>
            </a:r>
            <a:r>
              <a:rPr lang="en-US" sz="1500" b="1" dirty="0">
                <a:latin typeface="Courier New" panose="02070309020205020404" pitchFamily="49" charset="0"/>
                <a:cs typeface="Courier New" panose="02070309020205020404" pitchFamily="49" charset="0"/>
              </a:rPr>
              <a:t>][j]=</a:t>
            </a:r>
            <a:r>
              <a:rPr lang="en-US" sz="1500" b="1" dirty="0" err="1">
                <a:latin typeface="Courier New" panose="02070309020205020404" pitchFamily="49" charset="0"/>
                <a:cs typeface="Courier New" panose="02070309020205020404" pitchFamily="49" charset="0"/>
              </a:rPr>
              <a:t>start_location</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i</a:t>
            </a:r>
            <a:r>
              <a:rPr lang="en-US" sz="1500" b="1" dirty="0">
                <a:latin typeface="Courier New" panose="02070309020205020404" pitchFamily="49" charset="0"/>
                <a:cs typeface="Courier New" panose="02070309020205020404" pitchFamily="49" charset="0"/>
              </a:rPr>
              <a:t> * (C * </a:t>
            </a:r>
            <a:r>
              <a:rPr lang="en-US" sz="1500" b="1" dirty="0" err="1">
                <a:latin typeface="Courier New" panose="02070309020205020404" pitchFamily="49" charset="0"/>
                <a:cs typeface="Courier New" panose="02070309020205020404" pitchFamily="49" charset="0"/>
              </a:rPr>
              <a:t>size_of_data</a:t>
            </a:r>
            <a:r>
              <a:rPr lang="en-US" sz="1500" b="1" dirty="0">
                <a:latin typeface="Courier New" panose="02070309020205020404" pitchFamily="49" charset="0"/>
                <a:cs typeface="Courier New" panose="02070309020205020404" pitchFamily="49" charset="0"/>
              </a:rPr>
              <a:t>)) + (j * </a:t>
            </a:r>
            <a:r>
              <a:rPr lang="en-US" sz="1500" b="1" dirty="0" err="1">
                <a:latin typeface="Courier New" panose="02070309020205020404" pitchFamily="49" charset="0"/>
                <a:cs typeface="Courier New" panose="02070309020205020404" pitchFamily="49" charset="0"/>
              </a:rPr>
              <a:t>size_of_data</a:t>
            </a:r>
            <a:r>
              <a:rPr lang="en-US" sz="1500" b="1" dirty="0">
                <a:latin typeface="Courier New" panose="02070309020205020404" pitchFamily="49" charset="0"/>
                <a:cs typeface="Courier New" panose="02070309020205020404" pitchFamily="49" charset="0"/>
              </a:rPr>
              <a:t>)</a:t>
            </a:r>
          </a:p>
          <a:p>
            <a:pPr algn="just">
              <a:buFont typeface="Symbol" panose="05050102010706020507" pitchFamily="18" charset="2"/>
              <a:buChar char="Þ"/>
            </a:pPr>
            <a:r>
              <a:rPr lang="en-US" sz="1500" b="1" dirty="0">
                <a:latin typeface="Courier New" panose="02070309020205020404" pitchFamily="49" charset="0"/>
                <a:cs typeface="Courier New" panose="02070309020205020404" pitchFamily="49" charset="0"/>
              </a:rPr>
              <a:t>&amp;</a:t>
            </a:r>
            <a:r>
              <a:rPr lang="en-US" sz="1500" b="1" dirty="0" err="1">
                <a:latin typeface="Courier New" panose="02070309020205020404" pitchFamily="49" charset="0"/>
                <a:cs typeface="Courier New" panose="02070309020205020404" pitchFamily="49" charset="0"/>
              </a:rPr>
              <a:t>mimo</a:t>
            </a:r>
            <a:r>
              <a:rPr lang="en-US" sz="1500" b="1" dirty="0">
                <a:latin typeface="Courier New" panose="02070309020205020404" pitchFamily="49" charset="0"/>
                <a:cs typeface="Courier New" panose="02070309020205020404" pitchFamily="49" charset="0"/>
              </a:rPr>
              <a:t>[1][1] = </a:t>
            </a:r>
            <a:r>
              <a:rPr lang="en-US" sz="1500" b="1" dirty="0" err="1">
                <a:latin typeface="Courier New" panose="02070309020205020404" pitchFamily="49" charset="0"/>
                <a:cs typeface="Courier New" panose="02070309020205020404" pitchFamily="49" charset="0"/>
              </a:rPr>
              <a:t>mimo</a:t>
            </a:r>
            <a:r>
              <a:rPr lang="en-US" sz="1500" b="1" dirty="0">
                <a:latin typeface="Courier New" panose="02070309020205020404" pitchFamily="49" charset="0"/>
                <a:cs typeface="Courier New" panose="02070309020205020404" pitchFamily="49" charset="0"/>
              </a:rPr>
              <a:t> + (1 * (3 * </a:t>
            </a:r>
            <a:r>
              <a:rPr lang="en-US" sz="1500" b="1" dirty="0" err="1">
                <a:latin typeface="Courier New" panose="02070309020205020404" pitchFamily="49" charset="0"/>
                <a:cs typeface="Courier New" panose="02070309020205020404" pitchFamily="49" charset="0"/>
              </a:rPr>
              <a:t>sizeof</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 + (1 * </a:t>
            </a:r>
            <a:r>
              <a:rPr lang="en-US" sz="1500" b="1" dirty="0" err="1">
                <a:latin typeface="Courier New" panose="02070309020205020404" pitchFamily="49" charset="0"/>
                <a:cs typeface="Courier New" panose="02070309020205020404" pitchFamily="49" charset="0"/>
              </a:rPr>
              <a:t>sizeof</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a:t>
            </a:r>
          </a:p>
          <a:p>
            <a:pPr algn="just">
              <a:buFont typeface="Symbol" panose="05050102010706020507" pitchFamily="18" charset="2"/>
              <a:buChar char="Þ"/>
            </a:pPr>
            <a:r>
              <a:rPr lang="en-US" sz="1500" b="1" dirty="0">
                <a:latin typeface="Courier New" panose="02070309020205020404" pitchFamily="49" charset="0"/>
                <a:cs typeface="Courier New" panose="02070309020205020404" pitchFamily="49" charset="0"/>
              </a:rPr>
              <a:t>&amp;</a:t>
            </a:r>
            <a:r>
              <a:rPr lang="en-US" sz="1500" b="1" dirty="0" err="1">
                <a:latin typeface="Courier New" panose="02070309020205020404" pitchFamily="49" charset="0"/>
                <a:cs typeface="Courier New" panose="02070309020205020404" pitchFamily="49" charset="0"/>
              </a:rPr>
              <a:t>mimo</a:t>
            </a:r>
            <a:r>
              <a:rPr lang="en-US" sz="1500" b="1" dirty="0">
                <a:latin typeface="Courier New" panose="02070309020205020404" pitchFamily="49" charset="0"/>
                <a:cs typeface="Courier New" panose="02070309020205020404" pitchFamily="49" charset="0"/>
              </a:rPr>
              <a:t>[1][1] = 567 + (1 * 3 * 4) + (1 * 4) = 583</a:t>
            </a:r>
          </a:p>
        </p:txBody>
      </p:sp>
      <p:graphicFrame>
        <p:nvGraphicFramePr>
          <p:cNvPr id="10" name="Table 9"/>
          <p:cNvGraphicFramePr>
            <a:graphicFrameLocks noGrp="1"/>
          </p:cNvGraphicFramePr>
          <p:nvPr>
            <p:extLst>
              <p:ext uri="{D42A27DB-BD31-4B8C-83A1-F6EECF244321}">
                <p14:modId xmlns:p14="http://schemas.microsoft.com/office/powerpoint/2010/main" val="2040951166"/>
              </p:ext>
            </p:extLst>
          </p:nvPr>
        </p:nvGraphicFramePr>
        <p:xfrm>
          <a:off x="174967" y="3752043"/>
          <a:ext cx="8709691" cy="1000760"/>
        </p:xfrm>
        <a:graphic>
          <a:graphicData uri="http://schemas.openxmlformats.org/drawingml/2006/table">
            <a:tbl>
              <a:tblPr firstRow="1" firstCol="1" bandRow="1">
                <a:tableStyleId>{5C22544A-7EE6-4342-B048-85BDC9FD1C3A}</a:tableStyleId>
              </a:tblPr>
              <a:tblGrid>
                <a:gridCol w="661916"/>
                <a:gridCol w="374880"/>
                <a:gridCol w="406620"/>
                <a:gridCol w="398959"/>
                <a:gridCol w="413769"/>
                <a:gridCol w="363644"/>
                <a:gridCol w="370173"/>
                <a:gridCol w="384880"/>
                <a:gridCol w="399980"/>
                <a:gridCol w="362623"/>
                <a:gridCol w="398958"/>
                <a:gridCol w="398958"/>
                <a:gridCol w="399980"/>
                <a:gridCol w="363644"/>
                <a:gridCol w="399213"/>
                <a:gridCol w="397427"/>
                <a:gridCol w="400745"/>
                <a:gridCol w="392829"/>
                <a:gridCol w="384662"/>
                <a:gridCol w="376814"/>
                <a:gridCol w="334022"/>
                <a:gridCol w="324995"/>
              </a:tblGrid>
              <a:tr h="205740">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0</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1</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2</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3</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4</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05740">
                <a:tc>
                  <a:txBody>
                    <a:bodyPr/>
                    <a:lstStyle/>
                    <a:p>
                      <a:pPr marL="0" marR="0" algn="ctr">
                        <a:spcBef>
                          <a:spcPts val="0"/>
                        </a:spcBef>
                        <a:spcAft>
                          <a:spcPts val="0"/>
                        </a:spcAft>
                      </a:pPr>
                      <a:r>
                        <a:rPr lang="en-US" sz="1400" dirty="0" err="1" smtClean="0">
                          <a:solidFill>
                            <a:schemeClr val="tx1"/>
                          </a:solidFill>
                          <a:effectLst/>
                          <a:latin typeface="Courier New" panose="02070309020205020404" pitchFamily="49" charset="0"/>
                          <a:cs typeface="Courier New" panose="02070309020205020404" pitchFamily="49" charset="0"/>
                        </a:rPr>
                        <a:t>mimo</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05740">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 </a:t>
                      </a:r>
                      <a:r>
                        <a:rPr lang="en-US" sz="1400" b="1" dirty="0" smtClean="0">
                          <a:solidFill>
                            <a:schemeClr val="tx1"/>
                          </a:solidFill>
                          <a:effectLst/>
                          <a:latin typeface="+mn-lt"/>
                          <a:cs typeface="Courier New" panose="02070309020205020404" pitchFamily="49" charset="0"/>
                        </a:rPr>
                        <a:t>567</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latin typeface="+mn-lt"/>
                          <a:cs typeface="Courier New" panose="02070309020205020404" pitchFamily="49" charset="0"/>
                        </a:rPr>
                        <a:t>569</a:t>
                      </a:r>
                      <a:endParaRPr lang="en-US" sz="1400"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mn-lt"/>
                          <a:cs typeface="Courier New" panose="02070309020205020404" pitchFamily="49" charset="0"/>
                        </a:rPr>
                        <a:t>571</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latin typeface="+mn-lt"/>
                          <a:cs typeface="Courier New" panose="02070309020205020404" pitchFamily="49" charset="0"/>
                        </a:rPr>
                        <a:t>573</a:t>
                      </a:r>
                      <a:endParaRPr lang="en-US" sz="1400"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mn-lt"/>
                          <a:cs typeface="Courier New" panose="02070309020205020404" pitchFamily="49" charset="0"/>
                        </a:rPr>
                        <a:t>575</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latin typeface="+mn-lt"/>
                          <a:cs typeface="Courier New" panose="02070309020205020404" pitchFamily="49" charset="0"/>
                        </a:rPr>
                        <a:t>577</a:t>
                      </a:r>
                      <a:endParaRPr lang="en-US" sz="1400"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mn-lt"/>
                          <a:cs typeface="Courier New" panose="02070309020205020404" pitchFamily="49" charset="0"/>
                        </a:rPr>
                        <a:t>579</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latin typeface="+mn-lt"/>
                          <a:cs typeface="Courier New" panose="02070309020205020404" pitchFamily="49" charset="0"/>
                        </a:rPr>
                        <a:t>581</a:t>
                      </a:r>
                      <a:endParaRPr lang="en-US" sz="1400"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mn-lt"/>
                          <a:cs typeface="Courier New" panose="02070309020205020404" pitchFamily="49" charset="0"/>
                        </a:rPr>
                        <a:t>583</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latin typeface="+mn-lt"/>
                          <a:cs typeface="Courier New" panose="02070309020205020404" pitchFamily="49" charset="0"/>
                        </a:rPr>
                        <a:t>585</a:t>
                      </a:r>
                      <a:endParaRPr lang="en-US" sz="1400"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mn-lt"/>
                          <a:cs typeface="Courier New" panose="02070309020205020404" pitchFamily="49" charset="0"/>
                        </a:rPr>
                        <a:t>587</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05740">
                <a:tc>
                  <a:txBody>
                    <a:bodyPr/>
                    <a:lstStyle/>
                    <a:p>
                      <a:pPr marL="0" marR="0" algn="ctr">
                        <a:spcBef>
                          <a:spcPts val="0"/>
                        </a:spcBef>
                        <a:spcAft>
                          <a:spcPts val="0"/>
                        </a:spcAft>
                      </a:pP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mn-lt"/>
                          <a:ea typeface="Times New Roman" panose="02020603050405020304" pitchFamily="18" charset="0"/>
                          <a:cs typeface="Courier New" panose="02070309020205020404" pitchFamily="49" charset="0"/>
                        </a:rPr>
                        <a:t>568</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latin typeface="+mn-lt"/>
                          <a:cs typeface="Courier New" panose="02070309020205020404" pitchFamily="49" charset="0"/>
                        </a:rPr>
                        <a:t>570</a:t>
                      </a:r>
                      <a:endParaRPr lang="en-US" sz="1400"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mn-lt"/>
                          <a:ea typeface="Times New Roman" panose="02020603050405020304" pitchFamily="18" charset="0"/>
                          <a:cs typeface="Courier New" panose="02070309020205020404" pitchFamily="49" charset="0"/>
                        </a:rPr>
                        <a:t>572</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latin typeface="+mn-lt"/>
                          <a:cs typeface="Courier New" panose="02070309020205020404" pitchFamily="49" charset="0"/>
                        </a:rPr>
                        <a:t>574</a:t>
                      </a:r>
                      <a:endParaRPr lang="en-US" sz="1400"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mn-lt"/>
                          <a:ea typeface="Times New Roman" panose="02020603050405020304" pitchFamily="18" charset="0"/>
                          <a:cs typeface="Courier New" panose="02070309020205020404" pitchFamily="49" charset="0"/>
                        </a:rPr>
                        <a:t>576</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latin typeface="+mn-lt"/>
                          <a:cs typeface="Courier New" panose="02070309020205020404" pitchFamily="49" charset="0"/>
                        </a:rPr>
                        <a:t>578</a:t>
                      </a:r>
                      <a:endParaRPr lang="en-US" sz="1400"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mn-lt"/>
                          <a:ea typeface="Times New Roman" panose="02020603050405020304" pitchFamily="18" charset="0"/>
                          <a:cs typeface="Courier New" panose="02070309020205020404" pitchFamily="49" charset="0"/>
                        </a:rPr>
                        <a:t>580</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latin typeface="+mn-lt"/>
                          <a:cs typeface="Courier New" panose="02070309020205020404" pitchFamily="49" charset="0"/>
                        </a:rPr>
                        <a:t>582</a:t>
                      </a:r>
                      <a:endParaRPr lang="en-US" sz="1400"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mn-lt"/>
                          <a:ea typeface="Times New Roman" panose="02020603050405020304" pitchFamily="18" charset="0"/>
                          <a:cs typeface="Courier New" panose="02070309020205020404" pitchFamily="49" charset="0"/>
                        </a:rPr>
                        <a:t>584</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latin typeface="+mn-lt"/>
                          <a:cs typeface="Courier New" panose="02070309020205020404" pitchFamily="49" charset="0"/>
                        </a:rPr>
                        <a:t>586</a:t>
                      </a:r>
                      <a:endParaRPr lang="en-US" sz="1400"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11" name="Straight Connector 10"/>
          <p:cNvCxnSpPr/>
          <p:nvPr/>
        </p:nvCxnSpPr>
        <p:spPr>
          <a:xfrm>
            <a:off x="7067020" y="3964611"/>
            <a:ext cx="0" cy="3319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056935" y="3954527"/>
            <a:ext cx="1501579" cy="263801"/>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4" name="Table 13"/>
          <p:cNvGraphicFramePr>
            <a:graphicFrameLocks noGrp="1"/>
          </p:cNvGraphicFramePr>
          <p:nvPr>
            <p:extLst>
              <p:ext uri="{D42A27DB-BD31-4B8C-83A1-F6EECF244321}">
                <p14:modId xmlns:p14="http://schemas.microsoft.com/office/powerpoint/2010/main" val="868933045"/>
              </p:ext>
            </p:extLst>
          </p:nvPr>
        </p:nvGraphicFramePr>
        <p:xfrm>
          <a:off x="6097754" y="1379911"/>
          <a:ext cx="2610144" cy="2270091"/>
        </p:xfrm>
        <a:graphic>
          <a:graphicData uri="http://schemas.openxmlformats.org/drawingml/2006/table">
            <a:tbl>
              <a:tblPr firstRow="1" bandRow="1">
                <a:tableStyleId>{2D5ABB26-0587-4C30-8999-92F81FD0307C}</a:tableStyleId>
              </a:tblPr>
              <a:tblGrid>
                <a:gridCol w="482973"/>
                <a:gridCol w="162560"/>
                <a:gridCol w="162560"/>
                <a:gridCol w="162560"/>
                <a:gridCol w="162560"/>
                <a:gridCol w="162560"/>
                <a:gridCol w="162560"/>
                <a:gridCol w="162560"/>
                <a:gridCol w="162560"/>
                <a:gridCol w="162560"/>
                <a:gridCol w="162560"/>
                <a:gridCol w="162560"/>
                <a:gridCol w="176451"/>
                <a:gridCol w="162560"/>
              </a:tblGrid>
              <a:tr h="22860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smtClean="0"/>
                        <a:t>567</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4">
                  <a:txBody>
                    <a:bodyPr/>
                    <a:lstStyle/>
                    <a:p>
                      <a:pPr algn="ctr"/>
                      <a:r>
                        <a:rPr lang="en-US" sz="1100" b="1" dirty="0" smtClean="0"/>
                        <a:t>571</a:t>
                      </a:r>
                      <a:endParaRPr lang="en-US" sz="1100" b="1"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4">
                  <a:txBody>
                    <a:bodyPr/>
                    <a:lstStyle/>
                    <a:p>
                      <a:pPr algn="ctr"/>
                      <a:r>
                        <a:rPr lang="en-US" sz="1100" b="1" dirty="0" smtClean="0"/>
                        <a:t>575</a:t>
                      </a:r>
                      <a:endParaRPr lang="en-US" sz="1100" b="1"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gridSpan="3">
                  <a:txBody>
                    <a:bodyPr/>
                    <a:lstStyle/>
                    <a:p>
                      <a:pPr algn="ctr"/>
                      <a:r>
                        <a:rPr lang="en-US" sz="1100" b="1" dirty="0" smtClean="0"/>
                        <a:t>579</a:t>
                      </a:r>
                      <a:endParaRPr lang="en-US" sz="1100" b="1"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6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pPr algn="ctr"/>
                      <a:r>
                        <a:rPr lang="en-US" sz="1100" b="1" dirty="0" smtClean="0"/>
                        <a:t>0</a:t>
                      </a:r>
                      <a:endParaRPr lang="en-US" sz="1100" b="1"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100" b="1" dirty="0" smtClean="0"/>
                        <a:t>1</a:t>
                      </a:r>
                      <a:endParaRPr lang="en-US" sz="1100" b="1"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100" b="1" dirty="0" smtClean="0"/>
                        <a:t>2</a:t>
                      </a:r>
                      <a:endParaRPr lang="en-US" sz="1100" b="1"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b="1" dirty="0"/>
                    </a:p>
                  </a:txBody>
                  <a:tcPr marL="68580" marR="68580" marT="34290" marB="3429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74814">
                <a:tc rowSpan="2">
                  <a:txBody>
                    <a:bodyPr/>
                    <a:lstStyle/>
                    <a:p>
                      <a:pPr algn="ctr"/>
                      <a:r>
                        <a:rPr lang="en-US" sz="1200" dirty="0" smtClean="0"/>
                        <a:t>0</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rowSpan="2">
                  <a:txBody>
                    <a:bodyPr/>
                    <a:lstStyle/>
                    <a:p>
                      <a:pPr algn="ctr"/>
                      <a:r>
                        <a:rPr lang="en-US" sz="1200" dirty="0" smtClean="0"/>
                        <a:t>1</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2860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1100" dirty="0" smtClean="0">
                          <a:sym typeface="Wingdings" panose="05000000000000000000" pitchFamily="2" charset="2"/>
                        </a:rPr>
                        <a:t></a:t>
                      </a:r>
                      <a:r>
                        <a:rPr lang="en-US" sz="1100" b="1" dirty="0" smtClean="0"/>
                        <a:t>583</a:t>
                      </a:r>
                      <a:endParaRPr lang="en-US" sz="11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1100" dirty="0" smtClean="0">
                          <a:sym typeface="Wingdings" panose="05000000000000000000" pitchFamily="2" charset="2"/>
                        </a:rPr>
                        <a:t></a:t>
                      </a:r>
                      <a:r>
                        <a:rPr lang="en-US" sz="1100" b="1" dirty="0" smtClean="0">
                          <a:sym typeface="Wingdings" panose="05000000000000000000" pitchFamily="2" charset="2"/>
                        </a:rPr>
                        <a:t>587</a:t>
                      </a:r>
                      <a:endParaRPr lang="en-US" sz="11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rowSpan="2">
                  <a:txBody>
                    <a:bodyPr/>
                    <a:lstStyle/>
                    <a:p>
                      <a:pPr algn="ctr"/>
                      <a:r>
                        <a:rPr lang="en-US" sz="1100" b="1" dirty="0" smtClean="0"/>
                        <a:t>579</a:t>
                      </a:r>
                      <a:r>
                        <a:rPr lang="en-US" sz="1100" b="1" dirty="0" smtClean="0">
                          <a:sym typeface="Wingdings" panose="05000000000000000000" pitchFamily="2" charset="2"/>
                        </a:rPr>
                        <a:t></a:t>
                      </a:r>
                      <a:endParaRPr lang="en-US" sz="1100" b="1"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37160">
                <a:tc vMerge="1">
                  <a:txBody>
                    <a:bodyPr/>
                    <a:lstStyle/>
                    <a:p>
                      <a:pPr algn="ctr"/>
                      <a:endParaRPr lang="en-US" sz="2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67417">
                <a:tc rowSpan="2">
                  <a:txBody>
                    <a:bodyPr/>
                    <a:lstStyle/>
                    <a:p>
                      <a:pPr algn="ctr"/>
                      <a:r>
                        <a:rPr lang="en-US" sz="1200" dirty="0" smtClean="0"/>
                        <a:t>2</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pPr algn="ctr"/>
                      <a:endParaRPr lang="en-US" sz="1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51460">
                <a:tc>
                  <a:txBody>
                    <a:bodyPr/>
                    <a:lstStyle/>
                    <a:p>
                      <a:pPr algn="ctr"/>
                      <a:r>
                        <a:rPr lang="en-US" sz="1200" dirty="0" smtClean="0"/>
                        <a:t>3</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pPr algn="ctr"/>
                      <a:endParaRPr lang="en-US" sz="1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pPr algn="ctr"/>
                      <a:endParaRPr lang="en-US" sz="1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2" name="Rectangle 1"/>
          <p:cNvSpPr/>
          <p:nvPr/>
        </p:nvSpPr>
        <p:spPr>
          <a:xfrm>
            <a:off x="7202477" y="2096915"/>
            <a:ext cx="677474" cy="470457"/>
          </a:xfrm>
          <a:prstGeom prst="rect">
            <a:avLst/>
          </a:prstGeom>
          <a:solidFill>
            <a:srgbClr val="FF0000">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Tree>
    <p:extLst>
      <p:ext uri="{BB962C8B-B14F-4D97-AF65-F5344CB8AC3E}">
        <p14:creationId xmlns:p14="http://schemas.microsoft.com/office/powerpoint/2010/main" val="3506545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
        <p:nvSpPr>
          <p:cNvPr id="4" name="TextBox 3">
            <a:extLst>
              <a:ext uri="{FF2B5EF4-FFF2-40B4-BE49-F238E27FC236}">
                <a16:creationId xmlns="" xmlns:a16="http://schemas.microsoft.com/office/drawing/2014/main" id="{37C26D19-85DA-834B-9600-C9820C508897}"/>
              </a:ext>
            </a:extLst>
          </p:cNvPr>
          <p:cNvSpPr txBox="1"/>
          <p:nvPr/>
        </p:nvSpPr>
        <p:spPr>
          <a:xfrm>
            <a:off x="335494" y="1594091"/>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There is a general way to access the memory location of a 2 dimensional array</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an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[R][C];</a:t>
            </a:r>
            <a:r>
              <a:rPr lang="en-US" dirty="0"/>
              <a:t> and </a:t>
            </a:r>
            <a:r>
              <a:rPr lang="en-US" dirty="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i&lt;R</a:t>
            </a:r>
            <a:r>
              <a:rPr lang="en-US" dirty="0"/>
              <a:t>;</a:t>
            </a:r>
            <a:r>
              <a:rPr lang="en-US" dirty="0">
                <a:latin typeface="Courier New" panose="02070309020205020404" pitchFamily="49" charset="0"/>
                <a:cs typeface="Courier New" panose="02070309020205020404" pitchFamily="49" charset="0"/>
              </a:rPr>
              <a:t> 0</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j&lt;C</a:t>
            </a:r>
            <a:r>
              <a:rPr lang="en-US" dirty="0"/>
              <a:t>.</a:t>
            </a:r>
          </a:p>
          <a:p>
            <a:pPr marL="742950" lvl="1" indent="-285750" algn="just">
              <a:lnSpc>
                <a:spcPct val="150000"/>
              </a:lnSpc>
              <a:buFont typeface="Wingdings" panose="05000000000000000000" pitchFamily="2" charset="2"/>
              <a:buChar char="§"/>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a:t>
            </a:r>
            <a:r>
              <a:rPr lang="en-US" dirty="0"/>
              <a:t> represents the starting address of </a:t>
            </a:r>
            <a:r>
              <a:rPr lang="en-US" dirty="0" err="1">
                <a:latin typeface="Courier New" panose="02070309020205020404" pitchFamily="49" charset="0"/>
                <a:cs typeface="Courier New" panose="02070309020205020404" pitchFamily="49" charset="0"/>
              </a:rPr>
              <a:t>i</a:t>
            </a:r>
            <a:r>
              <a:rPr lang="en-US" baseline="30000" dirty="0" err="1">
                <a:latin typeface="Courier New" panose="02070309020205020404" pitchFamily="49" charset="0"/>
                <a:cs typeface="Courier New" panose="02070309020205020404" pitchFamily="49" charset="0"/>
              </a:rPr>
              <a:t>th</a:t>
            </a:r>
            <a:r>
              <a:rPr lang="en-US" dirty="0"/>
              <a:t>  row.</a:t>
            </a:r>
          </a:p>
          <a:p>
            <a:pPr marL="742950" lvl="1" indent="-285750" algn="just">
              <a:lnSpc>
                <a:spcPct val="150000"/>
              </a:lnSpc>
              <a:buFont typeface="Wingdings" panose="05000000000000000000" pitchFamily="2" charset="2"/>
              <a:buChar char="§"/>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a:t> skips </a:t>
            </a:r>
            <a:r>
              <a:rPr lang="en-US" b="1" dirty="0" err="1">
                <a:latin typeface="Courier New" panose="02070309020205020404" pitchFamily="49" charset="0"/>
                <a:cs typeface="Courier New" panose="02070309020205020404" pitchFamily="49" charset="0"/>
              </a:rPr>
              <a:t>i</a:t>
            </a:r>
            <a:r>
              <a:rPr lang="en-US" dirty="0">
                <a:cs typeface="Courier New" panose="02070309020205020404" pitchFamily="49" charset="0"/>
              </a:rPr>
              <a:t> number of rows each with </a:t>
            </a:r>
            <a:r>
              <a:rPr lang="en-US" b="1" dirty="0">
                <a:latin typeface="Courier New" panose="02070309020205020404" pitchFamily="49" charset="0"/>
                <a:cs typeface="Courier New" panose="02070309020205020404" pitchFamily="49" charset="0"/>
              </a:rPr>
              <a:t>C</a:t>
            </a:r>
            <a:r>
              <a:rPr lang="en-US" dirty="0">
                <a:cs typeface="Courier New" panose="02070309020205020404" pitchFamily="49" charset="0"/>
              </a:rPr>
              <a:t> number of elements from the </a:t>
            </a:r>
            <a:r>
              <a:rPr lang="en-US" b="1" dirty="0" err="1">
                <a:cs typeface="Courier New" panose="02070309020205020404" pitchFamily="49" charset="0"/>
              </a:rPr>
              <a:t>start_location</a:t>
            </a:r>
            <a:r>
              <a:rPr lang="en-US" dirty="0">
                <a:cs typeface="Courier New" panose="02070309020205020404" pitchFamily="49" charset="0"/>
              </a:rPr>
              <a:t> of the array.</a:t>
            </a:r>
          </a:p>
          <a:p>
            <a:pPr marL="742950" lvl="1" indent="-285750" algn="just">
              <a:lnSpc>
                <a:spcPct val="150000"/>
              </a:lnSpc>
              <a:buFont typeface="Wingdings" panose="05000000000000000000" pitchFamily="2" charset="2"/>
              <a:buChar char="§"/>
            </a:pPr>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start_location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elements)</a:t>
            </a:r>
            <a:r>
              <a:rPr lang="en-US" dirty="0"/>
              <a:t>, where </a:t>
            </a:r>
            <a:r>
              <a:rPr lang="en-US" dirty="0">
                <a:latin typeface="Courier New" panose="02070309020205020404" pitchFamily="49" charset="0"/>
                <a:cs typeface="Courier New" panose="02070309020205020404" pitchFamily="49" charset="0"/>
              </a:rPr>
              <a:t>C elements </a:t>
            </a:r>
            <a:r>
              <a:rPr lang="en-US" dirty="0"/>
              <a:t>are counted in bytes based on the </a:t>
            </a:r>
            <a:r>
              <a:rPr lang="en-US" b="1" dirty="0" err="1">
                <a:latin typeface="Courier New" panose="02070309020205020404" pitchFamily="49" charset="0"/>
                <a:cs typeface="Courier New" panose="02070309020205020404" pitchFamily="49" charset="0"/>
              </a:rPr>
              <a:t>size_of_data</a:t>
            </a:r>
            <a:r>
              <a:rPr lang="en-US" dirty="0"/>
              <a:t>, here </a:t>
            </a:r>
            <a:r>
              <a:rPr lang="en-US" dirty="0">
                <a:latin typeface="Courier New" panose="02070309020205020404" pitchFamily="49" charset="0"/>
                <a:cs typeface="Courier New" panose="02070309020205020404" pitchFamily="49" charset="0"/>
              </a:rPr>
              <a:t>int</a:t>
            </a:r>
            <a:r>
              <a:rPr lang="en-US" dirty="0"/>
              <a:t>.</a:t>
            </a:r>
          </a:p>
          <a:p>
            <a:pPr marL="742950" lvl="1" indent="-285750" algn="just">
              <a:lnSpc>
                <a:spcPct val="150000"/>
              </a:lnSpc>
              <a:buFont typeface="Wingdings" panose="05000000000000000000" pitchFamily="2" charset="2"/>
              <a:buChar char="§"/>
            </a:pPr>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start_location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 </a:t>
            </a:r>
            <a:r>
              <a:rPr lang="en-US" dirty="0" err="1">
                <a:latin typeface="Courier New" panose="02070309020205020404" pitchFamily="49" charset="0"/>
                <a:cs typeface="Courier New" panose="02070309020205020404" pitchFamily="49" charset="0"/>
              </a:rPr>
              <a:t>size_of_data</a:t>
            </a:r>
            <a:r>
              <a:rPr lang="en-US" dirty="0">
                <a:latin typeface="Courier New" panose="02070309020205020404" pitchFamily="49" charset="0"/>
                <a:cs typeface="Courier New" panose="02070309020205020404" pitchFamily="49" charset="0"/>
              </a:rPr>
              <a:t>))</a:t>
            </a:r>
            <a:r>
              <a:rPr lang="en-US" dirty="0"/>
              <a:t>. </a:t>
            </a:r>
          </a:p>
          <a:p>
            <a:pPr marL="742950" lvl="1" indent="-285750" algn="just">
              <a:lnSpc>
                <a:spcPct val="150000"/>
              </a:lnSpc>
              <a:buFont typeface="Wingdings" panose="05000000000000000000" pitchFamily="2" charset="2"/>
              <a:buChar char="§"/>
            </a:pPr>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(or &amp;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[0][0])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a:t>
            </a:r>
            <a:r>
              <a:rPr lang="en-US" dirty="0"/>
              <a:t>. </a:t>
            </a:r>
            <a:endParaRPr lang="en-US" dirty="0" smtClean="0"/>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A 2D array is also referred as an array of arrays. i.e. an array of which each element is another array.</a:t>
            </a:r>
          </a:p>
        </p:txBody>
      </p:sp>
    </p:spTree>
    <p:extLst>
      <p:ext uri="{BB962C8B-B14F-4D97-AF65-F5344CB8AC3E}">
        <p14:creationId xmlns:p14="http://schemas.microsoft.com/office/powerpoint/2010/main" val="3308017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String</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Strings are sequence of characters representing a piece of text. In programming languages a string is represented as some characters enclosed by double quotes- "</a:t>
            </a:r>
            <a:r>
              <a:rPr lang="en-US" dirty="0">
                <a:latin typeface="Courier New" panose="02070309020205020404" pitchFamily="49" charset="0"/>
                <a:cs typeface="Courier New" panose="02070309020205020404" pitchFamily="49" charset="0"/>
              </a:rPr>
              <a:t>This is a string</a:t>
            </a:r>
            <a:r>
              <a:rPr lang="en-US" dirty="0"/>
              <a:t>".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 string is mainly declared using an array of characters.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main difference between a </a:t>
            </a:r>
            <a:r>
              <a:rPr lang="en-US" i="1" dirty="0"/>
              <a:t>simple array of character </a:t>
            </a:r>
            <a:r>
              <a:rPr lang="en-US" dirty="0"/>
              <a:t>and </a:t>
            </a:r>
            <a:r>
              <a:rPr lang="en-US" i="1" dirty="0"/>
              <a:t>an array of character representing string </a:t>
            </a:r>
            <a:r>
              <a:rPr lang="en-US" dirty="0"/>
              <a:t>is the end marker given at the end of a string. The standard library functions can recognize this end marker as being the end of the string.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end marker is called the zero (or </a:t>
            </a:r>
            <a:r>
              <a:rPr lang="en-US" dirty="0">
                <a:latin typeface="Courier New" panose="02070309020205020404" pitchFamily="49" charset="0"/>
                <a:cs typeface="Courier New" panose="02070309020205020404" pitchFamily="49" charset="0"/>
              </a:rPr>
              <a:t>NULL</a:t>
            </a:r>
            <a:r>
              <a:rPr lang="en-US" dirty="0"/>
              <a:t>) byte because it is just a byte which contains the value zero: '</a:t>
            </a:r>
            <a:r>
              <a:rPr lang="en-US" dirty="0">
                <a:latin typeface="Courier New" panose="02070309020205020404" pitchFamily="49" charset="0"/>
                <a:cs typeface="Courier New" panose="02070309020205020404" pitchFamily="49" charset="0"/>
              </a:rPr>
              <a:t>\0</a:t>
            </a:r>
            <a:r>
              <a:rPr lang="en-US" dirty="0"/>
              <a:t>'.  Programs rarely gets to see this end marker as most functions which handle strings use it or add it automatically</a:t>
            </a:r>
            <a:r>
              <a:rPr lang="en-US" dirty="0" smtClean="0"/>
              <a:t>.</a:t>
            </a:r>
            <a:endParaRPr lang="en-US" dirty="0"/>
          </a:p>
        </p:txBody>
      </p:sp>
      <p:sp>
        <p:nvSpPr>
          <p:cNvPr id="5" name="Subtitle 2"/>
          <p:cNvSpPr>
            <a:spLocks noGrp="1"/>
          </p:cNvSpPr>
          <p:nvPr>
            <p:ph type="subTitle" idx="1"/>
          </p:nvPr>
        </p:nvSpPr>
        <p:spPr>
          <a:xfrm>
            <a:off x="476205" y="1532427"/>
            <a:ext cx="2789509" cy="484632"/>
          </a:xfrm>
        </p:spPr>
        <p:txBody>
          <a:bodyPr/>
          <a:lstStyle/>
          <a:p>
            <a:r>
              <a:rPr lang="en-US" dirty="0" smtClean="0"/>
              <a:t>Definition &amp; Structure</a:t>
            </a:r>
          </a:p>
        </p:txBody>
      </p:sp>
    </p:spTree>
    <p:extLst>
      <p:ext uri="{BB962C8B-B14F-4D97-AF65-F5344CB8AC3E}">
        <p14:creationId xmlns:p14="http://schemas.microsoft.com/office/powerpoint/2010/main" val="824457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Declaration &amp; Initialization</a:t>
            </a:r>
            <a:endParaRPr lang="en-US" sz="2600" b="1" dirty="0">
              <a:solidFill>
                <a:schemeClr val="tx1"/>
              </a:solidFill>
            </a:endParaRPr>
          </a:p>
        </p:txBody>
      </p:sp>
      <p:sp>
        <p:nvSpPr>
          <p:cNvPr id="4" name="TextBox 3">
            <a:extLst>
              <a:ext uri="{FF2B5EF4-FFF2-40B4-BE49-F238E27FC236}">
                <a16:creationId xmlns="" xmlns:a16="http://schemas.microsoft.com/office/drawing/2014/main" id="{37C26D19-85DA-834B-9600-C9820C508897}"/>
              </a:ext>
            </a:extLst>
          </p:cNvPr>
          <p:cNvSpPr txBox="1"/>
          <p:nvPr/>
        </p:nvSpPr>
        <p:spPr>
          <a:xfrm>
            <a:off x="335494" y="1502688"/>
            <a:ext cx="8369031"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Declaration of a string is just an array of characters: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r>
              <a:rPr lang="en-US" dirty="0" smtClean="0">
                <a:latin typeface="Courier New" panose="02070309020205020404" pitchFamily="49" charset="0"/>
                <a:cs typeface="Courier New" panose="02070309020205020404" pitchFamily="49" charset="0"/>
              </a:rPr>
              <a:t>];</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But things are different when we initialize during declaration. An array to contain </a:t>
            </a:r>
            <a:r>
              <a:rPr lang="en-US" dirty="0" smtClean="0">
                <a:latin typeface="Courier New" panose="02070309020205020404" pitchFamily="49" charset="0"/>
                <a:cs typeface="Courier New" panose="02070309020205020404" pitchFamily="49" charset="0"/>
              </a:rPr>
              <a:t>5</a:t>
            </a:r>
            <a:r>
              <a:rPr lang="en-US" dirty="0" smtClean="0"/>
              <a:t> character values ('</a:t>
            </a:r>
            <a:r>
              <a:rPr lang="en-US" dirty="0" smtClean="0">
                <a:latin typeface="Courier New" panose="02070309020205020404" pitchFamily="49" charset="0"/>
                <a:cs typeface="Courier New" panose="02070309020205020404" pitchFamily="49" charset="0"/>
              </a:rPr>
              <a:t>H</a:t>
            </a:r>
            <a:r>
              <a:rPr lang="en-US" dirty="0" smtClean="0"/>
              <a:t>', '</a:t>
            </a:r>
            <a:r>
              <a:rPr lang="en-US" dirty="0" smtClean="0">
                <a:latin typeface="Courier New" panose="02070309020205020404" pitchFamily="49" charset="0"/>
                <a:cs typeface="Courier New" panose="02070309020205020404" pitchFamily="49" charset="0"/>
              </a:rPr>
              <a:t>e</a:t>
            </a:r>
            <a:r>
              <a:rPr lang="en-US" dirty="0" smtClean="0"/>
              <a:t>', '</a:t>
            </a:r>
            <a:r>
              <a:rPr lang="en-US" dirty="0" smtClean="0">
                <a:latin typeface="Courier New" panose="02070309020205020404" pitchFamily="49" charset="0"/>
                <a:cs typeface="Courier New" panose="02070309020205020404" pitchFamily="49" charset="0"/>
              </a:rPr>
              <a:t>l</a:t>
            </a:r>
            <a:r>
              <a:rPr lang="en-US" dirty="0" smtClean="0"/>
              <a:t>', '</a:t>
            </a:r>
            <a:r>
              <a:rPr lang="en-US" dirty="0" smtClean="0">
                <a:latin typeface="Courier New" panose="02070309020205020404" pitchFamily="49" charset="0"/>
                <a:cs typeface="Courier New" panose="02070309020205020404" pitchFamily="49" charset="0"/>
              </a:rPr>
              <a:t>l</a:t>
            </a:r>
            <a:r>
              <a:rPr lang="en-US" dirty="0" smtClean="0"/>
              <a:t>', '</a:t>
            </a:r>
            <a:r>
              <a:rPr lang="en-US" dirty="0" smtClean="0">
                <a:latin typeface="Courier New" panose="02070309020205020404" pitchFamily="49" charset="0"/>
                <a:cs typeface="Courier New" panose="02070309020205020404" pitchFamily="49" charset="0"/>
              </a:rPr>
              <a:t>o</a:t>
            </a:r>
            <a:r>
              <a:rPr lang="en-US" dirty="0" smtClean="0"/>
              <a:t>') of type </a:t>
            </a:r>
            <a:r>
              <a:rPr lang="en-US" dirty="0" smtClean="0">
                <a:latin typeface="Courier New" panose="02070309020205020404" pitchFamily="49" charset="0"/>
                <a:cs typeface="Courier New" panose="02070309020205020404" pitchFamily="49" charset="0"/>
              </a:rPr>
              <a:t>char</a:t>
            </a:r>
            <a:r>
              <a:rPr lang="en-US" dirty="0" smtClean="0"/>
              <a:t> called </a:t>
            </a:r>
            <a:r>
              <a:rPr lang="en-US" dirty="0" err="1" smtClean="0">
                <a:latin typeface="Courier New" panose="02070309020205020404" pitchFamily="49" charset="0"/>
                <a:cs typeface="Courier New" panose="02070309020205020404" pitchFamily="49" charset="0"/>
              </a:rPr>
              <a:t>mimo</a:t>
            </a:r>
            <a:r>
              <a:rPr lang="en-US" dirty="0" smtClean="0"/>
              <a:t> could be represented like this: </a:t>
            </a:r>
            <a:r>
              <a:rPr lang="en-US" dirty="0" smtClean="0">
                <a:latin typeface="Courier New" panose="02070309020205020404" pitchFamily="49" charset="0"/>
                <a:cs typeface="Courier New" panose="02070309020205020404" pitchFamily="49" charset="0"/>
              </a:rPr>
              <a:t>char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 [5]={ </a:t>
            </a:r>
            <a:r>
              <a:rPr lang="en-US" dirty="0" smtClean="0"/>
              <a:t>'</a:t>
            </a:r>
            <a:r>
              <a:rPr lang="en-US" dirty="0" smtClean="0">
                <a:latin typeface="Courier New" panose="02070309020205020404" pitchFamily="49" charset="0"/>
                <a:cs typeface="Courier New" panose="02070309020205020404" pitchFamily="49" charset="0"/>
              </a:rPr>
              <a:t>H</a:t>
            </a:r>
            <a:r>
              <a:rPr lang="en-US" dirty="0" smtClean="0"/>
              <a:t>'</a:t>
            </a:r>
            <a:r>
              <a:rPr lang="en-US" dirty="0" smtClean="0">
                <a:latin typeface="Courier New" panose="02070309020205020404" pitchFamily="49" charset="0"/>
                <a:cs typeface="Courier New" panose="02070309020205020404" pitchFamily="49" charset="0"/>
              </a:rPr>
              <a:t>,</a:t>
            </a:r>
            <a:r>
              <a:rPr lang="en-US" dirty="0" smtClean="0"/>
              <a:t> '</a:t>
            </a:r>
            <a:r>
              <a:rPr lang="en-US" dirty="0" smtClean="0">
                <a:latin typeface="Courier New" panose="02070309020205020404" pitchFamily="49" charset="0"/>
                <a:cs typeface="Courier New" panose="02070309020205020404" pitchFamily="49" charset="0"/>
              </a:rPr>
              <a:t>e</a:t>
            </a:r>
            <a:r>
              <a:rPr lang="en-US" dirty="0" smtClean="0"/>
              <a:t>'</a:t>
            </a:r>
            <a:r>
              <a:rPr lang="en-US" dirty="0" smtClean="0">
                <a:latin typeface="Courier New" panose="02070309020205020404" pitchFamily="49" charset="0"/>
                <a:cs typeface="Courier New" panose="02070309020205020404" pitchFamily="49" charset="0"/>
              </a:rPr>
              <a:t>,</a:t>
            </a:r>
            <a:r>
              <a:rPr lang="en-US" dirty="0" smtClean="0"/>
              <a:t> '</a:t>
            </a:r>
            <a:r>
              <a:rPr lang="en-US" dirty="0" smtClean="0">
                <a:latin typeface="Courier New" panose="02070309020205020404" pitchFamily="49" charset="0"/>
                <a:cs typeface="Courier New" panose="02070309020205020404" pitchFamily="49" charset="0"/>
              </a:rPr>
              <a:t>l</a:t>
            </a:r>
            <a:r>
              <a:rPr lang="en-US" dirty="0" smtClean="0"/>
              <a:t>'</a:t>
            </a:r>
            <a:r>
              <a:rPr lang="en-US" dirty="0" smtClean="0">
                <a:latin typeface="Courier New" panose="02070309020205020404" pitchFamily="49" charset="0"/>
                <a:cs typeface="Courier New" panose="02070309020205020404" pitchFamily="49" charset="0"/>
              </a:rPr>
              <a:t>,</a:t>
            </a:r>
            <a:r>
              <a:rPr lang="en-US" dirty="0" smtClean="0"/>
              <a:t> '</a:t>
            </a:r>
            <a:r>
              <a:rPr lang="en-US" dirty="0" smtClean="0">
                <a:latin typeface="Courier New" panose="02070309020205020404" pitchFamily="49" charset="0"/>
                <a:cs typeface="Courier New" panose="02070309020205020404" pitchFamily="49" charset="0"/>
              </a:rPr>
              <a:t>l</a:t>
            </a:r>
            <a:r>
              <a:rPr lang="en-US" dirty="0" smtClean="0"/>
              <a:t>'</a:t>
            </a:r>
            <a:r>
              <a:rPr lang="en-US" dirty="0" smtClean="0">
                <a:latin typeface="Courier New" panose="02070309020205020404" pitchFamily="49" charset="0"/>
                <a:cs typeface="Courier New" panose="02070309020205020404" pitchFamily="49" charset="0"/>
              </a:rPr>
              <a:t>,</a:t>
            </a:r>
            <a:r>
              <a:rPr lang="en-US" dirty="0" smtClean="0"/>
              <a:t> '</a:t>
            </a:r>
            <a:r>
              <a:rPr lang="en-US" dirty="0" smtClean="0">
                <a:latin typeface="Courier New" panose="02070309020205020404" pitchFamily="49" charset="0"/>
                <a:cs typeface="Courier New" panose="02070309020205020404" pitchFamily="49" charset="0"/>
              </a:rPr>
              <a:t>o</a:t>
            </a:r>
            <a:r>
              <a:rPr lang="en-US" dirty="0" smtClean="0"/>
              <a:t>'</a:t>
            </a:r>
            <a:r>
              <a:rPr lang="en-US" dirty="0" smtClean="0">
                <a:latin typeface="Courier New" panose="02070309020205020404" pitchFamily="49" charset="0"/>
                <a:cs typeface="Courier New" panose="02070309020205020404" pitchFamily="49" charset="0"/>
              </a:rPr>
              <a:t>};</a:t>
            </a:r>
          </a:p>
          <a:p>
            <a:pPr algn="just"/>
            <a:endParaRPr lang="en-US" dirty="0"/>
          </a:p>
          <a:p>
            <a:pPr algn="just"/>
            <a:endParaRPr lang="en-US" dirty="0"/>
          </a:p>
          <a:p>
            <a:pPr algn="just"/>
            <a:endParaRPr lang="en-US" dirty="0" smtClean="0"/>
          </a:p>
          <a:p>
            <a:pPr algn="just"/>
            <a:endParaRPr lang="en-US" dirty="0"/>
          </a:p>
          <a:p>
            <a:pPr marL="285750" indent="-285750" algn="just">
              <a:buFont typeface="Wingdings" panose="05000000000000000000" pitchFamily="2" charset="2"/>
              <a:buChar char="q"/>
            </a:pPr>
            <a:r>
              <a:rPr lang="en-US" dirty="0"/>
              <a:t>But, to represent the same text as string in C/C++ double quotation (") is used to bound the text. And, a </a:t>
            </a:r>
            <a:r>
              <a:rPr lang="en-US" dirty="0">
                <a:latin typeface="Courier New" panose="02070309020205020404" pitchFamily="49" charset="0"/>
                <a:cs typeface="Courier New" panose="02070309020205020404" pitchFamily="49" charset="0"/>
              </a:rPr>
              <a:t>NULL</a:t>
            </a:r>
            <a:r>
              <a:rPr lang="en-US" dirty="0"/>
              <a:t> character is added at the end of the text. So, because of this </a:t>
            </a:r>
            <a:r>
              <a:rPr lang="en-US" dirty="0">
                <a:latin typeface="Courier New" panose="02070309020205020404" pitchFamily="49" charset="0"/>
                <a:cs typeface="Courier New" panose="02070309020205020404" pitchFamily="49" charset="0"/>
              </a:rPr>
              <a:t>NULL</a:t>
            </a:r>
            <a:r>
              <a:rPr lang="en-US" dirty="0"/>
              <a:t>, we need to declare an additional slot in the array. </a:t>
            </a:r>
            <a:br>
              <a:rPr lang="en-US" dirty="0"/>
            </a:br>
            <a:r>
              <a:rPr lang="en-US" dirty="0" smtClean="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[6]= </a:t>
            </a:r>
            <a:r>
              <a:rPr lang="en-US" dirty="0"/>
              <a:t>"</a:t>
            </a:r>
            <a:r>
              <a:rPr lang="en-US" dirty="0">
                <a:latin typeface="Courier New" panose="02070309020205020404" pitchFamily="49" charset="0"/>
                <a:cs typeface="Courier New" panose="02070309020205020404" pitchFamily="49" charset="0"/>
              </a:rPr>
              <a:t>Hello</a:t>
            </a:r>
            <a:r>
              <a:rPr lang="en-US" dirty="0" smtClean="0"/>
              <a:t>"</a:t>
            </a:r>
            <a:r>
              <a:rPr lang="en-US" dirty="0" smtClean="0">
                <a:latin typeface="Courier New" panose="02070309020205020404" pitchFamily="49" charset="0"/>
                <a:cs typeface="Courier New" panose="02070309020205020404" pitchFamily="49" charset="0"/>
              </a:rPr>
              <a:t>;</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algn="just"/>
            <a:endParaRPr lang="en-US" dirty="0"/>
          </a:p>
          <a:p>
            <a:pPr algn="just"/>
            <a:endParaRPr lang="en-US" dirty="0" smtClean="0"/>
          </a:p>
          <a:p>
            <a:pPr algn="just"/>
            <a:endParaRPr lang="en-US" dirty="0"/>
          </a:p>
          <a:p>
            <a:pPr marL="285750" indent="-285750" algn="just">
              <a:buFont typeface="Wingdings" panose="05000000000000000000" pitchFamily="2" charset="2"/>
              <a:buChar char="q"/>
            </a:pPr>
            <a:r>
              <a:rPr lang="en-US" dirty="0"/>
              <a:t>The standard library functions can recognize </a:t>
            </a:r>
            <a:r>
              <a:rPr lang="en-US" dirty="0">
                <a:latin typeface="Courier New" panose="02070309020205020404" pitchFamily="49" charset="0"/>
                <a:cs typeface="Courier New" panose="02070309020205020404" pitchFamily="49" charset="0"/>
              </a:rPr>
              <a:t>NULL</a:t>
            </a:r>
            <a:r>
              <a:rPr lang="en-US" dirty="0"/>
              <a:t> (</a:t>
            </a:r>
            <a:r>
              <a:rPr lang="en-US" dirty="0">
                <a:latin typeface="Courier New" panose="02070309020205020404" pitchFamily="49" charset="0"/>
                <a:cs typeface="Courier New" panose="02070309020205020404" pitchFamily="49" charset="0"/>
              </a:rPr>
              <a:t>'\0'</a:t>
            </a:r>
            <a:r>
              <a:rPr lang="en-US" dirty="0"/>
              <a:t>) as being the end of the string.</a:t>
            </a:r>
            <a:endParaRPr lang="en-US" dirty="0">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11122096"/>
              </p:ext>
            </p:extLst>
          </p:nvPr>
        </p:nvGraphicFramePr>
        <p:xfrm>
          <a:off x="1299883" y="3076511"/>
          <a:ext cx="6279774" cy="865928"/>
        </p:xfrm>
        <a:graphic>
          <a:graphicData uri="http://schemas.openxmlformats.org/drawingml/2006/table">
            <a:tbl>
              <a:tblPr firstRow="1" firstCol="1" bandRow="1">
                <a:tableStyleId>{2D5ABB26-0587-4C30-8999-92F81FD0307C}</a:tableStyleId>
              </a:tblPr>
              <a:tblGrid>
                <a:gridCol w="717132"/>
                <a:gridCol w="559936"/>
                <a:gridCol w="570645"/>
                <a:gridCol w="543872"/>
                <a:gridCol w="545402"/>
                <a:gridCol w="543872"/>
                <a:gridCol w="545402"/>
                <a:gridCol w="544637"/>
                <a:gridCol w="546932"/>
                <a:gridCol w="545402"/>
                <a:gridCol w="522454"/>
                <a:gridCol w="94088"/>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20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64686517"/>
              </p:ext>
            </p:extLst>
          </p:nvPr>
        </p:nvGraphicFramePr>
        <p:xfrm>
          <a:off x="1299883" y="5174010"/>
          <a:ext cx="6279774" cy="957368"/>
        </p:xfrm>
        <a:graphic>
          <a:graphicData uri="http://schemas.openxmlformats.org/drawingml/2006/table">
            <a:tbl>
              <a:tblPr firstRow="1" firstCol="1" bandRow="1">
                <a:tableStyleId>{2D5ABB26-0587-4C30-8999-92F81FD0307C}</a:tableStyleId>
              </a:tblPr>
              <a:tblGrid>
                <a:gridCol w="614829"/>
                <a:gridCol w="480058"/>
                <a:gridCol w="489239"/>
                <a:gridCol w="466286"/>
                <a:gridCol w="467597"/>
                <a:gridCol w="466286"/>
                <a:gridCol w="467597"/>
                <a:gridCol w="466941"/>
                <a:gridCol w="468909"/>
                <a:gridCol w="467597"/>
                <a:gridCol w="447923"/>
                <a:gridCol w="447923"/>
                <a:gridCol w="447923"/>
                <a:gridCol w="80666"/>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smtClean="0">
                          <a:effectLst/>
                          <a:latin typeface="Courier New" panose="02070309020205020404" pitchFamily="49" charset="0"/>
                          <a:ea typeface="Times New Roman" panose="02020603050405020304" pitchFamily="18"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Courier New" panose="02070309020205020404" pitchFamily="49" charset="0"/>
                          <a:cs typeface="Courier New" panose="02070309020205020404" pitchFamily="49" charset="0"/>
                        </a:rPr>
                        <a:t>'\0'</a:t>
                      </a:r>
                      <a:endParaRPr lang="en-US" sz="18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27134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35494" y="1655764"/>
            <a:ext cx="3897313" cy="5202236"/>
          </a:xfrm>
        </p:spPr>
        <p:txBody>
          <a:bodyPr>
            <a:noAutofit/>
          </a:bodyPr>
          <a:lstStyle/>
          <a:p>
            <a:pPr algn="just">
              <a:spcBef>
                <a:spcPts val="200"/>
              </a:spcBef>
              <a:spcAft>
                <a:spcPts val="200"/>
              </a:spcAft>
              <a:buClrTx/>
              <a:buFont typeface="Wingdings" panose="05000000000000000000" pitchFamily="2" charset="2"/>
              <a:buChar char="q"/>
            </a:pPr>
            <a:r>
              <a:rPr lang="en-US" sz="1400" dirty="0"/>
              <a:t>Lines </a:t>
            </a:r>
            <a:r>
              <a:rPr lang="en-US" sz="1400" dirty="0" smtClean="0"/>
              <a:t>4-6 declares </a:t>
            </a:r>
            <a:r>
              <a:rPr lang="en-US" sz="1400" dirty="0"/>
              <a:t>three arrays of characters. First two are initialized as strings with a NULL character at their end. </a:t>
            </a:r>
            <a:endParaRPr lang="en-US" sz="1400" dirty="0" smtClean="0"/>
          </a:p>
          <a:p>
            <a:pPr algn="just">
              <a:spcBef>
                <a:spcPts val="200"/>
              </a:spcBef>
              <a:spcAft>
                <a:spcPts val="200"/>
              </a:spcAft>
              <a:buClrTx/>
              <a:buFont typeface="Wingdings" panose="05000000000000000000" pitchFamily="2" charset="2"/>
              <a:buChar char="q"/>
            </a:pPr>
            <a:r>
              <a:rPr lang="en-US" sz="1400" dirty="0" smtClean="0"/>
              <a:t>Line 7 output the string in </a:t>
            </a:r>
            <a:r>
              <a:rPr lang="en-US" sz="1400" dirty="0" smtClean="0">
                <a:latin typeface="Courier New" panose="02070309020205020404" pitchFamily="49" charset="0"/>
                <a:cs typeface="Courier New" panose="02070309020205020404" pitchFamily="49" charset="0"/>
              </a:rPr>
              <a:t>Question</a:t>
            </a:r>
            <a:r>
              <a:rPr lang="en-US" sz="1400" dirty="0" smtClean="0"/>
              <a:t>. </a:t>
            </a:r>
            <a:r>
              <a:rPr lang="en-US" sz="1400" dirty="0"/>
              <a:t>First parameter </a:t>
            </a:r>
            <a:r>
              <a:rPr lang="en-US" sz="1400" dirty="0" smtClean="0"/>
              <a:t>in </a:t>
            </a:r>
            <a:r>
              <a:rPr lang="en-US" sz="1400" dirty="0" err="1" smtClean="0">
                <a:latin typeface="Courier New" panose="02070309020205020404" pitchFamily="49" charset="0"/>
                <a:cs typeface="Courier New" panose="02070309020205020404" pitchFamily="49" charset="0"/>
              </a:rPr>
              <a:t>cout</a:t>
            </a:r>
            <a:r>
              <a:rPr lang="en-US" sz="1400" dirty="0" smtClean="0"/>
              <a:t> has </a:t>
            </a:r>
            <a:r>
              <a:rPr lang="en-US" sz="1400" dirty="0"/>
              <a:t>a </a:t>
            </a:r>
            <a:r>
              <a:rPr lang="en-US" sz="1400" dirty="0">
                <a:latin typeface="Courier New" panose="02070309020205020404" pitchFamily="49" charset="0"/>
                <a:cs typeface="Courier New" panose="02070309020205020404" pitchFamily="49" charset="0"/>
              </a:rPr>
              <a:t>%s</a:t>
            </a:r>
            <a:r>
              <a:rPr lang="en-US" sz="1400" dirty="0"/>
              <a:t> (here </a:t>
            </a:r>
            <a:r>
              <a:rPr lang="en-US" sz="1400" dirty="0">
                <a:latin typeface="Courier New" panose="02070309020205020404" pitchFamily="49" charset="0"/>
                <a:cs typeface="Courier New" panose="02070309020205020404" pitchFamily="49" charset="0"/>
              </a:rPr>
              <a:t>s</a:t>
            </a:r>
            <a:r>
              <a:rPr lang="en-US" sz="1400" dirty="0"/>
              <a:t> for string</a:t>
            </a:r>
            <a:r>
              <a:rPr lang="en-US" sz="1400" dirty="0" smtClean="0"/>
              <a:t>), </a:t>
            </a:r>
            <a:r>
              <a:rPr lang="en-US" sz="1400" dirty="0"/>
              <a:t>and the second parameter is the array name </a:t>
            </a:r>
            <a:r>
              <a:rPr lang="en-US" sz="1400" dirty="0">
                <a:latin typeface="Courier New" panose="02070309020205020404" pitchFamily="49" charset="0"/>
                <a:cs typeface="Courier New" panose="02070309020205020404" pitchFamily="49" charset="0"/>
              </a:rPr>
              <a:t>Question</a:t>
            </a:r>
            <a:r>
              <a:rPr lang="en-US" sz="1400" dirty="0"/>
              <a:t> </a:t>
            </a:r>
            <a:r>
              <a:rPr lang="en-US" sz="1400" dirty="0" smtClean="0"/>
              <a:t>(giving </a:t>
            </a:r>
            <a:r>
              <a:rPr lang="en-US" sz="1400" dirty="0"/>
              <a:t>starting address of the array </a:t>
            </a:r>
            <a:r>
              <a:rPr lang="en-US" sz="1400" dirty="0">
                <a:latin typeface="Courier New" panose="02070309020205020404" pitchFamily="49" charset="0"/>
                <a:cs typeface="Courier New" panose="02070309020205020404" pitchFamily="49" charset="0"/>
              </a:rPr>
              <a:t>Question</a:t>
            </a:r>
            <a:r>
              <a:rPr lang="en-US" sz="1400" dirty="0" smtClean="0"/>
              <a:t>). </a:t>
            </a:r>
          </a:p>
          <a:p>
            <a:pPr algn="just">
              <a:spcBef>
                <a:spcPts val="200"/>
              </a:spcBef>
              <a:spcAft>
                <a:spcPts val="200"/>
              </a:spcAft>
              <a:buClrTx/>
              <a:buFont typeface="Wingdings" panose="05000000000000000000" pitchFamily="2" charset="2"/>
              <a:buChar char="q"/>
            </a:pPr>
            <a:r>
              <a:rPr lang="en-US" sz="1400" dirty="0" smtClean="0"/>
              <a:t>The </a:t>
            </a:r>
            <a:r>
              <a:rPr lang="en-US" sz="1400" dirty="0"/>
              <a:t>same can be found in line </a:t>
            </a:r>
            <a:r>
              <a:rPr lang="en-US" sz="1400" dirty="0" smtClean="0"/>
              <a:t>8, </a:t>
            </a:r>
            <a:r>
              <a:rPr lang="en-US" sz="1400" dirty="0"/>
              <a:t>where we have </a:t>
            </a:r>
            <a:r>
              <a:rPr lang="en-US" sz="1400" dirty="0" err="1" smtClean="0">
                <a:latin typeface="Courier New" panose="02070309020205020404" pitchFamily="49" charset="0"/>
                <a:cs typeface="Courier New" panose="02070309020205020404" pitchFamily="49" charset="0"/>
              </a:rPr>
              <a:t>cin</a:t>
            </a:r>
            <a:r>
              <a:rPr lang="en-US" sz="1400" dirty="0" smtClean="0"/>
              <a:t> </a:t>
            </a:r>
            <a:r>
              <a:rPr lang="en-US" sz="1400" dirty="0"/>
              <a:t>with </a:t>
            </a:r>
            <a:r>
              <a:rPr lang="en-US" sz="1400" dirty="0">
                <a:latin typeface="Courier New" panose="02070309020205020404" pitchFamily="49" charset="0"/>
                <a:cs typeface="Courier New" panose="02070309020205020404" pitchFamily="49" charset="0"/>
              </a:rPr>
              <a:t>%s</a:t>
            </a:r>
            <a:r>
              <a:rPr lang="en-US" sz="1400" dirty="0"/>
              <a:t> and the array </a:t>
            </a:r>
            <a:r>
              <a:rPr lang="en-US" sz="1400" dirty="0" err="1" smtClean="0">
                <a:latin typeface="Courier New" panose="02070309020205020404" pitchFamily="49" charset="0"/>
                <a:cs typeface="Courier New" panose="02070309020205020404" pitchFamily="49" charset="0"/>
              </a:rPr>
              <a:t>FirstName</a:t>
            </a:r>
            <a:r>
              <a:rPr lang="en-US" sz="1400" dirty="0" smtClean="0"/>
              <a:t>. </a:t>
            </a:r>
            <a:endParaRPr lang="en-US" sz="1400" dirty="0"/>
          </a:p>
          <a:p>
            <a:pPr algn="just">
              <a:spcBef>
                <a:spcPts val="200"/>
              </a:spcBef>
              <a:spcAft>
                <a:spcPts val="200"/>
              </a:spcAft>
              <a:buClrTx/>
              <a:buFont typeface="Wingdings" panose="05000000000000000000" pitchFamily="2" charset="2"/>
              <a:buChar char="q"/>
            </a:pPr>
            <a:r>
              <a:rPr lang="en-US" sz="1400" dirty="0"/>
              <a:t>In all such cases, the </a:t>
            </a:r>
            <a:r>
              <a:rPr lang="en-US" sz="1400" dirty="0">
                <a:latin typeface="Courier New" panose="02070309020205020404" pitchFamily="49" charset="0"/>
                <a:cs typeface="Courier New" panose="02070309020205020404" pitchFamily="49" charset="0"/>
              </a:rPr>
              <a:t>%s</a:t>
            </a:r>
            <a:r>
              <a:rPr lang="en-US" sz="1400" dirty="0"/>
              <a:t> indicates a string, a continuous group of characters, that will be processed one after another. </a:t>
            </a:r>
          </a:p>
          <a:p>
            <a:pPr algn="just">
              <a:spcBef>
                <a:spcPts val="200"/>
              </a:spcBef>
              <a:spcAft>
                <a:spcPts val="200"/>
              </a:spcAft>
              <a:buClrTx/>
              <a:buFont typeface="Wingdings" panose="05000000000000000000" pitchFamily="2" charset="2"/>
              <a:buChar char="q"/>
            </a:pPr>
            <a:r>
              <a:rPr lang="en-US" sz="1400" dirty="0"/>
              <a:t>The address indicates the location in the memory from where the processing will start. </a:t>
            </a:r>
          </a:p>
          <a:p>
            <a:pPr algn="just">
              <a:spcBef>
                <a:spcPts val="200"/>
              </a:spcBef>
              <a:spcAft>
                <a:spcPts val="200"/>
              </a:spcAft>
              <a:buClrTx/>
              <a:buFont typeface="Wingdings" panose="05000000000000000000" pitchFamily="2" charset="2"/>
              <a:buChar char="q"/>
            </a:pPr>
            <a:r>
              <a:rPr lang="en-US" sz="1400" dirty="0"/>
              <a:t>The </a:t>
            </a:r>
            <a:r>
              <a:rPr lang="en-US" sz="1400" dirty="0">
                <a:latin typeface="Courier New" panose="02070309020205020404" pitchFamily="49" charset="0"/>
                <a:cs typeface="Courier New" panose="02070309020205020404" pitchFamily="49" charset="0"/>
              </a:rPr>
              <a:t>NULL</a:t>
            </a:r>
            <a:r>
              <a:rPr lang="en-US" sz="1400" dirty="0"/>
              <a:t> character indicates where the processing will stop for </a:t>
            </a:r>
            <a:r>
              <a:rPr lang="en-US" sz="1400" dirty="0" err="1" smtClean="0">
                <a:latin typeface="Courier New" panose="02070309020205020404" pitchFamily="49" charset="0"/>
                <a:cs typeface="Courier New" panose="02070309020205020404" pitchFamily="49" charset="0"/>
              </a:rPr>
              <a:t>cout</a:t>
            </a:r>
            <a:r>
              <a:rPr lang="en-US" sz="1400" dirty="0" smtClean="0"/>
              <a:t>. </a:t>
            </a:r>
            <a:endParaRPr lang="en-US" sz="1400" dirty="0"/>
          </a:p>
          <a:p>
            <a:pPr algn="just">
              <a:spcBef>
                <a:spcPts val="200"/>
              </a:spcBef>
              <a:spcAft>
                <a:spcPts val="200"/>
              </a:spcAft>
              <a:buClrTx/>
              <a:buFont typeface="Wingdings" panose="05000000000000000000" pitchFamily="2" charset="2"/>
              <a:buChar char="q"/>
            </a:pPr>
            <a:r>
              <a:rPr lang="en-US" sz="1400" dirty="0"/>
              <a:t>And for </a:t>
            </a:r>
            <a:r>
              <a:rPr lang="en-US" sz="1400" dirty="0" err="1" smtClean="0">
                <a:latin typeface="Courier New" panose="02070309020205020404" pitchFamily="49" charset="0"/>
                <a:cs typeface="Courier New" panose="02070309020205020404" pitchFamily="49" charset="0"/>
              </a:rPr>
              <a:t>cin</a:t>
            </a:r>
            <a:r>
              <a:rPr lang="en-US" sz="1400" dirty="0" smtClean="0"/>
              <a:t>, </a:t>
            </a:r>
            <a:r>
              <a:rPr lang="en-US" sz="1400" dirty="0"/>
              <a:t>after the processing (</a:t>
            </a:r>
            <a:r>
              <a:rPr lang="en-US" sz="1400" dirty="0" err="1"/>
              <a:t>i.e</a:t>
            </a:r>
            <a:r>
              <a:rPr lang="en-US" sz="1400" dirty="0"/>
              <a:t>, after the string input) a </a:t>
            </a:r>
            <a:r>
              <a:rPr lang="en-US" sz="1400" dirty="0">
                <a:latin typeface="Courier New" panose="02070309020205020404" pitchFamily="49" charset="0"/>
                <a:cs typeface="Courier New" panose="02070309020205020404" pitchFamily="49" charset="0"/>
              </a:rPr>
              <a:t>NULL</a:t>
            </a:r>
            <a:r>
              <a:rPr lang="en-US" sz="1400" dirty="0"/>
              <a:t> character is automatically added at the end of the string</a:t>
            </a:r>
            <a:r>
              <a:rPr lang="en-US" sz="1400" dirty="0" smtClean="0"/>
              <a:t>.</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4077228754"/>
              </p:ext>
            </p:extLst>
          </p:nvPr>
        </p:nvGraphicFramePr>
        <p:xfrm>
          <a:off x="4235823" y="2662518"/>
          <a:ext cx="4619065" cy="3585883"/>
        </p:xfrm>
        <a:graphic>
          <a:graphicData uri="http://schemas.openxmlformats.org/drawingml/2006/table">
            <a:tbl>
              <a:tblPr firstRow="1" firstCol="1" bandRow="1">
                <a:tableStyleId>{2D5ABB26-0587-4C30-8999-92F81FD0307C}</a:tableStyleId>
              </a:tblPr>
              <a:tblGrid>
                <a:gridCol w="249683"/>
                <a:gridCol w="4369382"/>
              </a:tblGrid>
              <a:tr h="2743365">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smtClean="0">
                          <a:solidFill>
                            <a:schemeClr val="bg1">
                              <a:lumMod val="65000"/>
                            </a:schemeClr>
                          </a:solidFill>
                          <a:effectLst/>
                          <a:latin typeface="Courier New" panose="02070309020205020404" pitchFamily="49" charset="0"/>
                          <a:cs typeface="Courier New" panose="02070309020205020404" pitchFamily="49" charset="0"/>
                        </a:rPr>
                        <a:t>10</a:t>
                      </a:r>
                      <a:endParaRPr lang="en-US" sz="1800" dirty="0">
                        <a:solidFill>
                          <a:schemeClr val="bg1">
                            <a:lumMod val="65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accent2">
                              <a:lumMod val="75000"/>
                            </a:schemeClr>
                          </a:solidFill>
                          <a:effectLst/>
                          <a:latin typeface="Courier New" panose="02070309020205020404" pitchFamily="49" charset="0"/>
                          <a:cs typeface="Courier New" panose="02070309020205020404" pitchFamily="49" charset="0"/>
                        </a:rPr>
                        <a:t>// null-terminated sequences of characters</a:t>
                      </a:r>
                      <a:endParaRPr lang="en-US" sz="18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Question</a:t>
                      </a:r>
                      <a:r>
                        <a:rPr lang="en-US" sz="1200" dirty="0" smtClean="0">
                          <a:effectLst/>
                          <a:latin typeface="Courier New" panose="02070309020205020404" pitchFamily="49" charset="0"/>
                          <a:cs typeface="Courier New" panose="02070309020205020404" pitchFamily="49" charset="0"/>
                        </a:rPr>
                        <a:t>[]=</a:t>
                      </a:r>
                      <a:r>
                        <a:rPr lang="en-US" sz="1200" dirty="0" smtClean="0">
                          <a:solidFill>
                            <a:srgbClr val="FF0000"/>
                          </a:solidFill>
                          <a:effectLst/>
                          <a:latin typeface="Courier New" panose="02070309020205020404" pitchFamily="49" charset="0"/>
                          <a:cs typeface="Courier New" panose="02070309020205020404" pitchFamily="49" charset="0"/>
                        </a:rPr>
                        <a:t>"</a:t>
                      </a:r>
                      <a:r>
                        <a:rPr lang="en-US" sz="1200" dirty="0">
                          <a:solidFill>
                            <a:srgbClr val="FF0000"/>
                          </a:solidFill>
                          <a:effectLst/>
                          <a:latin typeface="Courier New" panose="02070309020205020404" pitchFamily="49" charset="0"/>
                          <a:cs typeface="Courier New" panose="02070309020205020404" pitchFamily="49" charset="0"/>
                        </a:rPr>
                        <a:t>Please, enter </a:t>
                      </a:r>
                      <a:r>
                        <a:rPr lang="en-US" sz="1200" dirty="0" smtClean="0">
                          <a:solidFill>
                            <a:srgbClr val="FF0000"/>
                          </a:solidFill>
                          <a:effectLst/>
                          <a:latin typeface="Courier New" panose="02070309020205020404" pitchFamily="49" charset="0"/>
                          <a:cs typeface="Courier New" panose="02070309020205020404" pitchFamily="49" charset="0"/>
                        </a:rPr>
                        <a:t>first </a:t>
                      </a:r>
                      <a:r>
                        <a:rPr lang="en-US" sz="1200" dirty="0">
                          <a:solidFill>
                            <a:srgbClr val="FF0000"/>
                          </a:solidFill>
                          <a:effectLst/>
                          <a:latin typeface="Courier New" panose="02070309020205020404" pitchFamily="49" charset="0"/>
                          <a:cs typeface="Courier New" panose="02070309020205020404" pitchFamily="49" charset="0"/>
                        </a:rPr>
                        <a:t>name: "</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Greeting[] = "Hello";</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FirstName</a:t>
                      </a:r>
                      <a:r>
                        <a:rPr lang="en-US" sz="1200" dirty="0">
                          <a:effectLst/>
                          <a:latin typeface="Courier New" panose="02070309020205020404" pitchFamily="49" charset="0"/>
                          <a:cs typeface="Courier New" panose="02070309020205020404" pitchFamily="49" charset="0"/>
                        </a:rPr>
                        <a:t>[80];</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&lt;&lt;Question;</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cin</a:t>
                      </a:r>
                      <a:r>
                        <a:rPr lang="en-US" sz="1200" dirty="0" smtClean="0">
                          <a:effectLst/>
                          <a:latin typeface="Courier New" panose="02070309020205020404" pitchFamily="49" charset="0"/>
                          <a:cs typeface="Courier New" panose="02070309020205020404" pitchFamily="49" charset="0"/>
                        </a:rPr>
                        <a:t>&gt;&gt;</a:t>
                      </a:r>
                      <a:r>
                        <a:rPr lang="en-US" sz="1200" dirty="0" err="1" smtClean="0">
                          <a:effectLst/>
                          <a:latin typeface="Courier New" panose="02070309020205020404" pitchFamily="49" charset="0"/>
                          <a:cs typeface="Courier New" panose="02070309020205020404" pitchFamily="49" charset="0"/>
                        </a:rPr>
                        <a:t>FirstName</a:t>
                      </a:r>
                      <a:r>
                        <a:rPr lang="en-US" sz="1200" dirty="0" smtClean="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&lt;&lt;Greeting&lt;&lt;“, “&lt;&lt;</a:t>
                      </a:r>
                      <a:r>
                        <a:rPr lang="en-US" sz="1200" dirty="0" err="1" smtClean="0">
                          <a:effectLst/>
                          <a:latin typeface="Courier New" panose="02070309020205020404" pitchFamily="49" charset="0"/>
                          <a:cs typeface="Courier New" panose="02070309020205020404" pitchFamily="49" charset="0"/>
                        </a:rPr>
                        <a:t>FirstName</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tr>
              <a:tr h="8425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Please, enter </a:t>
                      </a:r>
                      <a:r>
                        <a:rPr lang="en-US" sz="1400" dirty="0" smtClean="0">
                          <a:effectLst/>
                          <a:latin typeface="Courier New" panose="02070309020205020404" pitchFamily="49" charset="0"/>
                          <a:cs typeface="Courier New" panose="02070309020205020404" pitchFamily="49" charset="0"/>
                        </a:rPr>
                        <a:t>first </a:t>
                      </a:r>
                      <a:r>
                        <a:rPr lang="en-US" sz="1400" dirty="0">
                          <a:effectLst/>
                          <a:latin typeface="Courier New" panose="02070309020205020404" pitchFamily="49" charset="0"/>
                          <a:cs typeface="Courier New" panose="02070309020205020404" pitchFamily="49" charset="0"/>
                        </a:rPr>
                        <a:t>name: </a:t>
                      </a:r>
                      <a:r>
                        <a:rPr lang="en-US" sz="1400" b="1" dirty="0">
                          <a:solidFill>
                            <a:schemeClr val="bg1"/>
                          </a:solidFill>
                          <a:effectLst/>
                          <a:latin typeface="Courier New" panose="02070309020205020404" pitchFamily="49" charset="0"/>
                          <a:cs typeface="Courier New" panose="02070309020205020404" pitchFamily="49" charset="0"/>
                        </a:rPr>
                        <a:t>John</a:t>
                      </a:r>
                      <a:endParaRPr lang="en-US" sz="2100" b="1" dirty="0">
                        <a:solidFill>
                          <a:schemeClr val="bg1"/>
                        </a:solidFill>
                        <a:effectLst/>
                        <a:latin typeface="Courier New" panose="02070309020205020404" pitchFamily="49" charset="0"/>
                        <a:cs typeface="Courier New" panose="02070309020205020404" pitchFamily="49" charset="0"/>
                      </a:endParaRPr>
                    </a:p>
                    <a:p>
                      <a:pPr marL="0" marR="0">
                        <a:lnSpc>
                          <a:spcPct val="115000"/>
                        </a:lnSpc>
                        <a:spcBef>
                          <a:spcPts val="600"/>
                        </a:spcBef>
                        <a:spcAft>
                          <a:spcPts val="600"/>
                        </a:spcAft>
                      </a:pPr>
                      <a:r>
                        <a:rPr lang="en-US" sz="1400" dirty="0" smtClean="0">
                          <a:effectLst/>
                          <a:latin typeface="Courier New" panose="02070309020205020404" pitchFamily="49" charset="0"/>
                          <a:cs typeface="Courier New" panose="02070309020205020404" pitchFamily="49" charset="0"/>
                        </a:rPr>
                        <a:t>Output: </a:t>
                      </a:r>
                      <a:r>
                        <a:rPr lang="en-US" sz="1400" b="1" dirty="0" smtClean="0">
                          <a:solidFill>
                            <a:srgbClr val="FFFF00"/>
                          </a:solidFill>
                          <a:effectLst/>
                          <a:latin typeface="Courier New" panose="02070309020205020404" pitchFamily="49" charset="0"/>
                          <a:cs typeface="Courier New" panose="02070309020205020404" pitchFamily="49" charset="0"/>
                        </a:rPr>
                        <a:t>Hello</a:t>
                      </a:r>
                      <a:r>
                        <a:rPr lang="en-US" sz="1400" b="1" dirty="0">
                          <a:solidFill>
                            <a:srgbClr val="FFFF00"/>
                          </a:solidFill>
                          <a:effectLst/>
                          <a:latin typeface="Courier New" panose="02070309020205020404" pitchFamily="49" charset="0"/>
                          <a:cs typeface="Courier New" panose="02070309020205020404" pitchFamily="49" charset="0"/>
                        </a:rPr>
                        <a:t>, John!</a:t>
                      </a:r>
                      <a:endParaRPr lang="en-US" sz="2100" b="1" dirty="0">
                        <a:solidFill>
                          <a:srgbClr val="FFFF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tr>
            </a:tbl>
          </a:graphicData>
        </a:graphic>
      </p:graphicFrame>
      <p:sp>
        <p:nvSpPr>
          <p:cNvPr id="8" name="TextBox 7"/>
          <p:cNvSpPr txBox="1"/>
          <p:nvPr/>
        </p:nvSpPr>
        <p:spPr>
          <a:xfrm>
            <a:off x="4235824" y="1655763"/>
            <a:ext cx="4619064" cy="784830"/>
          </a:xfrm>
          <a:prstGeom prst="rect">
            <a:avLst/>
          </a:prstGeom>
          <a:noFill/>
        </p:spPr>
        <p:txBody>
          <a:bodyPr wrap="square" rtlCol="0">
            <a:spAutoFit/>
          </a:bodyPr>
          <a:lstStyle/>
          <a:p>
            <a:pPr algn="just"/>
            <a:r>
              <a:rPr lang="en-US" sz="1500" dirty="0"/>
              <a:t>Consider the following example (the dark rea at the end is the output of this program; the red colored text represents input given by the user):</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Access, Input, Output</a:t>
            </a:r>
            <a:endParaRPr lang="en-US" sz="2600" b="1" dirty="0">
              <a:solidFill>
                <a:schemeClr val="tx1"/>
              </a:solidFill>
            </a:endParaRPr>
          </a:p>
        </p:txBody>
      </p:sp>
    </p:spTree>
    <p:extLst>
      <p:ext uri="{BB962C8B-B14F-4D97-AF65-F5344CB8AC3E}">
        <p14:creationId xmlns:p14="http://schemas.microsoft.com/office/powerpoint/2010/main" val="1976477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37C26D19-85DA-834B-9600-C9820C508897}"/>
              </a:ext>
            </a:extLst>
          </p:cNvPr>
          <p:cNvSpPr txBox="1"/>
          <p:nvPr/>
        </p:nvSpPr>
        <p:spPr>
          <a:xfrm>
            <a:off x="335494" y="1483132"/>
            <a:ext cx="8369031" cy="480131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Instead of asking for the first name only, if we would have asked for the whole name, this program might not work properly. That is, if we would have given input </a:t>
            </a:r>
            <a:r>
              <a:rPr lang="en-US" dirty="0">
                <a:latin typeface="Courier New" panose="02070309020205020404" pitchFamily="49" charset="0"/>
                <a:cs typeface="Courier New" panose="02070309020205020404" pitchFamily="49" charset="0"/>
              </a:rPr>
              <a:t>John Rambo </a:t>
            </a:r>
            <a:r>
              <a:rPr lang="en-US" dirty="0"/>
              <a:t>instead of only </a:t>
            </a:r>
            <a:r>
              <a:rPr lang="en-US" dirty="0">
                <a:latin typeface="Courier New" panose="02070309020205020404" pitchFamily="49" charset="0"/>
                <a:cs typeface="Courier New" panose="02070309020205020404" pitchFamily="49" charset="0"/>
              </a:rPr>
              <a:t>John</a:t>
            </a:r>
            <a:r>
              <a:rPr lang="en-US" dirty="0"/>
              <a:t> the output will be as follows – </a:t>
            </a:r>
          </a:p>
          <a:p>
            <a:pPr marL="398463" lvl="1" indent="0" algn="just">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lgn="just">
              <a:buNone/>
            </a:pPr>
            <a:r>
              <a:rPr lang="en-US" dirty="0">
                <a:latin typeface="Courier New" panose="02070309020205020404" pitchFamily="49" charset="0"/>
                <a:cs typeface="Courier New" panose="02070309020205020404" pitchFamily="49" charset="0"/>
              </a:rPr>
              <a:t>Hello, John</a:t>
            </a:r>
            <a:r>
              <a:rPr lang="en-US" dirty="0" smtClean="0">
                <a:latin typeface="Courier New" panose="02070309020205020404" pitchFamily="49" charset="0"/>
                <a:cs typeface="Courier New" panose="02070309020205020404" pitchFamily="49" charset="0"/>
              </a:rPr>
              <a:t>!</a:t>
            </a:r>
          </a:p>
          <a:p>
            <a:pPr marL="398463" lvl="1" indent="0" algn="just">
              <a:buNone/>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Still it shows </a:t>
            </a:r>
            <a:r>
              <a:rPr lang="en-US" dirty="0">
                <a:latin typeface="Courier New" panose="02070309020205020404" pitchFamily="49" charset="0"/>
                <a:cs typeface="Courier New" panose="02070309020205020404" pitchFamily="49" charset="0"/>
              </a:rPr>
              <a:t>John</a:t>
            </a:r>
            <a:r>
              <a:rPr lang="en-US" dirty="0"/>
              <a:t> after </a:t>
            </a:r>
            <a:r>
              <a:rPr lang="en-US" dirty="0">
                <a:latin typeface="Courier New" panose="02070309020205020404" pitchFamily="49" charset="0"/>
                <a:cs typeface="Courier New" panose="02070309020205020404" pitchFamily="49" charset="0"/>
              </a:rPr>
              <a:t>Hello</a:t>
            </a:r>
            <a:r>
              <a:rPr lang="en-US" dirty="0"/>
              <a:t>, not </a:t>
            </a:r>
            <a:r>
              <a:rPr lang="en-US" dirty="0">
                <a:latin typeface="Courier New" panose="02070309020205020404" pitchFamily="49" charset="0"/>
                <a:cs typeface="Courier New" panose="02070309020205020404" pitchFamily="49" charset="0"/>
              </a:rPr>
              <a:t>John Rambo</a:t>
            </a:r>
            <a:r>
              <a:rPr lang="en-US" dirty="0"/>
              <a:t>. As we know, that </a:t>
            </a:r>
            <a:r>
              <a:rPr lang="en-US" dirty="0" err="1" smtClean="0">
                <a:latin typeface="Courier New" panose="02070309020205020404" pitchFamily="49" charset="0"/>
                <a:cs typeface="Courier New" panose="02070309020205020404" pitchFamily="49" charset="0"/>
              </a:rPr>
              <a:t>cin</a:t>
            </a:r>
            <a:r>
              <a:rPr lang="en-US" dirty="0" smtClean="0"/>
              <a:t> </a:t>
            </a:r>
            <a:r>
              <a:rPr lang="en-US" dirty="0"/>
              <a:t>always stops at </a:t>
            </a:r>
            <a:r>
              <a:rPr lang="en-US" dirty="0">
                <a:latin typeface="Courier New" panose="02070309020205020404" pitchFamily="49" charset="0"/>
                <a:cs typeface="Courier New" panose="02070309020205020404" pitchFamily="49" charset="0"/>
              </a:rPr>
              <a:t>white spaces </a:t>
            </a:r>
            <a:r>
              <a:rPr lang="en-US" dirty="0"/>
              <a:t>during taking input. So, after taking </a:t>
            </a:r>
            <a:r>
              <a:rPr lang="en-US" dirty="0">
                <a:latin typeface="Courier New" panose="02070309020205020404" pitchFamily="49" charset="0"/>
                <a:cs typeface="Courier New" panose="02070309020205020404" pitchFamily="49" charset="0"/>
              </a:rPr>
              <a:t>John</a:t>
            </a:r>
            <a:r>
              <a:rPr lang="en-US" dirty="0"/>
              <a:t> as input </a:t>
            </a:r>
            <a:r>
              <a:rPr lang="en-US" dirty="0" err="1" smtClean="0">
                <a:latin typeface="Courier New" panose="02070309020205020404" pitchFamily="49" charset="0"/>
                <a:cs typeface="Courier New" panose="02070309020205020404" pitchFamily="49" charset="0"/>
              </a:rPr>
              <a:t>cin</a:t>
            </a:r>
            <a:r>
              <a:rPr lang="en-US" dirty="0" smtClean="0"/>
              <a:t> </a:t>
            </a:r>
            <a:r>
              <a:rPr lang="en-US" dirty="0"/>
              <a:t>receives a </a:t>
            </a:r>
            <a:r>
              <a:rPr lang="en-US" dirty="0">
                <a:latin typeface="Courier New" panose="02070309020205020404" pitchFamily="49" charset="0"/>
                <a:cs typeface="Courier New" panose="02070309020205020404" pitchFamily="49" charset="0"/>
              </a:rPr>
              <a:t>space</a:t>
            </a:r>
            <a:r>
              <a:rPr lang="en-US" dirty="0"/>
              <a:t> indicating the end of input. So it never even goes for </a:t>
            </a:r>
            <a:r>
              <a:rPr lang="en-US" dirty="0">
                <a:latin typeface="Courier New" panose="02070309020205020404" pitchFamily="49" charset="0"/>
                <a:cs typeface="Courier New" panose="02070309020205020404" pitchFamily="49" charset="0"/>
              </a:rPr>
              <a:t>Rambo</a:t>
            </a:r>
            <a:r>
              <a:rPr lang="en-US" dirty="0"/>
              <a:t>. To overcome this, there is another function </a:t>
            </a:r>
            <a:r>
              <a:rPr lang="en-US" dirty="0" err="1" smtClean="0">
                <a:latin typeface="Courier New" panose="02070309020205020404" pitchFamily="49" charset="0"/>
                <a:cs typeface="Courier New" panose="02070309020205020404" pitchFamily="49" charset="0"/>
              </a:rPr>
              <a:t>cin.get</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t>
            </a:r>
            <a:r>
              <a:rPr lang="en-US" dirty="0"/>
              <a:t>which takes only </a:t>
            </a:r>
            <a:r>
              <a:rPr lang="en-US" dirty="0" smtClean="0"/>
              <a:t>2 parameters: variable name of the string and its size (maximum size of the character array).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 just writing </a:t>
            </a:r>
            <a:r>
              <a:rPr lang="en-US" dirty="0" err="1" smtClean="0">
                <a:latin typeface="Courier New" panose="02070309020205020404" pitchFamily="49" charset="0"/>
                <a:cs typeface="Courier New" panose="02070309020205020404" pitchFamily="49" charset="0"/>
              </a:rPr>
              <a:t>cin.get</a:t>
            </a:r>
            <a:r>
              <a:rPr lang="en-US" dirty="0" smtClean="0">
                <a:latin typeface="Courier New" panose="02070309020205020404" pitchFamily="49" charset="0"/>
                <a:cs typeface="Courier New" panose="02070309020205020404" pitchFamily="49" charset="0"/>
              </a:rPr>
              <a:t>(FirstName,80);</a:t>
            </a:r>
            <a:r>
              <a:rPr lang="en-US" dirty="0" smtClean="0">
                <a:cs typeface="Courier New" panose="02070309020205020404" pitchFamily="49" charset="0"/>
              </a:rPr>
              <a:t> </a:t>
            </a:r>
            <a:r>
              <a:rPr lang="en-US" dirty="0"/>
              <a:t>instead of </a:t>
            </a:r>
            <a:r>
              <a:rPr lang="en-US" dirty="0" err="1" smtClean="0">
                <a:latin typeface="Courier New" panose="02070309020205020404" pitchFamily="49" charset="0"/>
                <a:cs typeface="Courier New" panose="02070309020205020404" pitchFamily="49" charset="0"/>
              </a:rPr>
              <a:t>cout</a:t>
            </a:r>
            <a:r>
              <a:rPr lang="en-US" dirty="0" smtClean="0">
                <a:latin typeface="Courier New" panose="02070309020205020404" pitchFamily="49" charset="0"/>
                <a:cs typeface="Courier New" panose="02070309020205020404" pitchFamily="49" charset="0"/>
              </a:rPr>
              <a:t>&lt;&lt;Question; </a:t>
            </a:r>
            <a:r>
              <a:rPr lang="en-US" dirty="0"/>
              <a:t>will give the following output –</a:t>
            </a:r>
          </a:p>
          <a:p>
            <a:pPr marL="398463" lvl="1" indent="0" algn="just">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lgn="just">
              <a:buNone/>
            </a:pPr>
            <a:r>
              <a:rPr lang="en-US" dirty="0">
                <a:latin typeface="Courier New" panose="02070309020205020404" pitchFamily="49" charset="0"/>
                <a:cs typeface="Courier New" panose="02070309020205020404" pitchFamily="49" charset="0"/>
              </a:rPr>
              <a:t>Hello, John </a:t>
            </a:r>
            <a:r>
              <a:rPr lang="en-US" dirty="0" smtClean="0">
                <a:latin typeface="Courier New" panose="02070309020205020404" pitchFamily="49" charset="0"/>
                <a:cs typeface="Courier New" panose="02070309020205020404" pitchFamily="49" charset="0"/>
              </a:rPr>
              <a:t>Rambo!</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Access, Input, Output</a:t>
            </a:r>
            <a:endParaRPr lang="en-US" sz="2600" b="1" dirty="0">
              <a:solidFill>
                <a:schemeClr val="tx1"/>
              </a:solidFill>
            </a:endParaRPr>
          </a:p>
        </p:txBody>
      </p:sp>
    </p:spTree>
    <p:extLst>
      <p:ext uri="{BB962C8B-B14F-4D97-AF65-F5344CB8AC3E}">
        <p14:creationId xmlns:p14="http://schemas.microsoft.com/office/powerpoint/2010/main" val="731155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37C26D19-85DA-834B-9600-C9820C508897}"/>
              </a:ext>
            </a:extLst>
          </p:cNvPr>
          <p:cNvSpPr txBox="1"/>
          <p:nvPr/>
        </p:nvSpPr>
        <p:spPr>
          <a:xfrm>
            <a:off x="335494" y="1483132"/>
            <a:ext cx="8369031"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Strings are often needed to be manipulated by programmer according to the need of a problem. All string manipulation can be done manually by the programmer but, this makes programming complex and large.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C</a:t>
            </a:r>
            <a:r>
              <a:rPr lang="en-US" dirty="0"/>
              <a:t>++ supports a large number of string handling functions. There are numerous functions defined in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cstring</a:t>
            </a:r>
            <a:r>
              <a:rPr lang="en-US" dirty="0">
                <a:latin typeface="Courier New" panose="02070309020205020404" pitchFamily="49" charset="0"/>
                <a:cs typeface="Courier New" panose="02070309020205020404" pitchFamily="49" charset="0"/>
              </a:rPr>
              <a:t>"</a:t>
            </a:r>
            <a:r>
              <a:rPr lang="en-US" dirty="0"/>
              <a:t> header file.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all such library functions a </a:t>
            </a:r>
            <a:r>
              <a:rPr lang="en-US" dirty="0">
                <a:latin typeface="Courier New" panose="02070309020205020404" pitchFamily="49" charset="0"/>
                <a:cs typeface="Courier New" panose="02070309020205020404" pitchFamily="49" charset="0"/>
              </a:rPr>
              <a:t>NULL</a:t>
            </a:r>
            <a:r>
              <a:rPr lang="en-US" dirty="0"/>
              <a:t> character is assumed to be at the end of the existing string and a </a:t>
            </a:r>
            <a:r>
              <a:rPr lang="en-US" dirty="0">
                <a:latin typeface="Courier New" panose="02070309020205020404" pitchFamily="49" charset="0"/>
                <a:cs typeface="Courier New" panose="02070309020205020404" pitchFamily="49" charset="0"/>
              </a:rPr>
              <a:t>NULL</a:t>
            </a:r>
            <a:r>
              <a:rPr lang="en-US" dirty="0"/>
              <a:t> character is always included at the end of the new/updated/changed string</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Few commonly used string handling functions are discussed next:</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String Handling Functions</a:t>
            </a:r>
            <a:endParaRPr lang="en-US" sz="2600" b="1" dirty="0">
              <a:solidFill>
                <a:schemeClr val="tx1"/>
              </a:solidFill>
            </a:endParaRPr>
          </a:p>
        </p:txBody>
      </p:sp>
    </p:spTree>
    <p:extLst>
      <p:ext uri="{BB962C8B-B14F-4D97-AF65-F5344CB8AC3E}">
        <p14:creationId xmlns:p14="http://schemas.microsoft.com/office/powerpoint/2010/main" val="2765544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String Handling Functions</a:t>
            </a:r>
            <a:endParaRPr lang="en-US" sz="2600" b="1"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596010096"/>
              </p:ext>
            </p:extLst>
          </p:nvPr>
        </p:nvGraphicFramePr>
        <p:xfrm>
          <a:off x="356596" y="1470213"/>
          <a:ext cx="8581216" cy="5109881"/>
        </p:xfrm>
        <a:graphic>
          <a:graphicData uri="http://schemas.openxmlformats.org/drawingml/2006/table">
            <a:tbl>
              <a:tblPr firstRow="1" firstCol="1" bandRow="1">
                <a:tableStyleId>{F5AB1C69-6EDB-4FF4-983F-18BD219EF322}</a:tableStyleId>
              </a:tblPr>
              <a:tblGrid>
                <a:gridCol w="1824961"/>
                <a:gridCol w="6756255"/>
              </a:tblGrid>
              <a:tr h="528967">
                <a:tc>
                  <a:txBody>
                    <a:bodyPr/>
                    <a:lstStyle/>
                    <a:p>
                      <a:pPr marL="0" marR="0" algn="ctr">
                        <a:lnSpc>
                          <a:spcPct val="115000"/>
                        </a:lnSpc>
                        <a:spcBef>
                          <a:spcPts val="0"/>
                        </a:spcBef>
                        <a:spcAft>
                          <a:spcPts val="0"/>
                        </a:spcAft>
                      </a:pPr>
                      <a:r>
                        <a:rPr lang="en-US" sz="1600" dirty="0">
                          <a:solidFill>
                            <a:schemeClr val="bg1"/>
                          </a:solidFill>
                          <a:effectLst/>
                        </a:rPr>
                        <a:t>Function</a:t>
                      </a:r>
                      <a:endParaRPr lang="en-US" sz="1600" dirty="0">
                        <a:solidFill>
                          <a:schemeClr val="bg1"/>
                        </a:solidFill>
                        <a:effectLst/>
                        <a:latin typeface="Times New Roman" panose="02020603050405020304" pitchFamily="18" charset="0"/>
                        <a:ea typeface="Times New Roman" panose="02020603050405020304" pitchFamily="18" charset="0"/>
                      </a:endParaRPr>
                    </a:p>
                  </a:txBody>
                  <a:tcPr marL="51435" marR="0" marT="29210" marB="222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effectLst/>
                        </a:rPr>
                        <a:t>Work Of Function</a:t>
                      </a:r>
                      <a:endParaRPr lang="en-US" sz="1600" dirty="0">
                        <a:solidFill>
                          <a:schemeClr val="bg1"/>
                        </a:solidFill>
                        <a:effectLst/>
                        <a:latin typeface="Times New Roman" panose="02020603050405020304" pitchFamily="18" charset="0"/>
                        <a:ea typeface="Times New Roman" panose="02020603050405020304" pitchFamily="18" charset="0"/>
                      </a:endParaRPr>
                    </a:p>
                  </a:txBody>
                  <a:tcPr marL="51435" marR="0" marT="29210" marB="222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8700">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strlen</a:t>
                      </a:r>
                      <a:r>
                        <a:rPr lang="en-US" sz="1600" dirty="0">
                          <a:solidFill>
                            <a:schemeClr val="bg1"/>
                          </a:solidFill>
                          <a:effectLst/>
                          <a:latin typeface="Courier New" panose="02070309020205020404" pitchFamily="49" charset="0"/>
                          <a:cs typeface="Courier New" panose="02070309020205020404" pitchFamily="49" charset="0"/>
                        </a:rPr>
                        <a:t>(</a:t>
                      </a:r>
                      <a:r>
                        <a:rPr lang="en-US" sz="1600" dirty="0" err="1">
                          <a:solidFill>
                            <a:schemeClr val="bg1"/>
                          </a:solidFill>
                          <a:effectLst/>
                          <a:latin typeface="Courier New" panose="02070309020205020404" pitchFamily="49" charset="0"/>
                          <a:cs typeface="Courier New" panose="02070309020205020404" pitchFamily="49" charset="0"/>
                        </a:rPr>
                        <a:t>str</a:t>
                      </a:r>
                      <a:r>
                        <a:rPr lang="en-US" sz="1600" dirty="0">
                          <a:solidFill>
                            <a:schemeClr val="bg1"/>
                          </a:solidFill>
                          <a:effectLst/>
                          <a:latin typeface="Courier New" panose="02070309020205020404" pitchFamily="49" charset="0"/>
                          <a:cs typeface="Courier New" panose="02070309020205020404" pitchFamily="49" charset="0"/>
                        </a:rPr>
                        <a:t>)</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Calculates the length of string </a:t>
                      </a:r>
                      <a:r>
                        <a:rPr lang="en-US" sz="1600" dirty="0" err="1">
                          <a:effectLst/>
                          <a:latin typeface="Courier New" panose="02070309020205020404" pitchFamily="49" charset="0"/>
                          <a:cs typeface="Courier New" panose="02070309020205020404" pitchFamily="49" charset="0"/>
                        </a:rPr>
                        <a:t>str</a:t>
                      </a:r>
                      <a:r>
                        <a:rPr lang="en-US" sz="1600" dirty="0">
                          <a:effectLst/>
                        </a:rPr>
                        <a:t>; the total number of characters from the given starting address by </a:t>
                      </a:r>
                      <a:r>
                        <a:rPr lang="en-US" sz="1600" dirty="0" err="1">
                          <a:effectLst/>
                          <a:latin typeface="Courier New" panose="02070309020205020404" pitchFamily="49" charset="0"/>
                          <a:cs typeface="Courier New" panose="02070309020205020404" pitchFamily="49" charset="0"/>
                        </a:rPr>
                        <a:t>str</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strcpy</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Copies a string </a:t>
                      </a:r>
                      <a:r>
                        <a:rPr lang="en-US" sz="1600" dirty="0" smtClean="0">
                          <a:effectLst/>
                          <a:latin typeface="Courier New" panose="02070309020205020404" pitchFamily="49" charset="0"/>
                          <a:cs typeface="Courier New" panose="02070309020205020404" pitchFamily="49" charset="0"/>
                        </a:rPr>
                        <a:t>s2</a:t>
                      </a:r>
                      <a:r>
                        <a:rPr lang="en-US" sz="1600" dirty="0" smtClean="0">
                          <a:effectLst/>
                        </a:rPr>
                        <a:t> </a:t>
                      </a:r>
                      <a:r>
                        <a:rPr lang="en-US" sz="1600" dirty="0">
                          <a:effectLst/>
                        </a:rPr>
                        <a:t>to another string </a:t>
                      </a:r>
                      <a:r>
                        <a:rPr lang="en-US" sz="1600" dirty="0" smtClean="0">
                          <a:effectLst/>
                          <a:latin typeface="Courier New" panose="02070309020205020404" pitchFamily="49" charset="0"/>
                          <a:cs typeface="Courier New" panose="02070309020205020404" pitchFamily="49" charset="0"/>
                        </a:rPr>
                        <a:t>s1</a:t>
                      </a:r>
                      <a:r>
                        <a:rPr lang="en-US" sz="1600" dirty="0">
                          <a:effectLst/>
                        </a:rPr>
                        <a:t>; all the characters starting from the given starting address by </a:t>
                      </a:r>
                      <a:r>
                        <a:rPr lang="en-US" sz="1600" dirty="0" smtClean="0">
                          <a:effectLst/>
                          <a:latin typeface="Courier New" panose="02070309020205020404" pitchFamily="49" charset="0"/>
                          <a:cs typeface="Courier New" panose="02070309020205020404" pitchFamily="49" charset="0"/>
                        </a:rPr>
                        <a:t>s2</a:t>
                      </a:r>
                      <a:r>
                        <a:rPr lang="en-US" sz="1600" dirty="0" smtClean="0">
                          <a:effectLst/>
                        </a:rPr>
                        <a:t> </a:t>
                      </a:r>
                      <a:r>
                        <a:rPr lang="en-US" sz="1600" dirty="0">
                          <a:effectLst/>
                        </a:rPr>
                        <a:t>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will be copied in sequentially from the given address by </a:t>
                      </a:r>
                      <a:r>
                        <a:rPr lang="en-US" sz="1600" dirty="0" smtClean="0">
                          <a:effectLst/>
                          <a:latin typeface="Courier New" panose="02070309020205020404" pitchFamily="49" charset="0"/>
                          <a:cs typeface="Courier New" panose="02070309020205020404" pitchFamily="49" charset="0"/>
                        </a:rPr>
                        <a:t>s1</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strcat</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smtClean="0">
                          <a:effectLst/>
                        </a:rPr>
                        <a:t>Concatenates (</a:t>
                      </a:r>
                      <a:r>
                        <a:rPr lang="en-US" sz="1600" dirty="0">
                          <a:effectLst/>
                        </a:rPr>
                        <a:t>joins) two strings; all the characters starting from the given starting address by </a:t>
                      </a:r>
                      <a:r>
                        <a:rPr lang="en-US" sz="1600" dirty="0" smtClean="0">
                          <a:effectLst/>
                          <a:latin typeface="Courier New" panose="02070309020205020404" pitchFamily="49" charset="0"/>
                          <a:cs typeface="Courier New" panose="02070309020205020404" pitchFamily="49" charset="0"/>
                        </a:rPr>
                        <a:t>s2</a:t>
                      </a:r>
                      <a:r>
                        <a:rPr lang="en-US" sz="1600" dirty="0" smtClean="0">
                          <a:effectLst/>
                        </a:rPr>
                        <a:t> </a:t>
                      </a:r>
                      <a:r>
                        <a:rPr lang="en-US" sz="1600" dirty="0">
                          <a:effectLst/>
                        </a:rPr>
                        <a:t>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will be copied in sequentially from the </a:t>
                      </a:r>
                      <a:r>
                        <a:rPr lang="en-US" sz="1600" dirty="0">
                          <a:effectLst/>
                          <a:latin typeface="Courier New" panose="02070309020205020404" pitchFamily="49" charset="0"/>
                          <a:cs typeface="Courier New" panose="02070309020205020404" pitchFamily="49" charset="0"/>
                        </a:rPr>
                        <a:t>NULL</a:t>
                      </a:r>
                      <a:r>
                        <a:rPr lang="en-US" sz="1600" dirty="0">
                          <a:effectLst/>
                        </a:rPr>
                        <a:t> character at the end of </a:t>
                      </a:r>
                      <a:r>
                        <a:rPr lang="en-US" sz="1600" dirty="0" smtClean="0">
                          <a:effectLst/>
                          <a:latin typeface="Courier New" panose="02070309020205020404" pitchFamily="49" charset="0"/>
                          <a:cs typeface="Courier New" panose="02070309020205020404" pitchFamily="49" charset="0"/>
                        </a:rPr>
                        <a:t>s1</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strcmp</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Compares two strings; if </a:t>
                      </a:r>
                      <a:r>
                        <a:rPr lang="en-US" sz="1600" dirty="0" smtClean="0">
                          <a:effectLst/>
                          <a:latin typeface="Courier New" panose="02070309020205020404" pitchFamily="49" charset="0"/>
                          <a:cs typeface="Courier New" panose="02070309020205020404" pitchFamily="49" charset="0"/>
                        </a:rPr>
                        <a:t>s1</a:t>
                      </a:r>
                      <a:r>
                        <a:rPr lang="en-US" sz="1600" dirty="0" smtClean="0">
                          <a:effectLst/>
                        </a:rPr>
                        <a:t> </a:t>
                      </a:r>
                      <a:r>
                        <a:rPr lang="en-US" sz="1600" dirty="0">
                          <a:effectLst/>
                        </a:rPr>
                        <a:t>and </a:t>
                      </a:r>
                      <a:r>
                        <a:rPr lang="en-US" sz="1600" dirty="0" smtClean="0">
                          <a:effectLst/>
                          <a:latin typeface="Courier New" panose="02070309020205020404" pitchFamily="49" charset="0"/>
                          <a:cs typeface="Courier New" panose="02070309020205020404" pitchFamily="49" charset="0"/>
                        </a:rPr>
                        <a:t>s2</a:t>
                      </a:r>
                      <a:r>
                        <a:rPr lang="en-US" sz="1600" dirty="0" smtClean="0">
                          <a:effectLst/>
                        </a:rPr>
                        <a:t> </a:t>
                      </a:r>
                      <a:r>
                        <a:rPr lang="en-US" sz="1600" dirty="0">
                          <a:effectLst/>
                        </a:rPr>
                        <a:t>are equal </a:t>
                      </a:r>
                      <a:r>
                        <a:rPr lang="en-US" sz="1600" dirty="0" err="1">
                          <a:effectLst/>
                          <a:latin typeface="Courier New" panose="02070309020205020404" pitchFamily="49" charset="0"/>
                          <a:cs typeface="Courier New" panose="02070309020205020404" pitchFamily="49" charset="0"/>
                        </a:rPr>
                        <a:t>strcmp</a:t>
                      </a:r>
                      <a:r>
                        <a:rPr lang="en-US" sz="1600" dirty="0">
                          <a:effectLst/>
                        </a:rPr>
                        <a:t> returns </a:t>
                      </a:r>
                      <a:r>
                        <a:rPr lang="en-US" sz="1600" dirty="0">
                          <a:effectLst/>
                          <a:latin typeface="Courier New" panose="02070309020205020404" pitchFamily="49" charset="0"/>
                          <a:cs typeface="Courier New" panose="02070309020205020404" pitchFamily="49" charset="0"/>
                        </a:rPr>
                        <a:t>0</a:t>
                      </a:r>
                      <a:r>
                        <a:rPr lang="en-US" sz="1600" dirty="0">
                          <a:effectLst/>
                        </a:rPr>
                        <a:t>, if </a:t>
                      </a:r>
                      <a:r>
                        <a:rPr lang="en-US" sz="1600" dirty="0" smtClean="0">
                          <a:effectLst/>
                          <a:latin typeface="Courier New" panose="02070309020205020404" pitchFamily="49" charset="0"/>
                          <a:cs typeface="Courier New" panose="02070309020205020404" pitchFamily="49" charset="0"/>
                        </a:rPr>
                        <a:t>s1</a:t>
                      </a:r>
                      <a:r>
                        <a:rPr lang="en-US" sz="1600" dirty="0" smtClean="0">
                          <a:effectLst/>
                        </a:rPr>
                        <a:t> </a:t>
                      </a:r>
                      <a:r>
                        <a:rPr lang="en-US" sz="1600" dirty="0">
                          <a:effectLst/>
                        </a:rPr>
                        <a:t>is alphabetically </a:t>
                      </a:r>
                      <a:r>
                        <a:rPr lang="en-US" sz="1600" dirty="0" smtClean="0">
                          <a:effectLst/>
                        </a:rPr>
                        <a:t>(compares </a:t>
                      </a:r>
                      <a:r>
                        <a:rPr lang="en-US" sz="1600" dirty="0" smtClean="0">
                          <a:effectLst/>
                          <a:latin typeface="Courier New" panose="02070309020205020404" pitchFamily="49" charset="0"/>
                          <a:cs typeface="Courier New" panose="02070309020205020404" pitchFamily="49" charset="0"/>
                        </a:rPr>
                        <a:t>ASCII</a:t>
                      </a:r>
                      <a:r>
                        <a:rPr lang="en-US" sz="1600" dirty="0" smtClean="0">
                          <a:effectLst/>
                        </a:rPr>
                        <a:t> value) lower </a:t>
                      </a:r>
                      <a:r>
                        <a:rPr lang="en-US" sz="1600" dirty="0">
                          <a:effectLst/>
                        </a:rPr>
                        <a:t>than </a:t>
                      </a:r>
                      <a:r>
                        <a:rPr lang="en-US" sz="1600" dirty="0" smtClean="0">
                          <a:effectLst/>
                          <a:latin typeface="Courier New" panose="02070309020205020404" pitchFamily="49" charset="0"/>
                          <a:cs typeface="Courier New" panose="02070309020205020404" pitchFamily="49" charset="0"/>
                        </a:rPr>
                        <a:t>s2</a:t>
                      </a:r>
                      <a:r>
                        <a:rPr lang="en-US" sz="1600" dirty="0" smtClean="0">
                          <a:effectLst/>
                        </a:rPr>
                        <a:t> </a:t>
                      </a:r>
                      <a:r>
                        <a:rPr lang="en-US" sz="1600" dirty="0">
                          <a:effectLst/>
                        </a:rPr>
                        <a:t>then </a:t>
                      </a:r>
                      <a:r>
                        <a:rPr lang="en-US" sz="1600" dirty="0" err="1">
                          <a:effectLst/>
                          <a:latin typeface="Courier New" panose="02070309020205020404" pitchFamily="49" charset="0"/>
                          <a:cs typeface="Courier New" panose="02070309020205020404" pitchFamily="49" charset="0"/>
                        </a:rPr>
                        <a:t>strcmp</a:t>
                      </a:r>
                      <a:r>
                        <a:rPr lang="en-US" sz="1600" dirty="0">
                          <a:effectLst/>
                        </a:rPr>
                        <a:t> returns </a:t>
                      </a:r>
                      <a:r>
                        <a:rPr lang="en-US" sz="1600" dirty="0">
                          <a:effectLst/>
                          <a:latin typeface="Courier New" panose="02070309020205020404" pitchFamily="49" charset="0"/>
                          <a:cs typeface="Courier New" panose="02070309020205020404" pitchFamily="49" charset="0"/>
                        </a:rPr>
                        <a:t>&lt;0</a:t>
                      </a:r>
                      <a:r>
                        <a:rPr lang="en-US" sz="1600" dirty="0">
                          <a:effectLst/>
                        </a:rPr>
                        <a:t> and otherwise returns </a:t>
                      </a:r>
                      <a:r>
                        <a:rPr lang="en-US" sz="1600" dirty="0">
                          <a:effectLst/>
                          <a:latin typeface="Courier New" panose="02070309020205020404" pitchFamily="49" charset="0"/>
                          <a:cs typeface="Courier New" panose="02070309020205020404" pitchFamily="49" charset="0"/>
                        </a:rPr>
                        <a:t>&gt;0</a:t>
                      </a: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87188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String as Object</a:t>
            </a:r>
            <a:endParaRPr lang="en-US" sz="2600" b="1" dirty="0">
              <a:solidFill>
                <a:schemeClr val="tx1"/>
              </a:solidFill>
            </a:endParaRPr>
          </a:p>
        </p:txBody>
      </p:sp>
      <p:sp>
        <p:nvSpPr>
          <p:cNvPr id="3" name="TextBox 2">
            <a:extLst>
              <a:ext uri="{FF2B5EF4-FFF2-40B4-BE49-F238E27FC236}">
                <a16:creationId xmlns="" xmlns:a16="http://schemas.microsoft.com/office/drawing/2014/main" id="{37C26D19-85DA-834B-9600-C9820C508897}"/>
              </a:ext>
            </a:extLst>
          </p:cNvPr>
          <p:cNvSpPr txBox="1"/>
          <p:nvPr/>
        </p:nvSpPr>
        <p:spPr>
          <a:xfrm>
            <a:off x="335494" y="1483132"/>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smtClean="0"/>
              <a:t>In C++, there is another way to hold string, by using string object.</a:t>
            </a:r>
            <a:endParaRPr lang="en-US" dirty="0"/>
          </a:p>
          <a:p>
            <a:pPr marL="285750" indent="-285750" algn="just">
              <a:buFont typeface="Wingdings" panose="05000000000000000000" pitchFamily="2" charset="2"/>
              <a:buChar char="q"/>
            </a:pPr>
            <a:r>
              <a:rPr lang="en-US" dirty="0" smtClean="0"/>
              <a:t>Unlike character arrays, there is not fixed length for string objects. It can be used as per the requirement of the programmer.</a:t>
            </a:r>
            <a:endParaRPr lang="en-US" dirty="0"/>
          </a:p>
          <a:p>
            <a:pPr marL="285750" indent="-285750" algn="just">
              <a:buFont typeface="Wingdings" panose="05000000000000000000" pitchFamily="2" charset="2"/>
              <a:buChar char="q"/>
            </a:pPr>
            <a:r>
              <a:rPr lang="en-US" dirty="0" smtClean="0"/>
              <a:t>Unlike a string that is a character array, a string object does not have </a:t>
            </a:r>
            <a:r>
              <a:rPr lang="en-US" dirty="0" smtClean="0">
                <a:latin typeface="Courier New" panose="02070309020205020404" pitchFamily="49" charset="0"/>
                <a:cs typeface="Courier New" panose="02070309020205020404" pitchFamily="49" charset="0"/>
              </a:rPr>
              <a:t>NULL</a:t>
            </a:r>
            <a:r>
              <a:rPr lang="en-US" dirty="0" smtClean="0"/>
              <a:t> character at the end of it.</a:t>
            </a:r>
            <a:endParaRPr lang="en-US" dirty="0"/>
          </a:p>
          <a:p>
            <a:pPr marL="285750" indent="-285750" algn="just">
              <a:buFont typeface="Wingdings" panose="05000000000000000000" pitchFamily="2" charset="2"/>
              <a:buChar char="q"/>
            </a:pPr>
            <a:r>
              <a:rPr lang="en-US" dirty="0" smtClean="0"/>
              <a:t>Instead of using </a:t>
            </a:r>
            <a:r>
              <a:rPr lang="en-US" dirty="0" err="1" smtClean="0">
                <a:latin typeface="Courier New" panose="02070309020205020404" pitchFamily="49" charset="0"/>
                <a:cs typeface="Courier New" panose="02070309020205020404" pitchFamily="49" charset="0"/>
              </a:rPr>
              <a:t>cin</a:t>
            </a:r>
            <a:r>
              <a:rPr lang="en-US" dirty="0" smtClean="0"/>
              <a:t> or </a:t>
            </a:r>
            <a:r>
              <a:rPr lang="en-US" dirty="0" err="1" smtClean="0">
                <a:latin typeface="Courier New" panose="02070309020205020404" pitchFamily="49" charset="0"/>
                <a:cs typeface="Courier New" panose="02070309020205020404" pitchFamily="49" charset="0"/>
              </a:rPr>
              <a:t>cin.get</a:t>
            </a:r>
            <a:r>
              <a:rPr lang="en-US" dirty="0" smtClean="0">
                <a:latin typeface="Courier New" panose="02070309020205020404" pitchFamily="49" charset="0"/>
                <a:cs typeface="Courier New" panose="02070309020205020404" pitchFamily="49" charset="0"/>
              </a:rPr>
              <a:t>() </a:t>
            </a:r>
            <a:r>
              <a:rPr lang="en-US" dirty="0" smtClean="0"/>
              <a:t>functions for accepting strings with white spaces as input, we can use </a:t>
            </a:r>
            <a:r>
              <a:rPr lang="en-US" dirty="0" err="1" smtClean="0">
                <a:latin typeface="Courier New" panose="02070309020205020404" pitchFamily="49" charset="0"/>
                <a:cs typeface="Courier New" panose="02070309020205020404" pitchFamily="49" charset="0"/>
              </a:rPr>
              <a:t>getline</a:t>
            </a:r>
            <a:r>
              <a:rPr lang="en-US" dirty="0" smtClean="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smtClean="0">
                <a:cs typeface="Courier New" panose="02070309020205020404" pitchFamily="49" charset="0"/>
              </a:rPr>
              <a:t>function.</a:t>
            </a:r>
          </a:p>
          <a:p>
            <a:pPr marL="285750" indent="-285750" algn="just">
              <a:buFont typeface="Wingdings" panose="05000000000000000000" pitchFamily="2" charset="2"/>
              <a:buChar char="q"/>
            </a:pPr>
            <a:r>
              <a:rPr lang="en-US" dirty="0" err="1" smtClean="0">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function takes the input stream as the first parameter which is </a:t>
            </a:r>
            <a:r>
              <a:rPr lang="en-US" dirty="0" err="1">
                <a:latin typeface="Courier New" panose="02070309020205020404" pitchFamily="49" charset="0"/>
                <a:cs typeface="Courier New" panose="02070309020205020404" pitchFamily="49" charset="0"/>
              </a:rPr>
              <a:t>cin</a:t>
            </a:r>
            <a:r>
              <a:rPr lang="en-US" dirty="0">
                <a:cs typeface="Courier New" panose="02070309020205020404" pitchFamily="49" charset="0"/>
              </a:rPr>
              <a:t> and </a:t>
            </a:r>
            <a:r>
              <a:rPr lang="en-US" dirty="0" smtClean="0">
                <a:cs typeface="Courier New" panose="02070309020205020404" pitchFamily="49" charset="0"/>
              </a:rPr>
              <a:t>string object </a:t>
            </a:r>
            <a:r>
              <a:rPr lang="en-US" dirty="0">
                <a:cs typeface="Courier New" panose="02070309020205020404" pitchFamily="49" charset="0"/>
              </a:rPr>
              <a:t>as the </a:t>
            </a:r>
            <a:r>
              <a:rPr lang="en-US" dirty="0" smtClean="0">
                <a:cs typeface="Courier New" panose="02070309020205020404" pitchFamily="49" charset="0"/>
              </a:rPr>
              <a:t>second parameter</a:t>
            </a:r>
            <a:r>
              <a:rPr lang="en-US" dirty="0" smtClean="0">
                <a:cs typeface="Courier New" panose="02070309020205020404" pitchFamily="49" charset="0"/>
              </a:rPr>
              <a:t>.</a:t>
            </a:r>
          </a:p>
          <a:p>
            <a:pPr marL="285750" indent="-285750" algn="just">
              <a:buFont typeface="Wingdings" panose="05000000000000000000" pitchFamily="2" charset="2"/>
              <a:buChar char="q"/>
            </a:pPr>
            <a:r>
              <a:rPr lang="en-US" dirty="0" smtClean="0">
                <a:latin typeface="Courier New" panose="02070309020205020404" pitchFamily="49" charset="0"/>
                <a:cs typeface="Courier New" panose="02070309020205020404" pitchFamily="49" charset="0"/>
              </a:rPr>
              <a:t>“string” </a:t>
            </a:r>
            <a:r>
              <a:rPr lang="en-US" dirty="0" smtClean="0">
                <a:cs typeface="Courier New" panose="02070309020205020404" pitchFamily="49" charset="0"/>
              </a:rPr>
              <a:t>header file contains library functions that can be used on string object for manipulation. </a:t>
            </a:r>
            <a:r>
              <a:rPr lang="en-US" i="1" dirty="0" smtClean="0">
                <a:cs typeface="Courier New" panose="02070309020205020404" pitchFamily="49" charset="0"/>
              </a:rPr>
              <a:t>[See Reference (slide 21) for more info on that]</a:t>
            </a:r>
            <a:endParaRPr lang="en-US" i="1" dirty="0" smtClean="0">
              <a:cs typeface="Courier New" panose="02070309020205020404" pitchFamily="49" charset="0"/>
            </a:endParaRPr>
          </a:p>
          <a:p>
            <a:pPr marL="285750" indent="-285750" algn="just">
              <a:buFont typeface="Wingdings" panose="05000000000000000000" pitchFamily="2" charset="2"/>
              <a:buChar char="q"/>
            </a:pPr>
            <a:r>
              <a:rPr lang="en-US" dirty="0" smtClean="0">
                <a:cs typeface="Courier New" panose="02070309020205020404" pitchFamily="49" charset="0"/>
              </a:rPr>
              <a:t>To </a:t>
            </a:r>
            <a:r>
              <a:rPr lang="en-US" dirty="0">
                <a:cs typeface="Courier New" panose="02070309020205020404" pitchFamily="49" charset="0"/>
              </a:rPr>
              <a:t>use library </a:t>
            </a:r>
            <a:r>
              <a:rPr lang="en-US" dirty="0" smtClean="0">
                <a:cs typeface="Courier New" panose="02070309020205020404" pitchFamily="49" charset="0"/>
              </a:rPr>
              <a:t>functions of </a:t>
            </a:r>
            <a:r>
              <a:rPr lang="en-US" dirty="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cstring</a:t>
            </a:r>
            <a:r>
              <a:rPr lang="en-US" dirty="0" smtClean="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smtClean="0">
                <a:cs typeface="Courier New" panose="02070309020205020404" pitchFamily="49" charset="0"/>
              </a:rPr>
              <a:t>on </a:t>
            </a:r>
            <a:r>
              <a:rPr lang="en-US" dirty="0" smtClean="0">
                <a:cs typeface="Courier New" panose="02070309020205020404" pitchFamily="49" charset="0"/>
              </a:rPr>
              <a:t>a string object, it needs to be converted to a string of character array with a </a:t>
            </a:r>
            <a:r>
              <a:rPr lang="en-US" dirty="0" smtClean="0">
                <a:latin typeface="Courier New" panose="02070309020205020404" pitchFamily="49" charset="0"/>
                <a:cs typeface="Courier New" panose="02070309020205020404" pitchFamily="49" charset="0"/>
              </a:rPr>
              <a:t>NULL</a:t>
            </a:r>
            <a:r>
              <a:rPr lang="en-US" dirty="0" smtClean="0">
                <a:cs typeface="Courier New" panose="02070309020205020404" pitchFamily="49" charset="0"/>
              </a:rPr>
              <a:t> character at the end.</a:t>
            </a:r>
            <a:endParaRPr lang="en-US" dirty="0">
              <a:cs typeface="Courier New" panose="02070309020205020404" pitchFamily="49" charset="0"/>
            </a:endParaRPr>
          </a:p>
          <a:p>
            <a:pPr marL="285750" indent="-285750" algn="just">
              <a:buFont typeface="Wingdings" panose="05000000000000000000" pitchFamily="2" charset="2"/>
              <a:buChar char="q"/>
            </a:pPr>
            <a:r>
              <a:rPr lang="en-US" dirty="0" smtClean="0">
                <a:cs typeface="Courier New" panose="02070309020205020404" pitchFamily="49" charset="0"/>
              </a:rPr>
              <a:t>There is a </a:t>
            </a:r>
            <a:r>
              <a:rPr lang="en-US" dirty="0" smtClean="0">
                <a:latin typeface="Courier New" panose="02070309020205020404" pitchFamily="49" charset="0"/>
                <a:cs typeface="Courier New" panose="02070309020205020404" pitchFamily="49" charset="0"/>
              </a:rPr>
              <a:t>length()</a:t>
            </a:r>
            <a:r>
              <a:rPr lang="en-US" dirty="0">
                <a:cs typeface="Courier New" panose="02070309020205020404" pitchFamily="49" charset="0"/>
              </a:rPr>
              <a:t> </a:t>
            </a:r>
            <a:r>
              <a:rPr lang="en-US" dirty="0" smtClean="0">
                <a:cs typeface="Courier New" panose="02070309020205020404" pitchFamily="49" charset="0"/>
              </a:rPr>
              <a:t>function that can get the total size of the string object. For example,</a:t>
            </a:r>
          </a:p>
          <a:p>
            <a:pPr marL="285750" indent="-285750" algn="just">
              <a:buFont typeface="Wingdings" panose="05000000000000000000" pitchFamily="2" charset="2"/>
              <a:buChar char="q"/>
            </a:pPr>
            <a:endParaRPr lang="en-US" b="1" dirty="0">
              <a:latin typeface="Courier New" panose="02070309020205020404" pitchFamily="49" charset="0"/>
              <a:cs typeface="Courier New" panose="02070309020205020404" pitchFamily="49" charset="0"/>
            </a:endParaRPr>
          </a:p>
          <a:p>
            <a:pPr algn="just"/>
            <a:r>
              <a:rPr lang="en-US" dirty="0" smtClean="0">
                <a:latin typeface="Courier New" panose="02070309020205020404" pitchFamily="49" charset="0"/>
                <a:cs typeface="Courier New" panose="02070309020205020404" pitchFamily="49" charset="0"/>
              </a:rPr>
              <a:t>string s = “Hi there”;</a:t>
            </a:r>
          </a:p>
          <a:p>
            <a:pPr algn="just"/>
            <a:r>
              <a:rPr lang="en-US" dirty="0" err="1" smtClean="0">
                <a:latin typeface="Courier New" panose="02070309020205020404" pitchFamily="49" charset="0"/>
                <a:cs typeface="Courier New" panose="02070309020205020404" pitchFamily="49" charset="0"/>
              </a:rPr>
              <a:t>cout</a:t>
            </a:r>
            <a:r>
              <a:rPr lang="en-US" dirty="0" smtClean="0">
                <a:latin typeface="Courier New" panose="02070309020205020404" pitchFamily="49" charset="0"/>
                <a:cs typeface="Courier New" panose="02070309020205020404" pitchFamily="49" charset="0"/>
              </a:rPr>
              <a:t>&lt;&lt;</a:t>
            </a:r>
            <a:r>
              <a:rPr lang="en-US" dirty="0" err="1" smtClean="0">
                <a:latin typeface="Courier New" panose="02070309020205020404" pitchFamily="49" charset="0"/>
                <a:cs typeface="Courier New" panose="02070309020205020404" pitchFamily="49" charset="0"/>
              </a:rPr>
              <a:t>s.length</a:t>
            </a: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//This will print 8</a:t>
            </a:r>
            <a:endParaRPr lang="en-US"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2141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String as Object - Example</a:t>
            </a:r>
            <a:endParaRPr lang="en-US" sz="2600" b="1" dirty="0">
              <a:solidFill>
                <a:schemeClr val="tx1"/>
              </a:solidFill>
            </a:endParaRPr>
          </a:p>
        </p:txBody>
      </p:sp>
      <p:sp>
        <p:nvSpPr>
          <p:cNvPr id="5" name="TextBox 4">
            <a:extLst>
              <a:ext uri="{FF2B5EF4-FFF2-40B4-BE49-F238E27FC236}">
                <a16:creationId xmlns="" xmlns:a16="http://schemas.microsoft.com/office/drawing/2014/main" id="{37C26D19-85DA-834B-9600-C9820C508897}"/>
              </a:ext>
            </a:extLst>
          </p:cNvPr>
          <p:cNvSpPr txBox="1"/>
          <p:nvPr/>
        </p:nvSpPr>
        <p:spPr>
          <a:xfrm>
            <a:off x="335494" y="1483132"/>
            <a:ext cx="8369031" cy="4031873"/>
          </a:xfrm>
          <a:prstGeom prst="rect">
            <a:avLst/>
          </a:prstGeom>
          <a:solidFill>
            <a:schemeClr val="bg1">
              <a:lumMod val="85000"/>
            </a:schemeClr>
          </a:solidFill>
        </p:spPr>
        <p:txBody>
          <a:bodyPr wrap="square" rtlCol="0">
            <a:spAutoFit/>
          </a:bodyPr>
          <a:lstStyle/>
          <a:p>
            <a:pPr algn="just"/>
            <a:r>
              <a:rPr lang="en-US" sz="1600" b="1" dirty="0">
                <a:solidFill>
                  <a:srgbClr val="00B050"/>
                </a:solidFill>
                <a:latin typeface="Courier New" panose="02070309020205020404" pitchFamily="49" charset="0"/>
                <a:cs typeface="Courier New" panose="02070309020205020404" pitchFamily="49" charset="0"/>
              </a:rPr>
              <a:t>#include&lt;</a:t>
            </a:r>
            <a:r>
              <a:rPr lang="en-US" sz="1600" b="1" dirty="0" err="1">
                <a:solidFill>
                  <a:srgbClr val="00B050"/>
                </a:solidFill>
                <a:latin typeface="Courier New" panose="02070309020205020404" pitchFamily="49" charset="0"/>
                <a:cs typeface="Courier New" panose="02070309020205020404" pitchFamily="49" charset="0"/>
              </a:rPr>
              <a:t>iostream</a:t>
            </a:r>
            <a:r>
              <a:rPr lang="en-US" sz="1600" b="1" dirty="0">
                <a:solidFill>
                  <a:srgbClr val="00B050"/>
                </a:solidFill>
                <a:latin typeface="Courier New" panose="02070309020205020404" pitchFamily="49" charset="0"/>
                <a:cs typeface="Courier New" panose="02070309020205020404" pitchFamily="49" charset="0"/>
              </a:rPr>
              <a:t>&gt;</a:t>
            </a:r>
          </a:p>
          <a:p>
            <a:pPr algn="just"/>
            <a:r>
              <a:rPr lang="en-US" sz="1600" b="1" dirty="0">
                <a:solidFill>
                  <a:srgbClr val="0070C0"/>
                </a:solidFill>
                <a:latin typeface="Courier New" panose="02070309020205020404" pitchFamily="49" charset="0"/>
                <a:cs typeface="Courier New" panose="02070309020205020404" pitchFamily="49" charset="0"/>
              </a:rPr>
              <a:t>using namespace </a:t>
            </a:r>
            <a:r>
              <a:rPr lang="en-US" sz="1600" b="1" dirty="0" err="1">
                <a:solidFill>
                  <a:srgbClr val="00B050"/>
                </a:solidFill>
                <a:latin typeface="Courier New" panose="02070309020205020404" pitchFamily="49" charset="0"/>
                <a:cs typeface="Courier New" panose="02070309020205020404" pitchFamily="49" charset="0"/>
              </a:rPr>
              <a:t>std</a:t>
            </a:r>
            <a:r>
              <a:rPr lang="en-US" sz="1600" b="1" dirty="0">
                <a:latin typeface="Courier New" panose="02070309020205020404" pitchFamily="49" charset="0"/>
                <a:cs typeface="Courier New" panose="02070309020205020404" pitchFamily="49" charset="0"/>
              </a:rPr>
              <a:t>;</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string</a:t>
            </a:r>
            <a:r>
              <a:rPr lang="en-US" sz="1600" b="1" dirty="0">
                <a:latin typeface="Courier New" panose="02070309020205020404" pitchFamily="49" charset="0"/>
                <a:cs typeface="Courier New" panose="02070309020205020404" pitchFamily="49" charset="0"/>
              </a:rPr>
              <a:t> s;</a:t>
            </a:r>
          </a:p>
          <a:p>
            <a:pPr algn="just"/>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getline</a:t>
            </a:r>
            <a:r>
              <a:rPr lang="en-US" sz="1600" b="1" dirty="0">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cin</a:t>
            </a:r>
            <a:r>
              <a:rPr lang="en-US" sz="1600" b="1" dirty="0" err="1">
                <a:latin typeface="Courier New" panose="02070309020205020404" pitchFamily="49" charset="0"/>
                <a:cs typeface="Courier New" panose="02070309020205020404" pitchFamily="49" charset="0"/>
              </a:rPr>
              <a:t>,s</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solidFill>
                  <a:srgbClr val="0070C0"/>
                </a:solidFill>
                <a:latin typeface="Courier New" panose="02070309020205020404" pitchFamily="49" charset="0"/>
                <a:cs typeface="Courier New" panose="02070309020205020404" pitchFamily="49" charset="0"/>
              </a:rPr>
              <a:t>&lt;&lt;"String object accessed using array and loop...\n"</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for</a:t>
            </a:r>
            <a:r>
              <a:rPr lang="en-US" sz="1600" b="1" dirty="0">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s.length</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&lt;&lt;s[</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solidFill>
                  <a:srgbClr val="00B050"/>
                </a:solidFill>
                <a:latin typeface="Courier New" panose="02070309020205020404" pitchFamily="49" charset="0"/>
                <a:cs typeface="Courier New" panose="02070309020205020404" pitchFamily="49" charset="0"/>
              </a:rPr>
              <a:t>cout</a:t>
            </a:r>
            <a:r>
              <a:rPr lang="en-US" sz="1600" b="1" dirty="0" smtClean="0">
                <a:solidFill>
                  <a:srgbClr val="0070C0"/>
                </a:solidFill>
                <a:latin typeface="Courier New" panose="02070309020205020404" pitchFamily="49" charset="0"/>
                <a:cs typeface="Courier New" panose="02070309020205020404" pitchFamily="49" charset="0"/>
              </a:rPr>
              <a:t>&lt;&lt;"</a:t>
            </a:r>
            <a:r>
              <a:rPr lang="en-US" sz="1600" b="1" dirty="0">
                <a:solidFill>
                  <a:srgbClr val="0070C0"/>
                </a:solidFill>
                <a:latin typeface="Courier New" panose="02070309020205020404" pitchFamily="49" charset="0"/>
                <a:cs typeface="Courier New" panose="02070309020205020404" pitchFamily="49" charset="0"/>
              </a:rPr>
              <a:t>Not using arrays or loops\n"</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&lt;&lt;s;</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0;</a:t>
            </a:r>
          </a:p>
          <a:p>
            <a:pPr algn="just"/>
            <a:r>
              <a:rPr lang="en-US" sz="1600" b="1" dirty="0">
                <a:latin typeface="Courier New" panose="02070309020205020404" pitchFamily="49" charset="0"/>
                <a:cs typeface="Courier New" panose="02070309020205020404" pitchFamily="49" charset="0"/>
              </a:rPr>
              <a:t>}</a:t>
            </a:r>
          </a:p>
        </p:txBody>
      </p:sp>
      <p:sp>
        <p:nvSpPr>
          <p:cNvPr id="4" name="TextBox 3"/>
          <p:cNvSpPr txBox="1"/>
          <p:nvPr/>
        </p:nvSpPr>
        <p:spPr>
          <a:xfrm>
            <a:off x="335494" y="5827059"/>
            <a:ext cx="8369031" cy="369332"/>
          </a:xfrm>
          <a:prstGeom prst="rect">
            <a:avLst/>
          </a:prstGeom>
          <a:noFill/>
        </p:spPr>
        <p:txBody>
          <a:bodyPr wrap="square" rtlCol="0">
            <a:spAutoFit/>
          </a:bodyPr>
          <a:lstStyle/>
          <a:p>
            <a:r>
              <a:rPr lang="en-US" dirty="0" smtClean="0"/>
              <a:t>Run the example on your IDE and play with it.</a:t>
            </a:r>
            <a:endParaRPr lang="en-US" dirty="0"/>
          </a:p>
        </p:txBody>
      </p:sp>
    </p:spTree>
    <p:extLst>
      <p:ext uri="{BB962C8B-B14F-4D97-AF65-F5344CB8AC3E}">
        <p14:creationId xmlns:p14="http://schemas.microsoft.com/office/powerpoint/2010/main" val="1622272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7" name="Subtitle 2"/>
          <p:cNvSpPr>
            <a:spLocks noGrp="1"/>
          </p:cNvSpPr>
          <p:nvPr>
            <p:ph type="subTitle" idx="1"/>
          </p:nvPr>
        </p:nvSpPr>
        <p:spPr>
          <a:xfrm>
            <a:off x="486696" y="2363928"/>
            <a:ext cx="4293533" cy="3864152"/>
          </a:xfrm>
        </p:spPr>
        <p:txBody>
          <a:bodyPr>
            <a:normAutofit/>
          </a:bodyPr>
          <a:lstStyle/>
          <a:p>
            <a:pPr marL="342900" indent="-342900">
              <a:buAutoNum type="arabicPeriod"/>
            </a:pPr>
            <a:r>
              <a:rPr lang="en-US" sz="1600" dirty="0" smtClean="0">
                <a:solidFill>
                  <a:schemeClr val="tx1"/>
                </a:solidFill>
              </a:rPr>
              <a:t>Array [2-Dimensional]</a:t>
            </a:r>
          </a:p>
          <a:p>
            <a:pPr marL="800100" lvl="1" indent="-342900" algn="l">
              <a:buClr>
                <a:schemeClr val="accent6"/>
              </a:buClr>
              <a:buAutoNum type="romanLcPeriod"/>
            </a:pPr>
            <a:r>
              <a:rPr lang="en-US" sz="1600" dirty="0">
                <a:solidFill>
                  <a:schemeClr val="tx1"/>
                </a:solidFill>
              </a:rPr>
              <a:t>Definition, Structure &amp; Declaration</a:t>
            </a:r>
          </a:p>
          <a:p>
            <a:pPr marL="800100" lvl="1" indent="-342900" algn="l">
              <a:buClr>
                <a:schemeClr val="accent6"/>
              </a:buClr>
              <a:buAutoNum type="romanLcPeriod"/>
            </a:pPr>
            <a:r>
              <a:rPr lang="en-US" sz="1600" dirty="0">
                <a:solidFill>
                  <a:schemeClr val="tx1"/>
                </a:solidFill>
              </a:rPr>
              <a:t>Initialization</a:t>
            </a:r>
          </a:p>
          <a:p>
            <a:pPr marL="800100" lvl="1" indent="-342900" algn="l">
              <a:buClr>
                <a:schemeClr val="accent6"/>
              </a:buClr>
              <a:buAutoNum type="romanLcPeriod"/>
            </a:pPr>
            <a:r>
              <a:rPr lang="en-US" sz="1600" dirty="0">
                <a:solidFill>
                  <a:schemeClr val="tx1"/>
                </a:solidFill>
              </a:rPr>
              <a:t>Access</a:t>
            </a:r>
          </a:p>
          <a:p>
            <a:pPr marL="800100" lvl="1" indent="-342900" algn="l">
              <a:buClr>
                <a:schemeClr val="accent6"/>
              </a:buClr>
              <a:buAutoNum type="romanLcPeriod"/>
            </a:pPr>
            <a:r>
              <a:rPr lang="en-US" sz="1600" dirty="0">
                <a:solidFill>
                  <a:schemeClr val="tx1"/>
                </a:solidFill>
              </a:rPr>
              <a:t>Memory </a:t>
            </a:r>
            <a:r>
              <a:rPr lang="en-US" sz="1600" dirty="0" smtClean="0">
                <a:solidFill>
                  <a:schemeClr val="tx1"/>
                </a:solidFill>
              </a:rPr>
              <a:t>Access</a:t>
            </a:r>
            <a:endParaRPr lang="en-US" sz="1600" dirty="0">
              <a:solidFill>
                <a:schemeClr val="tx1"/>
              </a:solidFill>
            </a:endParaRPr>
          </a:p>
          <a:p>
            <a:pPr marL="342900" indent="-342900">
              <a:buAutoNum type="arabicPeriod"/>
            </a:pPr>
            <a:r>
              <a:rPr lang="en-US" sz="1600" dirty="0" smtClean="0">
                <a:solidFill>
                  <a:schemeClr val="tx1"/>
                </a:solidFill>
              </a:rPr>
              <a:t>String</a:t>
            </a:r>
          </a:p>
          <a:p>
            <a:pPr marL="857250" lvl="1" indent="-400050" algn="l">
              <a:buClr>
                <a:schemeClr val="accent6"/>
              </a:buClr>
              <a:buFont typeface="+mj-lt"/>
              <a:buAutoNum type="romanLcPeriod"/>
            </a:pPr>
            <a:r>
              <a:rPr lang="en-US" sz="1600" dirty="0" smtClean="0">
                <a:solidFill>
                  <a:schemeClr val="tx1"/>
                </a:solidFill>
              </a:rPr>
              <a:t>Definition &amp; Structure</a:t>
            </a:r>
          </a:p>
          <a:p>
            <a:pPr marL="857250" lvl="1" indent="-400050" algn="l">
              <a:buClr>
                <a:schemeClr val="accent6"/>
              </a:buClr>
              <a:buFont typeface="+mj-lt"/>
              <a:buAutoNum type="romanLcPeriod"/>
            </a:pPr>
            <a:r>
              <a:rPr lang="en-US" sz="1600" dirty="0" smtClean="0">
                <a:solidFill>
                  <a:schemeClr val="tx1"/>
                </a:solidFill>
              </a:rPr>
              <a:t>Declaration &amp; Initialization</a:t>
            </a:r>
          </a:p>
          <a:p>
            <a:pPr marL="857250" lvl="1" indent="-400050" algn="l">
              <a:buClr>
                <a:schemeClr val="accent6"/>
              </a:buClr>
              <a:buFont typeface="+mj-lt"/>
              <a:buAutoNum type="romanLcPeriod"/>
            </a:pPr>
            <a:r>
              <a:rPr lang="en-US" sz="1600" dirty="0" smtClean="0">
                <a:solidFill>
                  <a:schemeClr val="tx1"/>
                </a:solidFill>
              </a:rPr>
              <a:t>Access, Input, Output</a:t>
            </a:r>
          </a:p>
          <a:p>
            <a:pPr marL="857250" lvl="1" indent="-400050" algn="l">
              <a:buClr>
                <a:schemeClr val="accent6"/>
              </a:buClr>
              <a:buFont typeface="+mj-lt"/>
              <a:buAutoNum type="romanLcPeriod"/>
            </a:pPr>
            <a:r>
              <a:rPr lang="en-US" sz="1600" dirty="0" smtClean="0">
                <a:solidFill>
                  <a:schemeClr val="tx1"/>
                </a:solidFill>
              </a:rPr>
              <a:t>String Handling Functions</a:t>
            </a:r>
          </a:p>
          <a:p>
            <a:pPr marL="342900" indent="-342900">
              <a:buFont typeface="+mj-lt"/>
              <a:buAutoNum type="arabicPeriod" startAt="3"/>
            </a:pPr>
            <a:r>
              <a:rPr lang="en-US" sz="1600" dirty="0">
                <a:solidFill>
                  <a:schemeClr val="tx1"/>
                </a:solidFill>
              </a:rPr>
              <a:t>Books</a:t>
            </a:r>
          </a:p>
          <a:p>
            <a:pPr marL="342900" indent="-342900">
              <a:buFont typeface="+mj-lt"/>
              <a:buAutoNum type="arabicPeriod" startAt="3"/>
            </a:pPr>
            <a:r>
              <a:rPr lang="en-US" sz="1600" dirty="0" smtClean="0">
                <a:solidFill>
                  <a:schemeClr val="tx1"/>
                </a:solidFill>
              </a:rPr>
              <a:t>References</a:t>
            </a:r>
          </a:p>
          <a:p>
            <a:pPr marL="857250" lvl="1" indent="-400050" algn="l">
              <a:buClr>
                <a:schemeClr val="accent6"/>
              </a:buClr>
              <a:buFont typeface="+mj-lt"/>
              <a:buAutoNum type="romanLcPeriod"/>
            </a:pPr>
            <a:endParaRPr lang="en-US" sz="1600" dirty="0">
              <a:solidFill>
                <a:schemeClr val="tx1"/>
              </a:solidFill>
            </a:endParaRPr>
          </a:p>
          <a:p>
            <a:pPr lvl="1" algn="l">
              <a:buClr>
                <a:schemeClr val="accent6"/>
              </a:buClr>
            </a:pPr>
            <a:endParaRPr lang="en-US" sz="1600" dirty="0" smtClean="0">
              <a:solidFill>
                <a:schemeClr val="tx1"/>
              </a:solidFill>
            </a:endParaRPr>
          </a:p>
        </p:txBody>
      </p:sp>
      <p:sp>
        <p:nvSpPr>
          <p:cNvPr id="9" name="Subtitle 2"/>
          <p:cNvSpPr txBox="1">
            <a:spLocks/>
          </p:cNvSpPr>
          <p:nvPr/>
        </p:nvSpPr>
        <p:spPr>
          <a:xfrm>
            <a:off x="4780229" y="2363928"/>
            <a:ext cx="349602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3"/>
            </a:pPr>
            <a:endParaRPr lang="en-US" sz="1600" dirty="0" smtClean="0">
              <a:solidFill>
                <a:schemeClr val="tx1"/>
              </a:solidFill>
            </a:endParaRPr>
          </a:p>
        </p:txBody>
      </p:sp>
    </p:spTree>
    <p:extLst>
      <p:ext uri="{BB962C8B-B14F-4D97-AF65-F5344CB8AC3E}">
        <p14:creationId xmlns:p14="http://schemas.microsoft.com/office/powerpoint/2010/main" val="3752703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a:t>
            </a:r>
            <a:r>
              <a:rPr lang="en-US" b="1" dirty="0" smtClean="0"/>
              <a:t>Structures with C++”</a:t>
            </a:r>
            <a:r>
              <a:rPr lang="en-US" dirty="0" smtClean="0"/>
              <a:t>. </a:t>
            </a:r>
            <a:r>
              <a:rPr lang="en-US" dirty="0"/>
              <a:t>By John R. </a:t>
            </a:r>
            <a:r>
              <a:rPr lang="en-US" dirty="0" smtClean="0"/>
              <a:t>Hubbard</a:t>
            </a:r>
            <a:endParaRPr lang="en-US" dirty="0" smtClean="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smtClean="0"/>
              <a:t>“Data Structures and Program Design”, </a:t>
            </a:r>
            <a:r>
              <a:rPr lang="en-US" dirty="0" smtClean="0"/>
              <a:t>Robert L. Kruse, 3</a:t>
            </a:r>
            <a:r>
              <a:rPr lang="en-US" baseline="30000" dirty="0" smtClean="0"/>
              <a:t>rd</a:t>
            </a:r>
            <a:r>
              <a:rPr lang="en-US" dirty="0" smtClean="0"/>
              <a:t> Edition, 1996.</a:t>
            </a:r>
            <a:r>
              <a:rPr lang="en-US" b="1" dirty="0" smtClean="0"/>
              <a:t> </a:t>
            </a:r>
            <a:endParaRPr lang="en-US" dirty="0" smtClean="0"/>
          </a:p>
          <a:p>
            <a:pPr marL="342900" indent="-342900" algn="just">
              <a:spcAft>
                <a:spcPts val="0"/>
              </a:spcAft>
              <a:buSzPct val="90000"/>
              <a:buFont typeface="Wingdings" panose="05000000000000000000" pitchFamily="2" charset="2"/>
              <a:buChar char="q"/>
              <a:defRPr/>
            </a:pPr>
            <a:r>
              <a:rPr lang="en-US" b="1" dirty="0" smtClean="0"/>
              <a:t>“</a:t>
            </a:r>
            <a:r>
              <a:rPr lang="en-US" b="1" dirty="0"/>
              <a:t>Data structures, algorithms and performance”, </a:t>
            </a:r>
            <a:r>
              <a:rPr lang="en-US" dirty="0"/>
              <a:t>D. Wood, Addison-Wesley, </a:t>
            </a:r>
            <a:r>
              <a:rPr lang="en-US" dirty="0" smtClean="0"/>
              <a:t>1993</a:t>
            </a:r>
          </a:p>
          <a:p>
            <a:pPr marL="342900" indent="-342900" algn="just">
              <a:spcAft>
                <a:spcPts val="0"/>
              </a:spcAft>
              <a:buSzPct val="90000"/>
              <a:buFont typeface="Wingdings" panose="05000000000000000000" pitchFamily="2" charset="2"/>
              <a:buChar char="q"/>
              <a:defRPr/>
            </a:pPr>
            <a:r>
              <a:rPr lang="en-US" b="1" dirty="0" smtClean="0"/>
              <a:t>“Advanced </a:t>
            </a:r>
            <a:r>
              <a:rPr lang="en-US" b="1" dirty="0"/>
              <a:t>Data Structures”, </a:t>
            </a:r>
            <a:r>
              <a:rPr lang="en-US" dirty="0"/>
              <a:t>Peter Brass, Cambridge University Press, </a:t>
            </a:r>
            <a:r>
              <a:rPr lang="en-US" dirty="0" smtClean="0"/>
              <a:t>2008</a:t>
            </a:r>
          </a:p>
          <a:p>
            <a:pPr marL="342900" indent="-342900" algn="just">
              <a:spcAft>
                <a:spcPts val="0"/>
              </a:spcAft>
              <a:buSzPct val="90000"/>
              <a:buFont typeface="Wingdings" panose="05000000000000000000" pitchFamily="2" charset="2"/>
              <a:buChar char="q"/>
              <a:defRPr/>
            </a:pPr>
            <a:r>
              <a:rPr lang="en-US" b="1" dirty="0" smtClean="0"/>
              <a:t>“Data </a:t>
            </a:r>
            <a:r>
              <a:rPr lang="en-US" b="1" dirty="0"/>
              <a:t>Structures and Algorithm Analysis”, </a:t>
            </a:r>
            <a:r>
              <a:rPr lang="en-US" dirty="0"/>
              <a:t>Edition 3.2 (C++ Version), Clifford A. Shaffer, Virginia Tech, Blacksburg, VA 24061 January 2, </a:t>
            </a:r>
            <a:r>
              <a:rPr lang="en-US" dirty="0" smtClean="0"/>
              <a:t>2012</a:t>
            </a:r>
          </a:p>
          <a:p>
            <a:pPr marL="342900" indent="-342900" algn="just">
              <a:spcAft>
                <a:spcPts val="0"/>
              </a:spcAft>
              <a:buSzPct val="90000"/>
              <a:buFont typeface="Wingdings" panose="05000000000000000000" pitchFamily="2" charset="2"/>
              <a:buChar char="q"/>
              <a:defRPr/>
            </a:pPr>
            <a:r>
              <a:rPr lang="en-US" b="1" dirty="0" smtClean="0"/>
              <a:t>“C</a:t>
            </a:r>
            <a:r>
              <a:rPr lang="en-US" b="1" dirty="0"/>
              <a:t>++  Data Structures”, </a:t>
            </a:r>
            <a:r>
              <a:rPr lang="en-US" dirty="0"/>
              <a:t>Nell Dale and David Teague, Jones and Bartlett Publishers, 2001</a:t>
            </a:r>
            <a:r>
              <a:rPr lang="en-US" dirty="0" smtClean="0"/>
              <a:t>.</a:t>
            </a:r>
          </a:p>
          <a:p>
            <a:pPr marL="342900" indent="-342900" algn="just">
              <a:spcAft>
                <a:spcPts val="0"/>
              </a:spcAft>
              <a:buSzPct val="90000"/>
              <a:buFont typeface="Wingdings" panose="05000000000000000000" pitchFamily="2" charset="2"/>
              <a:buChar char="q"/>
              <a:defRPr/>
            </a:pPr>
            <a:r>
              <a:rPr lang="en-US" b="1" dirty="0" smtClean="0"/>
              <a:t>“</a:t>
            </a:r>
            <a:r>
              <a:rPr lang="en-US" b="1" dirty="0"/>
              <a:t>Data Structures and Algorithms with Object-Oriented Design Patterns in C++”, </a:t>
            </a:r>
            <a:r>
              <a:rPr lang="en-US" dirty="0"/>
              <a:t>Bruno R. </a:t>
            </a:r>
            <a:r>
              <a:rPr lang="en-US" dirty="0" err="1"/>
              <a:t>Preiss</a:t>
            </a:r>
            <a:r>
              <a:rPr lang="en-US" dirty="0"/>
              <a:t>,</a:t>
            </a:r>
            <a:endParaRPr lang="en-US" dirty="0" smtClean="0"/>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 xmlns:a16="http://schemas.microsoft.com/office/drawing/2014/main" id="{37C26D19-85DA-834B-9600-C9820C508897}"/>
              </a:ext>
            </a:extLst>
          </p:cNvPr>
          <p:cNvSpPr txBox="1"/>
          <p:nvPr/>
        </p:nvSpPr>
        <p:spPr>
          <a:xfrm>
            <a:off x="335494" y="1594091"/>
            <a:ext cx="8369031" cy="1754326"/>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a:t>
            </a:r>
            <a:r>
              <a:rPr lang="en-US" dirty="0" smtClean="0">
                <a:hlinkClick r:id="rId2"/>
              </a:rPr>
              <a:t>en.wikipedia.org/wiki/Array_data_structure</a:t>
            </a:r>
            <a:endParaRPr lang="en-US" dirty="0" smtClean="0"/>
          </a:p>
          <a:p>
            <a:pPr marL="342900" indent="-342900" algn="just">
              <a:spcAft>
                <a:spcPts val="0"/>
              </a:spcAft>
              <a:buSzPct val="90000"/>
              <a:buFont typeface="+mj-lt"/>
              <a:buAutoNum type="arabicPeriod"/>
              <a:defRPr/>
            </a:pPr>
            <a:r>
              <a:rPr lang="en-US" dirty="0">
                <a:hlinkClick r:id="rId3"/>
              </a:rPr>
              <a:t>https://</a:t>
            </a:r>
            <a:r>
              <a:rPr lang="en-US" dirty="0" smtClean="0">
                <a:hlinkClick r:id="rId3"/>
              </a:rPr>
              <a:t>www.programiz.com/cpp-programming/strings</a:t>
            </a:r>
            <a:endParaRPr lang="en-US" dirty="0" smtClean="0"/>
          </a:p>
          <a:p>
            <a:pPr marL="342900" indent="-342900" algn="just">
              <a:spcAft>
                <a:spcPts val="0"/>
              </a:spcAft>
              <a:buSzPct val="90000"/>
              <a:buFont typeface="+mj-lt"/>
              <a:buAutoNum type="arabicPeriod"/>
              <a:defRPr/>
            </a:pPr>
            <a:r>
              <a:rPr lang="en-US" dirty="0">
                <a:hlinkClick r:id="rId4"/>
              </a:rPr>
              <a:t>https://</a:t>
            </a:r>
            <a:r>
              <a:rPr lang="en-US" dirty="0" smtClean="0">
                <a:hlinkClick r:id="rId4"/>
              </a:rPr>
              <a:t>cal-linux.com/tutorials/strings.html</a:t>
            </a:r>
            <a:endParaRPr lang="en-US" dirty="0" smtClean="0"/>
          </a:p>
          <a:p>
            <a:pPr marL="342900" indent="-342900" algn="just">
              <a:spcAft>
                <a:spcPts val="0"/>
              </a:spcAft>
              <a:buSzPct val="90000"/>
              <a:buFont typeface="+mj-lt"/>
              <a:buAutoNum type="arabicPeriod"/>
              <a:defRPr/>
            </a:pPr>
            <a:r>
              <a:rPr lang="en-US" dirty="0">
                <a:hlinkClick r:id="rId5"/>
              </a:rPr>
              <a:t>http://www.cplusplus.com/reference/cstring</a:t>
            </a:r>
            <a:r>
              <a:rPr lang="en-US" dirty="0" smtClean="0">
                <a:hlinkClick r:id="rId5"/>
              </a:rPr>
              <a:t>/</a:t>
            </a:r>
            <a:endParaRPr lang="en-US" dirty="0" smtClean="0"/>
          </a:p>
          <a:p>
            <a:pPr marL="342900" indent="-342900" algn="just">
              <a:spcAft>
                <a:spcPts val="0"/>
              </a:spcAft>
              <a:buSzPct val="90000"/>
              <a:buFont typeface="+mj-lt"/>
              <a:buAutoNum type="arabicPeriod"/>
              <a:defRPr/>
            </a:pPr>
            <a:r>
              <a:rPr lang="en-US" dirty="0">
                <a:hlinkClick r:id="rId6"/>
              </a:rPr>
              <a:t>http://www.cplusplus.com/reference/string/string/</a:t>
            </a:r>
            <a:endParaRPr lang="en-US" dirty="0" smtClean="0"/>
          </a:p>
          <a:p>
            <a:pPr marL="342900" indent="-342900" algn="just">
              <a:spcAft>
                <a:spcPts val="0"/>
              </a:spcAft>
              <a:buSzPct val="90000"/>
              <a:buFont typeface="+mj-lt"/>
              <a:buAutoNum type="arabicPeriod"/>
              <a:defRPr/>
            </a:pPr>
            <a:r>
              <a:rPr lang="en-US" dirty="0">
                <a:hlinkClick r:id="rId4"/>
              </a:rPr>
              <a:t>https://cal-linux.com/tutorials/strings.html</a:t>
            </a:r>
            <a:endParaRPr lang="en-US"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 [2-Dimensional]</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3" y="2300262"/>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Two-dimensional arrays can be described as "arrays of arrays". For example, a 2D array can be imagined as a Two-dimensional table made of elements of same uniform data type</a:t>
            </a:r>
            <a:r>
              <a:rPr lang="en-US" dirty="0" smtClean="0"/>
              <a:t>.</a:t>
            </a:r>
          </a:p>
          <a:p>
            <a:pPr marL="285750" indent="-285750" algn="just">
              <a:buFont typeface="Wingdings" panose="05000000000000000000" pitchFamily="2" charset="2"/>
              <a:buChar char="q"/>
            </a:pPr>
            <a:endParaRPr lang="en-US" dirty="0"/>
          </a:p>
          <a:p>
            <a:pPr algn="just"/>
            <a:endParaRPr lang="en-US" dirty="0"/>
          </a:p>
          <a:p>
            <a:pPr algn="just"/>
            <a:endParaRPr lang="en-US" dirty="0" smtClean="0"/>
          </a:p>
          <a:p>
            <a:pPr algn="just"/>
            <a:endParaRPr lang="en-US" dirty="0" smtClean="0"/>
          </a:p>
          <a:p>
            <a:pPr algn="just"/>
            <a:endParaRPr lang="en-US" dirty="0"/>
          </a:p>
          <a:p>
            <a:pPr marL="285750" indent="-285750" algn="just">
              <a:buFont typeface="Wingdings" panose="05000000000000000000" pitchFamily="2" charset="2"/>
              <a:buChar char="q"/>
            </a:pPr>
            <a:r>
              <a:rPr lang="en-US" dirty="0" err="1">
                <a:latin typeface="Courier New" panose="02070309020205020404" pitchFamily="49" charset="0"/>
                <a:cs typeface="Courier New" panose="02070309020205020404" pitchFamily="49" charset="0"/>
              </a:rPr>
              <a:t>minu</a:t>
            </a:r>
            <a:r>
              <a:rPr lang="en-US" dirty="0"/>
              <a:t> represents a Two-dimensional array of </a:t>
            </a:r>
            <a:r>
              <a:rPr lang="en-US" dirty="0">
                <a:latin typeface="Courier New" panose="02070309020205020404" pitchFamily="49" charset="0"/>
                <a:cs typeface="Courier New" panose="02070309020205020404" pitchFamily="49" charset="0"/>
              </a:rPr>
              <a:t>3</a:t>
            </a:r>
            <a:r>
              <a:rPr lang="en-US" dirty="0"/>
              <a:t> per </a:t>
            </a:r>
            <a:r>
              <a:rPr lang="en-US" dirty="0">
                <a:latin typeface="Courier New" panose="02070309020205020404" pitchFamily="49" charset="0"/>
                <a:cs typeface="Courier New" panose="02070309020205020404" pitchFamily="49" charset="0"/>
              </a:rPr>
              <a:t>5</a:t>
            </a:r>
            <a:r>
              <a:rPr lang="en-US" dirty="0"/>
              <a:t> elements of type </a:t>
            </a:r>
            <a:r>
              <a:rPr lang="en-US" dirty="0">
                <a:latin typeface="Courier New" panose="02070309020205020404" pitchFamily="49" charset="0"/>
                <a:cs typeface="Courier New" panose="02070309020205020404" pitchFamily="49" charset="0"/>
              </a:rPr>
              <a:t>int</a:t>
            </a:r>
            <a:r>
              <a:rPr lang="en-US" dirty="0"/>
              <a:t>. The way to declare this array in C++ would be: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[3][5];</a:t>
            </a:r>
          </a:p>
          <a:p>
            <a:pPr marL="285750" indent="-285750" algn="just">
              <a:buFont typeface="Wingdings" panose="05000000000000000000" pitchFamily="2" charset="2"/>
              <a:buChar char="q"/>
            </a:pPr>
            <a:r>
              <a:rPr lang="en-US" dirty="0"/>
              <a:t>The way to reference the 2</a:t>
            </a:r>
            <a:r>
              <a:rPr lang="en-US" baseline="30000" dirty="0"/>
              <a:t>nd</a:t>
            </a:r>
            <a:r>
              <a:rPr lang="en-US" dirty="0"/>
              <a:t> element vertically and 4</a:t>
            </a:r>
            <a:r>
              <a:rPr lang="en-US" baseline="30000" dirty="0"/>
              <a:t>th</a:t>
            </a:r>
            <a:r>
              <a:rPr lang="en-US" dirty="0"/>
              <a:t> horizontally or the (2 × 4) 8</a:t>
            </a:r>
            <a:r>
              <a:rPr lang="en-US" baseline="30000" dirty="0"/>
              <a:t>th</a:t>
            </a:r>
            <a:r>
              <a:rPr lang="en-US" dirty="0"/>
              <a:t> element in an expression would be: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[1][3];</a:t>
            </a:r>
          </a:p>
          <a:p>
            <a:pPr marL="285750" indent="-285750" algn="just">
              <a:buFont typeface="Wingdings" panose="05000000000000000000" pitchFamily="2" charset="2"/>
              <a:buChar char="q"/>
            </a:pPr>
            <a:r>
              <a:rPr lang="en-US" dirty="0"/>
              <a:t>Generally, for two-dimensional array, 1</a:t>
            </a:r>
            <a:r>
              <a:rPr lang="en-US" baseline="30000" dirty="0"/>
              <a:t>st</a:t>
            </a:r>
            <a:r>
              <a:rPr lang="en-US" dirty="0"/>
              <a:t> dimension is considered as row and the 2</a:t>
            </a:r>
            <a:r>
              <a:rPr lang="en-US" baseline="30000" dirty="0"/>
              <a:t>nd</a:t>
            </a:r>
            <a:r>
              <a:rPr lang="en-US" dirty="0"/>
              <a:t> dimension is considered as column. Here, we have </a:t>
            </a:r>
            <a:r>
              <a:rPr lang="en-US" dirty="0">
                <a:latin typeface="Courier New" panose="02070309020205020404" pitchFamily="49" charset="0"/>
                <a:cs typeface="Courier New" panose="02070309020205020404" pitchFamily="49" charset="0"/>
              </a:rPr>
              <a:t>3</a:t>
            </a:r>
            <a:r>
              <a:rPr lang="en-US" dirty="0"/>
              <a:t> rows and </a:t>
            </a:r>
            <a:r>
              <a:rPr lang="en-US" dirty="0">
                <a:latin typeface="Courier New" panose="02070309020205020404" pitchFamily="49" charset="0"/>
                <a:cs typeface="Courier New" panose="02070309020205020404" pitchFamily="49" charset="0"/>
              </a:rPr>
              <a:t>5</a:t>
            </a:r>
            <a:r>
              <a:rPr lang="en-US" dirty="0"/>
              <a:t> columns. </a:t>
            </a:r>
          </a:p>
        </p:txBody>
      </p:sp>
      <p:sp>
        <p:nvSpPr>
          <p:cNvPr id="5" name="Subtitle 2"/>
          <p:cNvSpPr>
            <a:spLocks noGrp="1"/>
          </p:cNvSpPr>
          <p:nvPr>
            <p:ph type="subTitle" idx="1"/>
          </p:nvPr>
        </p:nvSpPr>
        <p:spPr>
          <a:xfrm>
            <a:off x="476205" y="1532427"/>
            <a:ext cx="5171560" cy="484632"/>
          </a:xfrm>
        </p:spPr>
        <p:txBody>
          <a:bodyPr>
            <a:normAutofit/>
          </a:bodyPr>
          <a:lstStyle/>
          <a:p>
            <a:r>
              <a:rPr lang="en-US" dirty="0" smtClean="0"/>
              <a:t>Definition, Structure &amp; Declaration</a:t>
            </a:r>
          </a:p>
        </p:txBody>
      </p:sp>
      <p:graphicFrame>
        <p:nvGraphicFramePr>
          <p:cNvPr id="7" name="Table 6"/>
          <p:cNvGraphicFramePr>
            <a:graphicFrameLocks noGrp="1"/>
          </p:cNvGraphicFramePr>
          <p:nvPr>
            <p:extLst>
              <p:ext uri="{D42A27DB-BD31-4B8C-83A1-F6EECF244321}">
                <p14:modId xmlns:p14="http://schemas.microsoft.com/office/powerpoint/2010/main" val="3123835817"/>
              </p:ext>
            </p:extLst>
          </p:nvPr>
        </p:nvGraphicFramePr>
        <p:xfrm>
          <a:off x="847657" y="3332607"/>
          <a:ext cx="7382660" cy="1006707"/>
        </p:xfrm>
        <a:graphic>
          <a:graphicData uri="http://schemas.openxmlformats.org/drawingml/2006/table">
            <a:tbl>
              <a:tblPr firstRow="1" firstCol="1" bandRow="1">
                <a:tableStyleId>{2D5ABB26-0587-4C30-8999-92F81FD0307C}</a:tableStyleId>
              </a:tblPr>
              <a:tblGrid>
                <a:gridCol w="805890"/>
                <a:gridCol w="351749"/>
                <a:gridCol w="403229"/>
                <a:gridCol w="1137868"/>
                <a:gridCol w="1137868"/>
                <a:gridCol w="1137868"/>
                <a:gridCol w="1137868"/>
                <a:gridCol w="1137868"/>
                <a:gridCol w="132452"/>
              </a:tblGrid>
              <a:tr h="180191">
                <a:tc rowSpan="5">
                  <a:txBody>
                    <a:bodyPr/>
                    <a:lstStyle/>
                    <a:p>
                      <a:pPr marL="0" marR="0" algn="ctr">
                        <a:spcBef>
                          <a:spcPts val="0"/>
                        </a:spcBef>
                        <a:spcAft>
                          <a:spcPts val="0"/>
                        </a:spcAft>
                      </a:pPr>
                      <a:r>
                        <a:rPr lang="en-US" sz="1200" dirty="0" err="1" smtClean="0">
                          <a:effectLst/>
                          <a:latin typeface="Courier New" panose="02070309020205020404" pitchFamily="49" charset="0"/>
                          <a:cs typeface="Courier New" panose="02070309020205020404" pitchFamily="49" charset="0"/>
                        </a:rPr>
                        <a:t>minu</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solidFill>
                      <a:schemeClr val="bg1">
                        <a:lumMod val="85000"/>
                      </a:schemeClr>
                    </a:solidFill>
                  </a:tcPr>
                </a:tc>
                <a:tc rowSpan="5">
                  <a:txBody>
                    <a:bodyPr/>
                    <a:lstStyle/>
                    <a:p>
                      <a:pPr marL="0" marR="0" algn="ctr">
                        <a:spcBef>
                          <a:spcPts val="0"/>
                        </a:spcBef>
                        <a:spcAft>
                          <a:spcPts val="0"/>
                        </a:spcAft>
                      </a:pPr>
                      <a:r>
                        <a:rPr lang="en-US" sz="6000" b="0" dirty="0">
                          <a:effectLst/>
                          <a:latin typeface="Arial Narrow" panose="020B0606020202030204" pitchFamily="34" charset="0"/>
                        </a:rPr>
                        <a:t>{</a:t>
                      </a:r>
                      <a:endParaRPr lang="en-US" sz="6000" b="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2</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3</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0</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200" dirty="0" err="1" smtClean="0">
                          <a:effectLst/>
                          <a:latin typeface="Courier New" panose="02070309020205020404" pitchFamily="49" charset="0"/>
                          <a:cs typeface="Courier New" panose="02070309020205020404" pitchFamily="49" charset="0"/>
                        </a:rPr>
                        <a:t>minu</a:t>
                      </a:r>
                      <a:r>
                        <a:rPr lang="en-US" sz="1200" dirty="0" smtClean="0">
                          <a:effectLst/>
                          <a:latin typeface="Courier New" panose="02070309020205020404" pitchFamily="49" charset="0"/>
                          <a:cs typeface="Courier New" panose="02070309020205020404" pitchFamily="49" charset="0"/>
                        </a:rPr>
                        <a:t>[0</a:t>
                      </a:r>
                      <a:r>
                        <a:rPr lang="en-US" sz="1200" dirty="0">
                          <a:effectLst/>
                          <a:latin typeface="Courier New" panose="02070309020205020404" pitchFamily="49" charset="0"/>
                          <a:cs typeface="Courier New" panose="02070309020205020404" pitchFamily="49" charset="0"/>
                        </a:rPr>
                        <a:t>][0]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smtClean="0">
                          <a:effectLst/>
                          <a:latin typeface="Courier New" panose="02070309020205020404" pitchFamily="49" charset="0"/>
                          <a:cs typeface="Courier New" panose="02070309020205020404" pitchFamily="49" charset="0"/>
                        </a:rPr>
                        <a:t>minu</a:t>
                      </a:r>
                      <a:r>
                        <a:rPr lang="en-US" sz="1200" dirty="0" smtClean="0">
                          <a:effectLst/>
                          <a:latin typeface="Courier New" panose="02070309020205020404" pitchFamily="49" charset="0"/>
                          <a:cs typeface="Courier New" panose="02070309020205020404" pitchFamily="49" charset="0"/>
                        </a:rPr>
                        <a:t>[0</a:t>
                      </a:r>
                      <a:r>
                        <a:rPr lang="en-US" sz="1200" dirty="0">
                          <a:effectLst/>
                          <a:latin typeface="Courier New" panose="02070309020205020404" pitchFamily="49" charset="0"/>
                          <a:cs typeface="Courier New" panose="02070309020205020404" pitchFamily="49" charset="0"/>
                        </a:rPr>
                        <a:t>][1]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minu[0][2]</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minu[0][3]</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minu[0][4]</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solidFill>
                      <a:schemeClr val="bg1">
                        <a:lumMod val="85000"/>
                      </a:schemeClr>
                    </a:solidFill>
                  </a:tcPr>
                </a:tc>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1</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200" dirty="0" err="1" smtClean="0">
                          <a:effectLst/>
                          <a:latin typeface="Courier New" panose="02070309020205020404" pitchFamily="49" charset="0"/>
                          <a:cs typeface="Courier New" panose="02070309020205020404" pitchFamily="49" charset="0"/>
                        </a:rPr>
                        <a:t>minu</a:t>
                      </a:r>
                      <a:r>
                        <a:rPr lang="en-US" sz="1200" dirty="0" smtClean="0">
                          <a:effectLst/>
                          <a:latin typeface="Courier New" panose="02070309020205020404" pitchFamily="49" charset="0"/>
                          <a:cs typeface="Courier New" panose="02070309020205020404" pitchFamily="49" charset="0"/>
                        </a:rPr>
                        <a:t>[1</a:t>
                      </a:r>
                      <a:r>
                        <a:rPr lang="en-US" sz="1200" dirty="0">
                          <a:effectLst/>
                          <a:latin typeface="Courier New" panose="02070309020205020404" pitchFamily="49" charset="0"/>
                          <a:cs typeface="Courier New" panose="02070309020205020404" pitchFamily="49" charset="0"/>
                        </a:rPr>
                        <a:t>][0]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[1][3]</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minu[1][4]</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solidFill>
                      <a:schemeClr val="bg1">
                        <a:lumMod val="85000"/>
                      </a:schemeClr>
                    </a:solidFill>
                  </a:tcPr>
                </a:tc>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200" dirty="0" err="1" smtClean="0">
                          <a:effectLst/>
                          <a:latin typeface="Courier New" panose="02070309020205020404" pitchFamily="49" charset="0"/>
                          <a:cs typeface="Courier New" panose="02070309020205020404" pitchFamily="49" charset="0"/>
                        </a:rPr>
                        <a:t>minu</a:t>
                      </a:r>
                      <a:r>
                        <a:rPr lang="en-US" sz="1200" dirty="0" smtClean="0">
                          <a:effectLst/>
                          <a:latin typeface="Courier New" panose="02070309020205020404" pitchFamily="49" charset="0"/>
                          <a:cs typeface="Courier New" panose="02070309020205020404" pitchFamily="49" charset="0"/>
                        </a:rPr>
                        <a:t>[2</a:t>
                      </a:r>
                      <a:r>
                        <a:rPr lang="en-US" sz="1200" dirty="0">
                          <a:effectLst/>
                          <a:latin typeface="Courier New" panose="02070309020205020404" pitchFamily="49" charset="0"/>
                          <a:cs typeface="Courier New" panose="02070309020205020404" pitchFamily="49" charset="0"/>
                        </a:rPr>
                        <a:t>][0]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[2][3]</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solidFill>
                      <a:schemeClr val="bg1">
                        <a:lumMod val="85000"/>
                      </a:schemeClr>
                    </a:solidFill>
                  </a:tcPr>
                </a:tc>
              </a:tr>
              <a:tr h="118884">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r>
            </a:tbl>
          </a:graphicData>
        </a:graphic>
      </p:graphicFrame>
    </p:spTree>
    <p:extLst>
      <p:ext uri="{BB962C8B-B14F-4D97-AF65-F5344CB8AC3E}">
        <p14:creationId xmlns:p14="http://schemas.microsoft.com/office/powerpoint/2010/main" val="2322777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Initialization</a:t>
            </a:r>
            <a:endParaRPr lang="en-US" sz="2600" b="1" dirty="0">
              <a:solidFill>
                <a:schemeClr val="tx1"/>
              </a:solidFill>
            </a:endParaRPr>
          </a:p>
        </p:txBody>
      </p:sp>
      <p:sp>
        <p:nvSpPr>
          <p:cNvPr id="4" name="TextBox 3">
            <a:extLst>
              <a:ext uri="{FF2B5EF4-FFF2-40B4-BE49-F238E27FC236}">
                <a16:creationId xmlns="" xmlns:a16="http://schemas.microsoft.com/office/drawing/2014/main" id="{37C26D19-85DA-834B-9600-C9820C508897}"/>
              </a:ext>
            </a:extLst>
          </p:cNvPr>
          <p:cNvSpPr txBox="1"/>
          <p:nvPr/>
        </p:nvSpPr>
        <p:spPr>
          <a:xfrm>
            <a:off x="335494" y="1594091"/>
            <a:ext cx="8369031" cy="510909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Assigning values at the time of declaring a two-dimensional array can be any one of the following ways</a:t>
            </a:r>
            <a:r>
              <a:rPr lang="en-US" dirty="0" smtClean="0"/>
              <a:t>:</a:t>
            </a:r>
          </a:p>
          <a:p>
            <a:pPr algn="just"/>
            <a:endParaRPr lang="en-US" dirty="0"/>
          </a:p>
          <a:p>
            <a:pPr marL="398463" lvl="1" indent="0" algn="just">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minu</a:t>
            </a:r>
            <a:r>
              <a:rPr lang="en-US" sz="1600" dirty="0">
                <a:latin typeface="Courier New" panose="02070309020205020404" pitchFamily="49" charset="0"/>
                <a:cs typeface="Courier New" panose="02070309020205020404" pitchFamily="49" charset="0"/>
              </a:rPr>
              <a:t>[3][5] = {1,2,3,4,5,2,4,6,8,10,3,6,9,12,15};</a:t>
            </a:r>
          </a:p>
          <a:p>
            <a:pPr marL="398463" lvl="1" indent="0" algn="just">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minu</a:t>
            </a:r>
            <a:r>
              <a:rPr lang="en-US" sz="1600" dirty="0">
                <a:latin typeface="Courier New" panose="02070309020205020404" pitchFamily="49" charset="0"/>
                <a:cs typeface="Courier New" panose="02070309020205020404" pitchFamily="49" charset="0"/>
              </a:rPr>
              <a:t>[3][5] = {{1,2,3,4,5},{2,4,6,8,10},{3,6,9,12,15}};</a:t>
            </a:r>
          </a:p>
          <a:p>
            <a:pPr marL="398463" lvl="1" indent="0" algn="just">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minu</a:t>
            </a:r>
            <a:r>
              <a:rPr lang="en-US" sz="1600" dirty="0">
                <a:latin typeface="Courier New" panose="02070309020205020404" pitchFamily="49" charset="0"/>
                <a:cs typeface="Courier New" panose="02070309020205020404" pitchFamily="49" charset="0"/>
              </a:rPr>
              <a:t>[3][5] = </a:t>
            </a: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marL="2684463" lvl="6" algn="just"/>
            <a:r>
              <a:rPr lang="en-US" sz="1600" dirty="0">
                <a:latin typeface="Courier New" panose="02070309020205020404" pitchFamily="49" charset="0"/>
                <a:cs typeface="Courier New" panose="02070309020205020404" pitchFamily="49" charset="0"/>
              </a:rPr>
              <a:t>  {1,2,3,4,5},</a:t>
            </a:r>
          </a:p>
          <a:p>
            <a:pPr marL="2684463" lvl="6" algn="just"/>
            <a:r>
              <a:rPr lang="en-US" sz="1600" dirty="0">
                <a:latin typeface="Courier New" panose="02070309020205020404" pitchFamily="49" charset="0"/>
                <a:cs typeface="Courier New" panose="02070309020205020404" pitchFamily="49" charset="0"/>
              </a:rPr>
              <a:t>  {2,4,6,8,10},</a:t>
            </a:r>
          </a:p>
          <a:p>
            <a:pPr marL="2684463" lvl="6" algn="just"/>
            <a:r>
              <a:rPr lang="en-US" sz="1600" dirty="0">
                <a:latin typeface="Courier New" panose="02070309020205020404" pitchFamily="49" charset="0"/>
                <a:cs typeface="Courier New" panose="02070309020205020404" pitchFamily="49" charset="0"/>
              </a:rPr>
              <a:t>  {3,6,9,12,15</a:t>
            </a:r>
            <a:r>
              <a:rPr lang="en-US" sz="1600" dirty="0" smtClean="0">
                <a:latin typeface="Courier New" panose="02070309020205020404" pitchFamily="49" charset="0"/>
                <a:cs typeface="Courier New" panose="02070309020205020404" pitchFamily="49" charset="0"/>
              </a:rPr>
              <a:t>}</a:t>
            </a:r>
          </a:p>
          <a:p>
            <a:pPr marL="2684463" lvl="6" algn="just"/>
            <a:r>
              <a:rPr lang="en-US" sz="1600" dirty="0" smtClean="0">
                <a:latin typeface="Courier New" panose="02070309020205020404" pitchFamily="49" charset="0"/>
                <a:cs typeface="Courier New" panose="02070309020205020404" pitchFamily="49" charset="0"/>
              </a:rPr>
              <a:t>};</a:t>
            </a:r>
          </a:p>
          <a:p>
            <a:pPr marL="398463" lvl="1" indent="0" algn="just">
              <a:buNone/>
            </a:pPr>
            <a:endParaRPr lang="en-US" sz="1600"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internal braces are unnecessary, but helps to distinguish the rows from the columns. </a:t>
            </a:r>
          </a:p>
          <a:p>
            <a:pPr marL="285750" indent="-285750" algn="just">
              <a:buFont typeface="Wingdings" panose="05000000000000000000" pitchFamily="2" charset="2"/>
              <a:buChar char="q"/>
            </a:pPr>
            <a:r>
              <a:rPr lang="en-US" dirty="0"/>
              <a:t>Take care to include the semicolon at the end of the curly brace which closes the assignment. </a:t>
            </a:r>
          </a:p>
          <a:p>
            <a:pPr marL="285750" indent="-285750" algn="just">
              <a:buFont typeface="Wingdings" panose="05000000000000000000" pitchFamily="2" charset="2"/>
              <a:buChar char="q"/>
            </a:pPr>
            <a:r>
              <a:rPr lang="en-US" dirty="0"/>
              <a:t>If there are not enough elements in the curly braces to account for every single element in an array, the remaining elements will be filled out with garbage/zeros. </a:t>
            </a:r>
          </a:p>
          <a:p>
            <a:pPr marL="285750" indent="-285750" algn="just">
              <a:buFont typeface="Wingdings" panose="05000000000000000000" pitchFamily="2" charset="2"/>
              <a:buChar char="q"/>
            </a:pPr>
            <a:r>
              <a:rPr lang="en-US" dirty="0"/>
              <a:t>Static and global variables are always guaranteed to be initialized to zero anyway, whereas auto or local variables are guaranteed to be garbage.</a:t>
            </a:r>
          </a:p>
        </p:txBody>
      </p:sp>
    </p:spTree>
    <p:extLst>
      <p:ext uri="{BB962C8B-B14F-4D97-AF65-F5344CB8AC3E}">
        <p14:creationId xmlns:p14="http://schemas.microsoft.com/office/powerpoint/2010/main" val="2323239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134" y="1655763"/>
            <a:ext cx="3906838" cy="4962320"/>
          </a:xfrm>
        </p:spPr>
        <p:txBody>
          <a:bodyPr>
            <a:noAutofit/>
          </a:bodyPr>
          <a:lstStyle/>
          <a:p>
            <a:pPr algn="just">
              <a:buClrTx/>
              <a:buFont typeface="Wingdings" panose="05000000000000000000" pitchFamily="2" charset="2"/>
              <a:buChar char="q"/>
            </a:pPr>
            <a:r>
              <a:rPr lang="en-US" sz="1600" dirty="0" smtClean="0"/>
              <a:t>Nested loop is used to take input and give output.</a:t>
            </a:r>
          </a:p>
          <a:p>
            <a:pPr algn="just">
              <a:buClrTx/>
              <a:buFont typeface="Wingdings" panose="05000000000000000000" pitchFamily="2" charset="2"/>
              <a:buChar char="q"/>
            </a:pPr>
            <a:r>
              <a:rPr lang="en-US" sz="1600" dirty="0" smtClean="0"/>
              <a:t>The input is taken in row (1</a:t>
            </a:r>
            <a:r>
              <a:rPr lang="en-US" sz="1600" baseline="30000" dirty="0" smtClean="0"/>
              <a:t>st</a:t>
            </a:r>
            <a:r>
              <a:rPr lang="en-US" sz="1600" dirty="0" smtClean="0"/>
              <a:t> dimension) major. i.e. all the values of row 0 is scanned first, then the values of row 1, and values of row 2. For each row, value at column 0 is scanned first, then the value at column 1, and value at column 2.</a:t>
            </a:r>
          </a:p>
          <a:p>
            <a:pPr algn="just">
              <a:buClrTx/>
              <a:buFont typeface="Wingdings" panose="05000000000000000000" pitchFamily="2" charset="2"/>
              <a:buChar char="q"/>
            </a:pPr>
            <a:r>
              <a:rPr lang="en-US" sz="1600" dirty="0" smtClean="0"/>
              <a:t>In output, array </a:t>
            </a:r>
            <a:r>
              <a:rPr lang="en-US" sz="1600" dirty="0" smtClean="0">
                <a:latin typeface="Courier New" panose="02070309020205020404" pitchFamily="49" charset="0"/>
                <a:cs typeface="Courier New" panose="02070309020205020404" pitchFamily="49" charset="0"/>
              </a:rPr>
              <a:t>a</a:t>
            </a:r>
            <a:r>
              <a:rPr lang="en-US" sz="1600" dirty="0" smtClean="0"/>
              <a:t> is used in row major. But array </a:t>
            </a:r>
            <a:r>
              <a:rPr lang="en-US" sz="1600" dirty="0" smtClean="0">
                <a:latin typeface="Courier New" panose="02070309020205020404" pitchFamily="49" charset="0"/>
                <a:cs typeface="Courier New" panose="02070309020205020404" pitchFamily="49" charset="0"/>
              </a:rPr>
              <a:t>b</a:t>
            </a:r>
            <a:r>
              <a:rPr lang="en-US" sz="1600" dirty="0" smtClean="0"/>
              <a:t> is used in column (2</a:t>
            </a:r>
            <a:r>
              <a:rPr lang="en-US" sz="1600" baseline="30000" dirty="0" smtClean="0"/>
              <a:t>nd</a:t>
            </a:r>
            <a:r>
              <a:rPr lang="en-US" sz="1600" dirty="0" smtClean="0"/>
              <a:t> dimension) major. </a:t>
            </a:r>
            <a:r>
              <a:rPr lang="en-US" sz="1600" dirty="0"/>
              <a:t>i.e. all the values of </a:t>
            </a:r>
            <a:r>
              <a:rPr lang="en-US" sz="1600" dirty="0" smtClean="0"/>
              <a:t>column </a:t>
            </a:r>
            <a:r>
              <a:rPr lang="en-US" sz="1600" dirty="0"/>
              <a:t>0 is </a:t>
            </a:r>
            <a:r>
              <a:rPr lang="en-US" sz="1600" dirty="0" smtClean="0"/>
              <a:t>added </a:t>
            </a:r>
            <a:r>
              <a:rPr lang="en-US" sz="1600" dirty="0"/>
              <a:t>first, then the values of column</a:t>
            </a:r>
            <a:r>
              <a:rPr lang="en-US" sz="1600" dirty="0" smtClean="0"/>
              <a:t> </a:t>
            </a:r>
            <a:r>
              <a:rPr lang="en-US" sz="1600" dirty="0"/>
              <a:t>1, and values of column</a:t>
            </a:r>
            <a:r>
              <a:rPr lang="en-US" sz="1600" dirty="0" smtClean="0"/>
              <a:t> </a:t>
            </a:r>
            <a:r>
              <a:rPr lang="en-US" sz="1600" dirty="0"/>
              <a:t>2. For each column</a:t>
            </a:r>
            <a:r>
              <a:rPr lang="en-US" sz="1600" dirty="0" smtClean="0"/>
              <a:t>, </a:t>
            </a:r>
            <a:r>
              <a:rPr lang="en-US" sz="1600" dirty="0"/>
              <a:t>value </a:t>
            </a:r>
            <a:r>
              <a:rPr lang="en-US" sz="1600" dirty="0" smtClean="0"/>
              <a:t>at row </a:t>
            </a:r>
            <a:r>
              <a:rPr lang="en-US" sz="1600" dirty="0"/>
              <a:t>0 is </a:t>
            </a:r>
            <a:r>
              <a:rPr lang="en-US" sz="1600" dirty="0" smtClean="0"/>
              <a:t>added </a:t>
            </a:r>
            <a:r>
              <a:rPr lang="en-US" sz="1600" dirty="0"/>
              <a:t>first, then the value at row</a:t>
            </a:r>
            <a:r>
              <a:rPr lang="en-US" sz="1600" dirty="0" smtClean="0"/>
              <a:t> </a:t>
            </a:r>
            <a:r>
              <a:rPr lang="en-US" sz="1600" dirty="0"/>
              <a:t>1, and value at row</a:t>
            </a:r>
            <a:r>
              <a:rPr lang="en-US" sz="1600" dirty="0" smtClean="0"/>
              <a:t> </a:t>
            </a:r>
            <a:r>
              <a:rPr lang="en-US" sz="1600" dirty="0"/>
              <a:t>2.</a:t>
            </a:r>
          </a:p>
          <a:p>
            <a:pPr algn="just"/>
            <a:endParaRPr lang="en-US" sz="1600" dirty="0"/>
          </a:p>
        </p:txBody>
      </p:sp>
      <p:graphicFrame>
        <p:nvGraphicFramePr>
          <p:cNvPr id="10" name="Table 9"/>
          <p:cNvGraphicFramePr>
            <a:graphicFrameLocks noGrp="1"/>
          </p:cNvGraphicFramePr>
          <p:nvPr>
            <p:extLst>
              <p:ext uri="{D42A27DB-BD31-4B8C-83A1-F6EECF244321}">
                <p14:modId xmlns:p14="http://schemas.microsoft.com/office/powerpoint/2010/main" val="287835339"/>
              </p:ext>
            </p:extLst>
          </p:nvPr>
        </p:nvGraphicFramePr>
        <p:xfrm>
          <a:off x="4134972" y="3160005"/>
          <a:ext cx="4790515" cy="2853865"/>
        </p:xfrm>
        <a:graphic>
          <a:graphicData uri="http://schemas.openxmlformats.org/drawingml/2006/table">
            <a:tbl>
              <a:tblPr firstRow="1" firstCol="1" bandRow="1">
                <a:tableStyleId>{2D5ABB26-0587-4C30-8999-92F81FD0307C}</a:tableStyleId>
              </a:tblPr>
              <a:tblGrid>
                <a:gridCol w="258951"/>
                <a:gridCol w="4531564"/>
              </a:tblGrid>
              <a:tr h="235685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smtClean="0">
                          <a:solidFill>
                            <a:schemeClr val="bg1">
                              <a:lumMod val="65000"/>
                            </a:schemeClr>
                          </a:solidFill>
                          <a:effectLst/>
                          <a:latin typeface="Courier New" panose="02070309020205020404" pitchFamily="49" charset="0"/>
                          <a:cs typeface="Courier New" panose="02070309020205020404" pitchFamily="49" charset="0"/>
                        </a:rPr>
                        <a:t>11</a:t>
                      </a: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a:t>
                      </a:r>
                      <a:r>
                        <a:rPr lang="en-US" sz="1200" dirty="0" smtClean="0">
                          <a:solidFill>
                            <a:srgbClr val="00B050"/>
                          </a:solidFill>
                          <a:effectLst/>
                          <a:latin typeface="Courier New" panose="02070309020205020404" pitchFamily="49" charset="0"/>
                          <a:cs typeface="Courier New" panose="02070309020205020404" pitchFamily="49" charset="0"/>
                        </a:rPr>
                        <a:t>input &amp; output of a 2D array</a:t>
                      </a:r>
                      <a:endParaRPr lang="en-US" sz="1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pPr>
                      <a:r>
                        <a:rPr lang="en-US" sz="1200" dirty="0" smtClean="0">
                          <a:effectLst/>
                          <a:latin typeface="Courier New" panose="02070309020205020404" pitchFamily="49" charset="0"/>
                          <a:cs typeface="Courier New" panose="02070309020205020404" pitchFamily="49" charset="0"/>
                        </a:rPr>
                        <a:t>{</a:t>
                      </a:r>
                      <a:endParaRPr lang="en-US" sz="1800" dirty="0" smtClean="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kern="1200" dirty="0" err="1" smtClean="0">
                          <a:solidFill>
                            <a:srgbClr val="0000B0"/>
                          </a:solidFill>
                          <a:effectLst/>
                          <a:latin typeface="Courier New" panose="02070309020205020404" pitchFamily="49" charset="0"/>
                          <a:ea typeface="+mn-ea"/>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 j, a[3][3], b[3][3]={1,3,5,7,9,2,4,6,8};</a:t>
                      </a:r>
                      <a:endParaRPr lang="en-US" sz="1800" dirty="0" smtClean="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smtClean="0">
                          <a:solidFill>
                            <a:srgbClr val="0000B0"/>
                          </a:solidFill>
                          <a:effectLst/>
                          <a:latin typeface="Courier New" panose="02070309020205020404" pitchFamily="49" charset="0"/>
                          <a:cs typeface="Courier New" panose="02070309020205020404" pitchFamily="49" charset="0"/>
                        </a:rPr>
                        <a:t>for</a:t>
                      </a:r>
                      <a:r>
                        <a:rPr lang="en-US" sz="1200" dirty="0" smtClean="0">
                          <a:effectLst/>
                          <a:latin typeface="Courier New" panose="02070309020205020404" pitchFamily="49" charset="0"/>
                          <a:cs typeface="Courier New" panose="02070309020205020404" pitchFamily="49" charset="0"/>
                        </a:rPr>
                        <a:t>(</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=0;i&lt;3;i++)</a:t>
                      </a:r>
                      <a:endParaRPr lang="en-US" sz="1200" kern="1200" dirty="0" smtClean="0">
                        <a:solidFill>
                          <a:schemeClr val="tx1"/>
                        </a:solidFill>
                        <a:effectLst/>
                        <a:latin typeface="Courier New" panose="02070309020205020404" pitchFamily="49" charset="0"/>
                        <a:ea typeface="+mn-ea"/>
                        <a:cs typeface="Courier New" panose="02070309020205020404" pitchFamily="49" charset="0"/>
                      </a:endParaRPr>
                    </a:p>
                    <a:p>
                      <a:pPr marL="182880" marR="0">
                        <a:lnSpc>
                          <a:spcPct val="115000"/>
                        </a:lnSpc>
                        <a:spcBef>
                          <a:spcPts val="0"/>
                        </a:spcBef>
                        <a:spcAft>
                          <a:spcPts val="0"/>
                        </a:spcAft>
                      </a:pPr>
                      <a:r>
                        <a:rPr lang="en-US" sz="1200" kern="1200" baseline="0" dirty="0" smtClean="0">
                          <a:solidFill>
                            <a:schemeClr val="tx1"/>
                          </a:solidFill>
                          <a:effectLst/>
                          <a:latin typeface="Courier New" panose="02070309020205020404" pitchFamily="49" charset="0"/>
                          <a:ea typeface="+mn-ea"/>
                          <a:cs typeface="Courier New" panose="02070309020205020404" pitchFamily="49" charset="0"/>
                        </a:rPr>
                        <a:t>  </a:t>
                      </a:r>
                      <a:r>
                        <a:rPr lang="en-US" sz="1200" kern="1200" dirty="0" smtClean="0">
                          <a:solidFill>
                            <a:srgbClr val="0000B0"/>
                          </a:solidFill>
                          <a:effectLst/>
                          <a:latin typeface="Courier New" panose="02070309020205020404" pitchFamily="49" charset="0"/>
                          <a:ea typeface="+mn-ea"/>
                          <a:cs typeface="Courier New" panose="02070309020205020404" pitchFamily="49" charset="0"/>
                        </a:rPr>
                        <a:t>for</a:t>
                      </a:r>
                      <a:r>
                        <a:rPr lang="en-US" sz="1200" kern="1200" dirty="0" smtClean="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1200" kern="1200" dirty="0" err="1" smtClean="0">
                          <a:solidFill>
                            <a:schemeClr val="tx1"/>
                          </a:solidFill>
                          <a:effectLst/>
                          <a:latin typeface="Courier New" panose="02070309020205020404" pitchFamily="49" charset="0"/>
                          <a:ea typeface="+mn-ea"/>
                          <a:cs typeface="Courier New" panose="02070309020205020404" pitchFamily="49" charset="0"/>
                        </a:rPr>
                        <a:t>cin</a:t>
                      </a:r>
                      <a:r>
                        <a:rPr lang="en-US" sz="1200" kern="1200" dirty="0" smtClean="0">
                          <a:solidFill>
                            <a:schemeClr val="tx1"/>
                          </a:solidFill>
                          <a:effectLst/>
                          <a:latin typeface="Courier New" panose="02070309020205020404" pitchFamily="49" charset="0"/>
                          <a:ea typeface="+mn-ea"/>
                          <a:cs typeface="Courier New" panose="02070309020205020404" pitchFamily="49" charset="0"/>
                        </a:rPr>
                        <a:t>&gt;&gt;</a:t>
                      </a:r>
                      <a:r>
                        <a:rPr lang="en-US" sz="1200" dirty="0" smtClean="0">
                          <a:effectLst/>
                          <a:latin typeface="Courier New" panose="02070309020205020404" pitchFamily="49" charset="0"/>
                          <a:cs typeface="Courier New" panose="02070309020205020404" pitchFamily="49" charset="0"/>
                        </a:rPr>
                        <a:t>a[</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][j];</a:t>
                      </a:r>
                      <a:endParaRPr lang="en-US" sz="1800" dirty="0" smtClean="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smtClean="0">
                          <a:solidFill>
                            <a:srgbClr val="0000B0"/>
                          </a:solidFill>
                          <a:effectLst/>
                          <a:latin typeface="Courier New" panose="02070309020205020404" pitchFamily="49" charset="0"/>
                          <a:cs typeface="Courier New" panose="02070309020205020404" pitchFamily="49" charset="0"/>
                        </a:rPr>
                        <a:t>for</a:t>
                      </a:r>
                      <a:r>
                        <a:rPr lang="en-US" sz="1200" dirty="0" smtClean="0">
                          <a:effectLst/>
                          <a:latin typeface="Courier New" panose="02070309020205020404" pitchFamily="49" charset="0"/>
                          <a:cs typeface="Courier New" panose="02070309020205020404" pitchFamily="49" charset="0"/>
                        </a:rPr>
                        <a:t>(</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=0;i&lt;3;i++)</a:t>
                      </a:r>
                      <a:endParaRPr lang="en-US" sz="1800" dirty="0" smtClean="0">
                        <a:effectLst/>
                        <a:latin typeface="Courier New" panose="02070309020205020404" pitchFamily="49" charset="0"/>
                        <a:cs typeface="Courier New" panose="02070309020205020404" pitchFamily="49" charset="0"/>
                      </a:endParaRPr>
                    </a:p>
                    <a:p>
                      <a:pPr marL="365760" marR="0">
                        <a:lnSpc>
                          <a:spcPct val="115000"/>
                        </a:lnSpc>
                        <a:spcBef>
                          <a:spcPts val="0"/>
                        </a:spcBef>
                        <a:spcAft>
                          <a:spcPts val="0"/>
                        </a:spcAft>
                      </a:pPr>
                      <a:r>
                        <a:rPr lang="en-US" sz="1200" kern="1200" dirty="0" smtClean="0">
                          <a:solidFill>
                            <a:srgbClr val="0000B0"/>
                          </a:solidFill>
                          <a:effectLst/>
                          <a:latin typeface="Courier New" panose="02070309020205020404" pitchFamily="49" charset="0"/>
                          <a:ea typeface="+mn-ea"/>
                          <a:cs typeface="Courier New" panose="02070309020205020404" pitchFamily="49" charset="0"/>
                        </a:rPr>
                        <a:t>for</a:t>
                      </a:r>
                      <a:r>
                        <a:rPr lang="en-US" sz="1200" kern="1200" dirty="0" smtClean="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&lt;&lt;a[</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][j] + b[j][</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a:t>
                      </a:r>
                      <a:endParaRPr lang="en-US" sz="18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685800" algn="l"/>
                        </a:tabLst>
                      </a:pPr>
                      <a:r>
                        <a:rPr lang="en-US" sz="1200" dirty="0" smtClean="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tr>
              <a:tr h="49418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smtClean="0">
                          <a:solidFill>
                            <a:srgbClr val="FFFF00"/>
                          </a:solidFill>
                          <a:effectLst/>
                          <a:latin typeface="Courier New" panose="02070309020205020404" pitchFamily="49" charset="0"/>
                          <a:cs typeface="Courier New" panose="02070309020205020404" pitchFamily="49" charset="0"/>
                        </a:rPr>
                        <a:t>2 4 6 8 1 3 5 7 9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smtClean="0">
                          <a:effectLst/>
                          <a:latin typeface="Courier New" panose="02070309020205020404" pitchFamily="49" charset="0"/>
                          <a:ea typeface="Times New Roman" panose="02020603050405020304" pitchFamily="18" charset="0"/>
                          <a:cs typeface="Courier New" panose="02070309020205020404" pitchFamily="49" charset="0"/>
                        </a:rPr>
                        <a:t>?</a:t>
                      </a:r>
                      <a:r>
                        <a:rPr lang="en-US" sz="1400" b="1" baseline="0" dirty="0" smtClean="0">
                          <a:effectLst/>
                          <a:latin typeface="Courier New" panose="02070309020205020404" pitchFamily="49" charset="0"/>
                          <a:ea typeface="Times New Roman" panose="02020603050405020304" pitchFamily="18" charset="0"/>
                          <a:cs typeface="Courier New" panose="02070309020205020404" pitchFamily="49" charset="0"/>
                        </a:rPr>
                        <a:t> ? ? ? ? ? ? ? ?</a:t>
                      </a:r>
                      <a:endParaRPr lang="en-US" sz="2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tr>
            </a:tbl>
          </a:graphicData>
        </a:graphic>
      </p:graphicFrame>
      <p:sp>
        <p:nvSpPr>
          <p:cNvPr id="11" name="TextBox 10"/>
          <p:cNvSpPr txBox="1"/>
          <p:nvPr/>
        </p:nvSpPr>
        <p:spPr>
          <a:xfrm>
            <a:off x="4235824" y="1655763"/>
            <a:ext cx="4812926" cy="1077218"/>
          </a:xfrm>
          <a:prstGeom prst="rect">
            <a:avLst/>
          </a:prstGeom>
          <a:noFill/>
        </p:spPr>
        <p:txBody>
          <a:bodyPr wrap="square" rtlCol="0">
            <a:spAutoFit/>
          </a:bodyPr>
          <a:lstStyle/>
          <a:p>
            <a:pPr algn="just"/>
            <a:r>
              <a:rPr lang="en-US" sz="1600" dirty="0"/>
              <a:t>Consider the following example (the dark area at the end consists the input and the output of this program; the yellow colored text represents input given by the user and black colored text represents output):</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Access</a:t>
            </a:r>
            <a:endParaRPr lang="en-US" sz="2600" b="1" dirty="0">
              <a:solidFill>
                <a:schemeClr val="tx1"/>
              </a:solidFill>
            </a:endParaRPr>
          </a:p>
        </p:txBody>
      </p:sp>
    </p:spTree>
    <p:extLst>
      <p:ext uri="{BB962C8B-B14F-4D97-AF65-F5344CB8AC3E}">
        <p14:creationId xmlns:p14="http://schemas.microsoft.com/office/powerpoint/2010/main" val="1594111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134" y="1655763"/>
            <a:ext cx="3906838" cy="4998534"/>
          </a:xfrm>
        </p:spPr>
        <p:txBody>
          <a:bodyPr>
            <a:noAutofit/>
          </a:bodyPr>
          <a:lstStyle/>
          <a:p>
            <a:pPr algn="just">
              <a:buClrTx/>
              <a:buFont typeface="Wingdings" panose="05000000000000000000" pitchFamily="2" charset="2"/>
              <a:buChar char="q"/>
            </a:pPr>
            <a:r>
              <a:rPr lang="en-US" sz="1600" dirty="0" smtClean="0"/>
              <a:t>Nested loop is used to take input and give output.</a:t>
            </a:r>
          </a:p>
          <a:p>
            <a:pPr algn="just">
              <a:buClrTx/>
              <a:buFont typeface="Wingdings" panose="05000000000000000000" pitchFamily="2" charset="2"/>
              <a:buChar char="q"/>
            </a:pPr>
            <a:r>
              <a:rPr lang="en-US" sz="1600" dirty="0" smtClean="0"/>
              <a:t>The input is taken in row (1</a:t>
            </a:r>
            <a:r>
              <a:rPr lang="en-US" sz="1600" baseline="30000" dirty="0" smtClean="0"/>
              <a:t>st</a:t>
            </a:r>
            <a:r>
              <a:rPr lang="en-US" sz="1600" dirty="0" smtClean="0"/>
              <a:t> dimension) major. i.e. all the values of row 0 is scanned first, then the values of row 1, and values of row 2. For each row, value at column 0 is scanned first, then the value at column 1, and value at column 2.</a:t>
            </a:r>
          </a:p>
          <a:p>
            <a:pPr algn="just">
              <a:buClrTx/>
              <a:buFont typeface="Wingdings" panose="05000000000000000000" pitchFamily="2" charset="2"/>
              <a:buChar char="q"/>
            </a:pPr>
            <a:r>
              <a:rPr lang="en-US" sz="1600" dirty="0" smtClean="0"/>
              <a:t>In output, array </a:t>
            </a:r>
            <a:r>
              <a:rPr lang="en-US" sz="1600" dirty="0" smtClean="0">
                <a:latin typeface="Courier New" panose="02070309020205020404" pitchFamily="49" charset="0"/>
                <a:cs typeface="Courier New" panose="02070309020205020404" pitchFamily="49" charset="0"/>
              </a:rPr>
              <a:t>a</a:t>
            </a:r>
            <a:r>
              <a:rPr lang="en-US" sz="1600" dirty="0" smtClean="0"/>
              <a:t> is used in row major. But array </a:t>
            </a:r>
            <a:r>
              <a:rPr lang="en-US" sz="1600" dirty="0" smtClean="0">
                <a:latin typeface="Courier New" panose="02070309020205020404" pitchFamily="49" charset="0"/>
                <a:cs typeface="Courier New" panose="02070309020205020404" pitchFamily="49" charset="0"/>
              </a:rPr>
              <a:t>b</a:t>
            </a:r>
            <a:r>
              <a:rPr lang="en-US" sz="1600" dirty="0" smtClean="0"/>
              <a:t> is used in column (2</a:t>
            </a:r>
            <a:r>
              <a:rPr lang="en-US" sz="1600" baseline="30000" dirty="0" smtClean="0"/>
              <a:t>nd</a:t>
            </a:r>
            <a:r>
              <a:rPr lang="en-US" sz="1600" dirty="0" smtClean="0"/>
              <a:t> dimension) major. </a:t>
            </a:r>
            <a:r>
              <a:rPr lang="en-US" sz="1600" dirty="0"/>
              <a:t>i.e. all the values of </a:t>
            </a:r>
            <a:r>
              <a:rPr lang="en-US" sz="1600" dirty="0" smtClean="0"/>
              <a:t>column </a:t>
            </a:r>
            <a:r>
              <a:rPr lang="en-US" sz="1600" dirty="0"/>
              <a:t>0 is </a:t>
            </a:r>
            <a:r>
              <a:rPr lang="en-US" sz="1600" dirty="0" smtClean="0"/>
              <a:t>added </a:t>
            </a:r>
            <a:r>
              <a:rPr lang="en-US" sz="1600" dirty="0"/>
              <a:t>first, then the values of column</a:t>
            </a:r>
            <a:r>
              <a:rPr lang="en-US" sz="1600" dirty="0" smtClean="0"/>
              <a:t> </a:t>
            </a:r>
            <a:r>
              <a:rPr lang="en-US" sz="1600" dirty="0"/>
              <a:t>1, and values of column</a:t>
            </a:r>
            <a:r>
              <a:rPr lang="en-US" sz="1600" dirty="0" smtClean="0"/>
              <a:t> </a:t>
            </a:r>
            <a:r>
              <a:rPr lang="en-US" sz="1600" dirty="0"/>
              <a:t>2. For each column</a:t>
            </a:r>
            <a:r>
              <a:rPr lang="en-US" sz="1600" dirty="0" smtClean="0"/>
              <a:t>, </a:t>
            </a:r>
            <a:r>
              <a:rPr lang="en-US" sz="1600" dirty="0"/>
              <a:t>value </a:t>
            </a:r>
            <a:r>
              <a:rPr lang="en-US" sz="1600" dirty="0" smtClean="0"/>
              <a:t>at row </a:t>
            </a:r>
            <a:r>
              <a:rPr lang="en-US" sz="1600" dirty="0"/>
              <a:t>0 is </a:t>
            </a:r>
            <a:r>
              <a:rPr lang="en-US" sz="1600" dirty="0" smtClean="0"/>
              <a:t>added </a:t>
            </a:r>
            <a:r>
              <a:rPr lang="en-US" sz="1600" dirty="0"/>
              <a:t>first, then the value at row</a:t>
            </a:r>
            <a:r>
              <a:rPr lang="en-US" sz="1600" dirty="0" smtClean="0"/>
              <a:t> </a:t>
            </a:r>
            <a:r>
              <a:rPr lang="en-US" sz="1600" dirty="0"/>
              <a:t>1, and value at row</a:t>
            </a:r>
            <a:r>
              <a:rPr lang="en-US" sz="1600" dirty="0" smtClean="0"/>
              <a:t> </a:t>
            </a:r>
            <a:r>
              <a:rPr lang="en-US" sz="1600" dirty="0"/>
              <a:t>2.</a:t>
            </a:r>
          </a:p>
          <a:p>
            <a:pPr algn="just"/>
            <a:endParaRPr lang="en-US" sz="1600" dirty="0"/>
          </a:p>
        </p:txBody>
      </p:sp>
      <p:graphicFrame>
        <p:nvGraphicFramePr>
          <p:cNvPr id="10" name="Table 9"/>
          <p:cNvGraphicFramePr>
            <a:graphicFrameLocks noGrp="1"/>
          </p:cNvGraphicFramePr>
          <p:nvPr>
            <p:extLst>
              <p:ext uri="{D42A27DB-BD31-4B8C-83A1-F6EECF244321}">
                <p14:modId xmlns:p14="http://schemas.microsoft.com/office/powerpoint/2010/main" val="203561076"/>
              </p:ext>
            </p:extLst>
          </p:nvPr>
        </p:nvGraphicFramePr>
        <p:xfrm>
          <a:off x="4134972" y="3160005"/>
          <a:ext cx="4790515" cy="2853865"/>
        </p:xfrm>
        <a:graphic>
          <a:graphicData uri="http://schemas.openxmlformats.org/drawingml/2006/table">
            <a:tbl>
              <a:tblPr firstRow="1" firstCol="1" bandRow="1">
                <a:tableStyleId>{2D5ABB26-0587-4C30-8999-92F81FD0307C}</a:tableStyleId>
              </a:tblPr>
              <a:tblGrid>
                <a:gridCol w="258951"/>
                <a:gridCol w="4531564"/>
              </a:tblGrid>
              <a:tr h="235685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smtClean="0">
                          <a:solidFill>
                            <a:schemeClr val="bg1">
                              <a:lumMod val="65000"/>
                            </a:schemeClr>
                          </a:solidFill>
                          <a:effectLst/>
                          <a:latin typeface="Courier New" panose="02070309020205020404" pitchFamily="49" charset="0"/>
                          <a:cs typeface="Courier New" panose="02070309020205020404" pitchFamily="49" charset="0"/>
                        </a:rPr>
                        <a:t>11</a:t>
                      </a: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a:t>
                      </a:r>
                      <a:r>
                        <a:rPr lang="en-US" sz="1200" dirty="0" smtClean="0">
                          <a:solidFill>
                            <a:srgbClr val="00B050"/>
                          </a:solidFill>
                          <a:effectLst/>
                          <a:latin typeface="Courier New" panose="02070309020205020404" pitchFamily="49" charset="0"/>
                          <a:cs typeface="Courier New" panose="02070309020205020404" pitchFamily="49" charset="0"/>
                        </a:rPr>
                        <a:t>input &amp; output of a 2D array</a:t>
                      </a:r>
                      <a:endParaRPr lang="en-US" sz="1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pPr>
                      <a:r>
                        <a:rPr lang="en-US" sz="1200" dirty="0" smtClean="0">
                          <a:effectLst/>
                          <a:latin typeface="Courier New" panose="02070309020205020404" pitchFamily="49" charset="0"/>
                          <a:cs typeface="Courier New" panose="02070309020205020404" pitchFamily="49" charset="0"/>
                        </a:rPr>
                        <a:t>{</a:t>
                      </a:r>
                      <a:endParaRPr lang="en-US" sz="1800" dirty="0" smtClean="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kern="1200" dirty="0" err="1" smtClean="0">
                          <a:solidFill>
                            <a:srgbClr val="0000B0"/>
                          </a:solidFill>
                          <a:effectLst/>
                          <a:latin typeface="Courier New" panose="02070309020205020404" pitchFamily="49" charset="0"/>
                          <a:ea typeface="+mn-ea"/>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 j, a[3][3], b[3][3]={1,3,5,7,9,2,4,6,8};</a:t>
                      </a:r>
                      <a:endParaRPr lang="en-US" sz="1800" dirty="0" smtClean="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smtClean="0">
                          <a:solidFill>
                            <a:srgbClr val="0000B0"/>
                          </a:solidFill>
                          <a:effectLst/>
                          <a:latin typeface="Courier New" panose="02070309020205020404" pitchFamily="49" charset="0"/>
                          <a:cs typeface="Courier New" panose="02070309020205020404" pitchFamily="49" charset="0"/>
                        </a:rPr>
                        <a:t>for</a:t>
                      </a:r>
                      <a:r>
                        <a:rPr lang="en-US" sz="1200" dirty="0" smtClean="0">
                          <a:effectLst/>
                          <a:latin typeface="Courier New" panose="02070309020205020404" pitchFamily="49" charset="0"/>
                          <a:cs typeface="Courier New" panose="02070309020205020404" pitchFamily="49" charset="0"/>
                        </a:rPr>
                        <a:t>(</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=0;i&lt;3;i++)</a:t>
                      </a:r>
                      <a:endParaRPr lang="en-US" sz="1200" kern="1200" dirty="0" smtClean="0">
                        <a:solidFill>
                          <a:schemeClr val="tx1"/>
                        </a:solidFill>
                        <a:effectLst/>
                        <a:latin typeface="Courier New" panose="02070309020205020404" pitchFamily="49" charset="0"/>
                        <a:ea typeface="+mn-ea"/>
                        <a:cs typeface="Courier New" panose="02070309020205020404" pitchFamily="49" charset="0"/>
                      </a:endParaRPr>
                    </a:p>
                    <a:p>
                      <a:pPr marL="182880" marR="0">
                        <a:lnSpc>
                          <a:spcPct val="115000"/>
                        </a:lnSpc>
                        <a:spcBef>
                          <a:spcPts val="0"/>
                        </a:spcBef>
                        <a:spcAft>
                          <a:spcPts val="0"/>
                        </a:spcAft>
                      </a:pPr>
                      <a:r>
                        <a:rPr lang="en-US" sz="1200" kern="1200" baseline="0" dirty="0" smtClean="0">
                          <a:solidFill>
                            <a:schemeClr val="tx1"/>
                          </a:solidFill>
                          <a:effectLst/>
                          <a:latin typeface="Courier New" panose="02070309020205020404" pitchFamily="49" charset="0"/>
                          <a:ea typeface="+mn-ea"/>
                          <a:cs typeface="Courier New" panose="02070309020205020404" pitchFamily="49" charset="0"/>
                        </a:rPr>
                        <a:t>  </a:t>
                      </a:r>
                      <a:r>
                        <a:rPr lang="en-US" sz="1200" kern="1200" dirty="0" smtClean="0">
                          <a:solidFill>
                            <a:srgbClr val="0000B0"/>
                          </a:solidFill>
                          <a:effectLst/>
                          <a:latin typeface="Courier New" panose="02070309020205020404" pitchFamily="49" charset="0"/>
                          <a:ea typeface="+mn-ea"/>
                          <a:cs typeface="Courier New" panose="02070309020205020404" pitchFamily="49" charset="0"/>
                        </a:rPr>
                        <a:t>for</a:t>
                      </a:r>
                      <a:r>
                        <a:rPr lang="en-US" sz="1200" kern="1200" dirty="0" smtClean="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1200" kern="1200" dirty="0" err="1" smtClean="0">
                          <a:solidFill>
                            <a:schemeClr val="tx1"/>
                          </a:solidFill>
                          <a:effectLst/>
                          <a:latin typeface="Courier New" panose="02070309020205020404" pitchFamily="49" charset="0"/>
                          <a:ea typeface="+mn-ea"/>
                          <a:cs typeface="Courier New" panose="02070309020205020404" pitchFamily="49" charset="0"/>
                        </a:rPr>
                        <a:t>cin</a:t>
                      </a:r>
                      <a:r>
                        <a:rPr lang="en-US" sz="1200" kern="1200" dirty="0" smtClean="0">
                          <a:solidFill>
                            <a:schemeClr val="tx1"/>
                          </a:solidFill>
                          <a:effectLst/>
                          <a:latin typeface="Courier New" panose="02070309020205020404" pitchFamily="49" charset="0"/>
                          <a:ea typeface="+mn-ea"/>
                          <a:cs typeface="Courier New" panose="02070309020205020404" pitchFamily="49" charset="0"/>
                        </a:rPr>
                        <a:t>&gt;&gt;</a:t>
                      </a:r>
                      <a:r>
                        <a:rPr lang="en-US" sz="1200" dirty="0" smtClean="0">
                          <a:effectLst/>
                          <a:latin typeface="Courier New" panose="02070309020205020404" pitchFamily="49" charset="0"/>
                          <a:cs typeface="Courier New" panose="02070309020205020404" pitchFamily="49" charset="0"/>
                        </a:rPr>
                        <a:t>a[</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][j];</a:t>
                      </a:r>
                      <a:endParaRPr lang="en-US" sz="1800" dirty="0" smtClean="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smtClean="0">
                          <a:solidFill>
                            <a:srgbClr val="0000B0"/>
                          </a:solidFill>
                          <a:effectLst/>
                          <a:latin typeface="Courier New" panose="02070309020205020404" pitchFamily="49" charset="0"/>
                          <a:cs typeface="Courier New" panose="02070309020205020404" pitchFamily="49" charset="0"/>
                        </a:rPr>
                        <a:t>for</a:t>
                      </a:r>
                      <a:r>
                        <a:rPr lang="en-US" sz="1200" dirty="0" smtClean="0">
                          <a:effectLst/>
                          <a:latin typeface="Courier New" panose="02070309020205020404" pitchFamily="49" charset="0"/>
                          <a:cs typeface="Courier New" panose="02070309020205020404" pitchFamily="49" charset="0"/>
                        </a:rPr>
                        <a:t>(</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=0;i&lt;3;i++)</a:t>
                      </a:r>
                      <a:endParaRPr lang="en-US" sz="1800" dirty="0" smtClean="0">
                        <a:effectLst/>
                        <a:latin typeface="Courier New" panose="02070309020205020404" pitchFamily="49" charset="0"/>
                        <a:cs typeface="Courier New" panose="02070309020205020404" pitchFamily="49" charset="0"/>
                      </a:endParaRPr>
                    </a:p>
                    <a:p>
                      <a:pPr marL="365760" marR="0">
                        <a:lnSpc>
                          <a:spcPct val="115000"/>
                        </a:lnSpc>
                        <a:spcBef>
                          <a:spcPts val="0"/>
                        </a:spcBef>
                        <a:spcAft>
                          <a:spcPts val="0"/>
                        </a:spcAft>
                      </a:pPr>
                      <a:r>
                        <a:rPr lang="en-US" sz="1200" kern="1200" dirty="0" smtClean="0">
                          <a:solidFill>
                            <a:srgbClr val="0000B0"/>
                          </a:solidFill>
                          <a:effectLst/>
                          <a:latin typeface="Courier New" panose="02070309020205020404" pitchFamily="49" charset="0"/>
                          <a:ea typeface="+mn-ea"/>
                          <a:cs typeface="Courier New" panose="02070309020205020404" pitchFamily="49" charset="0"/>
                        </a:rPr>
                        <a:t>for</a:t>
                      </a:r>
                      <a:r>
                        <a:rPr lang="en-US" sz="1200" kern="1200" dirty="0" smtClean="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&lt;&lt;a[</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][j] + b[j][</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a:t>
                      </a:r>
                      <a:endParaRPr lang="en-US" sz="18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685800" algn="l"/>
                        </a:tabLst>
                      </a:pPr>
                      <a:r>
                        <a:rPr lang="en-US" sz="1200" dirty="0" smtClean="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tr>
              <a:tr h="49418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smtClean="0">
                          <a:solidFill>
                            <a:srgbClr val="FFFF00"/>
                          </a:solidFill>
                          <a:effectLst/>
                          <a:latin typeface="Courier New" panose="02070309020205020404" pitchFamily="49" charset="0"/>
                          <a:cs typeface="Courier New" panose="02070309020205020404" pitchFamily="49" charset="0"/>
                        </a:rPr>
                        <a:t>2 4 6 8 1 3 5 7 9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smtClean="0">
                          <a:effectLst/>
                          <a:latin typeface="Courier New" panose="02070309020205020404" pitchFamily="49" charset="0"/>
                          <a:ea typeface="Times New Roman" panose="02020603050405020304" pitchFamily="18" charset="0"/>
                          <a:cs typeface="Courier New" panose="02070309020205020404" pitchFamily="49" charset="0"/>
                        </a:rPr>
                        <a:t>3 11 10 11 10 9 10 9 17</a:t>
                      </a:r>
                      <a:endParaRPr lang="en-US" sz="20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tr>
            </a:tbl>
          </a:graphicData>
        </a:graphic>
      </p:graphicFrame>
      <p:sp>
        <p:nvSpPr>
          <p:cNvPr id="11" name="TextBox 10"/>
          <p:cNvSpPr txBox="1"/>
          <p:nvPr/>
        </p:nvSpPr>
        <p:spPr>
          <a:xfrm>
            <a:off x="4235824" y="1655763"/>
            <a:ext cx="4812926" cy="1077218"/>
          </a:xfrm>
          <a:prstGeom prst="rect">
            <a:avLst/>
          </a:prstGeom>
          <a:noFill/>
        </p:spPr>
        <p:txBody>
          <a:bodyPr wrap="square" rtlCol="0">
            <a:spAutoFit/>
          </a:bodyPr>
          <a:lstStyle/>
          <a:p>
            <a:pPr algn="just"/>
            <a:r>
              <a:rPr lang="en-US" sz="1600" dirty="0"/>
              <a:t>Consider the following example (the dark area at the end consists the input and the output of this program; the yellow colored text represents input given by the user and black colored text represents output):</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Access</a:t>
            </a:r>
            <a:endParaRPr lang="en-US" sz="2600" b="1" dirty="0">
              <a:solidFill>
                <a:schemeClr val="tx1"/>
              </a:solidFill>
            </a:endParaRPr>
          </a:p>
        </p:txBody>
      </p:sp>
    </p:spTree>
    <p:extLst>
      <p:ext uri="{BB962C8B-B14F-4D97-AF65-F5344CB8AC3E}">
        <p14:creationId xmlns:p14="http://schemas.microsoft.com/office/powerpoint/2010/main" val="1070292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4294967295"/>
          </p:nvPr>
        </p:nvSpPr>
        <p:spPr>
          <a:xfrm>
            <a:off x="110938" y="2569203"/>
            <a:ext cx="4191000" cy="395287"/>
          </a:xfrm>
        </p:spPr>
        <p:txBody>
          <a:bodyPr>
            <a:normAutofit fontScale="92500" lnSpcReduction="10000"/>
          </a:bodyPr>
          <a:lstStyle/>
          <a:p>
            <a:pPr>
              <a:buClrTx/>
              <a:buFont typeface="Wingdings" panose="05000000000000000000" pitchFamily="2" charset="2"/>
              <a:buChar char="q"/>
            </a:pPr>
            <a:r>
              <a:rPr lang="en-US" dirty="0" smtClean="0"/>
              <a:t>2D Array</a:t>
            </a:r>
            <a:endParaRPr lang="en-US" dirty="0"/>
          </a:p>
        </p:txBody>
      </p:sp>
      <p:sp>
        <p:nvSpPr>
          <p:cNvPr id="3" name="Content Placeholder 2"/>
          <p:cNvSpPr>
            <a:spLocks noGrp="1"/>
          </p:cNvSpPr>
          <p:nvPr>
            <p:ph sz="half" idx="4294967295"/>
          </p:nvPr>
        </p:nvSpPr>
        <p:spPr>
          <a:xfrm>
            <a:off x="110938" y="3116103"/>
            <a:ext cx="4191000" cy="1759594"/>
          </a:xfrm>
        </p:spPr>
        <p:txBody>
          <a:bodyPr>
            <a:noAutofit/>
          </a:bodyPr>
          <a:lstStyle/>
          <a:p>
            <a:pPr marL="512064" indent="-512064">
              <a:lnSpc>
                <a:spcPct val="80000"/>
              </a:lnSpc>
              <a:spcBef>
                <a:spcPts val="400"/>
              </a:spcBef>
              <a:spcAft>
                <a:spcPts val="400"/>
              </a:spcAft>
              <a:buNone/>
            </a:pPr>
            <a:r>
              <a:rPr lang="en-US" sz="1400" dirty="0" err="1" smtClean="0">
                <a:solidFill>
                  <a:srgbClr val="0000B0"/>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[3][5], H=3, W=5, n, m,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=0;</a:t>
            </a:r>
            <a:endParaRPr lang="en-US" sz="1400" dirty="0">
              <a:latin typeface="Courier New" panose="02070309020205020404" pitchFamily="49" charset="0"/>
              <a:cs typeface="Courier New" panose="02070309020205020404" pitchFamily="49" charset="0"/>
            </a:endParaRPr>
          </a:p>
          <a:p>
            <a:pPr marL="512064" indent="-512064">
              <a:lnSpc>
                <a:spcPct val="80000"/>
              </a:lnSpc>
              <a:spcBef>
                <a:spcPts val="400"/>
              </a:spcBef>
              <a:spcAft>
                <a:spcPts val="400"/>
              </a:spcAft>
              <a:buNone/>
            </a:pPr>
            <a:r>
              <a:rPr lang="en-US" sz="1400" dirty="0" smtClean="0">
                <a:solidFill>
                  <a:srgbClr val="0000B0"/>
                </a:solidFill>
                <a:latin typeface="Courier New" panose="02070309020205020404" pitchFamily="49" charset="0"/>
                <a:cs typeface="Courier New" panose="02070309020205020404" pitchFamily="49" charset="0"/>
              </a:rPr>
              <a:t>void</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main (</a:t>
            </a:r>
            <a:r>
              <a:rPr lang="en-US" sz="1400" dirty="0">
                <a:solidFill>
                  <a:srgbClr val="0000B0"/>
                </a:solidFill>
                <a:latin typeface="Courier New" panose="02070309020205020404" pitchFamily="49" charset="0"/>
                <a:cs typeface="Courier New" panose="02070309020205020404" pitchFamily="49" charset="0"/>
              </a:rPr>
              <a:t>void</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n=0; n&lt;H; n</a:t>
            </a:r>
            <a:r>
              <a:rPr lang="en-US" sz="1400" dirty="0">
                <a:latin typeface="Courier New" panose="02070309020205020404" pitchFamily="49" charset="0"/>
                <a:cs typeface="Courier New" panose="02070309020205020404" pitchFamily="49" charset="0"/>
              </a:rPr>
              <a:t>++)</a:t>
            </a: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m=0; m&lt;W; m++)</a:t>
            </a:r>
            <a:endParaRPr lang="en-US" sz="1400" dirty="0">
              <a:latin typeface="Courier New" panose="02070309020205020404" pitchFamily="49" charset="0"/>
              <a:cs typeface="Courier New" panose="02070309020205020404" pitchFamily="49" charset="0"/>
            </a:endParaRP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[n][m</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a:t>
            </a:r>
          </a:p>
        </p:txBody>
      </p:sp>
      <p:sp>
        <p:nvSpPr>
          <p:cNvPr id="9" name="Text Placeholder 8"/>
          <p:cNvSpPr>
            <a:spLocks noGrp="1"/>
          </p:cNvSpPr>
          <p:nvPr>
            <p:ph type="body" sz="quarter" idx="4294967295"/>
          </p:nvPr>
        </p:nvSpPr>
        <p:spPr>
          <a:xfrm>
            <a:off x="4803775" y="2569203"/>
            <a:ext cx="4340225" cy="395287"/>
          </a:xfrm>
        </p:spPr>
        <p:txBody>
          <a:bodyPr>
            <a:normAutofit fontScale="92500" lnSpcReduction="10000"/>
          </a:bodyPr>
          <a:lstStyle/>
          <a:p>
            <a:pPr>
              <a:buClrTx/>
              <a:buFont typeface="Wingdings" panose="05000000000000000000" pitchFamily="2" charset="2"/>
              <a:buChar char="q"/>
            </a:pPr>
            <a:r>
              <a:rPr lang="en-US" dirty="0" smtClean="0"/>
              <a:t>1D array</a:t>
            </a:r>
            <a:endParaRPr lang="en-US" dirty="0"/>
          </a:p>
        </p:txBody>
      </p:sp>
      <p:sp>
        <p:nvSpPr>
          <p:cNvPr id="10" name="Content Placeholder 9"/>
          <p:cNvSpPr>
            <a:spLocks noGrp="1"/>
          </p:cNvSpPr>
          <p:nvPr>
            <p:ph sz="quarter" idx="4294967295"/>
          </p:nvPr>
        </p:nvSpPr>
        <p:spPr>
          <a:xfrm>
            <a:off x="4598617" y="3064318"/>
            <a:ext cx="4260596" cy="2045184"/>
          </a:xfrm>
        </p:spPr>
        <p:txBody>
          <a:bodyPr>
            <a:noAutofit/>
          </a:bodyPr>
          <a:lstStyle/>
          <a:p>
            <a:pPr marL="512064" indent="-512064" algn="just">
              <a:spcBef>
                <a:spcPts val="400"/>
              </a:spcBef>
              <a:spcAft>
                <a:spcPts val="400"/>
              </a:spcAft>
              <a:buNone/>
            </a:pPr>
            <a:r>
              <a:rPr lang="en-US" sz="1400" dirty="0" err="1" smtClean="0">
                <a:solidFill>
                  <a:srgbClr val="0000B0"/>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[3 * 5], H=3</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W=5</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n, m,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=0;</a:t>
            </a:r>
            <a:endParaRPr lang="en-US" sz="1400" dirty="0">
              <a:latin typeface="Courier New" panose="02070309020205020404" pitchFamily="49" charset="0"/>
              <a:cs typeface="Courier New" panose="02070309020205020404" pitchFamily="49" charset="0"/>
            </a:endParaRPr>
          </a:p>
          <a:p>
            <a:pPr marL="512064" indent="-512064" algn="just">
              <a:spcBef>
                <a:spcPts val="400"/>
              </a:spcBef>
              <a:spcAft>
                <a:spcPts val="400"/>
              </a:spcAft>
              <a:buNone/>
            </a:pPr>
            <a:r>
              <a:rPr lang="en-US" sz="1400" dirty="0" smtClean="0">
                <a:solidFill>
                  <a:srgbClr val="0000B0"/>
                </a:solidFill>
                <a:latin typeface="Courier New" panose="02070309020205020404" pitchFamily="49" charset="0"/>
                <a:cs typeface="Courier New" panose="02070309020205020404" pitchFamily="49" charset="0"/>
              </a:rPr>
              <a:t>void</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main (</a:t>
            </a:r>
            <a:r>
              <a:rPr lang="en-US" sz="1400" dirty="0">
                <a:solidFill>
                  <a:srgbClr val="0000B0"/>
                </a:solidFill>
                <a:latin typeface="Courier New" panose="02070309020205020404" pitchFamily="49" charset="0"/>
                <a:cs typeface="Courier New" panose="02070309020205020404" pitchFamily="49" charset="0"/>
              </a:rPr>
              <a:t>void</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n=0; n&lt;H; n</a:t>
            </a:r>
            <a:r>
              <a:rPr lang="en-US" sz="1400" dirty="0">
                <a:latin typeface="Courier New" panose="02070309020205020404" pitchFamily="49" charset="0"/>
                <a:cs typeface="Courier New" panose="02070309020205020404" pitchFamily="49" charset="0"/>
              </a:rPr>
              <a:t>++)</a:t>
            </a: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m=0; m&lt;W; m++)</a:t>
            </a:r>
            <a:endParaRPr lang="en-US" sz="1400" dirty="0">
              <a:latin typeface="Courier New" panose="02070309020205020404" pitchFamily="49" charset="0"/>
              <a:cs typeface="Courier New" panose="02070309020205020404" pitchFamily="49" charset="0"/>
            </a:endParaRP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W * n + m ] =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512064" indent="-512064" algn="just">
              <a:spcBef>
                <a:spcPts val="400"/>
              </a:spcBef>
              <a:spcAft>
                <a:spcPts val="400"/>
              </a:spcAft>
              <a:buNone/>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12" name="TextBox 11"/>
          <p:cNvSpPr txBox="1"/>
          <p:nvPr/>
        </p:nvSpPr>
        <p:spPr>
          <a:xfrm>
            <a:off x="110938" y="1512796"/>
            <a:ext cx="8632212" cy="923330"/>
          </a:xfrm>
          <a:prstGeom prst="rect">
            <a:avLst/>
          </a:prstGeom>
          <a:noFill/>
        </p:spPr>
        <p:txBody>
          <a:bodyPr wrap="square" rtlCol="0">
            <a:spAutoFit/>
          </a:bodyPr>
          <a:lstStyle/>
          <a:p>
            <a:pPr algn="just"/>
            <a:r>
              <a:rPr lang="en-US" dirty="0"/>
              <a:t>Two-dimensional arrays are just an abstraction for programmers, since we can obtain the same results with a simple array just by putting a factor between its indices: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[3][5];   </a:t>
            </a:r>
            <a:r>
              <a:rPr lang="en-US" dirty="0"/>
              <a:t>is equivalent to (3 * 5 = 15);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[15];</a:t>
            </a:r>
            <a:endParaRPr lang="en-US" sz="1350" dirty="0"/>
          </a:p>
        </p:txBody>
      </p:sp>
      <p:graphicFrame>
        <p:nvGraphicFramePr>
          <p:cNvPr id="14" name="Table 13"/>
          <p:cNvGraphicFramePr>
            <a:graphicFrameLocks noGrp="1"/>
          </p:cNvGraphicFramePr>
          <p:nvPr>
            <p:extLst>
              <p:ext uri="{D42A27DB-BD31-4B8C-83A1-F6EECF244321}">
                <p14:modId xmlns:p14="http://schemas.microsoft.com/office/powerpoint/2010/main" val="620120534"/>
              </p:ext>
            </p:extLst>
          </p:nvPr>
        </p:nvGraphicFramePr>
        <p:xfrm>
          <a:off x="2848972" y="3427097"/>
          <a:ext cx="1376771" cy="1005840"/>
        </p:xfrm>
        <a:graphic>
          <a:graphicData uri="http://schemas.openxmlformats.org/drawingml/2006/table">
            <a:tbl>
              <a:tblPr firstRow="1" firstCol="1" bandRow="1">
                <a:tableStyleId>{2D5ABB26-0587-4C30-8999-92F81FD0307C}</a:tableStyleId>
              </a:tblPr>
              <a:tblGrid>
                <a:gridCol w="304700"/>
                <a:gridCol w="186167"/>
                <a:gridCol w="196454"/>
                <a:gridCol w="196454"/>
                <a:gridCol w="196454"/>
                <a:gridCol w="196454"/>
                <a:gridCol w="100088"/>
              </a:tblGrid>
              <a:tr h="182880">
                <a:tc>
                  <a:txBody>
                    <a:bodyPr/>
                    <a:lstStyle/>
                    <a:p>
                      <a:pPr marL="0" marR="0" algn="ctr">
                        <a:spcBef>
                          <a:spcPts val="0"/>
                        </a:spcBef>
                        <a:spcAft>
                          <a:spcPts val="0"/>
                        </a:spcAft>
                      </a:pPr>
                      <a:r>
                        <a:rPr lang="en-US" sz="1200" b="1" dirty="0">
                          <a:effectLst/>
                          <a:latin typeface="Arial Narrow" panose="020B0606020202030204" pitchFamily="34" charset="0"/>
                        </a:rPr>
                        <a:t> </a:t>
                      </a:r>
                      <a:endParaRPr lang="en-US" sz="12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0</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1</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2</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3</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4</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r>
              <a:tr h="205740">
                <a:tc>
                  <a:txBody>
                    <a:bodyPr/>
                    <a:lstStyle/>
                    <a:p>
                      <a:pPr marL="0" marR="0" algn="ctr">
                        <a:spcBef>
                          <a:spcPts val="0"/>
                        </a:spcBef>
                        <a:spcAft>
                          <a:spcPts val="0"/>
                        </a:spcAft>
                      </a:pPr>
                      <a:r>
                        <a:rPr lang="en-US" sz="1200" b="1">
                          <a:effectLst/>
                          <a:latin typeface="Arial Narrow" panose="020B0606020202030204" pitchFamily="34" charset="0"/>
                        </a:rPr>
                        <a:t>0</a:t>
                      </a:r>
                      <a:endParaRPr lang="en-US" sz="12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2</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3</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4</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5</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tr>
              <a:tr h="205740">
                <a:tc>
                  <a:txBody>
                    <a:bodyPr/>
                    <a:lstStyle/>
                    <a:p>
                      <a:pPr marL="0" marR="0" algn="ctr">
                        <a:spcBef>
                          <a:spcPts val="0"/>
                        </a:spcBef>
                        <a:spcAft>
                          <a:spcPts val="0"/>
                        </a:spcAft>
                      </a:pPr>
                      <a:r>
                        <a:rPr lang="en-US" sz="1200" b="1">
                          <a:effectLst/>
                          <a:latin typeface="Arial Narrow" panose="020B0606020202030204" pitchFamily="34" charset="0"/>
                        </a:rPr>
                        <a:t>1</a:t>
                      </a:r>
                      <a:endParaRPr lang="en-US" sz="12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6</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7</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8</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9</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10</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tr>
              <a:tr h="205740">
                <a:tc>
                  <a:txBody>
                    <a:bodyPr/>
                    <a:lstStyle/>
                    <a:p>
                      <a:pPr marL="0" marR="0" algn="ctr">
                        <a:spcBef>
                          <a:spcPts val="0"/>
                        </a:spcBef>
                        <a:spcAft>
                          <a:spcPts val="0"/>
                        </a:spcAft>
                      </a:pPr>
                      <a:r>
                        <a:rPr lang="en-US" sz="1200" b="1" dirty="0">
                          <a:effectLst/>
                          <a:latin typeface="Arial Narrow" panose="020B0606020202030204" pitchFamily="34" charset="0"/>
                        </a:rPr>
                        <a:t>2</a:t>
                      </a:r>
                      <a:endParaRPr lang="en-US" sz="12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11</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12</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13</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14</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15</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tr>
              <a:tr h="182880">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4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41051644"/>
              </p:ext>
            </p:extLst>
          </p:nvPr>
        </p:nvGraphicFramePr>
        <p:xfrm>
          <a:off x="4571457" y="5037346"/>
          <a:ext cx="4171693" cy="579120"/>
        </p:xfrm>
        <a:graphic>
          <a:graphicData uri="http://schemas.openxmlformats.org/drawingml/2006/table">
            <a:tbl>
              <a:tblPr firstRow="1" firstCol="1" bandRow="1">
                <a:tableStyleId>{2D5ABB26-0587-4C30-8999-92F81FD0307C}</a:tableStyleId>
              </a:tblPr>
              <a:tblGrid>
                <a:gridCol w="55234"/>
                <a:gridCol w="252369"/>
                <a:gridCol w="266315"/>
                <a:gridCol w="266315"/>
                <a:gridCol w="266315"/>
                <a:gridCol w="266315"/>
                <a:gridCol w="266315"/>
                <a:gridCol w="266315"/>
                <a:gridCol w="266315"/>
                <a:gridCol w="266315"/>
                <a:gridCol w="266315"/>
                <a:gridCol w="266315"/>
                <a:gridCol w="266315"/>
                <a:gridCol w="266315"/>
                <a:gridCol w="266315"/>
                <a:gridCol w="266315"/>
                <a:gridCol w="135680"/>
              </a:tblGrid>
              <a:tr h="182880">
                <a:tc>
                  <a:txBody>
                    <a:bodyPr/>
                    <a:lstStyle/>
                    <a:p>
                      <a:pPr marL="0" marR="0" algn="ctr">
                        <a:spcBef>
                          <a:spcPts val="0"/>
                        </a:spcBef>
                        <a:spcAft>
                          <a:spcPts val="0"/>
                        </a:spcAft>
                      </a:pPr>
                      <a:r>
                        <a:rPr lang="en-US" sz="1200" b="1" dirty="0">
                          <a:effectLst/>
                          <a:latin typeface="Arial Narrow" panose="020B0606020202030204" pitchFamily="34" charset="0"/>
                        </a:rPr>
                        <a:t> </a:t>
                      </a:r>
                      <a:endParaRPr lang="en-US" sz="12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0</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1</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2</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3</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4</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smtClean="0">
                          <a:effectLst/>
                          <a:latin typeface="Arial Narrow" panose="020B0606020202030204" pitchFamily="34" charset="0"/>
                          <a:ea typeface="Times New Roman" panose="02020603050405020304" pitchFamily="18" charset="0"/>
                        </a:rPr>
                        <a:t>5</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smtClean="0">
                          <a:effectLst/>
                          <a:latin typeface="Arial Narrow" panose="020B0606020202030204" pitchFamily="34" charset="0"/>
                          <a:ea typeface="Times New Roman" panose="02020603050405020304" pitchFamily="18" charset="0"/>
                        </a:rPr>
                        <a:t>6</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smtClean="0">
                          <a:effectLst/>
                          <a:latin typeface="Arial Narrow" panose="020B0606020202030204" pitchFamily="34" charset="0"/>
                          <a:ea typeface="Times New Roman" panose="02020603050405020304" pitchFamily="18" charset="0"/>
                        </a:rPr>
                        <a:t>7</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smtClean="0">
                          <a:effectLst/>
                          <a:latin typeface="Arial Narrow" panose="020B0606020202030204" pitchFamily="34" charset="0"/>
                          <a:ea typeface="Times New Roman" panose="02020603050405020304" pitchFamily="18" charset="0"/>
                        </a:rPr>
                        <a:t>8</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smtClean="0">
                          <a:effectLst/>
                          <a:latin typeface="Arial Narrow" panose="020B0606020202030204" pitchFamily="34" charset="0"/>
                          <a:ea typeface="Times New Roman" panose="02020603050405020304" pitchFamily="18" charset="0"/>
                        </a:rPr>
                        <a:t>9</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smtClean="0">
                          <a:effectLst/>
                          <a:latin typeface="Arial Narrow" panose="020B0606020202030204" pitchFamily="34" charset="0"/>
                          <a:ea typeface="Times New Roman" panose="02020603050405020304" pitchFamily="18" charset="0"/>
                        </a:rPr>
                        <a:t>10</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smtClean="0">
                          <a:effectLst/>
                          <a:latin typeface="Arial Narrow" panose="020B0606020202030204" pitchFamily="34" charset="0"/>
                          <a:ea typeface="Times New Roman" panose="02020603050405020304" pitchFamily="18" charset="0"/>
                        </a:rPr>
                        <a:t>11</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smtClean="0">
                          <a:effectLst/>
                          <a:latin typeface="Arial Narrow" panose="020B0606020202030204" pitchFamily="34" charset="0"/>
                          <a:ea typeface="Times New Roman" panose="02020603050405020304" pitchFamily="18" charset="0"/>
                        </a:rPr>
                        <a:t>12</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smtClean="0">
                          <a:effectLst/>
                          <a:latin typeface="Arial Narrow" panose="020B0606020202030204" pitchFamily="34" charset="0"/>
                          <a:ea typeface="Times New Roman" panose="02020603050405020304" pitchFamily="18" charset="0"/>
                        </a:rPr>
                        <a:t>13</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smtClean="0">
                          <a:effectLst/>
                          <a:latin typeface="Arial Narrow" panose="020B0606020202030204" pitchFamily="34" charset="0"/>
                          <a:ea typeface="Times New Roman" panose="02020603050405020304" pitchFamily="18" charset="0"/>
                        </a:rPr>
                        <a:t>14</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r>
              <a:tr h="205740">
                <a:tc>
                  <a:txBody>
                    <a:bodyPr/>
                    <a:lstStyle/>
                    <a:p>
                      <a:pPr marL="0" marR="0" algn="ctr">
                        <a:spcBef>
                          <a:spcPts val="0"/>
                        </a:spcBef>
                        <a:spcAft>
                          <a:spcPts val="0"/>
                        </a:spcAft>
                      </a:pPr>
                      <a:endParaRPr lang="en-US" sz="12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2</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3</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4</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5</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6</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7</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8</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9</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10</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11</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12</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13</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14</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15</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tr>
              <a:tr h="182880">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4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r>
            </a:tbl>
          </a:graphicData>
        </a:graphic>
      </p:graphicFrame>
      <p:sp>
        <p:nvSpPr>
          <p:cNvPr id="17" name="Rectangle 16"/>
          <p:cNvSpPr/>
          <p:nvPr/>
        </p:nvSpPr>
        <p:spPr>
          <a:xfrm>
            <a:off x="3145811" y="3605864"/>
            <a:ext cx="971550" cy="201706"/>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p:nvSpPr>
        <p:spPr>
          <a:xfrm>
            <a:off x="4611799" y="5212831"/>
            <a:ext cx="1331257" cy="211790"/>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p:nvSpPr>
        <p:spPr>
          <a:xfrm>
            <a:off x="3149974" y="3810931"/>
            <a:ext cx="971550" cy="201706"/>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p:nvSpPr>
        <p:spPr>
          <a:xfrm>
            <a:off x="3149974" y="4023522"/>
            <a:ext cx="971550" cy="201706"/>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p:nvSpPr>
        <p:spPr>
          <a:xfrm>
            <a:off x="5953142" y="5213113"/>
            <a:ext cx="1306532" cy="211508"/>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p:nvSpPr>
        <p:spPr>
          <a:xfrm>
            <a:off x="7284402" y="5216333"/>
            <a:ext cx="1317810" cy="208288"/>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extBox 22"/>
          <p:cNvSpPr txBox="1"/>
          <p:nvPr/>
        </p:nvSpPr>
        <p:spPr>
          <a:xfrm>
            <a:off x="5659590" y="5755366"/>
            <a:ext cx="711370" cy="300082"/>
          </a:xfrm>
          <a:prstGeom prst="rect">
            <a:avLst/>
          </a:prstGeom>
          <a:noFill/>
          <a:ln>
            <a:solidFill>
              <a:schemeClr val="tx1"/>
            </a:solidFill>
          </a:ln>
        </p:spPr>
        <p:txBody>
          <a:bodyPr wrap="square" rtlCol="0">
            <a:spAutoFit/>
          </a:bodyPr>
          <a:lstStyle/>
          <a:p>
            <a:pPr algn="ctr"/>
            <a:r>
              <a:rPr lang="en-US" sz="1350" dirty="0" smtClean="0"/>
              <a:t>Height</a:t>
            </a:r>
            <a:endParaRPr lang="en-US" sz="1350" dirty="0"/>
          </a:p>
        </p:txBody>
      </p:sp>
      <p:sp>
        <p:nvSpPr>
          <p:cNvPr id="24" name="TextBox 23"/>
          <p:cNvSpPr txBox="1"/>
          <p:nvPr/>
        </p:nvSpPr>
        <p:spPr>
          <a:xfrm>
            <a:off x="6367171" y="5755366"/>
            <a:ext cx="616175" cy="300082"/>
          </a:xfrm>
          <a:prstGeom prst="rect">
            <a:avLst/>
          </a:prstGeom>
          <a:noFill/>
          <a:ln>
            <a:solidFill>
              <a:schemeClr val="tx1"/>
            </a:solidFill>
          </a:ln>
        </p:spPr>
        <p:txBody>
          <a:bodyPr wrap="square" rtlCol="0">
            <a:spAutoFit/>
          </a:bodyPr>
          <a:lstStyle/>
          <a:p>
            <a:pPr algn="ctr"/>
            <a:r>
              <a:rPr lang="en-US" sz="1350" dirty="0"/>
              <a:t>Width</a:t>
            </a:r>
          </a:p>
        </p:txBody>
      </p:sp>
      <p:sp>
        <p:nvSpPr>
          <p:cNvPr id="25" name="TextBox 24"/>
          <p:cNvSpPr txBox="1"/>
          <p:nvPr/>
        </p:nvSpPr>
        <p:spPr>
          <a:xfrm>
            <a:off x="6982548" y="5754565"/>
            <a:ext cx="274320" cy="300082"/>
          </a:xfrm>
          <a:prstGeom prst="rect">
            <a:avLst/>
          </a:prstGeom>
          <a:noFill/>
          <a:ln>
            <a:solidFill>
              <a:schemeClr val="tx1"/>
            </a:solidFill>
          </a:ln>
        </p:spPr>
        <p:txBody>
          <a:bodyPr wrap="square" rtlCol="0">
            <a:spAutoFit/>
          </a:bodyPr>
          <a:lstStyle/>
          <a:p>
            <a:pPr algn="ctr"/>
            <a:r>
              <a:rPr lang="en-US" sz="1350" dirty="0"/>
              <a:t>n</a:t>
            </a:r>
          </a:p>
        </p:txBody>
      </p:sp>
      <p:sp>
        <p:nvSpPr>
          <p:cNvPr id="26" name="TextBox 25"/>
          <p:cNvSpPr txBox="1"/>
          <p:nvPr/>
        </p:nvSpPr>
        <p:spPr>
          <a:xfrm>
            <a:off x="7259331" y="5749925"/>
            <a:ext cx="274320" cy="300082"/>
          </a:xfrm>
          <a:prstGeom prst="rect">
            <a:avLst/>
          </a:prstGeom>
          <a:noFill/>
          <a:ln>
            <a:solidFill>
              <a:schemeClr val="tx1"/>
            </a:solidFill>
          </a:ln>
        </p:spPr>
        <p:txBody>
          <a:bodyPr wrap="square" rtlCol="0">
            <a:spAutoFit/>
          </a:bodyPr>
          <a:lstStyle/>
          <a:p>
            <a:pPr algn="ctr"/>
            <a:r>
              <a:rPr lang="en-US" sz="1350" dirty="0"/>
              <a:t>m</a:t>
            </a:r>
          </a:p>
        </p:txBody>
      </p:sp>
      <p:sp>
        <p:nvSpPr>
          <p:cNvPr id="27" name="TextBox 26"/>
          <p:cNvSpPr txBox="1"/>
          <p:nvPr/>
        </p:nvSpPr>
        <p:spPr>
          <a:xfrm>
            <a:off x="5659590" y="6046462"/>
            <a:ext cx="711370" cy="300082"/>
          </a:xfrm>
          <a:prstGeom prst="rect">
            <a:avLst/>
          </a:prstGeom>
          <a:noFill/>
          <a:ln>
            <a:solidFill>
              <a:schemeClr val="tx1"/>
            </a:solidFill>
          </a:ln>
        </p:spPr>
        <p:txBody>
          <a:bodyPr wrap="square" rtlCol="0">
            <a:spAutoFit/>
          </a:bodyPr>
          <a:lstStyle/>
          <a:p>
            <a:pPr algn="ctr"/>
            <a:r>
              <a:rPr lang="en-US" sz="1350" dirty="0"/>
              <a:t>3</a:t>
            </a:r>
          </a:p>
        </p:txBody>
      </p:sp>
      <p:sp>
        <p:nvSpPr>
          <p:cNvPr id="28" name="TextBox 27"/>
          <p:cNvSpPr txBox="1"/>
          <p:nvPr/>
        </p:nvSpPr>
        <p:spPr>
          <a:xfrm>
            <a:off x="6367171" y="6050007"/>
            <a:ext cx="616175" cy="300082"/>
          </a:xfrm>
          <a:prstGeom prst="rect">
            <a:avLst/>
          </a:prstGeom>
          <a:noFill/>
          <a:ln>
            <a:solidFill>
              <a:schemeClr val="tx1"/>
            </a:solidFill>
          </a:ln>
        </p:spPr>
        <p:txBody>
          <a:bodyPr wrap="square" rtlCol="0">
            <a:spAutoFit/>
          </a:bodyPr>
          <a:lstStyle/>
          <a:p>
            <a:pPr algn="ctr"/>
            <a:r>
              <a:rPr lang="en-US" sz="1350" dirty="0"/>
              <a:t>5</a:t>
            </a:r>
          </a:p>
        </p:txBody>
      </p:sp>
      <p:sp>
        <p:nvSpPr>
          <p:cNvPr id="29" name="TextBox 28"/>
          <p:cNvSpPr txBox="1"/>
          <p:nvPr/>
        </p:nvSpPr>
        <p:spPr>
          <a:xfrm>
            <a:off x="6982548" y="6031564"/>
            <a:ext cx="274320" cy="300082"/>
          </a:xfrm>
          <a:prstGeom prst="rect">
            <a:avLst/>
          </a:prstGeom>
          <a:noFill/>
          <a:ln>
            <a:noFill/>
          </a:ln>
        </p:spPr>
        <p:txBody>
          <a:bodyPr wrap="square" rtlCol="0">
            <a:spAutoFit/>
          </a:bodyPr>
          <a:lstStyle/>
          <a:p>
            <a:pPr algn="ctr"/>
            <a:r>
              <a:rPr lang="en-US" sz="1350" dirty="0"/>
              <a:t>0</a:t>
            </a:r>
          </a:p>
        </p:txBody>
      </p:sp>
      <p:sp>
        <p:nvSpPr>
          <p:cNvPr id="30" name="TextBox 29"/>
          <p:cNvSpPr txBox="1"/>
          <p:nvPr/>
        </p:nvSpPr>
        <p:spPr>
          <a:xfrm>
            <a:off x="7249246" y="6037009"/>
            <a:ext cx="274320" cy="300082"/>
          </a:xfrm>
          <a:prstGeom prst="rect">
            <a:avLst/>
          </a:prstGeom>
          <a:noFill/>
          <a:ln>
            <a:noFill/>
          </a:ln>
        </p:spPr>
        <p:txBody>
          <a:bodyPr wrap="square" rtlCol="0">
            <a:spAutoFit/>
          </a:bodyPr>
          <a:lstStyle/>
          <a:p>
            <a:pPr algn="ctr"/>
            <a:r>
              <a:rPr lang="en-US" sz="1350" dirty="0"/>
              <a:t>0</a:t>
            </a:r>
          </a:p>
        </p:txBody>
      </p:sp>
      <p:sp>
        <p:nvSpPr>
          <p:cNvPr id="31" name="TextBox 30"/>
          <p:cNvSpPr txBox="1"/>
          <p:nvPr/>
        </p:nvSpPr>
        <p:spPr>
          <a:xfrm>
            <a:off x="7526987" y="5749925"/>
            <a:ext cx="1216163" cy="300082"/>
          </a:xfrm>
          <a:prstGeom prst="rect">
            <a:avLst/>
          </a:prstGeom>
          <a:noFill/>
          <a:ln>
            <a:solidFill>
              <a:schemeClr val="tx1"/>
            </a:solidFill>
          </a:ln>
        </p:spPr>
        <p:txBody>
          <a:bodyPr wrap="square" rtlCol="0">
            <a:spAutoFit/>
          </a:bodyPr>
          <a:lstStyle/>
          <a:p>
            <a:pPr algn="ctr"/>
            <a:r>
              <a:rPr lang="en-US" sz="1350" dirty="0"/>
              <a:t>Width * n + m</a:t>
            </a:r>
          </a:p>
        </p:txBody>
      </p:sp>
      <p:sp>
        <p:nvSpPr>
          <p:cNvPr id="32" name="TextBox 31"/>
          <p:cNvSpPr txBox="1"/>
          <p:nvPr/>
        </p:nvSpPr>
        <p:spPr>
          <a:xfrm>
            <a:off x="7522768" y="6038820"/>
            <a:ext cx="1216163" cy="300082"/>
          </a:xfrm>
          <a:prstGeom prst="rect">
            <a:avLst/>
          </a:prstGeom>
          <a:noFill/>
          <a:ln>
            <a:noFill/>
          </a:ln>
        </p:spPr>
        <p:txBody>
          <a:bodyPr wrap="square" rtlCol="0">
            <a:spAutoFit/>
          </a:bodyPr>
          <a:lstStyle/>
          <a:p>
            <a:pPr algn="ctr"/>
            <a:r>
              <a:rPr lang="en-US" sz="1350" dirty="0"/>
              <a:t>0</a:t>
            </a:r>
          </a:p>
        </p:txBody>
      </p:sp>
      <p:sp>
        <p:nvSpPr>
          <p:cNvPr id="34" name="TextBox 33"/>
          <p:cNvSpPr txBox="1"/>
          <p:nvPr/>
        </p:nvSpPr>
        <p:spPr>
          <a:xfrm>
            <a:off x="7240829" y="6038538"/>
            <a:ext cx="274320" cy="300082"/>
          </a:xfrm>
          <a:prstGeom prst="rect">
            <a:avLst/>
          </a:prstGeom>
          <a:noFill/>
          <a:ln>
            <a:noFill/>
          </a:ln>
        </p:spPr>
        <p:txBody>
          <a:bodyPr wrap="square" rtlCol="0">
            <a:spAutoFit/>
          </a:bodyPr>
          <a:lstStyle/>
          <a:p>
            <a:pPr algn="ctr"/>
            <a:r>
              <a:rPr lang="en-US" sz="1350" dirty="0"/>
              <a:t>3</a:t>
            </a:r>
          </a:p>
        </p:txBody>
      </p:sp>
      <p:sp>
        <p:nvSpPr>
          <p:cNvPr id="35" name="TextBox 34"/>
          <p:cNvSpPr txBox="1"/>
          <p:nvPr/>
        </p:nvSpPr>
        <p:spPr>
          <a:xfrm>
            <a:off x="7514350" y="6040348"/>
            <a:ext cx="1216163" cy="300082"/>
          </a:xfrm>
          <a:prstGeom prst="rect">
            <a:avLst/>
          </a:prstGeom>
          <a:noFill/>
          <a:ln>
            <a:noFill/>
          </a:ln>
        </p:spPr>
        <p:txBody>
          <a:bodyPr wrap="square" rtlCol="0">
            <a:spAutoFit/>
          </a:bodyPr>
          <a:lstStyle/>
          <a:p>
            <a:pPr algn="ctr"/>
            <a:r>
              <a:rPr lang="en-US" sz="1350" dirty="0"/>
              <a:t>3</a:t>
            </a:r>
          </a:p>
        </p:txBody>
      </p:sp>
      <p:sp>
        <p:nvSpPr>
          <p:cNvPr id="37" name="TextBox 36"/>
          <p:cNvSpPr txBox="1"/>
          <p:nvPr/>
        </p:nvSpPr>
        <p:spPr>
          <a:xfrm>
            <a:off x="7248362" y="6043209"/>
            <a:ext cx="274320" cy="300082"/>
          </a:xfrm>
          <a:prstGeom prst="rect">
            <a:avLst/>
          </a:prstGeom>
          <a:noFill/>
          <a:ln>
            <a:noFill/>
          </a:ln>
        </p:spPr>
        <p:txBody>
          <a:bodyPr wrap="square" rtlCol="0">
            <a:spAutoFit/>
          </a:bodyPr>
          <a:lstStyle/>
          <a:p>
            <a:pPr algn="ctr"/>
            <a:r>
              <a:rPr lang="en-US" sz="1350" dirty="0"/>
              <a:t>4</a:t>
            </a:r>
          </a:p>
        </p:txBody>
      </p:sp>
      <p:sp>
        <p:nvSpPr>
          <p:cNvPr id="38" name="TextBox 37"/>
          <p:cNvSpPr txBox="1"/>
          <p:nvPr/>
        </p:nvSpPr>
        <p:spPr>
          <a:xfrm>
            <a:off x="7521884" y="6045019"/>
            <a:ext cx="1216163" cy="300082"/>
          </a:xfrm>
          <a:prstGeom prst="rect">
            <a:avLst/>
          </a:prstGeom>
          <a:noFill/>
          <a:ln>
            <a:noFill/>
          </a:ln>
        </p:spPr>
        <p:txBody>
          <a:bodyPr wrap="square" rtlCol="0">
            <a:spAutoFit/>
          </a:bodyPr>
          <a:lstStyle/>
          <a:p>
            <a:pPr algn="ctr"/>
            <a:r>
              <a:rPr lang="en-US" sz="1350" dirty="0"/>
              <a:t>4</a:t>
            </a:r>
          </a:p>
        </p:txBody>
      </p:sp>
      <p:sp>
        <p:nvSpPr>
          <p:cNvPr id="39" name="TextBox 38"/>
          <p:cNvSpPr txBox="1"/>
          <p:nvPr/>
        </p:nvSpPr>
        <p:spPr>
          <a:xfrm>
            <a:off x="6982548" y="6032499"/>
            <a:ext cx="274320" cy="300082"/>
          </a:xfrm>
          <a:prstGeom prst="rect">
            <a:avLst/>
          </a:prstGeom>
          <a:noFill/>
          <a:ln>
            <a:noFill/>
          </a:ln>
        </p:spPr>
        <p:txBody>
          <a:bodyPr wrap="square" rtlCol="0">
            <a:spAutoFit/>
          </a:bodyPr>
          <a:lstStyle/>
          <a:p>
            <a:pPr algn="ctr"/>
            <a:r>
              <a:rPr lang="en-US" sz="1350" dirty="0"/>
              <a:t>2</a:t>
            </a:r>
          </a:p>
        </p:txBody>
      </p:sp>
      <p:sp>
        <p:nvSpPr>
          <p:cNvPr id="40" name="TextBox 39"/>
          <p:cNvSpPr txBox="1"/>
          <p:nvPr/>
        </p:nvSpPr>
        <p:spPr>
          <a:xfrm>
            <a:off x="7240829" y="6034429"/>
            <a:ext cx="274320" cy="300082"/>
          </a:xfrm>
          <a:prstGeom prst="rect">
            <a:avLst/>
          </a:prstGeom>
          <a:noFill/>
          <a:ln>
            <a:noFill/>
          </a:ln>
        </p:spPr>
        <p:txBody>
          <a:bodyPr wrap="square" rtlCol="0">
            <a:spAutoFit/>
          </a:bodyPr>
          <a:lstStyle/>
          <a:p>
            <a:pPr algn="ctr"/>
            <a:r>
              <a:rPr lang="en-US" sz="1350" dirty="0"/>
              <a:t>2</a:t>
            </a:r>
          </a:p>
        </p:txBody>
      </p:sp>
      <p:sp>
        <p:nvSpPr>
          <p:cNvPr id="41" name="TextBox 40"/>
          <p:cNvSpPr txBox="1"/>
          <p:nvPr/>
        </p:nvSpPr>
        <p:spPr>
          <a:xfrm>
            <a:off x="7514350" y="6036240"/>
            <a:ext cx="1216163" cy="300082"/>
          </a:xfrm>
          <a:prstGeom prst="rect">
            <a:avLst/>
          </a:prstGeom>
          <a:noFill/>
          <a:ln>
            <a:noFill/>
          </a:ln>
        </p:spPr>
        <p:txBody>
          <a:bodyPr wrap="square" rtlCol="0">
            <a:spAutoFit/>
          </a:bodyPr>
          <a:lstStyle/>
          <a:p>
            <a:pPr algn="ctr"/>
            <a:r>
              <a:rPr lang="en-US" sz="1350" dirty="0"/>
              <a:t>2</a:t>
            </a:r>
          </a:p>
        </p:txBody>
      </p:sp>
      <p:sp>
        <p:nvSpPr>
          <p:cNvPr id="42" name="TextBox 41"/>
          <p:cNvSpPr txBox="1"/>
          <p:nvPr/>
        </p:nvSpPr>
        <p:spPr>
          <a:xfrm>
            <a:off x="6984289" y="6036634"/>
            <a:ext cx="274320" cy="300082"/>
          </a:xfrm>
          <a:prstGeom prst="rect">
            <a:avLst/>
          </a:prstGeom>
          <a:noFill/>
          <a:ln>
            <a:noFill/>
          </a:ln>
        </p:spPr>
        <p:txBody>
          <a:bodyPr wrap="square" rtlCol="0">
            <a:spAutoFit/>
          </a:bodyPr>
          <a:lstStyle/>
          <a:p>
            <a:pPr algn="ctr"/>
            <a:r>
              <a:rPr lang="en-US" sz="1350" dirty="0"/>
              <a:t>1</a:t>
            </a:r>
          </a:p>
        </p:txBody>
      </p:sp>
      <p:sp>
        <p:nvSpPr>
          <p:cNvPr id="43" name="TextBox 42"/>
          <p:cNvSpPr txBox="1"/>
          <p:nvPr/>
        </p:nvSpPr>
        <p:spPr>
          <a:xfrm>
            <a:off x="7249246" y="6041763"/>
            <a:ext cx="274320" cy="300082"/>
          </a:xfrm>
          <a:prstGeom prst="rect">
            <a:avLst/>
          </a:prstGeom>
          <a:noFill/>
          <a:ln>
            <a:noFill/>
          </a:ln>
        </p:spPr>
        <p:txBody>
          <a:bodyPr wrap="square" rtlCol="0">
            <a:spAutoFit/>
          </a:bodyPr>
          <a:lstStyle/>
          <a:p>
            <a:pPr algn="ctr"/>
            <a:r>
              <a:rPr lang="en-US" sz="1350" dirty="0"/>
              <a:t>1</a:t>
            </a:r>
          </a:p>
        </p:txBody>
      </p:sp>
      <p:sp>
        <p:nvSpPr>
          <p:cNvPr id="44" name="TextBox 43"/>
          <p:cNvSpPr txBox="1"/>
          <p:nvPr/>
        </p:nvSpPr>
        <p:spPr>
          <a:xfrm>
            <a:off x="7522768" y="6043573"/>
            <a:ext cx="1216163" cy="300082"/>
          </a:xfrm>
          <a:prstGeom prst="rect">
            <a:avLst/>
          </a:prstGeom>
          <a:noFill/>
          <a:ln>
            <a:noFill/>
          </a:ln>
        </p:spPr>
        <p:txBody>
          <a:bodyPr wrap="square" rtlCol="0">
            <a:spAutoFit/>
          </a:bodyPr>
          <a:lstStyle/>
          <a:p>
            <a:pPr algn="ctr"/>
            <a:r>
              <a:rPr lang="en-US" sz="1350" dirty="0"/>
              <a:t>1</a:t>
            </a:r>
          </a:p>
        </p:txBody>
      </p:sp>
      <p:sp>
        <p:nvSpPr>
          <p:cNvPr id="46" name="TextBox 45"/>
          <p:cNvSpPr txBox="1"/>
          <p:nvPr/>
        </p:nvSpPr>
        <p:spPr>
          <a:xfrm>
            <a:off x="7517312" y="6041004"/>
            <a:ext cx="1216163" cy="300082"/>
          </a:xfrm>
          <a:prstGeom prst="rect">
            <a:avLst/>
          </a:prstGeom>
          <a:noFill/>
          <a:ln>
            <a:noFill/>
          </a:ln>
        </p:spPr>
        <p:txBody>
          <a:bodyPr wrap="square" rtlCol="0">
            <a:spAutoFit/>
          </a:bodyPr>
          <a:lstStyle/>
          <a:p>
            <a:pPr algn="ctr"/>
            <a:r>
              <a:rPr lang="en-US" sz="1350" dirty="0"/>
              <a:t>8</a:t>
            </a:r>
          </a:p>
        </p:txBody>
      </p:sp>
      <p:sp>
        <p:nvSpPr>
          <p:cNvPr id="47" name="TextBox 46"/>
          <p:cNvSpPr txBox="1"/>
          <p:nvPr/>
        </p:nvSpPr>
        <p:spPr>
          <a:xfrm>
            <a:off x="7518367" y="6037857"/>
            <a:ext cx="1216163" cy="300082"/>
          </a:xfrm>
          <a:prstGeom prst="rect">
            <a:avLst/>
          </a:prstGeom>
          <a:noFill/>
          <a:ln>
            <a:noFill/>
          </a:ln>
        </p:spPr>
        <p:txBody>
          <a:bodyPr wrap="square" rtlCol="0">
            <a:spAutoFit/>
          </a:bodyPr>
          <a:lstStyle/>
          <a:p>
            <a:pPr algn="ctr"/>
            <a:r>
              <a:rPr lang="en-US" sz="1350" dirty="0"/>
              <a:t>9</a:t>
            </a:r>
          </a:p>
        </p:txBody>
      </p:sp>
      <p:sp>
        <p:nvSpPr>
          <p:cNvPr id="48" name="TextBox 47"/>
          <p:cNvSpPr txBox="1"/>
          <p:nvPr/>
        </p:nvSpPr>
        <p:spPr>
          <a:xfrm>
            <a:off x="7521098" y="6045098"/>
            <a:ext cx="1216163" cy="300082"/>
          </a:xfrm>
          <a:prstGeom prst="rect">
            <a:avLst/>
          </a:prstGeom>
          <a:noFill/>
          <a:ln>
            <a:noFill/>
          </a:ln>
        </p:spPr>
        <p:txBody>
          <a:bodyPr wrap="square" rtlCol="0">
            <a:spAutoFit/>
          </a:bodyPr>
          <a:lstStyle/>
          <a:p>
            <a:pPr algn="ctr"/>
            <a:r>
              <a:rPr lang="en-US" sz="1350" dirty="0"/>
              <a:t>11</a:t>
            </a:r>
          </a:p>
        </p:txBody>
      </p:sp>
      <p:sp>
        <p:nvSpPr>
          <p:cNvPr id="49" name="TextBox 48"/>
          <p:cNvSpPr txBox="1"/>
          <p:nvPr/>
        </p:nvSpPr>
        <p:spPr>
          <a:xfrm>
            <a:off x="7512052" y="6046462"/>
            <a:ext cx="1216163" cy="300082"/>
          </a:xfrm>
          <a:prstGeom prst="rect">
            <a:avLst/>
          </a:prstGeom>
          <a:noFill/>
          <a:ln>
            <a:noFill/>
          </a:ln>
        </p:spPr>
        <p:txBody>
          <a:bodyPr wrap="square" rtlCol="0">
            <a:spAutoFit/>
          </a:bodyPr>
          <a:lstStyle/>
          <a:p>
            <a:pPr algn="ctr"/>
            <a:r>
              <a:rPr lang="en-US" sz="1350" dirty="0"/>
              <a:t>12</a:t>
            </a:r>
          </a:p>
        </p:txBody>
      </p:sp>
      <p:sp>
        <p:nvSpPr>
          <p:cNvPr id="50" name="TextBox 49"/>
          <p:cNvSpPr txBox="1"/>
          <p:nvPr/>
        </p:nvSpPr>
        <p:spPr>
          <a:xfrm>
            <a:off x="7521532" y="6037764"/>
            <a:ext cx="1216163" cy="300082"/>
          </a:xfrm>
          <a:prstGeom prst="rect">
            <a:avLst/>
          </a:prstGeom>
          <a:noFill/>
          <a:ln>
            <a:noFill/>
          </a:ln>
        </p:spPr>
        <p:txBody>
          <a:bodyPr wrap="square" rtlCol="0">
            <a:spAutoFit/>
          </a:bodyPr>
          <a:lstStyle/>
          <a:p>
            <a:pPr algn="ctr"/>
            <a:r>
              <a:rPr lang="en-US" sz="1350" dirty="0"/>
              <a:t>6</a:t>
            </a:r>
          </a:p>
        </p:txBody>
      </p:sp>
      <p:sp>
        <p:nvSpPr>
          <p:cNvPr id="51" name="TextBox 50"/>
          <p:cNvSpPr txBox="1"/>
          <p:nvPr/>
        </p:nvSpPr>
        <p:spPr>
          <a:xfrm>
            <a:off x="7512052" y="6046462"/>
            <a:ext cx="1216163" cy="300082"/>
          </a:xfrm>
          <a:prstGeom prst="rect">
            <a:avLst/>
          </a:prstGeom>
          <a:noFill/>
          <a:ln>
            <a:noFill/>
          </a:ln>
        </p:spPr>
        <p:txBody>
          <a:bodyPr wrap="square" rtlCol="0">
            <a:spAutoFit/>
          </a:bodyPr>
          <a:lstStyle/>
          <a:p>
            <a:pPr algn="ctr"/>
            <a:r>
              <a:rPr lang="en-US" sz="1350" dirty="0"/>
              <a:t>10</a:t>
            </a:r>
          </a:p>
        </p:txBody>
      </p:sp>
      <p:sp>
        <p:nvSpPr>
          <p:cNvPr id="52" name="TextBox 51"/>
          <p:cNvSpPr txBox="1"/>
          <p:nvPr/>
        </p:nvSpPr>
        <p:spPr>
          <a:xfrm>
            <a:off x="7526479" y="6042584"/>
            <a:ext cx="1216163" cy="300082"/>
          </a:xfrm>
          <a:prstGeom prst="rect">
            <a:avLst/>
          </a:prstGeom>
          <a:noFill/>
          <a:ln>
            <a:noFill/>
          </a:ln>
        </p:spPr>
        <p:txBody>
          <a:bodyPr wrap="square" rtlCol="0">
            <a:spAutoFit/>
          </a:bodyPr>
          <a:lstStyle/>
          <a:p>
            <a:pPr algn="ctr"/>
            <a:r>
              <a:rPr lang="en-US" sz="1350" dirty="0"/>
              <a:t>13</a:t>
            </a:r>
          </a:p>
        </p:txBody>
      </p:sp>
      <p:sp>
        <p:nvSpPr>
          <p:cNvPr id="53" name="TextBox 52"/>
          <p:cNvSpPr txBox="1"/>
          <p:nvPr/>
        </p:nvSpPr>
        <p:spPr>
          <a:xfrm>
            <a:off x="7513467" y="6037915"/>
            <a:ext cx="1216163" cy="300082"/>
          </a:xfrm>
          <a:prstGeom prst="rect">
            <a:avLst/>
          </a:prstGeom>
          <a:noFill/>
          <a:ln>
            <a:noFill/>
          </a:ln>
        </p:spPr>
        <p:txBody>
          <a:bodyPr wrap="square" rtlCol="0">
            <a:spAutoFit/>
          </a:bodyPr>
          <a:lstStyle/>
          <a:p>
            <a:pPr algn="ctr"/>
            <a:r>
              <a:rPr lang="en-US" sz="1350" dirty="0"/>
              <a:t>5</a:t>
            </a:r>
          </a:p>
        </p:txBody>
      </p:sp>
      <p:sp>
        <p:nvSpPr>
          <p:cNvPr id="54" name="TextBox 53"/>
          <p:cNvSpPr txBox="1"/>
          <p:nvPr/>
        </p:nvSpPr>
        <p:spPr>
          <a:xfrm>
            <a:off x="7522382" y="6040789"/>
            <a:ext cx="1216163" cy="300082"/>
          </a:xfrm>
          <a:prstGeom prst="rect">
            <a:avLst/>
          </a:prstGeom>
          <a:noFill/>
          <a:ln>
            <a:noFill/>
          </a:ln>
        </p:spPr>
        <p:txBody>
          <a:bodyPr wrap="square" rtlCol="0">
            <a:spAutoFit/>
          </a:bodyPr>
          <a:lstStyle/>
          <a:p>
            <a:pPr algn="ctr"/>
            <a:r>
              <a:rPr lang="en-US" sz="1350" dirty="0"/>
              <a:t>7</a:t>
            </a:r>
          </a:p>
        </p:txBody>
      </p:sp>
      <p:sp>
        <p:nvSpPr>
          <p:cNvPr id="56" name="TextBox 55"/>
          <p:cNvSpPr txBox="1"/>
          <p:nvPr/>
        </p:nvSpPr>
        <p:spPr>
          <a:xfrm>
            <a:off x="7522382" y="6042584"/>
            <a:ext cx="1216163" cy="300082"/>
          </a:xfrm>
          <a:prstGeom prst="rect">
            <a:avLst/>
          </a:prstGeom>
          <a:noFill/>
          <a:ln>
            <a:noFill/>
          </a:ln>
        </p:spPr>
        <p:txBody>
          <a:bodyPr wrap="square" rtlCol="0">
            <a:spAutoFit/>
          </a:bodyPr>
          <a:lstStyle/>
          <a:p>
            <a:pPr algn="ctr"/>
            <a:r>
              <a:rPr lang="en-US" sz="1350" dirty="0"/>
              <a:t>14</a:t>
            </a:r>
          </a:p>
        </p:txBody>
      </p:sp>
      <p:graphicFrame>
        <p:nvGraphicFramePr>
          <p:cNvPr id="57" name="Table 56"/>
          <p:cNvGraphicFramePr>
            <a:graphicFrameLocks noGrp="1"/>
          </p:cNvGraphicFramePr>
          <p:nvPr>
            <p:extLst>
              <p:ext uri="{D42A27DB-BD31-4B8C-83A1-F6EECF244321}">
                <p14:modId xmlns:p14="http://schemas.microsoft.com/office/powerpoint/2010/main" val="141614827"/>
              </p:ext>
            </p:extLst>
          </p:nvPr>
        </p:nvGraphicFramePr>
        <p:xfrm>
          <a:off x="6982549" y="6065044"/>
          <a:ext cx="1756439" cy="293334"/>
        </p:xfrm>
        <a:graphic>
          <a:graphicData uri="http://schemas.openxmlformats.org/drawingml/2006/table">
            <a:tbl>
              <a:tblPr firstRow="1" bandRow="1">
                <a:tableStyleId>{5C22544A-7EE6-4342-B048-85BDC9FD1C3A}</a:tableStyleId>
              </a:tblPr>
              <a:tblGrid>
                <a:gridCol w="273901"/>
                <a:gridCol w="272303"/>
                <a:gridCol w="1210235"/>
              </a:tblGrid>
              <a:tr h="293334">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5" name="TextBox 54"/>
          <p:cNvSpPr txBox="1"/>
          <p:nvPr/>
        </p:nvSpPr>
        <p:spPr>
          <a:xfrm>
            <a:off x="110938" y="5027311"/>
            <a:ext cx="4407560" cy="1084912"/>
          </a:xfrm>
          <a:prstGeom prst="rect">
            <a:avLst/>
          </a:prstGeom>
          <a:noFill/>
        </p:spPr>
        <p:txBody>
          <a:bodyPr wrap="square" rtlCol="0">
            <a:spAutoFit/>
          </a:bodyPr>
          <a:lstStyle/>
          <a:p>
            <a:pPr algn="just"/>
            <a:r>
              <a:rPr lang="en-US" sz="1350" b="1" i="1" dirty="0"/>
              <a:t>As memory is flat, in both codes the values are actually stored sequentially in the memory (just like the 1D array). The access for the two-dimensional array in that case is just as the indexing of the array,</a:t>
            </a:r>
          </a:p>
          <a:p>
            <a:pPr algn="just"/>
            <a:r>
              <a:rPr lang="en-US" sz="1050" b="1" dirty="0">
                <a:solidFill>
                  <a:srgbClr val="FF0000"/>
                </a:solidFill>
                <a:latin typeface="Courier New" panose="02070309020205020404" pitchFamily="49" charset="0"/>
                <a:cs typeface="Courier New" panose="02070309020205020404" pitchFamily="49" charset="0"/>
              </a:rPr>
              <a:t>[(</a:t>
            </a:r>
            <a:r>
              <a:rPr lang="en-US" sz="1050" b="1" dirty="0" err="1">
                <a:solidFill>
                  <a:srgbClr val="FF0000"/>
                </a:solidFill>
                <a:latin typeface="Courier New" panose="02070309020205020404" pitchFamily="49" charset="0"/>
                <a:cs typeface="Courier New" panose="02070309020205020404" pitchFamily="49" charset="0"/>
              </a:rPr>
              <a:t>Total_column</a:t>
            </a:r>
            <a:r>
              <a:rPr lang="en-US" sz="1050" b="1" dirty="0">
                <a:solidFill>
                  <a:srgbClr val="FF0000"/>
                </a:solidFill>
                <a:latin typeface="Courier New" panose="02070309020205020404" pitchFamily="49" charset="0"/>
                <a:cs typeface="Courier New" panose="02070309020205020404" pitchFamily="49" charset="0"/>
              </a:rPr>
              <a:t>) * (</a:t>
            </a:r>
            <a:r>
              <a:rPr lang="en-US" sz="1050" b="1" dirty="0" err="1">
                <a:solidFill>
                  <a:srgbClr val="FF0000"/>
                </a:solidFill>
                <a:latin typeface="Courier New" panose="02070309020205020404" pitchFamily="49" charset="0"/>
                <a:cs typeface="Courier New" panose="02070309020205020404" pitchFamily="49" charset="0"/>
              </a:rPr>
              <a:t>row_index</a:t>
            </a:r>
            <a:r>
              <a:rPr lang="en-US" sz="1050" b="1" dirty="0">
                <a:solidFill>
                  <a:srgbClr val="FF0000"/>
                </a:solidFill>
                <a:latin typeface="Courier New" panose="02070309020205020404" pitchFamily="49" charset="0"/>
                <a:cs typeface="Courier New" panose="02070309020205020404" pitchFamily="49" charset="0"/>
              </a:rPr>
              <a:t>) + (</a:t>
            </a:r>
            <a:r>
              <a:rPr lang="en-US" sz="1050" b="1" dirty="0" err="1">
                <a:solidFill>
                  <a:srgbClr val="FF0000"/>
                </a:solidFill>
                <a:latin typeface="Courier New" panose="02070309020205020404" pitchFamily="49" charset="0"/>
                <a:cs typeface="Courier New" panose="02070309020205020404" pitchFamily="49" charset="0"/>
              </a:rPr>
              <a:t>column_index</a:t>
            </a:r>
            <a:r>
              <a:rPr lang="en-US" sz="1050" b="1" dirty="0">
                <a:solidFill>
                  <a:srgbClr val="FF0000"/>
                </a:solidFill>
                <a:latin typeface="Courier New" panose="02070309020205020404" pitchFamily="49" charset="0"/>
                <a:cs typeface="Courier New" panose="02070309020205020404" pitchFamily="49" charset="0"/>
              </a:rPr>
              <a:t>)]</a:t>
            </a:r>
          </a:p>
        </p:txBody>
      </p:sp>
      <p:sp>
        <p:nvSpPr>
          <p:cNvPr id="5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Memory Access</a:t>
            </a:r>
            <a:endParaRPr lang="en-US" sz="2600" b="1" dirty="0">
              <a:solidFill>
                <a:schemeClr val="tx1"/>
              </a:solidFill>
            </a:endParaRPr>
          </a:p>
        </p:txBody>
      </p:sp>
    </p:spTree>
    <p:extLst>
      <p:ext uri="{BB962C8B-B14F-4D97-AF65-F5344CB8AC3E}">
        <p14:creationId xmlns:p14="http://schemas.microsoft.com/office/powerpoint/2010/main" val="15208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9"/>
                                        </p:tgtEl>
                                        <p:attrNameLst>
                                          <p:attrName>style.visibility</p:attrName>
                                        </p:attrNameLst>
                                      </p:cBhvr>
                                      <p:to>
                                        <p:strVal val="hidden"/>
                                      </p:to>
                                    </p:set>
                                  </p:childTnLst>
                                </p:cTn>
                              </p:par>
                              <p:par>
                                <p:cTn id="55" presetID="1" presetClass="exit" presetSubtype="0" fill="hold" grpId="3" nodeType="withEffect">
                                  <p:stCondLst>
                                    <p:cond delay="0"/>
                                  </p:stCondLst>
                                  <p:childTnLst>
                                    <p:set>
                                      <p:cBhvr>
                                        <p:cTn id="56" dur="1" fill="hold">
                                          <p:stCondLst>
                                            <p:cond delay="0"/>
                                          </p:stCondLst>
                                        </p:cTn>
                                        <p:tgtEl>
                                          <p:spTgt spid="3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53"/>
                                        </p:tgtEl>
                                        <p:attrNameLst>
                                          <p:attrName>style.visibility</p:attrName>
                                        </p:attrNameLst>
                                      </p:cBhvr>
                                      <p:to>
                                        <p:strVal val="hidden"/>
                                      </p:to>
                                    </p:set>
                                  </p:childTnLst>
                                </p:cTn>
                              </p:par>
                              <p:par>
                                <p:cTn id="71" presetID="1" presetClass="exit" presetSubtype="0" fill="hold" grpId="4" nodeType="withEffect">
                                  <p:stCondLst>
                                    <p:cond delay="0"/>
                                  </p:stCondLst>
                                  <p:childTnLst>
                                    <p:set>
                                      <p:cBhvr>
                                        <p:cTn id="72" dur="1" fill="hold">
                                          <p:stCondLst>
                                            <p:cond delay="0"/>
                                          </p:stCondLst>
                                        </p:cTn>
                                        <p:tgtEl>
                                          <p:spTgt spid="30"/>
                                        </p:tgtEl>
                                        <p:attrNameLst>
                                          <p:attrName>style.visibility</p:attrName>
                                        </p:attrNameLst>
                                      </p:cBhvr>
                                      <p:to>
                                        <p:strVal val="hidden"/>
                                      </p:to>
                                    </p:set>
                                  </p:childTnLst>
                                </p:cTn>
                              </p:par>
                              <p:par>
                                <p:cTn id="73" presetID="1" presetClass="entr" presetSubtype="0" fill="hold" grpId="2"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4" nodeType="clickEffect">
                                  <p:stCondLst>
                                    <p:cond delay="0"/>
                                  </p:stCondLst>
                                  <p:childTnLst>
                                    <p:set>
                                      <p:cBhvr>
                                        <p:cTn id="80" dur="1" fill="hold">
                                          <p:stCondLst>
                                            <p:cond delay="0"/>
                                          </p:stCondLst>
                                        </p:cTn>
                                        <p:tgtEl>
                                          <p:spTgt spid="43"/>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0"/>
                                        </p:tgtEl>
                                        <p:attrNameLst>
                                          <p:attrName>style.visibility</p:attrName>
                                        </p:attrNameLst>
                                      </p:cBhvr>
                                      <p:to>
                                        <p:strVal val="hidden"/>
                                      </p:to>
                                    </p:set>
                                  </p:childTnLst>
                                </p:cTn>
                              </p:par>
                              <p:par>
                                <p:cTn id="83" presetID="1" presetClass="entr" presetSubtype="0" fill="hold" grpId="2"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4" nodeType="clickEffect">
                                  <p:stCondLst>
                                    <p:cond delay="0"/>
                                  </p:stCondLst>
                                  <p:childTnLst>
                                    <p:set>
                                      <p:cBhvr>
                                        <p:cTn id="90" dur="1" fill="hold">
                                          <p:stCondLst>
                                            <p:cond delay="0"/>
                                          </p:stCondLst>
                                        </p:cTn>
                                        <p:tgtEl>
                                          <p:spTgt spid="40"/>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54"/>
                                        </p:tgtEl>
                                        <p:attrNameLst>
                                          <p:attrName>style.visibility</p:attrName>
                                        </p:attrNameLst>
                                      </p:cBhvr>
                                      <p:to>
                                        <p:strVal val="hidden"/>
                                      </p:to>
                                    </p:set>
                                  </p:childTnLst>
                                </p:cTn>
                              </p:par>
                              <p:par>
                                <p:cTn id="93" presetID="1" presetClass="entr" presetSubtype="0" fill="hold" grpId="2" nodeType="with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4" nodeType="clickEffect">
                                  <p:stCondLst>
                                    <p:cond delay="0"/>
                                  </p:stCondLst>
                                  <p:childTnLst>
                                    <p:set>
                                      <p:cBhvr>
                                        <p:cTn id="100" dur="1" fill="hold">
                                          <p:stCondLst>
                                            <p:cond delay="0"/>
                                          </p:stCondLst>
                                        </p:cTn>
                                        <p:tgtEl>
                                          <p:spTgt spid="34"/>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46"/>
                                        </p:tgtEl>
                                        <p:attrNameLst>
                                          <p:attrName>style.visibility</p:attrName>
                                        </p:attrNameLst>
                                      </p:cBhvr>
                                      <p:to>
                                        <p:strVal val="hidden"/>
                                      </p:to>
                                    </p:set>
                                  </p:childTnLst>
                                </p:cTn>
                              </p:par>
                              <p:par>
                                <p:cTn id="103" presetID="1" presetClass="entr" presetSubtype="0" fill="hold" grpId="1"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4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par>
                                <p:cTn id="113" presetID="1" presetClass="exit" presetSubtype="0" fill="hold" grpId="4" nodeType="withEffect">
                                  <p:stCondLst>
                                    <p:cond delay="0"/>
                                  </p:stCondLst>
                                  <p:childTnLst>
                                    <p:set>
                                      <p:cBhvr>
                                        <p:cTn id="114" dur="1" fill="hold">
                                          <p:stCondLst>
                                            <p:cond delay="0"/>
                                          </p:stCondLst>
                                        </p:cTn>
                                        <p:tgtEl>
                                          <p:spTgt spid="3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9"/>
                                        </p:tgtEl>
                                        <p:attrNameLst>
                                          <p:attrName>style.visibility</p:attrName>
                                        </p:attrNameLst>
                                      </p:cBhvr>
                                      <p:to>
                                        <p:strVal val="visible"/>
                                      </p:to>
                                    </p:set>
                                  </p:childTnLst>
                                </p:cTn>
                              </p:par>
                              <p:par>
                                <p:cTn id="119" presetID="1" presetClass="entr" presetSubtype="0" fill="hold" grpId="3" nodeType="with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5" nodeType="clickEffect">
                                  <p:stCondLst>
                                    <p:cond delay="0"/>
                                  </p:stCondLst>
                                  <p:childTnLst>
                                    <p:set>
                                      <p:cBhvr>
                                        <p:cTn id="126" dur="1" fill="hold">
                                          <p:stCondLst>
                                            <p:cond delay="0"/>
                                          </p:stCondLst>
                                        </p:cTn>
                                        <p:tgtEl>
                                          <p:spTgt spid="30"/>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51"/>
                                        </p:tgtEl>
                                        <p:attrNameLst>
                                          <p:attrName>style.visibility</p:attrName>
                                        </p:attrNameLst>
                                      </p:cBhvr>
                                      <p:to>
                                        <p:strVal val="hidden"/>
                                      </p:to>
                                    </p:set>
                                  </p:childTnLst>
                                </p:cTn>
                              </p:par>
                              <p:par>
                                <p:cTn id="129" presetID="1" presetClass="entr" presetSubtype="0" fill="hold" grpId="3" nodeType="withEffect">
                                  <p:stCondLst>
                                    <p:cond delay="0"/>
                                  </p:stCondLst>
                                  <p:childTnLst>
                                    <p:set>
                                      <p:cBhvr>
                                        <p:cTn id="130" dur="1" fill="hold">
                                          <p:stCondLst>
                                            <p:cond delay="0"/>
                                          </p:stCondLst>
                                        </p:cTn>
                                        <p:tgtEl>
                                          <p:spTgt spid="4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5" nodeType="clickEffect">
                                  <p:stCondLst>
                                    <p:cond delay="0"/>
                                  </p:stCondLst>
                                  <p:childTnLst>
                                    <p:set>
                                      <p:cBhvr>
                                        <p:cTn id="136" dur="1" fill="hold">
                                          <p:stCondLst>
                                            <p:cond delay="0"/>
                                          </p:stCondLst>
                                        </p:cTn>
                                        <p:tgtEl>
                                          <p:spTgt spid="43"/>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8"/>
                                        </p:tgtEl>
                                        <p:attrNameLst>
                                          <p:attrName>style.visibility</p:attrName>
                                        </p:attrNameLst>
                                      </p:cBhvr>
                                      <p:to>
                                        <p:strVal val="hidden"/>
                                      </p:to>
                                    </p:set>
                                  </p:childTnLst>
                                </p:cTn>
                              </p:par>
                              <p:par>
                                <p:cTn id="139" presetID="1" presetClass="entr" presetSubtype="0" fill="hold" grpId="3" nodeType="withEffect">
                                  <p:stCondLst>
                                    <p:cond delay="0"/>
                                  </p:stCondLst>
                                  <p:childTnLst>
                                    <p:set>
                                      <p:cBhvr>
                                        <p:cTn id="140" dur="1" fill="hold">
                                          <p:stCondLst>
                                            <p:cond delay="0"/>
                                          </p:stCondLst>
                                        </p:cTn>
                                        <p:tgtEl>
                                          <p:spTgt spid="4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4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5" nodeType="clickEffect">
                                  <p:stCondLst>
                                    <p:cond delay="0"/>
                                  </p:stCondLst>
                                  <p:childTnLst>
                                    <p:set>
                                      <p:cBhvr>
                                        <p:cTn id="146" dur="1" fill="hold">
                                          <p:stCondLst>
                                            <p:cond delay="0"/>
                                          </p:stCondLst>
                                        </p:cTn>
                                        <p:tgtEl>
                                          <p:spTgt spid="40"/>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9"/>
                                        </p:tgtEl>
                                        <p:attrNameLst>
                                          <p:attrName>style.visibility</p:attrName>
                                        </p:attrNameLst>
                                      </p:cBhvr>
                                      <p:to>
                                        <p:strVal val="hidden"/>
                                      </p:to>
                                    </p:set>
                                  </p:childTnLst>
                                </p:cTn>
                              </p:par>
                              <p:par>
                                <p:cTn id="149" presetID="1" presetClass="entr" presetSubtype="0" fill="hold" grpId="3" nodeType="withEffect">
                                  <p:stCondLst>
                                    <p:cond delay="0"/>
                                  </p:stCondLst>
                                  <p:childTnLst>
                                    <p:set>
                                      <p:cBhvr>
                                        <p:cTn id="150" dur="1" fill="hold">
                                          <p:stCondLst>
                                            <p:cond delay="0"/>
                                          </p:stCondLst>
                                        </p:cTn>
                                        <p:tgtEl>
                                          <p:spTgt spid="3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5" nodeType="clickEffect">
                                  <p:stCondLst>
                                    <p:cond delay="0"/>
                                  </p:stCondLst>
                                  <p:childTnLst>
                                    <p:set>
                                      <p:cBhvr>
                                        <p:cTn id="156" dur="1" fill="hold">
                                          <p:stCondLst>
                                            <p:cond delay="0"/>
                                          </p:stCondLst>
                                        </p:cTn>
                                        <p:tgtEl>
                                          <p:spTgt spid="34"/>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52"/>
                                        </p:tgtEl>
                                        <p:attrNameLst>
                                          <p:attrName>style.visibility</p:attrName>
                                        </p:attrNameLst>
                                      </p:cBhvr>
                                      <p:to>
                                        <p:strVal val="hidden"/>
                                      </p:to>
                                    </p:set>
                                  </p:childTnLst>
                                </p:cTn>
                              </p:par>
                              <p:par>
                                <p:cTn id="159" presetID="1" presetClass="entr" presetSubtype="0" fill="hold" grpId="2" nodeType="withEffect">
                                  <p:stCondLst>
                                    <p:cond delay="0"/>
                                  </p:stCondLst>
                                  <p:childTnLst>
                                    <p:set>
                                      <p:cBhvr>
                                        <p:cTn id="160" dur="1" fill="hold">
                                          <p:stCondLst>
                                            <p:cond delay="0"/>
                                          </p:stCondLst>
                                        </p:cTn>
                                        <p:tgtEl>
                                          <p:spTgt spid="3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5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56"/>
                                        </p:tgtEl>
                                        <p:attrNameLst>
                                          <p:attrName>style.visibility</p:attrName>
                                        </p:attrNameLst>
                                      </p:cBhvr>
                                      <p:to>
                                        <p:strVal val="hidden"/>
                                      </p:to>
                                    </p:set>
                                  </p:childTnLst>
                                </p:cTn>
                              </p:par>
                              <p:par>
                                <p:cTn id="167" presetID="1" presetClass="exit" presetSubtype="0" fill="hold" grpId="5" nodeType="withEffect">
                                  <p:stCondLst>
                                    <p:cond delay="0"/>
                                  </p:stCondLst>
                                  <p:childTnLst>
                                    <p:set>
                                      <p:cBhvr>
                                        <p:cTn id="168" dur="1" fill="hold">
                                          <p:stCondLst>
                                            <p:cond delay="0"/>
                                          </p:stCondLst>
                                        </p:cTn>
                                        <p:tgtEl>
                                          <p:spTgt spid="37"/>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0" grpId="2"/>
      <p:bldP spid="30" grpId="3"/>
      <p:bldP spid="30" grpId="4"/>
      <p:bldP spid="30" grpId="5"/>
      <p:bldP spid="32" grpId="0"/>
      <p:bldP spid="32" grpId="1"/>
      <p:bldP spid="34" grpId="0"/>
      <p:bldP spid="34" grpId="1"/>
      <p:bldP spid="34" grpId="2"/>
      <p:bldP spid="34" grpId="3"/>
      <p:bldP spid="34" grpId="4"/>
      <p:bldP spid="34" grpId="5"/>
      <p:bldP spid="35" grpId="0"/>
      <p:bldP spid="35" grpId="1"/>
      <p:bldP spid="37" grpId="0"/>
      <p:bldP spid="37" grpId="1"/>
      <p:bldP spid="37" grpId="2"/>
      <p:bldP spid="37" grpId="3"/>
      <p:bldP spid="37" grpId="4"/>
      <p:bldP spid="37" grpId="5"/>
      <p:bldP spid="38" grpId="0"/>
      <p:bldP spid="38" grpId="1"/>
      <p:bldP spid="39" grpId="0"/>
      <p:bldP spid="39" grpId="1"/>
      <p:bldP spid="40" grpId="0"/>
      <p:bldP spid="40" grpId="1"/>
      <p:bldP spid="40" grpId="2"/>
      <p:bldP spid="40" grpId="3"/>
      <p:bldP spid="40" grpId="4"/>
      <p:bldP spid="40" grpId="5"/>
      <p:bldP spid="41" grpId="0"/>
      <p:bldP spid="41" grpId="1"/>
      <p:bldP spid="42" grpId="0"/>
      <p:bldP spid="42" grpId="1"/>
      <p:bldP spid="43" grpId="0"/>
      <p:bldP spid="43" grpId="1"/>
      <p:bldP spid="43" grpId="2"/>
      <p:bldP spid="43" grpId="3"/>
      <p:bldP spid="43" grpId="4"/>
      <p:bldP spid="43" grpId="5"/>
      <p:bldP spid="44" grpId="0"/>
      <p:bldP spid="44"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6" grpId="0"/>
      <p:bldP spid="5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77910" y="1500188"/>
            <a:ext cx="8549219" cy="5244644"/>
          </a:xfrm>
        </p:spPr>
        <p:txBody>
          <a:bodyPr>
            <a:noAutofit/>
          </a:bodyPr>
          <a:lstStyle/>
          <a:p>
            <a:pPr algn="just">
              <a:buClrTx/>
              <a:buFont typeface="Wingdings" panose="05000000000000000000" pitchFamily="2" charset="2"/>
              <a:buChar char="q"/>
            </a:pPr>
            <a:r>
              <a:rPr lang="en-US" sz="1800" dirty="0" smtClean="0"/>
              <a:t>Memory of each element of an array can be accessed using the </a:t>
            </a:r>
            <a:r>
              <a:rPr lang="en-US" sz="1800" b="1" dirty="0" smtClean="0">
                <a:latin typeface="Courier New" panose="02070309020205020404" pitchFamily="49" charset="0"/>
                <a:cs typeface="Courier New" panose="02070309020205020404" pitchFamily="49" charset="0"/>
              </a:rPr>
              <a:t>&amp;</a:t>
            </a:r>
            <a:r>
              <a:rPr lang="en-US" sz="1800" dirty="0" smtClean="0"/>
              <a:t> operator.</a:t>
            </a:r>
          </a:p>
          <a:p>
            <a:pPr algn="just">
              <a:buClrTx/>
              <a:buFont typeface="Wingdings" panose="05000000000000000000" pitchFamily="2" charset="2"/>
              <a:buChar char="q"/>
            </a:pPr>
            <a:r>
              <a:rPr lang="en-US" sz="1800" b="1" dirty="0" smtClean="0">
                <a:latin typeface="Courier New" panose="02070309020205020404" pitchFamily="49" charset="0"/>
                <a:cs typeface="Courier New" panose="02070309020205020404" pitchFamily="49" charset="0"/>
              </a:rPr>
              <a:t>&amp;</a:t>
            </a:r>
            <a:r>
              <a:rPr lang="en-US" sz="1800" b="1" dirty="0" err="1" smtClean="0">
                <a:latin typeface="Courier New" panose="02070309020205020404" pitchFamily="49" charset="0"/>
                <a:cs typeface="Courier New" panose="02070309020205020404" pitchFamily="49" charset="0"/>
              </a:rPr>
              <a:t>mimo</a:t>
            </a:r>
            <a:r>
              <a:rPr lang="en-US" sz="1800" b="1" dirty="0" smtClean="0">
                <a:latin typeface="Courier New" panose="02070309020205020404" pitchFamily="49" charset="0"/>
                <a:cs typeface="Courier New" panose="02070309020205020404" pitchFamily="49" charset="0"/>
              </a:rPr>
              <a:t>[2]</a:t>
            </a:r>
            <a:r>
              <a:rPr lang="en-US" sz="1800" dirty="0" smtClean="0"/>
              <a:t> gives the memory location of the 3</a:t>
            </a:r>
            <a:r>
              <a:rPr lang="en-US" sz="1800" baseline="30000" dirty="0" smtClean="0"/>
              <a:t>rd</a:t>
            </a:r>
            <a:r>
              <a:rPr lang="en-US" sz="1800" dirty="0" smtClean="0"/>
              <a:t> element of the array </a:t>
            </a:r>
            <a:r>
              <a:rPr lang="en-US" sz="1800" b="1" dirty="0" err="1" smtClean="0">
                <a:latin typeface="Courier New" panose="02070309020205020404" pitchFamily="49" charset="0"/>
                <a:cs typeface="Courier New" panose="02070309020205020404" pitchFamily="49" charset="0"/>
              </a:rPr>
              <a:t>mimo</a:t>
            </a:r>
            <a:r>
              <a:rPr lang="en-US" sz="1800" dirty="0" smtClean="0"/>
              <a:t>.</a:t>
            </a:r>
          </a:p>
          <a:p>
            <a:pPr algn="just">
              <a:buClrTx/>
              <a:buFont typeface="Wingdings" panose="05000000000000000000" pitchFamily="2" charset="2"/>
              <a:buChar char="q"/>
            </a:pPr>
            <a:r>
              <a:rPr lang="en-US" sz="1800" dirty="0" smtClean="0"/>
              <a:t>If the element is more than a byte, it gives the starting byte of the element.</a:t>
            </a:r>
          </a:p>
          <a:p>
            <a:pPr algn="just">
              <a:buClrTx/>
              <a:buFont typeface="Wingdings" panose="05000000000000000000" pitchFamily="2" charset="2"/>
              <a:buChar char="q"/>
            </a:pPr>
            <a:r>
              <a:rPr lang="en-US" sz="1800" dirty="0" smtClean="0"/>
              <a:t>Let us consider the starting address of </a:t>
            </a:r>
            <a:r>
              <a:rPr lang="en-US" sz="1800" b="1" dirty="0" err="1" smtClean="0">
                <a:latin typeface="Courier New" panose="02070309020205020404" pitchFamily="49" charset="0"/>
                <a:cs typeface="Courier New" panose="02070309020205020404" pitchFamily="49" charset="0"/>
              </a:rPr>
              <a:t>int</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mimo</a:t>
            </a:r>
            <a:r>
              <a:rPr lang="en-US" sz="1800" b="1" dirty="0" smtClean="0">
                <a:latin typeface="Courier New" panose="02070309020205020404" pitchFamily="49" charset="0"/>
                <a:cs typeface="Courier New" panose="02070309020205020404" pitchFamily="49" charset="0"/>
              </a:rPr>
              <a:t>[5]</a:t>
            </a:r>
            <a:r>
              <a:rPr lang="en-US" sz="1800" dirty="0" smtClean="0"/>
              <a:t> is </a:t>
            </a:r>
            <a:r>
              <a:rPr lang="en-US" sz="1800" b="1" dirty="0" smtClean="0">
                <a:latin typeface="Courier New" panose="02070309020205020404" pitchFamily="49" charset="0"/>
                <a:cs typeface="Courier New" panose="02070309020205020404" pitchFamily="49" charset="0"/>
              </a:rPr>
              <a:t>567</a:t>
            </a:r>
            <a:r>
              <a:rPr lang="en-US" sz="1800" dirty="0" smtClean="0"/>
              <a:t>.</a:t>
            </a:r>
          </a:p>
          <a:p>
            <a:pPr algn="just">
              <a:buClrTx/>
              <a:buFont typeface="Wingdings" panose="05000000000000000000" pitchFamily="2" charset="2"/>
              <a:buChar char="q"/>
            </a:pPr>
            <a:endParaRPr lang="en-US" sz="1800" dirty="0" smtClean="0"/>
          </a:p>
          <a:p>
            <a:pPr algn="just"/>
            <a:endParaRPr lang="en-US" sz="1800" dirty="0"/>
          </a:p>
          <a:p>
            <a:pPr algn="just"/>
            <a:endParaRPr lang="en-US" sz="1800" dirty="0" smtClean="0"/>
          </a:p>
          <a:p>
            <a:pPr algn="just">
              <a:spcBef>
                <a:spcPts val="600"/>
              </a:spcBef>
              <a:buClrTx/>
              <a:buFont typeface="Wingdings" panose="05000000000000000000" pitchFamily="2" charset="2"/>
              <a:buChar char="q"/>
            </a:pPr>
            <a:r>
              <a:rPr lang="en-US" sz="1800" b="1" dirty="0" smtClean="0">
                <a:latin typeface="Courier New" panose="02070309020205020404" pitchFamily="49" charset="0"/>
                <a:cs typeface="Courier New" panose="02070309020205020404" pitchFamily="49" charset="0"/>
              </a:rPr>
              <a:t>&amp;</a:t>
            </a:r>
            <a:r>
              <a:rPr lang="en-US" sz="1800" b="1" dirty="0" err="1" smtClean="0">
                <a:latin typeface="Courier New" panose="02070309020205020404" pitchFamily="49" charset="0"/>
                <a:cs typeface="Courier New" panose="02070309020205020404" pitchFamily="49" charset="0"/>
              </a:rPr>
              <a:t>mimo</a:t>
            </a:r>
            <a:r>
              <a:rPr lang="en-US" sz="1800" b="1" dirty="0" smtClean="0">
                <a:latin typeface="Courier New" panose="02070309020205020404" pitchFamily="49" charset="0"/>
                <a:cs typeface="Courier New" panose="02070309020205020404" pitchFamily="49" charset="0"/>
              </a:rPr>
              <a:t>[2]</a:t>
            </a:r>
            <a:r>
              <a:rPr lang="en-US" sz="1800" b="1" dirty="0" smtClean="0"/>
              <a:t> </a:t>
            </a:r>
            <a:r>
              <a:rPr lang="en-US" sz="1800" dirty="0" smtClean="0"/>
              <a:t>will give us the memory location </a:t>
            </a:r>
            <a:r>
              <a:rPr lang="en-US" sz="1800" b="1" dirty="0" smtClean="0">
                <a:latin typeface="Courier New" panose="02070309020205020404" pitchFamily="49" charset="0"/>
                <a:cs typeface="Courier New" panose="02070309020205020404" pitchFamily="49" charset="0"/>
              </a:rPr>
              <a:t>575</a:t>
            </a:r>
            <a:r>
              <a:rPr lang="en-US" sz="1800" dirty="0" smtClean="0"/>
              <a:t>.</a:t>
            </a:r>
          </a:p>
          <a:p>
            <a:pPr algn="just">
              <a:buClrTx/>
              <a:buFont typeface="Wingdings" panose="05000000000000000000" pitchFamily="2" charset="2"/>
              <a:buChar char="q"/>
            </a:pPr>
            <a:r>
              <a:rPr lang="en-US" sz="1800" b="1" dirty="0" err="1" smtClean="0">
                <a:latin typeface="Courier New" panose="02070309020205020404" pitchFamily="49" charset="0"/>
                <a:cs typeface="Courier New" panose="02070309020205020404" pitchFamily="49" charset="0"/>
              </a:rPr>
              <a:t>mimo</a:t>
            </a:r>
            <a:r>
              <a:rPr lang="en-US" sz="1800" b="1" dirty="0" smtClean="0">
                <a:latin typeface="Courier New" panose="02070309020205020404" pitchFamily="49" charset="0"/>
                <a:cs typeface="Courier New" panose="02070309020205020404" pitchFamily="49" charset="0"/>
              </a:rPr>
              <a:t>[2]</a:t>
            </a:r>
            <a:r>
              <a:rPr lang="en-US" sz="1800" dirty="0" smtClean="0"/>
              <a:t> will give us 4 bytes (</a:t>
            </a:r>
            <a:r>
              <a:rPr lang="en-US" sz="1800" b="1" dirty="0" err="1" smtClean="0">
                <a:latin typeface="Courier New" panose="02070309020205020404" pitchFamily="49" charset="0"/>
                <a:cs typeface="Courier New" panose="02070309020205020404" pitchFamily="49" charset="0"/>
              </a:rPr>
              <a:t>int</a:t>
            </a:r>
            <a:r>
              <a:rPr lang="en-US" sz="1800" dirty="0" smtClean="0"/>
              <a:t>) of information starting from </a:t>
            </a:r>
            <a:r>
              <a:rPr lang="en-US" sz="1800" b="1" dirty="0" smtClean="0">
                <a:latin typeface="Courier New" panose="02070309020205020404" pitchFamily="49" charset="0"/>
                <a:cs typeface="Courier New" panose="02070309020205020404" pitchFamily="49" charset="0"/>
              </a:rPr>
              <a:t>575</a:t>
            </a:r>
            <a:r>
              <a:rPr lang="en-US" sz="1800" dirty="0" smtClean="0"/>
              <a:t> to </a:t>
            </a:r>
            <a:r>
              <a:rPr lang="en-US" sz="1800" b="1" dirty="0" smtClean="0">
                <a:latin typeface="Courier New" panose="02070309020205020404" pitchFamily="49" charset="0"/>
                <a:cs typeface="Courier New" panose="02070309020205020404" pitchFamily="49" charset="0"/>
              </a:rPr>
              <a:t>579</a:t>
            </a:r>
            <a:r>
              <a:rPr lang="en-US" sz="1800" dirty="0" smtClean="0"/>
              <a:t>.</a:t>
            </a:r>
          </a:p>
          <a:p>
            <a:pPr algn="just">
              <a:buClrTx/>
              <a:buFont typeface="Wingdings" panose="05000000000000000000" pitchFamily="2" charset="2"/>
              <a:buChar char="q"/>
            </a:pPr>
            <a:r>
              <a:rPr lang="en-US" sz="1800" dirty="0"/>
              <a:t>The name of an array always refer to the starting location of the array. i.e. the first element of the array. So, </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 = &amp;</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[0</a:t>
            </a:r>
            <a:r>
              <a:rPr lang="en-US" sz="1800" b="1" dirty="0" smtClean="0">
                <a:latin typeface="Courier New" panose="02070309020205020404" pitchFamily="49" charset="0"/>
                <a:cs typeface="Courier New" panose="02070309020205020404" pitchFamily="49" charset="0"/>
              </a:rPr>
              <a:t>]</a:t>
            </a:r>
            <a:r>
              <a:rPr lang="en-US" sz="1800" dirty="0" smtClean="0"/>
              <a:t>.</a:t>
            </a:r>
            <a:endParaRPr lang="en-US" sz="1800" dirty="0"/>
          </a:p>
        </p:txBody>
      </p:sp>
      <p:graphicFrame>
        <p:nvGraphicFramePr>
          <p:cNvPr id="8" name="Table 7"/>
          <p:cNvGraphicFramePr>
            <a:graphicFrameLocks noGrp="1"/>
          </p:cNvGraphicFramePr>
          <p:nvPr>
            <p:extLst>
              <p:ext uri="{D42A27DB-BD31-4B8C-83A1-F6EECF244321}">
                <p14:modId xmlns:p14="http://schemas.microsoft.com/office/powerpoint/2010/main" val="4289139891"/>
              </p:ext>
            </p:extLst>
          </p:nvPr>
        </p:nvGraphicFramePr>
        <p:xfrm>
          <a:off x="277910" y="3622130"/>
          <a:ext cx="8709691" cy="1000760"/>
        </p:xfrm>
        <a:graphic>
          <a:graphicData uri="http://schemas.openxmlformats.org/drawingml/2006/table">
            <a:tbl>
              <a:tblPr firstRow="1" firstCol="1" bandRow="1">
                <a:tableStyleId>{5C22544A-7EE6-4342-B048-85BDC9FD1C3A}</a:tableStyleId>
              </a:tblPr>
              <a:tblGrid>
                <a:gridCol w="661916"/>
                <a:gridCol w="374880"/>
                <a:gridCol w="406620"/>
                <a:gridCol w="398959"/>
                <a:gridCol w="413769"/>
                <a:gridCol w="363644"/>
                <a:gridCol w="370173"/>
                <a:gridCol w="384880"/>
                <a:gridCol w="399980"/>
                <a:gridCol w="362623"/>
                <a:gridCol w="398958"/>
                <a:gridCol w="398958"/>
                <a:gridCol w="399980"/>
                <a:gridCol w="363644"/>
                <a:gridCol w="399213"/>
                <a:gridCol w="397427"/>
                <a:gridCol w="400745"/>
                <a:gridCol w="392829"/>
                <a:gridCol w="384662"/>
                <a:gridCol w="376814"/>
                <a:gridCol w="334022"/>
                <a:gridCol w="324995"/>
              </a:tblGrid>
              <a:tr h="205740">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0</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1</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2</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3</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4</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05740">
                <a:tc>
                  <a:txBody>
                    <a:bodyPr/>
                    <a:lstStyle/>
                    <a:p>
                      <a:pPr marL="0" marR="0" algn="ctr">
                        <a:spcBef>
                          <a:spcPts val="0"/>
                        </a:spcBef>
                        <a:spcAft>
                          <a:spcPts val="0"/>
                        </a:spcAft>
                      </a:pPr>
                      <a:r>
                        <a:rPr lang="en-US" sz="1400" dirty="0" err="1" smtClean="0">
                          <a:solidFill>
                            <a:schemeClr val="tx1"/>
                          </a:solidFill>
                          <a:effectLst/>
                          <a:latin typeface="Courier New" panose="02070309020205020404" pitchFamily="49" charset="0"/>
                          <a:cs typeface="Courier New" panose="02070309020205020404" pitchFamily="49" charset="0"/>
                        </a:rPr>
                        <a:t>mimo</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05740">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 </a:t>
                      </a:r>
                      <a:r>
                        <a:rPr lang="en-US" sz="1400" b="1" dirty="0" smtClean="0">
                          <a:solidFill>
                            <a:schemeClr val="tx1"/>
                          </a:solidFill>
                          <a:effectLst/>
                          <a:latin typeface="Courier New" panose="02070309020205020404" pitchFamily="49" charset="0"/>
                          <a:cs typeface="Courier New" panose="02070309020205020404" pitchFamily="49" charset="0"/>
                        </a:rPr>
                        <a:t>567</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t>569</a:t>
                      </a:r>
                      <a:endParaRPr lang="en-US" sz="14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Courier New" panose="02070309020205020404" pitchFamily="49" charset="0"/>
                          <a:cs typeface="Courier New" panose="02070309020205020404" pitchFamily="49" charset="0"/>
                        </a:rPr>
                        <a:t>571</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t>573</a:t>
                      </a:r>
                      <a:endParaRPr lang="en-US" sz="14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Courier New" panose="02070309020205020404" pitchFamily="49" charset="0"/>
                          <a:cs typeface="Courier New" panose="02070309020205020404" pitchFamily="49" charset="0"/>
                        </a:rPr>
                        <a:t>575</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t>577</a:t>
                      </a:r>
                      <a:endParaRPr lang="en-US" sz="14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Courier New" panose="02070309020205020404" pitchFamily="49" charset="0"/>
                          <a:cs typeface="Courier New" panose="02070309020205020404" pitchFamily="49" charset="0"/>
                        </a:rPr>
                        <a:t>579</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t>581</a:t>
                      </a:r>
                      <a:endParaRPr lang="en-US" sz="14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Courier New" panose="02070309020205020404" pitchFamily="49" charset="0"/>
                          <a:cs typeface="Courier New" panose="02070309020205020404" pitchFamily="49" charset="0"/>
                        </a:rPr>
                        <a:t>583</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t>585</a:t>
                      </a:r>
                      <a:endParaRPr lang="en-US" sz="14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Courier New" panose="02070309020205020404" pitchFamily="49" charset="0"/>
                          <a:cs typeface="Courier New" panose="02070309020205020404" pitchFamily="49" charset="0"/>
                        </a:rPr>
                        <a:t>587</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05740">
                <a:tc>
                  <a:txBody>
                    <a:bodyPr/>
                    <a:lstStyle/>
                    <a:p>
                      <a:pPr marL="0" marR="0" algn="ctr">
                        <a:spcBef>
                          <a:spcPts val="0"/>
                        </a:spcBef>
                        <a:spcAft>
                          <a:spcPts val="0"/>
                        </a:spcAft>
                      </a:pP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568</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t>570</a:t>
                      </a:r>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572</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t>574</a:t>
                      </a:r>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576</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t>578</a:t>
                      </a:r>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580</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t>582</a:t>
                      </a:r>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584</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t>586</a:t>
                      </a:r>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12" name="Straight Connector 11"/>
          <p:cNvCxnSpPr/>
          <p:nvPr/>
        </p:nvCxnSpPr>
        <p:spPr>
          <a:xfrm>
            <a:off x="4050304" y="3832039"/>
            <a:ext cx="0" cy="3319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050304" y="3830599"/>
            <a:ext cx="1561514" cy="263801"/>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Memory Access</a:t>
            </a:r>
            <a:endParaRPr lang="en-US" sz="2600" b="1" dirty="0">
              <a:solidFill>
                <a:schemeClr val="tx1"/>
              </a:solidFill>
            </a:endParaRPr>
          </a:p>
        </p:txBody>
      </p:sp>
    </p:spTree>
    <p:extLst>
      <p:ext uri="{BB962C8B-B14F-4D97-AF65-F5344CB8AC3E}">
        <p14:creationId xmlns:p14="http://schemas.microsoft.com/office/powerpoint/2010/main" val="56984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
        <p:nvSpPr>
          <p:cNvPr id="4" name="TextBox 3">
            <a:extLst>
              <a:ext uri="{FF2B5EF4-FFF2-40B4-BE49-F238E27FC236}">
                <a16:creationId xmlns="" xmlns:a16="http://schemas.microsoft.com/office/drawing/2014/main" id="{37C26D19-85DA-834B-9600-C9820C508897}"/>
              </a:ext>
            </a:extLst>
          </p:cNvPr>
          <p:cNvSpPr txBox="1"/>
          <p:nvPr/>
        </p:nvSpPr>
        <p:spPr>
          <a:xfrm>
            <a:off x="335494" y="1594091"/>
            <a:ext cx="8727025"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b="1" dirty="0"/>
              <a:t> </a:t>
            </a:r>
            <a:r>
              <a:rPr lang="en-US" dirty="0"/>
              <a:t>will give us the memory location </a:t>
            </a:r>
            <a:r>
              <a:rPr lang="en-US" b="1" dirty="0">
                <a:latin typeface="Courier New" panose="02070309020205020404" pitchFamily="49" charset="0"/>
                <a:cs typeface="Courier New" panose="02070309020205020404" pitchFamily="49" charset="0"/>
              </a:rPr>
              <a:t>575</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a:latin typeface="Courier New" panose="02070309020205020404" pitchFamily="49" charset="0"/>
                <a:cs typeface="Courier New" panose="02070309020205020404" pitchFamily="49" charset="0"/>
              </a:rPr>
              <a:t>575</a:t>
            </a:r>
            <a:r>
              <a:rPr lang="en-US" dirty="0"/>
              <a:t> to </a:t>
            </a:r>
            <a:r>
              <a:rPr lang="en-US" b="1" dirty="0">
                <a:latin typeface="Courier New" panose="02070309020205020404" pitchFamily="49" charset="0"/>
                <a:cs typeface="Courier New" panose="02070309020205020404" pitchFamily="49" charset="0"/>
              </a:rPr>
              <a:t>579</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name of an array always refer to the starting location of the array. i.e. the first element of the array. So,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a:t>
            </a:r>
            <a:r>
              <a:rPr lang="en-US" b="1" dirty="0" smtClean="0">
                <a:latin typeface="Courier New" panose="02070309020205020404" pitchFamily="49" charset="0"/>
                <a:cs typeface="Courier New" panose="02070309020205020404" pitchFamily="49" charset="0"/>
              </a:rPr>
              <a:t>]</a:t>
            </a:r>
            <a:r>
              <a:rPr lang="en-US" dirty="0" smtClean="0"/>
              <a:t>.</a:t>
            </a:r>
          </a:p>
          <a:p>
            <a:pPr marL="285750" indent="-285750" algn="just">
              <a:buFont typeface="Wingdings" panose="05000000000000000000" pitchFamily="2" charset="2"/>
              <a:buChar char="q"/>
            </a:pPr>
            <a:endParaRPr lang="en-US" dirty="0"/>
          </a:p>
          <a:p>
            <a:pPr algn="just"/>
            <a:endParaRPr lang="en-US" dirty="0" smtClean="0"/>
          </a:p>
          <a:p>
            <a:pPr algn="just"/>
            <a:endParaRPr lang="en-US" dirty="0"/>
          </a:p>
          <a:p>
            <a:pPr algn="just"/>
            <a:endParaRPr lang="en-US" dirty="0"/>
          </a:p>
          <a:p>
            <a:pPr algn="just"/>
            <a:endParaRPr lang="en-US" dirty="0" smtClean="0"/>
          </a:p>
          <a:p>
            <a:pPr algn="just"/>
            <a:endParaRPr lang="en-US" dirty="0"/>
          </a:p>
          <a:p>
            <a:pPr algn="just"/>
            <a:endParaRPr lang="en-US" b="1" dirty="0" smtClean="0">
              <a:latin typeface="Courier New" panose="02070309020205020404" pitchFamily="49" charset="0"/>
              <a:cs typeface="Courier New" panose="02070309020205020404" pitchFamily="49" charset="0"/>
            </a:endParaRPr>
          </a:p>
          <a:p>
            <a:pPr algn="just"/>
            <a:r>
              <a:rPr lang="en-US" b="1" dirty="0" smtClean="0">
                <a:latin typeface="Courier New" panose="02070309020205020404" pitchFamily="49" charset="0"/>
                <a:cs typeface="Courier New" panose="02070309020205020404" pitchFamily="49" charset="0"/>
              </a:rPr>
              <a:t>&amp;</a:t>
            </a:r>
            <a:r>
              <a:rPr lang="en-US" b="1" dirty="0">
                <a:latin typeface="Courier New" panose="02070309020205020404" pitchFamily="49" charset="0"/>
                <a:cs typeface="Courier New" panose="02070309020205020404" pitchFamily="49" charset="0"/>
              </a:rPr>
              <a:t>array[index]=</a:t>
            </a:r>
            <a:r>
              <a:rPr lang="en-US" b="1" dirty="0" err="1">
                <a:latin typeface="Courier New" panose="02070309020205020404" pitchFamily="49" charset="0"/>
                <a:cs typeface="Courier New" panose="02070309020205020404" pitchFamily="49" charset="0"/>
              </a:rPr>
              <a:t>start_location_array</a:t>
            </a:r>
            <a:r>
              <a:rPr lang="en-US" b="1" dirty="0">
                <a:latin typeface="Courier New" panose="02070309020205020404" pitchFamily="49" charset="0"/>
                <a:cs typeface="Courier New" panose="02070309020205020404" pitchFamily="49" charset="0"/>
              </a:rPr>
              <a:t> + index * </a:t>
            </a:r>
            <a:r>
              <a:rPr lang="en-US" b="1" dirty="0" err="1">
                <a:latin typeface="Courier New" panose="02070309020205020404" pitchFamily="49" charset="0"/>
                <a:cs typeface="Courier New" panose="02070309020205020404" pitchFamily="49" charset="0"/>
              </a:rPr>
              <a:t>size_of_data</a:t>
            </a:r>
            <a:endParaRPr lang="en-US" b="1" dirty="0">
              <a:latin typeface="Courier New" panose="02070309020205020404" pitchFamily="49" charset="0"/>
              <a:cs typeface="Courier New" panose="02070309020205020404" pitchFamily="49" charset="0"/>
            </a:endParaRPr>
          </a:p>
          <a:p>
            <a:pPr algn="just">
              <a:buFont typeface="Symbol" panose="05050102010706020507" pitchFamily="18" charset="2"/>
              <a:buChar char="Þ"/>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[ 2 ] =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(or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  +  2    * </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a:t>
            </a:r>
          </a:p>
          <a:p>
            <a:pPr algn="just">
              <a:buFont typeface="Symbol" panose="05050102010706020507" pitchFamily="18" charset="2"/>
              <a:buChar char="Þ"/>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[ 2 ] = 567 + 2 * 4 = </a:t>
            </a:r>
            <a:r>
              <a:rPr lang="en-US" b="1" dirty="0" smtClean="0">
                <a:latin typeface="Courier New" panose="02070309020205020404" pitchFamily="49" charset="0"/>
                <a:cs typeface="Courier New" panose="02070309020205020404" pitchFamily="49" charset="0"/>
              </a:rPr>
              <a:t>575</a:t>
            </a:r>
            <a:endParaRPr lang="en-US" b="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335494" y="3497986"/>
            <a:ext cx="8808506" cy="1362894"/>
          </a:xfrm>
          <a:prstGeom prst="rect">
            <a:avLst/>
          </a:prstGeom>
        </p:spPr>
      </p:pic>
    </p:spTree>
    <p:extLst>
      <p:ext uri="{BB962C8B-B14F-4D97-AF65-F5344CB8AC3E}">
        <p14:creationId xmlns:p14="http://schemas.microsoft.com/office/powerpoint/2010/main" val="1437829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C64CA3FC4E4942ABAD596595C10E21" ma:contentTypeVersion="0" ma:contentTypeDescription="Create a new document." ma:contentTypeScope="" ma:versionID="cfc5c01b05d670fad0c29aad3b7299bb">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B770CD-606A-41DB-B324-77CC07C3A262}"/>
</file>

<file path=customXml/itemProps2.xml><?xml version="1.0" encoding="utf-8"?>
<ds:datastoreItem xmlns:ds="http://schemas.openxmlformats.org/officeDocument/2006/customXml" ds:itemID="{4B2D2EF5-401F-43F0-993C-814E5C262D59}"/>
</file>

<file path=customXml/itemProps3.xml><?xml version="1.0" encoding="utf-8"?>
<ds:datastoreItem xmlns:ds="http://schemas.openxmlformats.org/officeDocument/2006/customXml" ds:itemID="{F9E3D395-87C6-46AD-B337-92140B502FDC}"/>
</file>

<file path=docProps/app.xml><?xml version="1.0" encoding="utf-8"?>
<Properties xmlns="http://schemas.openxmlformats.org/officeDocument/2006/extended-properties" xmlns:vt="http://schemas.openxmlformats.org/officeDocument/2006/docPropsVTypes">
  <Template>Spectrum.thmx</Template>
  <TotalTime>624</TotalTime>
  <Words>3154</Words>
  <Application>Microsoft Office PowerPoint</Application>
  <PresentationFormat>On-screen Show (4:3)</PresentationFormat>
  <Paragraphs>680</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Narrow</vt:lpstr>
      <vt:lpstr>Calibri</vt:lpstr>
      <vt:lpstr>Corbel</vt:lpstr>
      <vt:lpstr>Courier New</vt:lpstr>
      <vt:lpstr>Symbol</vt:lpstr>
      <vt:lpstr>Times New Roman</vt:lpstr>
      <vt:lpstr>Wingdings</vt:lpstr>
      <vt:lpstr>Spectrum</vt:lpstr>
      <vt:lpstr>Array [2-Dimensional] &amp; String</vt:lpstr>
      <vt:lpstr>Lecture Outline</vt:lpstr>
      <vt:lpstr>Array [2-Dimensional]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Mushfiqur Rahman</cp:lastModifiedBy>
  <cp:revision>325</cp:revision>
  <dcterms:created xsi:type="dcterms:W3CDTF">2018-12-10T17:20:29Z</dcterms:created>
  <dcterms:modified xsi:type="dcterms:W3CDTF">2020-04-28T07:20:31Z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0x01010078C64CA3FC4E4942ABAD596595C10E21</vt:lpwstr>
  </property>
</Properties>
</file>