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1" r:id="rId3"/>
    <p:sldId id="268" r:id="rId4"/>
    <p:sldId id="297" r:id="rId5"/>
    <p:sldId id="298" r:id="rId6"/>
    <p:sldId id="299" r:id="rId7"/>
    <p:sldId id="300" r:id="rId8"/>
    <p:sldId id="301" r:id="rId9"/>
    <p:sldId id="302" r:id="rId10"/>
    <p:sldId id="303" r:id="rId11"/>
    <p:sldId id="304" r:id="rId12"/>
    <p:sldId id="307" r:id="rId13"/>
    <p:sldId id="308" r:id="rId14"/>
    <p:sldId id="305" r:id="rId15"/>
    <p:sldId id="306"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snapToObjects="1">
      <p:cViewPr varScale="1">
        <p:scale>
          <a:sx n="85" d="100"/>
          <a:sy n="85" d="100"/>
        </p:scale>
        <p:origin x="136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55"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57"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56"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Mushfiqur Rahman</a:t>
            </a:r>
            <a:endParaRPr lang="en-US" dirty="0"/>
          </a:p>
        </p:txBody>
      </p:sp>
      <p:sp>
        <p:nvSpPr>
          <p:cNvPr id="4" name="Footer Placeholder 3"/>
          <p:cNvSpPr>
            <a:spLocks noGrp="1"/>
          </p:cNvSpPr>
          <p:nvPr>
            <p:ph type="ftr" sz="quarter" idx="11"/>
          </p:nvPr>
        </p:nvSpPr>
        <p:spPr/>
        <p:txBody>
          <a:bodyPr/>
          <a:lstStyle/>
          <a:p>
            <a:r>
              <a:rPr lang="en-US" smtClean="0"/>
              <a:t>CSC 2015: Data Structures</a:t>
            </a:r>
            <a:endParaRPr lang="en-US"/>
          </a:p>
        </p:txBody>
      </p:sp>
      <p:sp>
        <p:nvSpPr>
          <p:cNvPr id="5" name="Slide Number Placeholder 4"/>
          <p:cNvSpPr>
            <a:spLocks noGrp="1"/>
          </p:cNvSpPr>
          <p:nvPr>
            <p:ph type="sldNum" sz="quarter" idx="12"/>
          </p:nvPr>
        </p:nvSpPr>
        <p:spPr/>
        <p:txBody>
          <a:bodyPr/>
          <a:lstStyle/>
          <a:p>
            <a:r>
              <a:rPr lang="en-US" smtClean="0"/>
              <a:t>Stack &amp; Queue </a:t>
            </a:r>
            <a:r>
              <a:rPr lang="en-US" smtClean="0">
                <a:sym typeface="Wingdings" panose="05000000000000000000" pitchFamily="2" charset="2"/>
              </a:rPr>
              <a:t></a:t>
            </a:r>
            <a:r>
              <a:rPr lang="en-US" smtClean="0"/>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smtClean="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smtClean="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smtClean="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smtClean="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smtClean="0"/>
              <a:t>Fifth level</a:t>
            </a:r>
            <a:endParaRPr lang="en-US" dirty="0"/>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&amp; </a:t>
            </a:r>
            <a:r>
              <a:rPr lang="en-US" smtClean="0"/>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13282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4.2</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Both </a:t>
            </a:r>
            <a:r>
              <a:rPr lang="en-US" dirty="0"/>
              <a:t>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The </a:t>
            </a:r>
            <a:r>
              <a:rPr lang="en-US" dirty="0"/>
              <a:t>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So</a:t>
            </a:r>
            <a:r>
              <a:rPr lang="en-US" dirty="0"/>
              <a:t>, it is easier (complexity wise) for the processor to evaluate expressions that are in these forms</a:t>
            </a:r>
            <a:r>
              <a:rPr lang="en-US" dirty="0" smtClean="0"/>
              <a:t>.</a:t>
            </a:r>
            <a:endParaRPr lang="en-US" dirty="0"/>
          </a:p>
        </p:txBody>
      </p:sp>
    </p:spTree>
    <p:extLst>
      <p:ext uri="{BB962C8B-B14F-4D97-AF65-F5344CB8AC3E}">
        <p14:creationId xmlns:p14="http://schemas.microsoft.com/office/powerpoint/2010/main" val="526042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gridCol w="3069771"/>
                <a:gridCol w="2857500"/>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r>
              <a:rPr lang="en-US" dirty="0" smtClean="0"/>
              <a:t/>
            </a:r>
            <a:br>
              <a:rPr lang="en-US" dirty="0" smtClean="0"/>
            </a:br>
            <a:r>
              <a:rPr lang="en-US" dirty="0" smtClean="0"/>
              <a:t>and </a:t>
            </a:r>
            <a:r>
              <a:rPr lang="en-US" dirty="0"/>
              <a:t>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Check Using Stack</a:t>
            </a:r>
            <a:endParaRPr lang="en-US" dirty="0"/>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smtClean="0"/>
              <a:t>Using </a:t>
            </a:r>
            <a:r>
              <a:rPr lang="en-US" b="1" dirty="0" smtClean="0"/>
              <a:t>Stack</a:t>
            </a:r>
            <a:r>
              <a:rPr lang="en-US" dirty="0" smtClean="0"/>
              <a:t>, we can check whether an expression has its parenthesis properly placed; i.e., whether its opening and closing parentheses match with each other. For example, let’s take the expression </a:t>
            </a:r>
            <a:r>
              <a:rPr lang="en-US" b="1" dirty="0" smtClean="0">
                <a:latin typeface="Courier New" panose="02070309020205020404" pitchFamily="49" charset="0"/>
                <a:cs typeface="Courier New" panose="02070309020205020404" pitchFamily="49" charset="0"/>
              </a:rPr>
              <a:t>(x{x[]}x)</a:t>
            </a:r>
            <a:endParaRPr lang="en-US" b="1" dirty="0">
              <a:latin typeface="Courier New" panose="02070309020205020404" pitchFamily="49" charset="0"/>
              <a:cs typeface="Courier New" panose="02070309020205020404" pitchFamily="49" charset="0"/>
            </a:endParaRP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opening parenthesis,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smtClean="0">
              <a:cs typeface="Courier New" panose="02070309020205020404" pitchFamily="49" charset="0"/>
            </a:endParaRPr>
          </a:p>
          <a:p>
            <a:pPr algn="just">
              <a:lnSpc>
                <a:spcPct val="80000"/>
              </a:lnSpc>
              <a:spcBef>
                <a:spcPts val="400"/>
              </a:spcBef>
              <a:spcAft>
                <a:spcPts val="400"/>
              </a:spcAft>
            </a:pPr>
            <a:r>
              <a:rPr lang="en-US" dirty="0" smtClean="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Parentheses </a:t>
            </a:r>
            <a:r>
              <a:rPr lang="en-US" dirty="0"/>
              <a:t>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smtClean="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smtClean="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Whenever we get an opening parenthesis, we will push it into the stack.</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When we get a closing parenthesis we will check that with the top of the stack. If the top of the stack has the same type of parenthesis but an opening one, we will pop it.</a:t>
            </a:r>
            <a:endParaRPr lang="en-US" dirty="0">
              <a:cs typeface="Courier New" panose="02070309020205020404" pitchFamily="49" charset="0"/>
            </a:endParaRPr>
          </a:p>
          <a:p>
            <a:pPr marL="512064" indent="-512064" algn="just">
              <a:lnSpc>
                <a:spcPct val="80000"/>
              </a:lnSpc>
              <a:spcBef>
                <a:spcPts val="400"/>
              </a:spcBef>
              <a:spcAft>
                <a:spcPts val="400"/>
              </a:spcAft>
              <a:buFont typeface="+mj-lt"/>
              <a:buAutoNum type="arabicPeriod"/>
            </a:pPr>
            <a:r>
              <a:rPr lang="en-US" dirty="0" smtClean="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smtClean="0"/>
              <a:t>This expression is </a:t>
            </a:r>
          </a:p>
          <a:p>
            <a:pPr algn="ctr"/>
            <a:r>
              <a:rPr lang="en-US" dirty="0" smtClean="0"/>
              <a:t>“well formed”</a:t>
            </a:r>
            <a:endParaRPr lang="en-US" dirty="0"/>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Add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to the end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 );</a:t>
            </a:r>
          </a:p>
          <a:p>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next symbol from left of </a:t>
            </a:r>
            <a:r>
              <a:rPr lang="en-US" sz="1200" i="1" dirty="0" smtClean="0">
                <a:solidFill>
                  <a:schemeClr val="tx1"/>
                </a:solidFill>
                <a:latin typeface="Courier New" panose="02070309020205020404" pitchFamily="49" charset="0"/>
                <a:cs typeface="Courier New" panose="02070309020205020404" pitchFamily="49" charset="0"/>
              </a:rPr>
              <a:t>Infix</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 then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a:t>
            </a:r>
            <a:r>
              <a:rPr lang="en-US" sz="1200" b="1"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 </a:t>
            </a:r>
            <a:r>
              <a:rPr lang="en-US" sz="1200" dirty="0">
                <a:solidFill>
                  <a:schemeClr val="tx1"/>
                </a:solidFill>
                <a:latin typeface="Courier New" panose="02070309020205020404" pitchFamily="49" charset="0"/>
                <a:cs typeface="Courier New" panose="02070309020205020404" pitchFamily="49" charset="0"/>
              </a:rPr>
              <a:t>&lt;</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Precedence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rgbClr val="0000FF"/>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a:t>
            </a:r>
            <a:r>
              <a:rPr lang="en-US" sz="1200" b="1" dirty="0" err="1" smtClean="0">
                <a:solidFill>
                  <a:schemeClr val="tx1"/>
                </a:solidFill>
                <a:latin typeface="Courier New" panose="02070309020205020404" pitchFamily="49" charset="0"/>
                <a:cs typeface="Courier New" panose="02070309020205020404" pitchFamily="49" charset="0"/>
              </a:rPr>
              <a:t>IsEmpty</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smtClean="0"/>
              <a:t>Converting Infix to Postfix </a:t>
            </a:r>
            <a:br>
              <a:rPr lang="en-US" dirty="0" smtClean="0"/>
            </a:br>
            <a:r>
              <a:rPr lang="en-US" dirty="0" smtClean="0"/>
              <a:t>Using Stack &amp; Queue</a:t>
            </a:r>
            <a:endParaRPr lang="en-US" dirty="0"/>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smtClean="0"/>
              <a:t>Evaluating Postfix Expression </a:t>
            </a:r>
            <a:br>
              <a:rPr lang="en-US" dirty="0" smtClean="0"/>
            </a:br>
            <a:r>
              <a:rPr lang="en-US" dirty="0" smtClean="0"/>
              <a:t>Using Stack &amp; Queue</a:t>
            </a:r>
            <a:endParaRPr lang="en-US" dirty="0"/>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smtClean="0">
                <a:solidFill>
                  <a:schemeClr val="tx1"/>
                </a:solidFill>
                <a:latin typeface="Courier New" panose="02070309020205020404" pitchFamily="49" charset="0"/>
                <a:cs typeface="Courier New" panose="02070309020205020404" pitchFamily="49" charset="0"/>
              </a:rPr>
              <a:t>Postfix </a:t>
            </a:r>
            <a:r>
              <a:rPr lang="en-US" altLang="ja-JP" sz="1200" b="1" dirty="0">
                <a:solidFill>
                  <a:schemeClr val="tx1"/>
                </a:solidFill>
                <a:latin typeface="Courier New" panose="02070309020205020404" pitchFamily="49" charset="0"/>
                <a:cs typeface="Courier New" panose="02070309020205020404" pitchFamily="49" charset="0"/>
              </a:rPr>
              <a:t>Expression: </a:t>
            </a:r>
            <a:r>
              <a:rPr lang="en-US" altLang="ja-JP" sz="1200" b="1" dirty="0" smtClean="0">
                <a:solidFill>
                  <a:schemeClr val="tx1"/>
                </a:solidFill>
                <a:latin typeface="Courier New" panose="02070309020205020404" pitchFamily="49" charset="0"/>
                <a:cs typeface="Courier New" panose="02070309020205020404" pitchFamily="49" charset="0"/>
              </a:rPr>
              <a:t>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smtClean="0">
                <a:solidFill>
                  <a:schemeClr val="tx1"/>
                </a:solidFill>
                <a:latin typeface="Courier New" panose="02070309020205020404" pitchFamily="49" charset="0"/>
                <a:cs typeface="Courier New" panose="02070309020205020404" pitchFamily="49" charset="0"/>
              </a:rPr>
              <a:t>EnQueue</a:t>
            </a:r>
            <a:r>
              <a:rPr lang="en-US" sz="1200" dirty="0" smtClean="0">
                <a:solidFill>
                  <a:schemeClr val="tx1"/>
                </a:solidFill>
                <a:latin typeface="Courier New" panose="02070309020205020404" pitchFamily="49" charset="0"/>
                <a:cs typeface="Courier New" panose="02070309020205020404" pitchFamily="49" charset="0"/>
              </a:rPr>
              <a:t>( ')' ); </a:t>
            </a:r>
          </a:p>
          <a:p>
            <a:r>
              <a:rPr lang="en-US" sz="1200" b="1" dirty="0" smtClean="0">
                <a:solidFill>
                  <a:srgbClr val="0000FF"/>
                </a:solidFill>
                <a:latin typeface="Courier New" panose="02070309020205020404" pitchFamily="49" charset="0"/>
                <a:cs typeface="Courier New" panose="02070309020205020404" pitchFamily="49" charset="0"/>
              </a:rPr>
              <a:t>while</a:t>
            </a:r>
            <a:r>
              <a:rPr lang="en-US" sz="1200" dirty="0" smtClean="0">
                <a:solidFill>
                  <a:schemeClr val="tx1"/>
                </a:solidFill>
                <a:latin typeface="Courier New" panose="02070309020205020404" pitchFamily="49" charset="0"/>
                <a:cs typeface="Courier New" panose="02070309020205020404" pitchFamily="49" charset="0"/>
              </a:rPr>
              <a:t> ( </a:t>
            </a:r>
            <a:r>
              <a:rPr lang="en-US" sz="1200" b="1" dirty="0" err="1" smtClean="0">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 != ')' ) </a:t>
            </a:r>
            <a:r>
              <a:rPr lang="en-US" sz="1200" b="1" dirty="0" smtClean="0">
                <a:solidFill>
                  <a:srgbClr val="0000FF"/>
                </a:solidFill>
                <a:latin typeface="Courier New" panose="02070309020205020404" pitchFamily="49" charset="0"/>
                <a:cs typeface="Courier New" panose="02070309020205020404" pitchFamily="49" charset="0"/>
              </a:rPr>
              <a:t>do</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DeQueue</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if</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OPERAND</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else if </a:t>
            </a:r>
            <a:r>
              <a:rPr lang="en-US" sz="1200" i="1" dirty="0" smtClean="0">
                <a:solidFill>
                  <a:schemeClr val="tx1"/>
                </a:solidFill>
                <a:latin typeface="Courier New" panose="02070309020205020404" pitchFamily="49" charset="0"/>
                <a:cs typeface="Courier New" panose="02070309020205020404" pitchFamily="49" charset="0"/>
              </a:rPr>
              <a:t>OP</a:t>
            </a:r>
            <a:r>
              <a:rPr lang="en-US" sz="1200" dirty="0" smtClean="0">
                <a:solidFill>
                  <a:schemeClr val="tx1"/>
                </a:solidFill>
                <a:latin typeface="Courier New" panose="02070309020205020404" pitchFamily="49" charset="0"/>
                <a:cs typeface="Courier New" panose="02070309020205020404" pitchFamily="49" charset="0"/>
              </a:rPr>
              <a:t> is </a:t>
            </a:r>
            <a:r>
              <a:rPr lang="en-US" sz="1200" b="1" dirty="0" smtClean="0">
                <a:solidFill>
                  <a:schemeClr val="tx1"/>
                </a:solidFill>
                <a:latin typeface="Courier New" panose="02070309020205020404" pitchFamily="49" charset="0"/>
                <a:cs typeface="Courier New" panose="02070309020205020404" pitchFamily="49" charset="0"/>
              </a:rPr>
              <a:t>OPERATOR</a:t>
            </a:r>
            <a:r>
              <a:rPr lang="en-US" sz="1200" dirty="0" smtClean="0">
                <a:solidFill>
                  <a:schemeClr val="tx1"/>
                </a:solidFill>
                <a:latin typeface="Courier New" panose="02070309020205020404" pitchFamily="49" charset="0"/>
                <a:cs typeface="Courier New" panose="02070309020205020404" pitchFamily="49" charset="0"/>
              </a:rPr>
              <a:t> </a:t>
            </a:r>
            <a:r>
              <a:rPr lang="en-US" sz="1200" b="1" dirty="0" smtClean="0">
                <a:solidFill>
                  <a:srgbClr val="0000FF"/>
                </a:solidFill>
                <a:latin typeface="Courier New" panose="02070309020205020404" pitchFamily="49" charset="0"/>
                <a:cs typeface="Courier New" panose="02070309020205020404" pitchFamily="49" charset="0"/>
              </a:rPr>
              <a:t>then</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OperandRight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endParaRPr lang="en-US" sz="1200" dirty="0" smtClean="0">
              <a:solidFill>
                <a:schemeClr val="tx1"/>
              </a:solidFill>
              <a:latin typeface="Courier New" panose="02070309020205020404" pitchFamily="49" charset="0"/>
              <a:cs typeface="Courier New" panose="02070309020205020404" pitchFamily="49" charset="0"/>
            </a:endParaRPr>
          </a:p>
          <a:p>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err="1" smtClean="0">
                <a:solidFill>
                  <a:schemeClr val="tx1"/>
                </a:solidFill>
                <a:latin typeface="Courier New" panose="02070309020205020404" pitchFamily="49" charset="0"/>
                <a:cs typeface="Courier New" panose="02070309020205020404" pitchFamily="49" charset="0"/>
              </a:rPr>
              <a:t>OperandLeft</a:t>
            </a:r>
            <a:r>
              <a:rPr lang="en-US" sz="1200" i="1" dirty="0" smtClean="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smtClean="0">
                <a:solidFill>
                  <a:schemeClr val="tx1"/>
                </a:solidFill>
                <a:latin typeface="Courier New" panose="02070309020205020404" pitchFamily="49" charset="0"/>
                <a:cs typeface="Courier New" panose="02070309020205020404" pitchFamily="49" charset="0"/>
              </a:rPr>
              <a:t>();</a:t>
            </a:r>
          </a:p>
          <a:p>
            <a:r>
              <a:rPr lang="en-US" sz="1200" dirty="0" smtClean="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smtClean="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	</a:t>
            </a:r>
            <a:r>
              <a:rPr lang="en-US" sz="1200" b="1" dirty="0" smtClean="0">
                <a:solidFill>
                  <a:schemeClr val="tx1"/>
                </a:solidFill>
                <a:latin typeface="Courier New" panose="02070309020205020404" pitchFamily="49" charset="0"/>
                <a:cs typeface="Courier New" panose="02070309020205020404" pitchFamily="49" charset="0"/>
              </a:rPr>
              <a:t>Push</a:t>
            </a:r>
            <a:r>
              <a:rPr lang="en-US" sz="1200" dirty="0" smtClean="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a:t>
            </a:r>
          </a:p>
          <a:p>
            <a:r>
              <a:rPr lang="en-US" sz="1200" dirty="0" smtClean="0">
                <a:solidFill>
                  <a:schemeClr val="tx1"/>
                </a:solidFill>
                <a:latin typeface="Courier New" panose="02070309020205020404" pitchFamily="49" charset="0"/>
                <a:cs typeface="Courier New" panose="02070309020205020404" pitchFamily="49" charset="0"/>
              </a:rPr>
              <a:t>}</a:t>
            </a:r>
          </a:p>
          <a:p>
            <a:r>
              <a:rPr lang="en-US" sz="1200" i="1" dirty="0" smtClean="0">
                <a:solidFill>
                  <a:schemeClr val="tx1"/>
                </a:solidFill>
                <a:latin typeface="Courier New" panose="02070309020205020404" pitchFamily="49" charset="0"/>
                <a:cs typeface="Courier New" panose="02070309020205020404" pitchFamily="49" charset="0"/>
              </a:rPr>
              <a:t>Result = </a:t>
            </a:r>
            <a:r>
              <a:rPr lang="en-US" sz="1200" b="1" dirty="0" err="1" smtClean="0">
                <a:solidFill>
                  <a:schemeClr val="tx1"/>
                </a:solidFill>
                <a:latin typeface="Courier New" panose="02070309020205020404" pitchFamily="49" charset="0"/>
                <a:cs typeface="Courier New" panose="02070309020205020404" pitchFamily="49" charset="0"/>
              </a:rPr>
              <a:t>TopElement</a:t>
            </a:r>
            <a:r>
              <a:rPr lang="en-US" sz="1200" b="1" dirty="0" smtClean="0">
                <a:solidFill>
                  <a:schemeClr val="tx1"/>
                </a:solidFill>
                <a:latin typeface="Courier New" panose="02070309020205020404" pitchFamily="49" charset="0"/>
                <a:cs typeface="Courier New" panose="02070309020205020404" pitchFamily="49" charset="0"/>
              </a:rPr>
              <a:t>();</a:t>
            </a:r>
          </a:p>
          <a:p>
            <a:r>
              <a:rPr lang="en-US" sz="1200" b="1" dirty="0" smtClean="0">
                <a:solidFill>
                  <a:schemeClr val="tx1"/>
                </a:solidFill>
                <a:latin typeface="Courier New" panose="02070309020205020404" pitchFamily="49" charset="0"/>
                <a:cs typeface="Courier New" panose="02070309020205020404" pitchFamily="49" charset="0"/>
              </a:rPr>
              <a:t>Pop();</a:t>
            </a:r>
          </a:p>
          <a:p>
            <a:r>
              <a:rPr lang="en-US" sz="1200" b="1" dirty="0" err="1" smtClean="0">
                <a:solidFill>
                  <a:srgbClr val="0000FF"/>
                </a:solidFill>
                <a:latin typeface="Courier New" panose="02070309020205020404" pitchFamily="49" charset="0"/>
                <a:cs typeface="Courier New" panose="02070309020205020404" pitchFamily="49" charset="0"/>
              </a:rPr>
              <a:t>cout</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&lt;&lt; </a:t>
            </a:r>
            <a:r>
              <a:rPr lang="en-US" sz="1200" i="1" dirty="0" smtClean="0">
                <a:solidFill>
                  <a:schemeClr val="tx1"/>
                </a:solidFill>
                <a:latin typeface="Courier New" panose="02070309020205020404" pitchFamily="49" charset="0"/>
                <a:cs typeface="Courier New" panose="02070309020205020404" pitchFamily="49" charset="0"/>
              </a:rPr>
              <a:t>Result</a:t>
            </a:r>
            <a:r>
              <a:rPr lang="en-US" sz="1200" dirty="0" smtClean="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r>
              <a:rPr lang="en-US" dirty="0" smtClean="0">
                <a:hlinkClick r:id="rId2"/>
              </a:rPr>
              <a:t>/</a:t>
            </a:r>
            <a:endParaRPr lang="en-US" dirty="0" smtClean="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smtClean="0">
                <a:solidFill>
                  <a:schemeClr val="tx1"/>
                </a:solidFill>
              </a:rPr>
              <a:t>Applications of Stack &amp; Queue</a:t>
            </a:r>
          </a:p>
          <a:p>
            <a:pPr marL="342900" indent="-342900">
              <a:buFont typeface="Wingdings" pitchFamily="2" charset="2"/>
              <a:buAutoNum type="arabicPeriod"/>
            </a:pPr>
            <a:r>
              <a:rPr lang="en-US" sz="1600" dirty="0" smtClean="0">
                <a:solidFill>
                  <a:schemeClr val="tx1"/>
                </a:solidFill>
              </a:rPr>
              <a:t>Algebraic Expression</a:t>
            </a:r>
          </a:p>
          <a:p>
            <a:pPr marL="342900" indent="-342900">
              <a:buFont typeface="Wingdings" pitchFamily="2" charset="2"/>
              <a:buAutoNum type="arabicPeriod"/>
            </a:pPr>
            <a:r>
              <a:rPr lang="en-US" sz="1600" dirty="0" smtClean="0">
                <a:solidFill>
                  <a:schemeClr val="tx1"/>
                </a:solidFill>
              </a:rPr>
              <a:t>Infix, Postfix, Prefix</a:t>
            </a:r>
          </a:p>
          <a:p>
            <a:pPr marL="342900" indent="-342900">
              <a:buFont typeface="Wingdings" pitchFamily="2" charset="2"/>
              <a:buAutoNum type="arabicPeriod"/>
            </a:pPr>
            <a:r>
              <a:rPr lang="en-US" sz="1600" dirty="0" smtClean="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smtClean="0">
                <a:solidFill>
                  <a:schemeClr val="tx1"/>
                </a:solidFill>
              </a:rPr>
              <a:t>Associativity</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Infix</a:t>
            </a:r>
            <a:r>
              <a:rPr lang="fr-FR" sz="1600" dirty="0" smtClean="0">
                <a:solidFill>
                  <a:schemeClr val="tx1"/>
                </a:solidFill>
              </a:rPr>
              <a:t> Expression </a:t>
            </a:r>
            <a:r>
              <a:rPr lang="fr-FR" sz="1600" dirty="0" err="1" smtClean="0">
                <a:solidFill>
                  <a:schemeClr val="tx1"/>
                </a:solidFill>
              </a:rPr>
              <a:t>is</a:t>
            </a:r>
            <a:r>
              <a:rPr lang="fr-FR" sz="1600" dirty="0" smtClean="0">
                <a:solidFill>
                  <a:schemeClr val="tx1"/>
                </a:solidFill>
              </a:rPr>
              <a:t> Hard to </a:t>
            </a:r>
            <a:r>
              <a:rPr lang="fr-FR" sz="1600" dirty="0" err="1" smtClean="0">
                <a:solidFill>
                  <a:schemeClr val="tx1"/>
                </a:solidFill>
              </a:rPr>
              <a:t>Parse</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Examples</a:t>
            </a:r>
            <a:r>
              <a:rPr lang="fr-FR" sz="1600" dirty="0" smtClean="0">
                <a:solidFill>
                  <a:schemeClr val="tx1"/>
                </a:solidFill>
              </a:rPr>
              <a:t> of </a:t>
            </a:r>
            <a:r>
              <a:rPr lang="fr-FR" sz="1600" dirty="0" err="1" smtClean="0">
                <a:solidFill>
                  <a:schemeClr val="tx1"/>
                </a:solidFill>
              </a:rPr>
              <a:t>Infix</a:t>
            </a:r>
            <a:r>
              <a:rPr lang="fr-FR" sz="1600" dirty="0" smtClean="0">
                <a:solidFill>
                  <a:schemeClr val="tx1"/>
                </a:solidFill>
              </a:rPr>
              <a:t> to </a:t>
            </a:r>
            <a:r>
              <a:rPr lang="fr-FR" sz="1600" dirty="0" err="1" smtClean="0">
                <a:solidFill>
                  <a:schemeClr val="tx1"/>
                </a:solidFill>
              </a:rPr>
              <a:t>Postfix</a:t>
            </a:r>
            <a:r>
              <a:rPr lang="fr-FR" sz="1600" dirty="0" smtClean="0">
                <a:solidFill>
                  <a:schemeClr val="tx1"/>
                </a:solidFill>
              </a:rPr>
              <a:t> &amp; </a:t>
            </a:r>
            <a:r>
              <a:rPr lang="fr-FR" sz="1600" dirty="0" err="1" smtClean="0">
                <a:solidFill>
                  <a:schemeClr val="tx1"/>
                </a:solidFill>
              </a:rPr>
              <a:t>Prefix</a:t>
            </a:r>
            <a:endParaRPr lang="fr-FR" sz="1600" dirty="0" smtClean="0">
              <a:solidFill>
                <a:schemeClr val="tx1"/>
              </a:solidFill>
            </a:endParaRPr>
          </a:p>
          <a:p>
            <a:pPr marL="342900" indent="-342900">
              <a:buFont typeface="Wingdings" pitchFamily="2" charset="2"/>
              <a:buAutoNum type="arabicPeriod"/>
            </a:pPr>
            <a:r>
              <a:rPr lang="fr-FR" sz="1600" dirty="0" err="1" smtClean="0">
                <a:solidFill>
                  <a:schemeClr val="tx1"/>
                </a:solidFill>
              </a:rPr>
              <a:t>Parentheses</a:t>
            </a:r>
            <a:r>
              <a:rPr lang="fr-FR" sz="1600" dirty="0" smtClean="0">
                <a:solidFill>
                  <a:schemeClr val="tx1"/>
                </a:solidFill>
              </a:rPr>
              <a:t> Check </a:t>
            </a:r>
            <a:r>
              <a:rPr lang="fr-FR" sz="1600" dirty="0" err="1" smtClean="0">
                <a:solidFill>
                  <a:schemeClr val="tx1"/>
                </a:solidFill>
              </a:rPr>
              <a:t>Using</a:t>
            </a:r>
            <a:r>
              <a:rPr lang="fr-FR" sz="1600" dirty="0" smtClean="0">
                <a:solidFill>
                  <a:schemeClr val="tx1"/>
                </a:solidFill>
              </a:rPr>
              <a:t> </a:t>
            </a:r>
            <a:r>
              <a:rPr lang="fr-FR" sz="1600" dirty="0" err="1" smtClean="0">
                <a:solidFill>
                  <a:schemeClr val="tx1"/>
                </a:solidFill>
              </a:rPr>
              <a:t>Stack</a:t>
            </a:r>
            <a:endParaRPr lang="fr-FR" sz="1600" dirty="0" smtClean="0">
              <a:solidFill>
                <a:schemeClr val="tx1"/>
              </a:solidFill>
            </a:endParaRPr>
          </a:p>
          <a:p>
            <a:pPr marL="342900" indent="-342900">
              <a:buFont typeface="Wingdings" pitchFamily="2" charset="2"/>
              <a:buAutoNum type="arabicPeriod"/>
            </a:pPr>
            <a:r>
              <a:rPr lang="en-US" sz="1600" dirty="0" smtClean="0">
                <a:solidFill>
                  <a:schemeClr val="tx1"/>
                </a:solidFill>
              </a:rPr>
              <a:t>Converting </a:t>
            </a:r>
            <a:r>
              <a:rPr lang="en-US" sz="1600" dirty="0">
                <a:solidFill>
                  <a:schemeClr val="tx1"/>
                </a:solidFill>
              </a:rPr>
              <a:t>Postfix Expression Using Stack &amp; Queue</a:t>
            </a:r>
            <a:endParaRPr lang="fr-FR" sz="1600" dirty="0" smtClean="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smtClean="0">
                <a:solidFill>
                  <a:schemeClr val="tx1"/>
                </a:solidFill>
              </a:rPr>
              <a:t>Books</a:t>
            </a:r>
            <a:endParaRPr lang="en-US" sz="1600" dirty="0">
              <a:solidFill>
                <a:schemeClr val="tx1"/>
              </a:solidFill>
            </a:endParaRPr>
          </a:p>
          <a:p>
            <a:pPr marL="342900" indent="-342900">
              <a:buFont typeface="+mj-lt"/>
              <a:buAutoNum type="arabicPeriod" startAt="2"/>
            </a:pPr>
            <a:r>
              <a:rPr lang="en-US" sz="1600" dirty="0" smtClean="0">
                <a:solidFill>
                  <a:schemeClr val="tx1"/>
                </a:solidFill>
              </a:rPr>
              <a:t>References</a:t>
            </a: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Stack &amp; Queue</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a:t>
            </a:r>
            <a:r>
              <a:rPr lang="en-US" dirty="0" smtClean="0"/>
              <a:t>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Expression </a:t>
            </a:r>
            <a:r>
              <a:rPr lang="en-US" dirty="0"/>
              <a:t>evaluation and Expression conversion</a:t>
            </a:r>
            <a:r>
              <a:rPr lang="en-US" dirty="0" smtClean="0"/>
              <a:t>.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a:t>
            </a:r>
            <a:r>
              <a:rPr lang="en-US" dirty="0" smtClean="0"/>
              <a:t>View [Stack]</a:t>
            </a:r>
            <a:endParaRPr lang="en-US" dirty="0"/>
          </a:p>
          <a:p>
            <a:pPr marL="742950" lvl="1" indent="-285750" algn="just">
              <a:buFont typeface="Wingdings" panose="05000000000000000000" pitchFamily="2" charset="2"/>
              <a:buChar char="§"/>
            </a:pPr>
            <a:r>
              <a:rPr lang="en-US" dirty="0"/>
              <a:t>You view the last transaction first</a:t>
            </a:r>
            <a:r>
              <a:rPr lang="en-US" dirty="0" smtClean="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a:t>
            </a:r>
            <a:r>
              <a:rPr lang="en-US" dirty="0" smtClean="0"/>
              <a:t>.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a:t>
            </a:r>
            <a:r>
              <a:rPr lang="en-US" dirty="0" smtClean="0"/>
              <a:t>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Keeping Track of Printing Jobs [Queue]</a:t>
            </a:r>
            <a:endParaRPr lang="en-US"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endParaRPr lang="en-US" dirty="0" smtClean="0"/>
          </a:p>
          <a:p>
            <a:pPr marL="285750" indent="-285750" algn="just">
              <a:buClr>
                <a:schemeClr val="tx1"/>
              </a:buClr>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Operand may be a variable like </a:t>
            </a:r>
            <a:r>
              <a:rPr lang="en-US"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dirty="0">
                <a:latin typeface="Courier New" panose="02070309020205020404" pitchFamily="49" charset="0"/>
                <a:cs typeface="Courier New" panose="02070309020205020404" pitchFamily="49" charset="0"/>
              </a:rPr>
              <a:t>5,4,0,9,1 </a:t>
            </a:r>
            <a:r>
              <a:rPr lang="en-US" dirty="0"/>
              <a:t>etc.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Operator is a symbol which signifies a mathematical or logical operation between the operands. Example of familiar operators include </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expression as:  </a:t>
            </a:r>
            <a:r>
              <a:rPr lang="en-US" b="1" dirty="0">
                <a:latin typeface="Courier New" panose="02070309020205020404" pitchFamily="49" charset="0"/>
                <a:cs typeface="Courier New" panose="02070309020205020404" pitchFamily="49" charset="0"/>
              </a:rPr>
              <a:t>x + y * z</a:t>
            </a:r>
            <a:r>
              <a:rPr lang="en-US" dirty="0"/>
              <a:t> </a:t>
            </a:r>
          </a:p>
        </p:txBody>
      </p:sp>
    </p:spTree>
    <p:extLst>
      <p:ext uri="{BB962C8B-B14F-4D97-AF65-F5344CB8AC3E}">
        <p14:creationId xmlns:p14="http://schemas.microsoft.com/office/powerpoint/2010/main" val="3017536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between the operands.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6*3</a:t>
            </a:r>
            <a:r>
              <a:rPr lang="en-US" dirty="0"/>
              <a:t> etc. The infix notation is the general way we write an expression</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comes after the operands, i.e. operator comes post of the operands, so the name postfix.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a:t>
            </a:r>
            <a:r>
              <a:rPr lang="en-US" dirty="0"/>
              <a:t> etc</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comes before the operands, i.e. operator comes pre of the operands, so the name prefix.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 </a:t>
            </a:r>
            <a:r>
              <a:rPr lang="en-US" dirty="0"/>
              <a:t>etc</a:t>
            </a:r>
            <a:r>
              <a:rPr lang="en-US" dirty="0" smtClean="0"/>
              <a:t>.</a:t>
            </a:r>
            <a:endParaRPr lang="en-US" dirty="0"/>
          </a:p>
        </p:txBody>
      </p:sp>
    </p:spTree>
    <p:extLst>
      <p:ext uri="{BB962C8B-B14F-4D97-AF65-F5344CB8AC3E}">
        <p14:creationId xmlns:p14="http://schemas.microsoft.com/office/powerpoint/2010/main" val="115256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endParaRPr lang="en-US" dirty="0" smtClean="0"/>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4015648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a:t>
            </a:r>
            <a:r>
              <a:rPr lang="en-US" dirty="0" smtClean="0"/>
              <a:t>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smtClean="0">
                <a:solidFill>
                  <a:srgbClr val="FF0000"/>
                </a:solidFill>
                <a:latin typeface="Courier New" panose="02070309020205020404" pitchFamily="49" charset="0"/>
                <a:cs typeface="Courier New" panose="02070309020205020404" pitchFamily="49" charset="0"/>
              </a:rPr>
              <a:t>- Wrong</a:t>
            </a:r>
            <a:endParaRPr lang="en-US" b="1" dirty="0">
              <a:solidFill>
                <a:srgbClr val="FF0000"/>
              </a:solidFill>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a:t>
            </a:r>
            <a:r>
              <a:rPr lang="en-US" dirty="0" smtClean="0">
                <a:latin typeface="Courier New" panose="02070309020205020404" pitchFamily="49" charset="0"/>
                <a:cs typeface="Courier New" panose="02070309020205020404" pitchFamily="49" charset="0"/>
              </a:rPr>
              <a:t>5*4) </a:t>
            </a:r>
            <a:r>
              <a:rPr lang="en-US" b="1" dirty="0" smtClean="0">
                <a:solidFill>
                  <a:srgbClr val="00B050"/>
                </a:solidFill>
                <a:latin typeface="Courier New" panose="02070309020205020404" pitchFamily="49" charset="0"/>
                <a:cs typeface="Courier New" panose="02070309020205020404" pitchFamily="49" charset="0"/>
              </a:rPr>
              <a:t>- Correct</a:t>
            </a:r>
            <a:endParaRPr lang="en-US" b="1" dirty="0" smtClean="0">
              <a:solidFill>
                <a:srgbClr val="00B050"/>
              </a:solidFill>
            </a:endParaRP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r>
              <a:rPr lang="en-US" dirty="0" smtClean="0"/>
              <a:t>.</a:t>
            </a:r>
            <a:endParaRPr lang="en-US" dirty="0"/>
          </a:p>
        </p:txBody>
      </p:sp>
    </p:spTree>
    <p:extLst>
      <p:ext uri="{BB962C8B-B14F-4D97-AF65-F5344CB8AC3E}">
        <p14:creationId xmlns:p14="http://schemas.microsoft.com/office/powerpoint/2010/main" val="287672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64CA3FC4E4942ABAD596595C10E21" ma:contentTypeVersion="0" ma:contentTypeDescription="Create a new document." ma:contentTypeScope="" ma:versionID="cfc5c01b05d670fad0c29aad3b7299b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3B34B6-A07F-4E7F-82FA-3796FF7E68F0}"/>
</file>

<file path=customXml/itemProps2.xml><?xml version="1.0" encoding="utf-8"?>
<ds:datastoreItem xmlns:ds="http://schemas.openxmlformats.org/officeDocument/2006/customXml" ds:itemID="{8D559959-8A89-47FD-8623-0FD6DDA2E760}"/>
</file>

<file path=customXml/itemProps3.xml><?xml version="1.0" encoding="utf-8"?>
<ds:datastoreItem xmlns:ds="http://schemas.openxmlformats.org/officeDocument/2006/customXml" ds:itemID="{E031FBDF-6709-4731-B89D-87F7FB3EC1B0}"/>
</file>

<file path=docProps/app.xml><?xml version="1.0" encoding="utf-8"?>
<Properties xmlns="http://schemas.openxmlformats.org/officeDocument/2006/extended-properties" xmlns:vt="http://schemas.openxmlformats.org/officeDocument/2006/docPropsVTypes">
  <Template>Spectrum.thmx</Template>
  <TotalTime>1298</TotalTime>
  <Words>1433</Words>
  <Application>Microsoft Office PowerPoint</Application>
  <PresentationFormat>On-screen Show (4:3)</PresentationFormat>
  <Paragraphs>375</Paragraphs>
  <Slides>17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ＭＳ ゴシック</vt:lpstr>
      <vt:lpstr>ＭＳ Ｐゴシック</vt:lpstr>
      <vt:lpstr>Arial</vt:lpstr>
      <vt:lpstr>Calibri</vt:lpstr>
      <vt:lpstr>Corbel</vt:lpstr>
      <vt:lpstr>Courier New</vt:lpstr>
      <vt:lpstr>Gulim</vt:lpstr>
      <vt:lpstr>Symbol</vt:lpstr>
      <vt:lpstr>Tahoma</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Converting Infix to Postfix  Using Stack &amp; Queue</vt:lpstr>
      <vt:lpstr>Evaluating Postfix Expression  Using Stack &amp; Queue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973</cp:revision>
  <dcterms:created xsi:type="dcterms:W3CDTF">2018-12-10T17:20:29Z</dcterms:created>
  <dcterms:modified xsi:type="dcterms:W3CDTF">2020-04-28T07:37:31Z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0x01010078C64CA3FC4E4942ABAD596595C10E21</vt:lpwstr>
  </property>
</Properties>
</file>