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15.xml" ContentType="application/vnd.openxmlformats-officedocument.presentationml.slide+xml"/>
  <Override PartName="/ppt/slides/slide45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66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8" r:id="rId13"/>
    <p:sldId id="279" r:id="rId14"/>
    <p:sldId id="280" r:id="rId15"/>
    <p:sldId id="281" r:id="rId16"/>
    <p:sldId id="282" r:id="rId17"/>
    <p:sldId id="283" r:id="rId18"/>
    <p:sldId id="277" r:id="rId19"/>
    <p:sldId id="284" r:id="rId20"/>
    <p:sldId id="285" r:id="rId21"/>
    <p:sldId id="286" r:id="rId22"/>
    <p:sldId id="287" r:id="rId23"/>
    <p:sldId id="288" r:id="rId24"/>
    <p:sldId id="289" r:id="rId25"/>
    <p:sldId id="291" r:id="rId26"/>
    <p:sldId id="290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264" r:id="rId45"/>
    <p:sldId id="265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55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dfsbfs?slide=1" TargetMode="External"/><Relationship Id="rId2" Type="http://schemas.openxmlformats.org/officeDocument/2006/relationships/hyperlink" Target="https://en.wikipedia.org/wiki/Data_structure" TargetMode="Externa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Graph </a:t>
            </a:r>
            <a:r>
              <a:rPr lang="en-US" sz="4000" dirty="0" smtClean="0"/>
              <a:t>Traversing and Searching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291419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 smtClean="0"/>
                        <a:t>Lecture </a:t>
                      </a:r>
                      <a:r>
                        <a:rPr lang="en-US" dirty="0"/>
                        <a:t>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 smtClean="0"/>
                        <a:t>Jannatul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baseline="0" dirty="0" err="1" smtClean="0"/>
                        <a:t>Maowa</a:t>
                      </a:r>
                      <a:r>
                        <a:rPr lang="en-US" i="1" baseline="0" dirty="0" smtClean="0"/>
                        <a:t>                  </a:t>
                      </a:r>
                      <a:r>
                        <a:rPr lang="en-US" b="1" i="0" baseline="0" dirty="0" smtClean="0"/>
                        <a:t>Email: </a:t>
                      </a:r>
                      <a:r>
                        <a:rPr lang="en-US" i="1" baseline="0" dirty="0" smtClean="0"/>
                        <a:t>maowa@aiub.edu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9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2" name="Rectangle 38"/>
          <p:cNvSpPr>
            <a:spLocks noChangeArrowheads="1"/>
          </p:cNvSpPr>
          <p:nvPr/>
        </p:nvSpPr>
        <p:spPr bwMode="auto">
          <a:xfrm>
            <a:off x="228600" y="5259388"/>
            <a:ext cx="7086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3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Label vertex </a:t>
            </a:r>
            <a:r>
              <a:rPr kumimoji="0" lang="en-US" altLang="ja-JP" sz="3200" dirty="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  <a:r>
              <a:rPr kumimoji="0" lang="en-US" altLang="ja-JP" sz="3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and return to vertex</a:t>
            </a:r>
            <a:r>
              <a:rPr kumimoji="0" lang="en-US" altLang="ja-JP" sz="3200" dirty="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9</a:t>
            </a:r>
            <a:r>
              <a:rPr kumimoji="0" lang="en-US" altLang="ja-JP" sz="3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  <a:r>
              <a:rPr kumimoji="0" lang="en-US" altLang="ja-JP" sz="3200" dirty="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</a:t>
            </a:r>
          </a:p>
        </p:txBody>
      </p:sp>
      <p:grpSp>
        <p:nvGrpSpPr>
          <p:cNvPr id="33" name="Group 41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34" name="Oval 39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5" name="Rectangle 40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6" name="Group 44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7" name="Oval 42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8" name="Rectangle 43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39" name="Line 45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0" name="Group 48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1" name="Oval 46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2" name="Rectangle 47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3" name="Group 51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4" name="Oval 49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5" name="Rectangle 50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6" name="Line 52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7" name="Group 55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8" name="Oval 53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9" name="Rectangle 54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50" name="Group 58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1" name="Oval 56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2" name="Rectangle 57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53" name="Line 59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54" name="Group 62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5" name="Oval 60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6" name="Rectangle 61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57" name="Group 65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58" name="Oval 63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9" name="Rectangle 64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60" name="Line 66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1" name="Group 69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62" name="Oval 67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3" name="Rectangle 68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grpSp>
        <p:nvGrpSpPr>
          <p:cNvPr id="65" name="Group 74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  <a:solidFill>
            <a:schemeClr val="accent1"/>
          </a:solidFill>
        </p:grpSpPr>
        <p:sp>
          <p:nvSpPr>
            <p:cNvPr id="66" name="Oval 72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7" name="Rectangle 73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dirty="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68" name="Line 75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0" name="テキスト ボックス 78"/>
          <p:cNvSpPr txBox="1"/>
          <p:nvPr/>
        </p:nvSpPr>
        <p:spPr>
          <a:xfrm>
            <a:off x="7754333" y="351103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stack</a:t>
            </a:r>
            <a:endParaRPr kumimoji="1" lang="ja-JP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287058" y="3124200"/>
            <a:ext cx="1593706" cy="4191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b="1" dirty="0" smtClean="0"/>
              <a:t>1 2 5 9 8</a:t>
            </a:r>
          </a:p>
        </p:txBody>
      </p:sp>
      <p:sp>
        <p:nvSpPr>
          <p:cNvPr id="72" name="Subtitle 2"/>
          <p:cNvSpPr txBox="1">
            <a:spLocks/>
          </p:cNvSpPr>
          <p:nvPr/>
        </p:nvSpPr>
        <p:spPr>
          <a:xfrm>
            <a:off x="335494" y="611807"/>
            <a:ext cx="4693706" cy="239025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Depth-First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329531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9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2" name="Rectangle 38"/>
          <p:cNvSpPr>
            <a:spLocks noChangeArrowheads="1"/>
          </p:cNvSpPr>
          <p:nvPr/>
        </p:nvSpPr>
        <p:spPr bwMode="auto">
          <a:xfrm>
            <a:off x="228600" y="5259388"/>
            <a:ext cx="7086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3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Label vertex </a:t>
            </a:r>
            <a:r>
              <a:rPr kumimoji="0" lang="en-US" altLang="ja-JP" sz="3200" dirty="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  <a:r>
              <a:rPr kumimoji="0" lang="en-US" altLang="ja-JP" sz="3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and return to vertex</a:t>
            </a:r>
            <a:r>
              <a:rPr kumimoji="0" lang="en-US" altLang="ja-JP" sz="3200" dirty="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9</a:t>
            </a:r>
            <a:r>
              <a:rPr kumimoji="0" lang="en-US" altLang="ja-JP" sz="3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  <a:r>
              <a:rPr kumimoji="0" lang="en-US" altLang="ja-JP" sz="3200" dirty="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</a:t>
            </a:r>
          </a:p>
        </p:txBody>
      </p:sp>
      <p:grpSp>
        <p:nvGrpSpPr>
          <p:cNvPr id="33" name="Group 41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34" name="Oval 39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5" name="Rectangle 40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6" name="Group 44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7" name="Oval 42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8" name="Rectangle 43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39" name="Line 45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0" name="Group 48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1" name="Oval 46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2" name="Rectangle 47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3" name="Group 51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4" name="Oval 49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5" name="Rectangle 50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6" name="Line 52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7" name="Group 55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8" name="Oval 53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9" name="Rectangle 54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50" name="Group 58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1" name="Oval 56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2" name="Rectangle 57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53" name="Line 59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54" name="Group 62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5" name="Oval 60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6" name="Rectangle 61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57" name="Group 65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58" name="Oval 63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9" name="Rectangle 64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60" name="Line 66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1" name="Group 69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62" name="Oval 67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3" name="Rectangle 68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64" name="Line 70"/>
          <p:cNvSpPr>
            <a:spLocks noChangeShapeType="1"/>
          </p:cNvSpPr>
          <p:nvPr/>
        </p:nvSpPr>
        <p:spPr bwMode="auto">
          <a:xfrm flipV="1">
            <a:off x="5867400" y="2362200"/>
            <a:ext cx="1600200" cy="68580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5" name="Rectangle 71"/>
          <p:cNvSpPr txBox="1">
            <a:spLocks noChangeArrowheads="1"/>
          </p:cNvSpPr>
          <p:nvPr/>
        </p:nvSpPr>
        <p:spPr>
          <a:xfrm>
            <a:off x="304800" y="5943600"/>
            <a:ext cx="7924800" cy="381000"/>
          </a:xfrm>
          <a:prstGeom prst="rect">
            <a:avLst/>
          </a:prstGeom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From vertex </a:t>
            </a:r>
            <a:r>
              <a:rPr lang="en-US" altLang="ja-JP" sz="3200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9</a:t>
            </a:r>
            <a:r>
              <a:rPr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do a </a:t>
            </a:r>
            <a:r>
              <a:rPr lang="en-US" altLang="ja-JP" sz="3200" dirty="0" err="1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dfs</a:t>
            </a:r>
            <a:r>
              <a:rPr lang="en-US" altLang="ja-JP" sz="3200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(6).</a:t>
            </a:r>
          </a:p>
        </p:txBody>
      </p:sp>
      <p:grpSp>
        <p:nvGrpSpPr>
          <p:cNvPr id="66" name="Group 74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7" name="Oval 72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8" name="Rectangle 73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69" name="Line 75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1" name="テキスト ボックス 78"/>
          <p:cNvSpPr txBox="1"/>
          <p:nvPr/>
        </p:nvSpPr>
        <p:spPr>
          <a:xfrm>
            <a:off x="7792094" y="342390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stack</a:t>
            </a:r>
            <a:endParaRPr kumimoji="1" lang="ja-JP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465723" y="2971800"/>
            <a:ext cx="1311898" cy="4442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b="1" dirty="0" smtClean="0"/>
              <a:t>1 2 5 9</a:t>
            </a:r>
          </a:p>
        </p:txBody>
      </p:sp>
      <p:sp>
        <p:nvSpPr>
          <p:cNvPr id="73" name="Subtitle 2"/>
          <p:cNvSpPr txBox="1">
            <a:spLocks/>
          </p:cNvSpPr>
          <p:nvPr/>
        </p:nvSpPr>
        <p:spPr>
          <a:xfrm>
            <a:off x="335494" y="595100"/>
            <a:ext cx="4693706" cy="374718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Depth-First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323931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build="p" autoUpdateAnimBg="0"/>
      <p:bldP spid="6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9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2" name="Group 40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33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4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5" name="Group 43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6" name="Oval 41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7" name="Rectangle 42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38" name="Line 4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9" name="Group 47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0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2" name="Group 50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3" name="Oval 48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" name="Rectangle 49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5" name="Line 51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6" name="Group 54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7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49" name="Group 57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0" name="Oval 55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1" name="Rectangle 56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52" name="Line 58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53" name="Group 61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4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5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56" name="Group 64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57" name="Oval 62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8" name="Rectangle 63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59" name="Line 65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0" name="Group 68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61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2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63" name="Rectangle 69"/>
          <p:cNvSpPr txBox="1">
            <a:spLocks noChangeArrowheads="1"/>
          </p:cNvSpPr>
          <p:nvPr/>
        </p:nvSpPr>
        <p:spPr>
          <a:xfrm>
            <a:off x="381000" y="5029200"/>
            <a:ext cx="7924800" cy="381000"/>
          </a:xfrm>
          <a:prstGeom prst="rect">
            <a:avLst/>
          </a:prstGeom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Label vertex </a:t>
            </a:r>
            <a:r>
              <a:rPr lang="en-US" altLang="ja-JP" sz="3200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6</a:t>
            </a:r>
            <a:r>
              <a:rPr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and do a depth first search from either </a:t>
            </a:r>
            <a:r>
              <a:rPr lang="en-US" altLang="ja-JP" sz="3200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4</a:t>
            </a:r>
            <a:r>
              <a:rPr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or </a:t>
            </a:r>
            <a:r>
              <a:rPr lang="en-US" altLang="ja-JP" sz="3200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7</a:t>
            </a:r>
            <a:r>
              <a:rPr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grpSp>
        <p:nvGrpSpPr>
          <p:cNvPr id="64" name="Group 72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5" name="Oval 70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6" name="Rectangle 71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67" name="Line 73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8" name="Group 76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9" name="Oval 74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0" name="Rectangle 75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grpSp>
        <p:nvGrpSpPr>
          <p:cNvPr id="71" name="Group 79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2" name="Oval 77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3" name="Rectangle 78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74" name="Line 80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5" name="Rectangle 81"/>
          <p:cNvSpPr>
            <a:spLocks noChangeArrowheads="1"/>
          </p:cNvSpPr>
          <p:nvPr/>
        </p:nvSpPr>
        <p:spPr bwMode="auto">
          <a:xfrm>
            <a:off x="381000" y="6019800"/>
            <a:ext cx="7086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3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Suppose that vertex </a:t>
            </a:r>
            <a:r>
              <a:rPr kumimoji="0" lang="en-US" altLang="ja-JP" sz="3200" dirty="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  <a:r>
              <a:rPr kumimoji="0" lang="en-US" altLang="ja-JP" sz="3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is selected.</a:t>
            </a:r>
          </a:p>
        </p:txBody>
      </p:sp>
      <p:sp>
        <p:nvSpPr>
          <p:cNvPr id="77" name="テキスト ボックス 82"/>
          <p:cNvSpPr txBox="1"/>
          <p:nvPr/>
        </p:nvSpPr>
        <p:spPr>
          <a:xfrm>
            <a:off x="7788888" y="351103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stack</a:t>
            </a:r>
            <a:endParaRPr kumimoji="1" lang="ja-JP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321613" y="3002082"/>
            <a:ext cx="1593706" cy="4283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b="1" dirty="0" smtClean="0"/>
              <a:t>1 2 5 9 6</a:t>
            </a:r>
          </a:p>
        </p:txBody>
      </p:sp>
      <p:sp>
        <p:nvSpPr>
          <p:cNvPr id="78" name="Subtitle 2"/>
          <p:cNvSpPr txBox="1">
            <a:spLocks/>
          </p:cNvSpPr>
          <p:nvPr/>
        </p:nvSpPr>
        <p:spPr>
          <a:xfrm>
            <a:off x="335494" y="595100"/>
            <a:ext cx="4693706" cy="36086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Depth-First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403644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9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2" name="Group 40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33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4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5" name="Group 43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6" name="Oval 41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7" name="Rectangle 42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38" name="Line 4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9" name="Group 47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0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2" name="Group 50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3" name="Oval 48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" name="Rectangle 49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5" name="Line 51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6" name="Group 54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7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49" name="Group 57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0" name="Oval 55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1" name="Rectangle 56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52" name="Line 58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53" name="Group 61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4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5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56" name="Group 64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57" name="Oval 62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8" name="Rectangle 63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59" name="Line 65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0" name="Group 68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61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2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63" name="Rectangle 69"/>
          <p:cNvSpPr txBox="1">
            <a:spLocks noChangeArrowheads="1"/>
          </p:cNvSpPr>
          <p:nvPr/>
        </p:nvSpPr>
        <p:spPr>
          <a:xfrm>
            <a:off x="381000" y="5410200"/>
            <a:ext cx="7924800" cy="381000"/>
          </a:xfrm>
          <a:prstGeom prst="rect">
            <a:avLst/>
          </a:prstGeom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Label vertex </a:t>
            </a:r>
            <a:r>
              <a:rPr lang="en-US" altLang="ja-JP" sz="3200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4</a:t>
            </a:r>
            <a:r>
              <a:rPr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and return to </a:t>
            </a:r>
            <a:r>
              <a:rPr lang="en-US" altLang="ja-JP" sz="3200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6</a:t>
            </a:r>
            <a:r>
              <a:rPr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grpSp>
        <p:nvGrpSpPr>
          <p:cNvPr id="64" name="Group 72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5" name="Oval 70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6" name="Rectangle 71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67" name="Line 73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8" name="Group 76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9" name="Oval 74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0" name="Rectangle 75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grpSp>
        <p:nvGrpSpPr>
          <p:cNvPr id="71" name="Group 79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2" name="Oval 77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3" name="Rectangle 78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74" name="Line 80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75" name="Group 83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6" name="Oval 81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7" name="Rectangle 82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78" name="Line 84"/>
          <p:cNvSpPr>
            <a:spLocks noChangeShapeType="1"/>
          </p:cNvSpPr>
          <p:nvPr/>
        </p:nvSpPr>
        <p:spPr bwMode="auto">
          <a:xfrm flipH="1">
            <a:off x="1150938" y="4302125"/>
            <a:ext cx="1736725" cy="635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9" name="Rectangle 85"/>
          <p:cNvSpPr>
            <a:spLocks noChangeArrowheads="1"/>
          </p:cNvSpPr>
          <p:nvPr/>
        </p:nvSpPr>
        <p:spPr bwMode="auto">
          <a:xfrm>
            <a:off x="441325" y="6034088"/>
            <a:ext cx="44497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3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From vertex </a:t>
            </a:r>
            <a:r>
              <a:rPr kumimoji="0" lang="en-US" altLang="ja-JP" sz="3200" dirty="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  <a:r>
              <a:rPr kumimoji="0" lang="en-US" altLang="ja-JP" sz="3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do a </a:t>
            </a:r>
            <a:r>
              <a:rPr kumimoji="0" lang="en-US" altLang="ja-JP" sz="3200" dirty="0" err="1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dfs</a:t>
            </a:r>
            <a:r>
              <a:rPr kumimoji="0" lang="en-US" altLang="ja-JP" sz="3200" dirty="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(7)</a:t>
            </a:r>
            <a:r>
              <a:rPr kumimoji="0" lang="en-US" altLang="ja-JP" sz="3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sp>
        <p:nvSpPr>
          <p:cNvPr id="80" name="Oval 86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rgbClr val="FF9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2400" dirty="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  <a:endParaRPr kumimoji="0" lang="ja-JP" altLang="en-US" sz="2400" dirty="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1" name="Line 89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3" name="テキスト ボックス 90"/>
          <p:cNvSpPr txBox="1"/>
          <p:nvPr/>
        </p:nvSpPr>
        <p:spPr>
          <a:xfrm>
            <a:off x="7510286" y="34025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stack</a:t>
            </a:r>
            <a:endParaRPr kumimoji="1" lang="ja-JP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6902108" y="3041650"/>
            <a:ext cx="1875513" cy="3744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b="1" dirty="0" smtClean="0"/>
              <a:t>1 2 5 9 6 4</a:t>
            </a:r>
          </a:p>
        </p:txBody>
      </p:sp>
      <p:sp>
        <p:nvSpPr>
          <p:cNvPr id="85" name="Subtitle 2"/>
          <p:cNvSpPr txBox="1">
            <a:spLocks/>
          </p:cNvSpPr>
          <p:nvPr/>
        </p:nvSpPr>
        <p:spPr>
          <a:xfrm>
            <a:off x="335494" y="595100"/>
            <a:ext cx="4693706" cy="36086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Depth-First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375507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9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2" name="Group 40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33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4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5" name="Group 43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6" name="Oval 41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7" name="Rectangle 42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38" name="Line 4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9" name="Group 47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0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2" name="Group 50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3" name="Oval 48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" name="Rectangle 49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5" name="Line 51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6" name="Group 54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7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49" name="Group 57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0" name="Oval 55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1" name="Rectangle 56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52" name="Line 58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53" name="Group 61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4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5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56" name="Group 64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57" name="Oval 62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8" name="Rectangle 63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59" name="Line 65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0" name="Group 68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61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2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63" name="Rectangle 69"/>
          <p:cNvSpPr txBox="1">
            <a:spLocks noChangeArrowheads="1"/>
          </p:cNvSpPr>
          <p:nvPr/>
        </p:nvSpPr>
        <p:spPr>
          <a:xfrm>
            <a:off x="381000" y="5410200"/>
            <a:ext cx="7924800" cy="381000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454025" indent="-454025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Tx/>
              <a:buNone/>
              <a:defRPr sz="3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 marL="914400" indent="-45720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1260475" indent="-346075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600200" indent="-339725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939925" indent="-331788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marL="2290763" indent="-344488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marL="2625725" indent="-344488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marL="2970213" indent="-344488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marL="3313113" indent="-344488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r>
              <a:rPr lang="en-US" altLang="ja-JP" dirty="0"/>
              <a:t>Label vertex </a:t>
            </a:r>
            <a:r>
              <a:rPr lang="en-US" altLang="ja-JP" dirty="0">
                <a:solidFill>
                  <a:srgbClr val="FF0000"/>
                </a:solidFill>
              </a:rPr>
              <a:t>7</a:t>
            </a:r>
            <a:r>
              <a:rPr lang="en-US" altLang="ja-JP" dirty="0"/>
              <a:t> and return to </a:t>
            </a:r>
            <a:r>
              <a:rPr lang="en-US" altLang="ja-JP" dirty="0">
                <a:solidFill>
                  <a:srgbClr val="FF0000"/>
                </a:solidFill>
              </a:rPr>
              <a:t>6.</a:t>
            </a:r>
          </a:p>
        </p:txBody>
      </p:sp>
      <p:grpSp>
        <p:nvGrpSpPr>
          <p:cNvPr id="64" name="Group 72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5" name="Oval 70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6" name="Rectangle 71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67" name="Line 73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8" name="Group 76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9" name="Oval 74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0" name="Rectangle 75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grpSp>
        <p:nvGrpSpPr>
          <p:cNvPr id="71" name="Group 79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2" name="Oval 77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3" name="Rectangle 78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74" name="Line 80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75" name="Group 83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6" name="Oval 81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7" name="Rectangle 82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78" name="Group 86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79" name="Oval 84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0" name="Rectangle 85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81" name="Line 87"/>
          <p:cNvSpPr>
            <a:spLocks noChangeShapeType="1"/>
          </p:cNvSpPr>
          <p:nvPr/>
        </p:nvSpPr>
        <p:spPr bwMode="auto">
          <a:xfrm>
            <a:off x="3429000" y="4311650"/>
            <a:ext cx="1600200" cy="304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82" name="Group 90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83" name="Oval 88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4" name="Rectangle 89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85" name="Line 91"/>
          <p:cNvSpPr>
            <a:spLocks noChangeShapeType="1"/>
          </p:cNvSpPr>
          <p:nvPr/>
        </p:nvSpPr>
        <p:spPr bwMode="auto">
          <a:xfrm flipH="1">
            <a:off x="1150938" y="4302125"/>
            <a:ext cx="1736725" cy="635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7" name="テキスト ボックス 93"/>
          <p:cNvSpPr txBox="1"/>
          <p:nvPr/>
        </p:nvSpPr>
        <p:spPr>
          <a:xfrm>
            <a:off x="7510286" y="345324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stack</a:t>
            </a:r>
            <a:endParaRPr kumimoji="1" lang="ja-JP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6902108" y="2799195"/>
            <a:ext cx="1875513" cy="6540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b="1" dirty="0" smtClean="0"/>
              <a:t>1 2 5 9 6 7</a:t>
            </a:r>
          </a:p>
        </p:txBody>
      </p:sp>
      <p:sp>
        <p:nvSpPr>
          <p:cNvPr id="89" name="Subtitle 2"/>
          <p:cNvSpPr txBox="1">
            <a:spLocks/>
          </p:cNvSpPr>
          <p:nvPr/>
        </p:nvSpPr>
        <p:spPr>
          <a:xfrm>
            <a:off x="335494" y="595100"/>
            <a:ext cx="4693706" cy="36086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Depth-First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249296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9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2" name="Group 40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33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4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5" name="Group 43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6" name="Oval 41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7" name="Rectangle 42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38" name="Line 4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9" name="Group 47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0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2" name="Group 50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3" name="Oval 48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" name="Rectangle 49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5" name="Line 51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6" name="Group 54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7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49" name="Group 57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0" name="Oval 55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1" name="Rectangle 56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52" name="Line 58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53" name="Group 61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4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5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56" name="Group 64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57" name="Oval 62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8" name="Rectangle 63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59" name="Line 65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0" name="Group 68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61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2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63" name="Rectangle 69"/>
          <p:cNvSpPr txBox="1">
            <a:spLocks noChangeArrowheads="1"/>
          </p:cNvSpPr>
          <p:nvPr/>
        </p:nvSpPr>
        <p:spPr>
          <a:xfrm>
            <a:off x="381000" y="5410200"/>
            <a:ext cx="7924800" cy="381000"/>
          </a:xfrm>
          <a:prstGeom prst="rect">
            <a:avLst/>
          </a:prstGeom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Label vertex </a:t>
            </a:r>
            <a:r>
              <a:rPr lang="en-US" altLang="ja-JP" sz="3200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7</a:t>
            </a:r>
            <a:r>
              <a:rPr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and return to </a:t>
            </a:r>
            <a:r>
              <a:rPr lang="en-US" altLang="ja-JP" sz="3200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6</a:t>
            </a:r>
            <a:r>
              <a:rPr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grpSp>
        <p:nvGrpSpPr>
          <p:cNvPr id="64" name="Group 72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5" name="Oval 70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6" name="Rectangle 71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67" name="Line 73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8" name="Group 76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9" name="Oval 74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0" name="Rectangle 75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grpSp>
        <p:nvGrpSpPr>
          <p:cNvPr id="71" name="Group 79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2" name="Oval 77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3" name="Rectangle 78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74" name="Line 80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75" name="Group 83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6" name="Oval 81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7" name="Rectangle 82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78" name="Group 86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79" name="Oval 84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0" name="Rectangle 85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81" name="Line 87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82" name="Group 90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83" name="Oval 88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4" name="Rectangle 89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85" name="Line 91"/>
          <p:cNvSpPr>
            <a:spLocks noChangeShapeType="1"/>
          </p:cNvSpPr>
          <p:nvPr/>
        </p:nvSpPr>
        <p:spPr bwMode="auto">
          <a:xfrm flipH="1">
            <a:off x="1150938" y="4302125"/>
            <a:ext cx="1736725" cy="635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6" name="Rectangle 92"/>
          <p:cNvSpPr>
            <a:spLocks noChangeArrowheads="1"/>
          </p:cNvSpPr>
          <p:nvPr/>
        </p:nvSpPr>
        <p:spPr bwMode="auto">
          <a:xfrm>
            <a:off x="390525" y="5957888"/>
            <a:ext cx="2114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3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Return to </a:t>
            </a:r>
            <a:r>
              <a:rPr kumimoji="0" lang="en-US" altLang="ja-JP" sz="3200" dirty="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  <a:r>
              <a:rPr kumimoji="0" lang="en-US" altLang="ja-JP" sz="3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sp>
        <p:nvSpPr>
          <p:cNvPr id="88" name="テキスト ボックス 93"/>
          <p:cNvSpPr txBox="1"/>
          <p:nvPr/>
        </p:nvSpPr>
        <p:spPr>
          <a:xfrm>
            <a:off x="8118466" y="290123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stack</a:t>
            </a:r>
            <a:endParaRPr kumimoji="1" lang="ja-JP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7183915" y="2514600"/>
            <a:ext cx="1593706" cy="4572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b="1" dirty="0" smtClean="0"/>
              <a:t>1  2 5 9 6</a:t>
            </a:r>
          </a:p>
        </p:txBody>
      </p:sp>
      <p:sp>
        <p:nvSpPr>
          <p:cNvPr id="90" name="Subtitle 2"/>
          <p:cNvSpPr txBox="1">
            <a:spLocks/>
          </p:cNvSpPr>
          <p:nvPr/>
        </p:nvSpPr>
        <p:spPr>
          <a:xfrm>
            <a:off x="335494" y="595100"/>
            <a:ext cx="4693706" cy="478050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Depth-First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371828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9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2" name="Group 40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33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4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5" name="Group 43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6" name="Oval 41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7" name="Rectangle 42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38" name="Line 4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9" name="Group 47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0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2" name="Group 50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3" name="Oval 48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" name="Rectangle 49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5" name="Line 51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6" name="Group 54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7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49" name="Group 57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0" name="Oval 55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1" name="Rectangle 56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52" name="Line 58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53" name="Group 61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4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5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56" name="Group 64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57" name="Oval 62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8" name="Rectangle 63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59" name="Line 65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0" name="Group 68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61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2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63" name="Rectangle 69"/>
          <p:cNvSpPr txBox="1">
            <a:spLocks noChangeArrowheads="1"/>
          </p:cNvSpPr>
          <p:nvPr/>
        </p:nvSpPr>
        <p:spPr>
          <a:xfrm>
            <a:off x="381000" y="5410200"/>
            <a:ext cx="7924800" cy="381000"/>
          </a:xfrm>
          <a:prstGeom prst="rect">
            <a:avLst/>
          </a:prstGeom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Label vertex </a:t>
            </a:r>
            <a:r>
              <a:rPr lang="en-US" altLang="ja-JP" sz="3200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7</a:t>
            </a:r>
            <a:r>
              <a:rPr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and return to </a:t>
            </a:r>
            <a:r>
              <a:rPr lang="en-US" altLang="ja-JP" sz="3200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6.</a:t>
            </a:r>
          </a:p>
        </p:txBody>
      </p:sp>
      <p:grpSp>
        <p:nvGrpSpPr>
          <p:cNvPr id="64" name="Group 72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5" name="Oval 70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6" name="Rectangle 71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67" name="Line 73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8" name="Group 76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9" name="Oval 74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0" name="Rectangle 75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grpSp>
        <p:nvGrpSpPr>
          <p:cNvPr id="71" name="Group 79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2" name="Oval 77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3" name="Rectangle 78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74" name="Line 80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75" name="Group 83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6" name="Oval 81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7" name="Rectangle 82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78" name="Group 86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79" name="Oval 84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0" name="Rectangle 85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81" name="Line 87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82" name="Group 90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83" name="Oval 88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4" name="Rectangle 89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85" name="Rectangle 92"/>
          <p:cNvSpPr>
            <a:spLocks noChangeArrowheads="1"/>
          </p:cNvSpPr>
          <p:nvPr/>
        </p:nvSpPr>
        <p:spPr bwMode="auto">
          <a:xfrm>
            <a:off x="390525" y="5957888"/>
            <a:ext cx="2114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3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Return to </a:t>
            </a:r>
            <a:r>
              <a:rPr kumimoji="0" lang="en-US" altLang="ja-JP" sz="3200" dirty="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  <a:r>
              <a:rPr kumimoji="0" lang="en-US" altLang="ja-JP" sz="3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sp>
        <p:nvSpPr>
          <p:cNvPr id="87" name="テキスト ボックス 93"/>
          <p:cNvSpPr txBox="1"/>
          <p:nvPr/>
        </p:nvSpPr>
        <p:spPr>
          <a:xfrm>
            <a:off x="7795815" y="278012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stack</a:t>
            </a:r>
            <a:endParaRPr kumimoji="1" lang="ja-JP" altLang="en-US" dirty="0"/>
          </a:p>
        </p:txBody>
      </p:sp>
      <p:sp>
        <p:nvSpPr>
          <p:cNvPr id="88" name="Line 91"/>
          <p:cNvSpPr>
            <a:spLocks noChangeShapeType="1"/>
          </p:cNvSpPr>
          <p:nvPr/>
        </p:nvSpPr>
        <p:spPr bwMode="auto">
          <a:xfrm flipV="1">
            <a:off x="5819775" y="2308225"/>
            <a:ext cx="1543050" cy="79375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465723" y="2308225"/>
            <a:ext cx="1311898" cy="593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b="1" dirty="0" smtClean="0"/>
              <a:t>1 2 5 9</a:t>
            </a:r>
          </a:p>
        </p:txBody>
      </p:sp>
      <p:sp>
        <p:nvSpPr>
          <p:cNvPr id="90" name="Subtitle 2"/>
          <p:cNvSpPr txBox="1">
            <a:spLocks/>
          </p:cNvSpPr>
          <p:nvPr/>
        </p:nvSpPr>
        <p:spPr>
          <a:xfrm>
            <a:off x="335494" y="595100"/>
            <a:ext cx="4693706" cy="374718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Depth-First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138520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9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2" name="Group 40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33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4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5" name="Group 43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6" name="Oval 41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7" name="Rectangle 42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38" name="Line 4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9" name="Group 47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0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2" name="Group 50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3" name="Oval 48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" name="Rectangle 49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5" name="Line 51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6" name="Group 54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7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49" name="Group 57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0" name="Oval 55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1" name="Rectangle 56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52" name="Line 58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53" name="Group 61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4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5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56" name="Group 64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57" name="Oval 62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8" name="Rectangle 63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59" name="Line 65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0" name="Group 68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61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2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grpSp>
        <p:nvGrpSpPr>
          <p:cNvPr id="63" name="Group 72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4" name="Oval 70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5" name="Rectangle 71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66" name="Line 73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7" name="Group 76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8" name="Oval 74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9" name="Rectangle 75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grpSp>
        <p:nvGrpSpPr>
          <p:cNvPr id="70" name="Group 79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1" name="Oval 77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2" name="Rectangle 78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73" name="Line 80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74" name="Group 83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5" name="Oval 81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6" name="Rectangle 82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77" name="Group 86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78" name="Oval 84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9" name="Rectangle 85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80" name="Line 87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81" name="Group 90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82" name="Oval 88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3" name="Rectangle 89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84" name="Rectangle 92"/>
          <p:cNvSpPr>
            <a:spLocks noChangeArrowheads="1"/>
          </p:cNvSpPr>
          <p:nvPr/>
        </p:nvSpPr>
        <p:spPr bwMode="auto">
          <a:xfrm>
            <a:off x="390525" y="5957888"/>
            <a:ext cx="2114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32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Return to </a:t>
            </a:r>
            <a:r>
              <a:rPr kumimoji="0" lang="en-US" altLang="ja-JP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  <a:r>
              <a:rPr kumimoji="0" lang="en-US" altLang="ja-JP" sz="32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sp>
        <p:nvSpPr>
          <p:cNvPr id="86" name="テキスト ボックス 92"/>
          <p:cNvSpPr txBox="1"/>
          <p:nvPr/>
        </p:nvSpPr>
        <p:spPr>
          <a:xfrm>
            <a:off x="7655999" y="36692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stack</a:t>
            </a:r>
            <a:endParaRPr kumimoji="1" lang="ja-JP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7193533" y="3216275"/>
            <a:ext cx="1584088" cy="3270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b="1" dirty="0" smtClean="0"/>
              <a:t>1 2 5</a:t>
            </a:r>
          </a:p>
        </p:txBody>
      </p:sp>
      <p:sp>
        <p:nvSpPr>
          <p:cNvPr id="88" name="Subtitle 2"/>
          <p:cNvSpPr txBox="1">
            <a:spLocks/>
          </p:cNvSpPr>
          <p:nvPr/>
        </p:nvSpPr>
        <p:spPr>
          <a:xfrm>
            <a:off x="335494" y="595100"/>
            <a:ext cx="4693706" cy="246707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Depth-First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7211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9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2" name="Group 40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33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4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5" name="Group 43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6" name="Oval 41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7" name="Rectangle 42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38" name="Line 4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9" name="Group 47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0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2" name="Group 50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3" name="Oval 48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" name="Rectangle 49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5" name="Line 51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6" name="Group 54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7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49" name="Group 57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0" name="Oval 55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1" name="Rectangle 56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52" name="Line 58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53" name="Group 61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4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5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56" name="Group 64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57" name="Oval 62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8" name="Rectangle 63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59" name="Line 65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0" name="Group 68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61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2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grpSp>
        <p:nvGrpSpPr>
          <p:cNvPr id="63" name="Group 72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4" name="Oval 70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5" name="Rectangle 71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66" name="Line 73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7" name="Group 76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8" name="Oval 74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9" name="Rectangle 75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grpSp>
        <p:nvGrpSpPr>
          <p:cNvPr id="70" name="Group 79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1" name="Oval 77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2" name="Rectangle 78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73" name="Line 80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74" name="Group 83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5" name="Oval 81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6" name="Rectangle 82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77" name="Group 86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78" name="Oval 84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9" name="Rectangle 85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80" name="Line 87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81" name="Group 90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82" name="Oval 88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3" name="Rectangle 89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84" name="Line 91"/>
          <p:cNvSpPr>
            <a:spLocks noChangeShapeType="1"/>
          </p:cNvSpPr>
          <p:nvPr/>
        </p:nvSpPr>
        <p:spPr bwMode="auto">
          <a:xfrm flipV="1">
            <a:off x="4143375" y="2003425"/>
            <a:ext cx="1543050" cy="79375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5" name="Rectangle 92"/>
          <p:cNvSpPr>
            <a:spLocks noChangeArrowheads="1"/>
          </p:cNvSpPr>
          <p:nvPr/>
        </p:nvSpPr>
        <p:spPr bwMode="auto">
          <a:xfrm>
            <a:off x="390525" y="5957888"/>
            <a:ext cx="21367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32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Do a </a:t>
            </a:r>
            <a:r>
              <a:rPr kumimoji="0" lang="en-US" altLang="ja-JP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dfs(3)</a:t>
            </a:r>
            <a:r>
              <a:rPr kumimoji="0" lang="en-US" altLang="ja-JP" sz="32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grpSp>
        <p:nvGrpSpPr>
          <p:cNvPr id="86" name="Group 95"/>
          <p:cNvGrpSpPr>
            <a:grpSpLocks/>
          </p:cNvGrpSpPr>
          <p:nvPr/>
        </p:nvGrpSpPr>
        <p:grpSpPr bwMode="auto">
          <a:xfrm>
            <a:off x="4197350" y="1371600"/>
            <a:ext cx="444500" cy="450850"/>
            <a:chOff x="2644" y="864"/>
            <a:chExt cx="280" cy="284"/>
          </a:xfrm>
        </p:grpSpPr>
        <p:sp>
          <p:nvSpPr>
            <p:cNvPr id="87" name="Oval 93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8" name="Rectangle 94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89" name="Line 96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1" name="テキスト ボックス 92"/>
          <p:cNvSpPr txBox="1"/>
          <p:nvPr/>
        </p:nvSpPr>
        <p:spPr>
          <a:xfrm>
            <a:off x="7655999" y="36692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stack</a:t>
            </a:r>
            <a:endParaRPr kumimoji="1" lang="ja-JP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7193533" y="3216275"/>
            <a:ext cx="1584088" cy="3270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b="1" dirty="0" smtClean="0"/>
              <a:t>1 2 5</a:t>
            </a:r>
          </a:p>
        </p:txBody>
      </p:sp>
      <p:sp>
        <p:nvSpPr>
          <p:cNvPr id="93" name="Subtitle 2"/>
          <p:cNvSpPr txBox="1">
            <a:spLocks/>
          </p:cNvSpPr>
          <p:nvPr/>
        </p:nvSpPr>
        <p:spPr>
          <a:xfrm>
            <a:off x="335494" y="595100"/>
            <a:ext cx="4693706" cy="374718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Depth-First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250528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build="p" autoUpdateAnimBg="0"/>
      <p:bldP spid="8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9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2" name="Group 40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33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4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5" name="Group 43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6" name="Oval 41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7" name="Rectangle 42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38" name="Line 4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9" name="Group 47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0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2" name="Group 50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3" name="Oval 48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" name="Rectangle 49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5" name="Line 51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6" name="Group 54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7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49" name="Group 57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0" name="Oval 55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1" name="Rectangle 56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52" name="Line 58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53" name="Group 61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4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5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56" name="Group 64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57" name="Oval 62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8" name="Rectangle 63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59" name="Line 65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0" name="Group 68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61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2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grpSp>
        <p:nvGrpSpPr>
          <p:cNvPr id="63" name="Group 71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4" name="Oval 69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5" name="Rectangle 70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66" name="Line 72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7" name="Group 75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8" name="Oval 73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9" name="Rectangle 74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grpSp>
        <p:nvGrpSpPr>
          <p:cNvPr id="70" name="Group 78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1" name="Oval 76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2" name="Rectangle 77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73" name="Line 79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74" name="Group 82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5" name="Oval 80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6" name="Rectangle 81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77" name="Group 85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78" name="Oval 83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9" name="Rectangle 84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80" name="Line 86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81" name="Group 89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82" name="Oval 87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3" name="Rectangle 88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84" name="Rectangle 90"/>
          <p:cNvSpPr>
            <a:spLocks noChangeArrowheads="1"/>
          </p:cNvSpPr>
          <p:nvPr/>
        </p:nvSpPr>
        <p:spPr bwMode="auto">
          <a:xfrm>
            <a:off x="390525" y="4891088"/>
            <a:ext cx="39989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3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Label </a:t>
            </a:r>
            <a:r>
              <a:rPr kumimoji="0" lang="en-US" altLang="ja-JP" sz="3200" dirty="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  <a:r>
              <a:rPr kumimoji="0" lang="en-US" altLang="ja-JP" sz="3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and return to </a:t>
            </a:r>
            <a:r>
              <a:rPr kumimoji="0" lang="en-US" altLang="ja-JP" sz="3200" dirty="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  <a:r>
              <a:rPr kumimoji="0" lang="en-US" altLang="ja-JP" sz="3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grpSp>
        <p:nvGrpSpPr>
          <p:cNvPr id="85" name="Group 93"/>
          <p:cNvGrpSpPr>
            <a:grpSpLocks/>
          </p:cNvGrpSpPr>
          <p:nvPr/>
        </p:nvGrpSpPr>
        <p:grpSpPr bwMode="auto">
          <a:xfrm>
            <a:off x="4197350" y="1371600"/>
            <a:ext cx="444500" cy="450850"/>
            <a:chOff x="2644" y="864"/>
            <a:chExt cx="280" cy="284"/>
          </a:xfrm>
        </p:grpSpPr>
        <p:sp>
          <p:nvSpPr>
            <p:cNvPr id="86" name="Oval 91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7" name="Rectangle 92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88" name="Line 94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89" name="Group 97"/>
          <p:cNvGrpSpPr>
            <a:grpSpLocks/>
          </p:cNvGrpSpPr>
          <p:nvPr/>
        </p:nvGrpSpPr>
        <p:grpSpPr bwMode="auto">
          <a:xfrm>
            <a:off x="4197350" y="1371600"/>
            <a:ext cx="444500" cy="450850"/>
            <a:chOff x="2644" y="864"/>
            <a:chExt cx="280" cy="284"/>
          </a:xfrm>
        </p:grpSpPr>
        <p:sp>
          <p:nvSpPr>
            <p:cNvPr id="90" name="Oval 95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1" name="Rectangle 96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92" name="Line 98"/>
          <p:cNvSpPr>
            <a:spLocks noChangeShapeType="1"/>
          </p:cNvSpPr>
          <p:nvPr/>
        </p:nvSpPr>
        <p:spPr bwMode="auto">
          <a:xfrm flipV="1">
            <a:off x="4143375" y="2003425"/>
            <a:ext cx="1543050" cy="79375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4" name="テキスト ボックス 100"/>
          <p:cNvSpPr txBox="1"/>
          <p:nvPr/>
        </p:nvSpPr>
        <p:spPr>
          <a:xfrm>
            <a:off x="7792094" y="335863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stack</a:t>
            </a:r>
            <a:endParaRPr kumimoji="1" lang="ja-JP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7747531" y="2819400"/>
            <a:ext cx="1030090" cy="5270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b="1" dirty="0" smtClean="0"/>
              <a:t>1 2 5 </a:t>
            </a:r>
          </a:p>
        </p:txBody>
      </p:sp>
      <p:sp>
        <p:nvSpPr>
          <p:cNvPr id="95" name="Subtitle 2"/>
          <p:cNvSpPr txBox="1">
            <a:spLocks/>
          </p:cNvSpPr>
          <p:nvPr/>
        </p:nvSpPr>
        <p:spPr>
          <a:xfrm>
            <a:off x="335494" y="595100"/>
            <a:ext cx="4693706" cy="347009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Depth-First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75046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Graph Search Methods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Depth-First-Search (DFS)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D</a:t>
            </a:r>
            <a:r>
              <a:rPr lang="en-US" sz="2400" dirty="0" smtClean="0">
                <a:solidFill>
                  <a:schemeClr val="tx1"/>
                </a:solidFill>
              </a:rPr>
              <a:t>FS Example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1606550" y="24239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2597150" y="15857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197350" y="18905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5797550" y="21953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2216150" y="31097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3740150" y="32621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5264150" y="34145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2978150" y="45575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4959350" y="47861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H="1">
            <a:off x="1981200" y="1960435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2895600" y="2036635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1981200" y="287483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2590800" y="3560635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3429000" y="4856035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H="1">
            <a:off x="4038600" y="2265235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4038600" y="3713035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flipH="1">
            <a:off x="5486400" y="2646235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2667000" y="16556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4267200" y="18842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5867400" y="22652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1676400" y="24938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2286000" y="31034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3810000" y="33320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5334000" y="34844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3048000" y="46274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5029200" y="48560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4191000" y="3484435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9" name="Line 35"/>
          <p:cNvSpPr>
            <a:spLocks noChangeShapeType="1"/>
          </p:cNvSpPr>
          <p:nvPr/>
        </p:nvSpPr>
        <p:spPr bwMode="auto">
          <a:xfrm>
            <a:off x="3048000" y="1808035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" name="Line 36"/>
          <p:cNvSpPr>
            <a:spLocks noChangeShapeType="1"/>
          </p:cNvSpPr>
          <p:nvPr/>
        </p:nvSpPr>
        <p:spPr bwMode="auto">
          <a:xfrm>
            <a:off x="2743200" y="2036635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 flipV="1">
            <a:off x="3429000" y="3789235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2" name="Group 40"/>
          <p:cNvGrpSpPr>
            <a:grpSpLocks/>
          </p:cNvGrpSpPr>
          <p:nvPr/>
        </p:nvGrpSpPr>
        <p:grpSpPr bwMode="auto">
          <a:xfrm>
            <a:off x="1606550" y="2423985"/>
            <a:ext cx="444500" cy="466725"/>
            <a:chOff x="1012" y="1204"/>
            <a:chExt cx="280" cy="294"/>
          </a:xfrm>
        </p:grpSpPr>
        <p:sp>
          <p:nvSpPr>
            <p:cNvPr id="33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4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5" name="Group 43"/>
          <p:cNvGrpSpPr>
            <a:grpSpLocks/>
          </p:cNvGrpSpPr>
          <p:nvPr/>
        </p:nvGrpSpPr>
        <p:grpSpPr bwMode="auto">
          <a:xfrm>
            <a:off x="2597150" y="1585785"/>
            <a:ext cx="444500" cy="466725"/>
            <a:chOff x="1636" y="676"/>
            <a:chExt cx="280" cy="294"/>
          </a:xfrm>
        </p:grpSpPr>
        <p:sp>
          <p:nvSpPr>
            <p:cNvPr id="36" name="Oval 41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7" name="Rectangle 42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38" name="Line 44"/>
          <p:cNvSpPr>
            <a:spLocks noChangeShapeType="1"/>
          </p:cNvSpPr>
          <p:nvPr/>
        </p:nvSpPr>
        <p:spPr bwMode="auto">
          <a:xfrm flipH="1">
            <a:off x="1981200" y="1960435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9" name="Group 47"/>
          <p:cNvGrpSpPr>
            <a:grpSpLocks/>
          </p:cNvGrpSpPr>
          <p:nvPr/>
        </p:nvGrpSpPr>
        <p:grpSpPr bwMode="auto">
          <a:xfrm>
            <a:off x="2597150" y="1585785"/>
            <a:ext cx="444500" cy="466725"/>
            <a:chOff x="1636" y="676"/>
            <a:chExt cx="280" cy="294"/>
          </a:xfrm>
        </p:grpSpPr>
        <p:sp>
          <p:nvSpPr>
            <p:cNvPr id="40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2" name="Group 50"/>
          <p:cNvGrpSpPr>
            <a:grpSpLocks/>
          </p:cNvGrpSpPr>
          <p:nvPr/>
        </p:nvGrpSpPr>
        <p:grpSpPr bwMode="auto">
          <a:xfrm>
            <a:off x="3740150" y="3262185"/>
            <a:ext cx="444500" cy="466725"/>
            <a:chOff x="2356" y="1732"/>
            <a:chExt cx="280" cy="294"/>
          </a:xfrm>
        </p:grpSpPr>
        <p:sp>
          <p:nvSpPr>
            <p:cNvPr id="43" name="Oval 48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" name="Rectangle 49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5" name="Line 51"/>
          <p:cNvSpPr>
            <a:spLocks noChangeShapeType="1"/>
          </p:cNvSpPr>
          <p:nvPr/>
        </p:nvSpPr>
        <p:spPr bwMode="auto">
          <a:xfrm>
            <a:off x="2895600" y="2036635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6" name="Group 54"/>
          <p:cNvGrpSpPr>
            <a:grpSpLocks/>
          </p:cNvGrpSpPr>
          <p:nvPr/>
        </p:nvGrpSpPr>
        <p:grpSpPr bwMode="auto">
          <a:xfrm>
            <a:off x="3740150" y="3262185"/>
            <a:ext cx="444500" cy="466725"/>
            <a:chOff x="2356" y="1732"/>
            <a:chExt cx="280" cy="294"/>
          </a:xfrm>
        </p:grpSpPr>
        <p:sp>
          <p:nvSpPr>
            <p:cNvPr id="47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49" name="Group 57"/>
          <p:cNvGrpSpPr>
            <a:grpSpLocks/>
          </p:cNvGrpSpPr>
          <p:nvPr/>
        </p:nvGrpSpPr>
        <p:grpSpPr bwMode="auto">
          <a:xfrm>
            <a:off x="5264150" y="3414585"/>
            <a:ext cx="444500" cy="466725"/>
            <a:chOff x="3316" y="1828"/>
            <a:chExt cx="280" cy="294"/>
          </a:xfrm>
        </p:grpSpPr>
        <p:sp>
          <p:nvSpPr>
            <p:cNvPr id="50" name="Oval 55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1" name="Rectangle 56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52" name="Line 58"/>
          <p:cNvSpPr>
            <a:spLocks noChangeShapeType="1"/>
          </p:cNvSpPr>
          <p:nvPr/>
        </p:nvSpPr>
        <p:spPr bwMode="auto">
          <a:xfrm>
            <a:off x="4191000" y="3484435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53" name="Group 61"/>
          <p:cNvGrpSpPr>
            <a:grpSpLocks/>
          </p:cNvGrpSpPr>
          <p:nvPr/>
        </p:nvGrpSpPr>
        <p:grpSpPr bwMode="auto">
          <a:xfrm>
            <a:off x="5264150" y="3414585"/>
            <a:ext cx="444500" cy="466725"/>
            <a:chOff x="3316" y="1828"/>
            <a:chExt cx="280" cy="294"/>
          </a:xfrm>
        </p:grpSpPr>
        <p:sp>
          <p:nvSpPr>
            <p:cNvPr id="54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5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56" name="Group 64"/>
          <p:cNvGrpSpPr>
            <a:grpSpLocks/>
          </p:cNvGrpSpPr>
          <p:nvPr/>
        </p:nvGrpSpPr>
        <p:grpSpPr bwMode="auto">
          <a:xfrm>
            <a:off x="5797550" y="2195385"/>
            <a:ext cx="444500" cy="466725"/>
            <a:chOff x="3652" y="1060"/>
            <a:chExt cx="280" cy="294"/>
          </a:xfrm>
        </p:grpSpPr>
        <p:sp>
          <p:nvSpPr>
            <p:cNvPr id="57" name="Oval 62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8" name="Rectangle 63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59" name="Line 65"/>
          <p:cNvSpPr>
            <a:spLocks noChangeShapeType="1"/>
          </p:cNvSpPr>
          <p:nvPr/>
        </p:nvSpPr>
        <p:spPr bwMode="auto">
          <a:xfrm flipH="1">
            <a:off x="5486400" y="2646235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0" name="Group 68"/>
          <p:cNvGrpSpPr>
            <a:grpSpLocks/>
          </p:cNvGrpSpPr>
          <p:nvPr/>
        </p:nvGrpSpPr>
        <p:grpSpPr bwMode="auto">
          <a:xfrm>
            <a:off x="5797550" y="2195385"/>
            <a:ext cx="444500" cy="466725"/>
            <a:chOff x="3652" y="1060"/>
            <a:chExt cx="280" cy="294"/>
          </a:xfrm>
        </p:grpSpPr>
        <p:sp>
          <p:nvSpPr>
            <p:cNvPr id="61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2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grpSp>
        <p:nvGrpSpPr>
          <p:cNvPr id="63" name="Group 71"/>
          <p:cNvGrpSpPr>
            <a:grpSpLocks/>
          </p:cNvGrpSpPr>
          <p:nvPr/>
        </p:nvGrpSpPr>
        <p:grpSpPr bwMode="auto">
          <a:xfrm>
            <a:off x="2978150" y="4557585"/>
            <a:ext cx="444500" cy="466725"/>
            <a:chOff x="1876" y="2548"/>
            <a:chExt cx="280" cy="294"/>
          </a:xfrm>
        </p:grpSpPr>
        <p:sp>
          <p:nvSpPr>
            <p:cNvPr id="64" name="Oval 69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5" name="Rectangle 70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66" name="Line 72"/>
          <p:cNvSpPr>
            <a:spLocks noChangeShapeType="1"/>
          </p:cNvSpPr>
          <p:nvPr/>
        </p:nvSpPr>
        <p:spPr bwMode="auto">
          <a:xfrm flipV="1">
            <a:off x="3429000" y="3789235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7" name="Group 75"/>
          <p:cNvGrpSpPr>
            <a:grpSpLocks/>
          </p:cNvGrpSpPr>
          <p:nvPr/>
        </p:nvGrpSpPr>
        <p:grpSpPr bwMode="auto">
          <a:xfrm>
            <a:off x="2978150" y="4557585"/>
            <a:ext cx="444500" cy="466725"/>
            <a:chOff x="1876" y="2548"/>
            <a:chExt cx="280" cy="294"/>
          </a:xfrm>
        </p:grpSpPr>
        <p:sp>
          <p:nvSpPr>
            <p:cNvPr id="68" name="Oval 73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9" name="Rectangle 74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grpSp>
        <p:nvGrpSpPr>
          <p:cNvPr id="70" name="Group 78"/>
          <p:cNvGrpSpPr>
            <a:grpSpLocks/>
          </p:cNvGrpSpPr>
          <p:nvPr/>
        </p:nvGrpSpPr>
        <p:grpSpPr bwMode="auto">
          <a:xfrm>
            <a:off x="2216150" y="3103435"/>
            <a:ext cx="444500" cy="450850"/>
            <a:chOff x="1396" y="1632"/>
            <a:chExt cx="280" cy="284"/>
          </a:xfrm>
        </p:grpSpPr>
        <p:sp>
          <p:nvSpPr>
            <p:cNvPr id="71" name="Oval 76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2" name="Rectangle 77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73" name="Line 79"/>
          <p:cNvSpPr>
            <a:spLocks noChangeShapeType="1"/>
          </p:cNvSpPr>
          <p:nvPr/>
        </p:nvSpPr>
        <p:spPr bwMode="auto">
          <a:xfrm>
            <a:off x="2590800" y="3560635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74" name="Group 82"/>
          <p:cNvGrpSpPr>
            <a:grpSpLocks/>
          </p:cNvGrpSpPr>
          <p:nvPr/>
        </p:nvGrpSpPr>
        <p:grpSpPr bwMode="auto">
          <a:xfrm>
            <a:off x="2216150" y="3103435"/>
            <a:ext cx="444500" cy="450850"/>
            <a:chOff x="1396" y="1632"/>
            <a:chExt cx="280" cy="284"/>
          </a:xfrm>
        </p:grpSpPr>
        <p:sp>
          <p:nvSpPr>
            <p:cNvPr id="75" name="Oval 80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6" name="Rectangle 81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77" name="Group 85"/>
          <p:cNvGrpSpPr>
            <a:grpSpLocks/>
          </p:cNvGrpSpPr>
          <p:nvPr/>
        </p:nvGrpSpPr>
        <p:grpSpPr bwMode="auto">
          <a:xfrm>
            <a:off x="4959350" y="4786185"/>
            <a:ext cx="444500" cy="466725"/>
            <a:chOff x="3124" y="2692"/>
            <a:chExt cx="280" cy="294"/>
          </a:xfrm>
        </p:grpSpPr>
        <p:sp>
          <p:nvSpPr>
            <p:cNvPr id="78" name="Oval 83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9" name="Rectangle 84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80" name="Line 86"/>
          <p:cNvSpPr>
            <a:spLocks noChangeShapeType="1"/>
          </p:cNvSpPr>
          <p:nvPr/>
        </p:nvSpPr>
        <p:spPr bwMode="auto">
          <a:xfrm>
            <a:off x="3429000" y="4856035"/>
            <a:ext cx="1600200" cy="304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81" name="Group 89"/>
          <p:cNvGrpSpPr>
            <a:grpSpLocks/>
          </p:cNvGrpSpPr>
          <p:nvPr/>
        </p:nvGrpSpPr>
        <p:grpSpPr bwMode="auto">
          <a:xfrm>
            <a:off x="4959350" y="4786185"/>
            <a:ext cx="444500" cy="466725"/>
            <a:chOff x="3124" y="2692"/>
            <a:chExt cx="280" cy="294"/>
          </a:xfrm>
        </p:grpSpPr>
        <p:sp>
          <p:nvSpPr>
            <p:cNvPr id="82" name="Oval 87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3" name="Rectangle 88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grpSp>
        <p:nvGrpSpPr>
          <p:cNvPr id="84" name="Group 92"/>
          <p:cNvGrpSpPr>
            <a:grpSpLocks/>
          </p:cNvGrpSpPr>
          <p:nvPr/>
        </p:nvGrpSpPr>
        <p:grpSpPr bwMode="auto">
          <a:xfrm>
            <a:off x="4197350" y="1884235"/>
            <a:ext cx="444500" cy="450850"/>
            <a:chOff x="2644" y="864"/>
            <a:chExt cx="280" cy="284"/>
          </a:xfrm>
        </p:grpSpPr>
        <p:sp>
          <p:nvSpPr>
            <p:cNvPr id="85" name="Oval 90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6" name="Rectangle 91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87" name="Line 93"/>
          <p:cNvSpPr>
            <a:spLocks noChangeShapeType="1"/>
          </p:cNvSpPr>
          <p:nvPr/>
        </p:nvSpPr>
        <p:spPr bwMode="auto">
          <a:xfrm flipH="1">
            <a:off x="4038600" y="2265235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88" name="Group 96"/>
          <p:cNvGrpSpPr>
            <a:grpSpLocks/>
          </p:cNvGrpSpPr>
          <p:nvPr/>
        </p:nvGrpSpPr>
        <p:grpSpPr bwMode="auto">
          <a:xfrm>
            <a:off x="4197350" y="1884235"/>
            <a:ext cx="444500" cy="450850"/>
            <a:chOff x="2644" y="864"/>
            <a:chExt cx="280" cy="284"/>
          </a:xfrm>
        </p:grpSpPr>
        <p:sp>
          <p:nvSpPr>
            <p:cNvPr id="89" name="Oval 94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0" name="Rectangle 95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91" name="Line 97"/>
          <p:cNvSpPr>
            <a:spLocks noChangeShapeType="1"/>
          </p:cNvSpPr>
          <p:nvPr/>
        </p:nvSpPr>
        <p:spPr bwMode="auto">
          <a:xfrm flipH="1" flipV="1">
            <a:off x="927100" y="949198"/>
            <a:ext cx="1574800" cy="727075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2" name="Rectangle 98"/>
          <p:cNvSpPr txBox="1">
            <a:spLocks noChangeArrowheads="1"/>
          </p:cNvSpPr>
          <p:nvPr/>
        </p:nvSpPr>
        <p:spPr>
          <a:xfrm>
            <a:off x="381000" y="5770452"/>
            <a:ext cx="7924800" cy="381000"/>
          </a:xfrm>
          <a:prstGeom prst="rect">
            <a:avLst/>
          </a:prstGeom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Return to </a:t>
            </a:r>
            <a:r>
              <a:rPr lang="en-US" altLang="ja-JP" sz="3200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2.</a:t>
            </a:r>
          </a:p>
        </p:txBody>
      </p:sp>
      <p:sp>
        <p:nvSpPr>
          <p:cNvPr id="94" name="テキスト ボックス 99"/>
          <p:cNvSpPr txBox="1"/>
          <p:nvPr/>
        </p:nvSpPr>
        <p:spPr>
          <a:xfrm>
            <a:off x="7935402" y="393655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stack</a:t>
            </a:r>
            <a:endParaRPr kumimoji="1" lang="ja-JP" alt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7752340" y="3560635"/>
            <a:ext cx="1025281" cy="3206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b="1" dirty="0" smtClean="0"/>
              <a:t>1 2</a:t>
            </a:r>
          </a:p>
        </p:txBody>
      </p:sp>
      <p:sp>
        <p:nvSpPr>
          <p:cNvPr id="96" name="Subtitle 2"/>
          <p:cNvSpPr txBox="1">
            <a:spLocks/>
          </p:cNvSpPr>
          <p:nvPr/>
        </p:nvSpPr>
        <p:spPr>
          <a:xfrm>
            <a:off x="335494" y="595100"/>
            <a:ext cx="4693706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Depth-First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18578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9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2" name="Group 40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33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4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5" name="Group 43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6" name="Oval 41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7" name="Rectangle 42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38" name="Line 4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9" name="Group 47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0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2" name="Group 50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3" name="Oval 48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" name="Rectangle 49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5" name="Line 51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6" name="Group 54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7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49" name="Group 57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0" name="Oval 55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1" name="Rectangle 56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52" name="Line 58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53" name="Group 61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4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5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56" name="Group 64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57" name="Oval 62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8" name="Rectangle 63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59" name="Line 65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0" name="Group 68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61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2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grpSp>
        <p:nvGrpSpPr>
          <p:cNvPr id="63" name="Group 71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4" name="Oval 69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5" name="Rectangle 70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66" name="Line 72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7" name="Group 75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8" name="Oval 73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9" name="Rectangle 74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grpSp>
        <p:nvGrpSpPr>
          <p:cNvPr id="70" name="Group 78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1" name="Oval 76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2" name="Rectangle 77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73" name="Line 79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74" name="Group 82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5" name="Oval 80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6" name="Rectangle 81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77" name="Group 85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78" name="Oval 83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9" name="Rectangle 84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80" name="Line 86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81" name="Group 89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82" name="Oval 87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3" name="Rectangle 88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grpSp>
        <p:nvGrpSpPr>
          <p:cNvPr id="84" name="Group 92"/>
          <p:cNvGrpSpPr>
            <a:grpSpLocks/>
          </p:cNvGrpSpPr>
          <p:nvPr/>
        </p:nvGrpSpPr>
        <p:grpSpPr bwMode="auto">
          <a:xfrm>
            <a:off x="4197350" y="1371600"/>
            <a:ext cx="444500" cy="450850"/>
            <a:chOff x="2644" y="864"/>
            <a:chExt cx="280" cy="284"/>
          </a:xfrm>
        </p:grpSpPr>
        <p:sp>
          <p:nvSpPr>
            <p:cNvPr id="85" name="Oval 90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6" name="Rectangle 91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87" name="Line 93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88" name="Group 96"/>
          <p:cNvGrpSpPr>
            <a:grpSpLocks/>
          </p:cNvGrpSpPr>
          <p:nvPr/>
        </p:nvGrpSpPr>
        <p:grpSpPr bwMode="auto">
          <a:xfrm>
            <a:off x="4197350" y="1371600"/>
            <a:ext cx="444500" cy="450850"/>
            <a:chOff x="2644" y="864"/>
            <a:chExt cx="280" cy="284"/>
          </a:xfrm>
        </p:grpSpPr>
        <p:sp>
          <p:nvSpPr>
            <p:cNvPr id="89" name="Oval 94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0" name="Rectangle 95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91" name="Line 97"/>
          <p:cNvSpPr>
            <a:spLocks noChangeShapeType="1"/>
          </p:cNvSpPr>
          <p:nvPr/>
        </p:nvSpPr>
        <p:spPr bwMode="auto">
          <a:xfrm flipH="1" flipV="1">
            <a:off x="152400" y="1295400"/>
            <a:ext cx="1435100" cy="630238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2" name="Rectangle 98"/>
          <p:cNvSpPr txBox="1">
            <a:spLocks noChangeArrowheads="1"/>
          </p:cNvSpPr>
          <p:nvPr/>
        </p:nvSpPr>
        <p:spPr>
          <a:xfrm>
            <a:off x="381000" y="5638800"/>
            <a:ext cx="7924800" cy="381000"/>
          </a:xfrm>
          <a:prstGeom prst="rect">
            <a:avLst/>
          </a:prstGeom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Return to </a:t>
            </a:r>
            <a:r>
              <a:rPr lang="en-US" altLang="ja-JP" sz="3200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93" name="テキスト ボックス 98"/>
          <p:cNvSpPr txBox="1"/>
          <p:nvPr/>
        </p:nvSpPr>
        <p:spPr>
          <a:xfrm>
            <a:off x="7460862" y="3048000"/>
            <a:ext cx="1292662" cy="7960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kumimoji="1" lang="en-US" altLang="ja-JP" b="1" dirty="0" smtClean="0"/>
          </a:p>
          <a:p>
            <a:endParaRPr kumimoji="1" lang="en-US" altLang="ja-JP" b="1" dirty="0" smtClean="0"/>
          </a:p>
          <a:p>
            <a:endParaRPr lang="en-US" altLang="ja-JP" b="1" dirty="0" smtClean="0"/>
          </a:p>
          <a:p>
            <a:r>
              <a:rPr lang="en-US" altLang="ja-JP" b="1" dirty="0" smtClean="0"/>
              <a:t> </a:t>
            </a:r>
            <a:endParaRPr kumimoji="1" lang="ja-JP" altLang="en-US" b="1" dirty="0"/>
          </a:p>
        </p:txBody>
      </p:sp>
      <p:sp>
        <p:nvSpPr>
          <p:cNvPr id="94" name="テキスト ボックス 99"/>
          <p:cNvSpPr txBox="1"/>
          <p:nvPr/>
        </p:nvSpPr>
        <p:spPr>
          <a:xfrm>
            <a:off x="8118466" y="341606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stack</a:t>
            </a:r>
            <a:endParaRPr kumimoji="1" lang="ja-JP" altLang="en-US" dirty="0"/>
          </a:p>
        </p:txBody>
      </p:sp>
      <p:sp>
        <p:nvSpPr>
          <p:cNvPr id="95" name="テキスト ボックス 100"/>
          <p:cNvSpPr txBox="1"/>
          <p:nvPr/>
        </p:nvSpPr>
        <p:spPr>
          <a:xfrm>
            <a:off x="7701761" y="3216275"/>
            <a:ext cx="1051763" cy="7960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sz="2000" b="1" dirty="0" smtClean="0"/>
              <a:t>1</a:t>
            </a:r>
          </a:p>
          <a:p>
            <a:endParaRPr lang="en-US" altLang="ja-JP" b="1" dirty="0" smtClean="0"/>
          </a:p>
          <a:p>
            <a:r>
              <a:rPr lang="en-US" altLang="ja-JP" b="1" dirty="0" smtClean="0"/>
              <a:t> </a:t>
            </a:r>
            <a:endParaRPr kumimoji="1" lang="ja-JP" altLang="en-US" b="1" dirty="0"/>
          </a:p>
        </p:txBody>
      </p:sp>
      <p:sp>
        <p:nvSpPr>
          <p:cNvPr id="96" name="Subtitle 2"/>
          <p:cNvSpPr txBox="1">
            <a:spLocks/>
          </p:cNvSpPr>
          <p:nvPr/>
        </p:nvSpPr>
        <p:spPr>
          <a:xfrm>
            <a:off x="335494" y="595100"/>
            <a:ext cx="4693706" cy="347009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Depth-First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385491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9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2" name="Group 40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33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4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5" name="Group 43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6" name="Oval 41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7" name="Rectangle 42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38" name="Line 4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9" name="Group 47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0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2" name="Group 50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3" name="Oval 48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" name="Rectangle 49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5" name="Line 51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6" name="Group 54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7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49" name="Group 57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0" name="Oval 55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1" name="Rectangle 56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52" name="Line 58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53" name="Group 61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4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5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56" name="Group 64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57" name="Oval 62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8" name="Rectangle 63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59" name="Line 65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0" name="Group 68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61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2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grpSp>
        <p:nvGrpSpPr>
          <p:cNvPr id="63" name="Group 71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4" name="Oval 69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5" name="Rectangle 70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66" name="Line 72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7" name="Group 75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8" name="Oval 73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9" name="Rectangle 74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grpSp>
        <p:nvGrpSpPr>
          <p:cNvPr id="70" name="Group 78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1" name="Oval 76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2" name="Rectangle 77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73" name="Line 79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74" name="Group 82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5" name="Oval 80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6" name="Rectangle 81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77" name="Group 85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78" name="Oval 83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9" name="Rectangle 84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80" name="Line 86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81" name="Group 89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82" name="Oval 87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3" name="Rectangle 88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grpSp>
        <p:nvGrpSpPr>
          <p:cNvPr id="84" name="Group 92"/>
          <p:cNvGrpSpPr>
            <a:grpSpLocks/>
          </p:cNvGrpSpPr>
          <p:nvPr/>
        </p:nvGrpSpPr>
        <p:grpSpPr bwMode="auto">
          <a:xfrm>
            <a:off x="4197350" y="1371600"/>
            <a:ext cx="444500" cy="450850"/>
            <a:chOff x="2644" y="864"/>
            <a:chExt cx="280" cy="284"/>
          </a:xfrm>
        </p:grpSpPr>
        <p:sp>
          <p:nvSpPr>
            <p:cNvPr id="85" name="Oval 90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6" name="Rectangle 91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87" name="Line 93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88" name="Group 96"/>
          <p:cNvGrpSpPr>
            <a:grpSpLocks/>
          </p:cNvGrpSpPr>
          <p:nvPr/>
        </p:nvGrpSpPr>
        <p:grpSpPr bwMode="auto">
          <a:xfrm>
            <a:off x="4197350" y="1371600"/>
            <a:ext cx="444500" cy="450850"/>
            <a:chOff x="2644" y="864"/>
            <a:chExt cx="280" cy="284"/>
          </a:xfrm>
        </p:grpSpPr>
        <p:sp>
          <p:nvSpPr>
            <p:cNvPr id="89" name="Oval 94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0" name="Rectangle 95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91" name="Rectangle 98"/>
          <p:cNvSpPr txBox="1">
            <a:spLocks noChangeArrowheads="1"/>
          </p:cNvSpPr>
          <p:nvPr/>
        </p:nvSpPr>
        <p:spPr>
          <a:xfrm>
            <a:off x="381000" y="5638800"/>
            <a:ext cx="7924800" cy="381000"/>
          </a:xfrm>
          <a:prstGeom prst="rect">
            <a:avLst/>
          </a:prstGeom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Return to invoking method.</a:t>
            </a:r>
          </a:p>
        </p:txBody>
      </p:sp>
      <p:sp>
        <p:nvSpPr>
          <p:cNvPr id="92" name="テキスト ボックス 98"/>
          <p:cNvSpPr txBox="1"/>
          <p:nvPr/>
        </p:nvSpPr>
        <p:spPr>
          <a:xfrm>
            <a:off x="7460862" y="3048000"/>
            <a:ext cx="1292662" cy="7960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kumimoji="1" lang="en-US" altLang="ja-JP" b="1" dirty="0" smtClean="0"/>
          </a:p>
          <a:p>
            <a:endParaRPr kumimoji="1" lang="en-US" altLang="ja-JP" b="1" dirty="0" smtClean="0"/>
          </a:p>
          <a:p>
            <a:endParaRPr lang="en-US" altLang="ja-JP" b="1" dirty="0" smtClean="0"/>
          </a:p>
          <a:p>
            <a:r>
              <a:rPr lang="en-US" altLang="ja-JP" b="1" dirty="0" smtClean="0"/>
              <a:t> </a:t>
            </a:r>
            <a:endParaRPr kumimoji="1" lang="ja-JP" altLang="en-US" b="1" dirty="0"/>
          </a:p>
        </p:txBody>
      </p:sp>
      <p:sp>
        <p:nvSpPr>
          <p:cNvPr id="93" name="テキスト ボックス 99"/>
          <p:cNvSpPr txBox="1"/>
          <p:nvPr/>
        </p:nvSpPr>
        <p:spPr>
          <a:xfrm>
            <a:off x="8118466" y="341606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stack</a:t>
            </a:r>
            <a:endParaRPr kumimoji="1" lang="ja-JP" altLang="en-US" dirty="0"/>
          </a:p>
        </p:txBody>
      </p:sp>
      <p:sp>
        <p:nvSpPr>
          <p:cNvPr id="94" name="Subtitle 2"/>
          <p:cNvSpPr txBox="1">
            <a:spLocks/>
          </p:cNvSpPr>
          <p:nvPr/>
        </p:nvSpPr>
        <p:spPr>
          <a:xfrm>
            <a:off x="335494" y="595100"/>
            <a:ext cx="4693706" cy="347009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Depth-First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154054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1606550" y="2787375"/>
            <a:ext cx="444500" cy="466725"/>
            <a:chOff x="1012" y="1204"/>
            <a:chExt cx="280" cy="294"/>
          </a:xfrm>
        </p:grpSpPr>
        <p:sp>
          <p:nvSpPr>
            <p:cNvPr id="3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sp>
        <p:nvSpPr>
          <p:cNvPr id="5" name="Line 44"/>
          <p:cNvSpPr>
            <a:spLocks noChangeShapeType="1"/>
          </p:cNvSpPr>
          <p:nvPr/>
        </p:nvSpPr>
        <p:spPr bwMode="auto">
          <a:xfrm flipH="1">
            <a:off x="1981200" y="2323825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2597150" y="1949175"/>
            <a:ext cx="444500" cy="466725"/>
            <a:chOff x="1636" y="676"/>
            <a:chExt cx="280" cy="294"/>
          </a:xfrm>
        </p:grpSpPr>
        <p:sp>
          <p:nvSpPr>
            <p:cNvPr id="7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9" name="Line 51"/>
          <p:cNvSpPr>
            <a:spLocks noChangeShapeType="1"/>
          </p:cNvSpPr>
          <p:nvPr/>
        </p:nvSpPr>
        <p:spPr bwMode="auto">
          <a:xfrm>
            <a:off x="2895600" y="2400025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10" name="Group 54"/>
          <p:cNvGrpSpPr>
            <a:grpSpLocks/>
          </p:cNvGrpSpPr>
          <p:nvPr/>
        </p:nvGrpSpPr>
        <p:grpSpPr bwMode="auto">
          <a:xfrm>
            <a:off x="3740150" y="3625575"/>
            <a:ext cx="444500" cy="466725"/>
            <a:chOff x="2356" y="1732"/>
            <a:chExt cx="280" cy="294"/>
          </a:xfrm>
        </p:grpSpPr>
        <p:sp>
          <p:nvSpPr>
            <p:cNvPr id="11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2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13" name="Line 58"/>
          <p:cNvSpPr>
            <a:spLocks noChangeShapeType="1"/>
          </p:cNvSpPr>
          <p:nvPr/>
        </p:nvSpPr>
        <p:spPr bwMode="auto">
          <a:xfrm>
            <a:off x="4191000" y="3847825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14" name="Group 61"/>
          <p:cNvGrpSpPr>
            <a:grpSpLocks/>
          </p:cNvGrpSpPr>
          <p:nvPr/>
        </p:nvGrpSpPr>
        <p:grpSpPr bwMode="auto">
          <a:xfrm>
            <a:off x="5264150" y="3777975"/>
            <a:ext cx="444500" cy="466725"/>
            <a:chOff x="3316" y="1828"/>
            <a:chExt cx="280" cy="294"/>
          </a:xfrm>
        </p:grpSpPr>
        <p:sp>
          <p:nvSpPr>
            <p:cNvPr id="15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6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17" name="Line 65"/>
          <p:cNvSpPr>
            <a:spLocks noChangeShapeType="1"/>
          </p:cNvSpPr>
          <p:nvPr/>
        </p:nvSpPr>
        <p:spPr bwMode="auto">
          <a:xfrm flipH="1">
            <a:off x="5486400" y="3009625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18" name="Group 68"/>
          <p:cNvGrpSpPr>
            <a:grpSpLocks/>
          </p:cNvGrpSpPr>
          <p:nvPr/>
        </p:nvGrpSpPr>
        <p:grpSpPr bwMode="auto">
          <a:xfrm>
            <a:off x="5797550" y="2558775"/>
            <a:ext cx="444500" cy="466725"/>
            <a:chOff x="3652" y="1060"/>
            <a:chExt cx="280" cy="294"/>
          </a:xfrm>
        </p:grpSpPr>
        <p:sp>
          <p:nvSpPr>
            <p:cNvPr id="19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0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21" name="Line 72"/>
          <p:cNvSpPr>
            <a:spLocks noChangeShapeType="1"/>
          </p:cNvSpPr>
          <p:nvPr/>
        </p:nvSpPr>
        <p:spPr bwMode="auto">
          <a:xfrm flipV="1">
            <a:off x="3429000" y="4152625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22" name="Group 75"/>
          <p:cNvGrpSpPr>
            <a:grpSpLocks/>
          </p:cNvGrpSpPr>
          <p:nvPr/>
        </p:nvGrpSpPr>
        <p:grpSpPr bwMode="auto">
          <a:xfrm>
            <a:off x="2978150" y="4920975"/>
            <a:ext cx="444500" cy="466725"/>
            <a:chOff x="1876" y="2548"/>
            <a:chExt cx="280" cy="294"/>
          </a:xfrm>
        </p:grpSpPr>
        <p:sp>
          <p:nvSpPr>
            <p:cNvPr id="23" name="Oval 73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4" name="Rectangle 74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25" name="Line 79"/>
          <p:cNvSpPr>
            <a:spLocks noChangeShapeType="1"/>
          </p:cNvSpPr>
          <p:nvPr/>
        </p:nvSpPr>
        <p:spPr bwMode="auto">
          <a:xfrm>
            <a:off x="2590800" y="3924025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26" name="Group 82"/>
          <p:cNvGrpSpPr>
            <a:grpSpLocks/>
          </p:cNvGrpSpPr>
          <p:nvPr/>
        </p:nvGrpSpPr>
        <p:grpSpPr bwMode="auto">
          <a:xfrm>
            <a:off x="2216150" y="3466825"/>
            <a:ext cx="444500" cy="450850"/>
            <a:chOff x="1396" y="1632"/>
            <a:chExt cx="280" cy="284"/>
          </a:xfrm>
        </p:grpSpPr>
        <p:sp>
          <p:nvSpPr>
            <p:cNvPr id="27" name="Oval 80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8" name="Rectangle 81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29" name="Line 86"/>
          <p:cNvSpPr>
            <a:spLocks noChangeShapeType="1"/>
          </p:cNvSpPr>
          <p:nvPr/>
        </p:nvSpPr>
        <p:spPr bwMode="auto">
          <a:xfrm>
            <a:off x="3429000" y="5219425"/>
            <a:ext cx="1600200" cy="304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0" name="Group 89"/>
          <p:cNvGrpSpPr>
            <a:grpSpLocks/>
          </p:cNvGrpSpPr>
          <p:nvPr/>
        </p:nvGrpSpPr>
        <p:grpSpPr bwMode="auto">
          <a:xfrm>
            <a:off x="4959350" y="5149575"/>
            <a:ext cx="444500" cy="466725"/>
            <a:chOff x="3124" y="2692"/>
            <a:chExt cx="280" cy="294"/>
          </a:xfrm>
        </p:grpSpPr>
        <p:sp>
          <p:nvSpPr>
            <p:cNvPr id="31" name="Oval 87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2" name="Rectangle 88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33" name="Line 93"/>
          <p:cNvSpPr>
            <a:spLocks noChangeShapeType="1"/>
          </p:cNvSpPr>
          <p:nvPr/>
        </p:nvSpPr>
        <p:spPr bwMode="auto">
          <a:xfrm flipH="1">
            <a:off x="4038600" y="2628625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4" name="Group 96"/>
          <p:cNvGrpSpPr>
            <a:grpSpLocks/>
          </p:cNvGrpSpPr>
          <p:nvPr/>
        </p:nvGrpSpPr>
        <p:grpSpPr bwMode="auto">
          <a:xfrm>
            <a:off x="4197350" y="2247625"/>
            <a:ext cx="444500" cy="450850"/>
            <a:chOff x="2644" y="864"/>
            <a:chExt cx="280" cy="284"/>
          </a:xfrm>
        </p:grpSpPr>
        <p:sp>
          <p:nvSpPr>
            <p:cNvPr id="35" name="Oval 94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6" name="Rectangle 95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37" name="正方形/長方形 36"/>
          <p:cNvSpPr/>
          <p:nvPr/>
        </p:nvSpPr>
        <p:spPr>
          <a:xfrm>
            <a:off x="498476" y="1263663"/>
            <a:ext cx="399732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2"/>
              </a:buClr>
            </a:pPr>
            <a:r>
              <a:rPr lang="en-US" altLang="ja-JP" sz="3200" b="1" dirty="0" smtClean="0">
                <a:solidFill>
                  <a:srgbClr val="FF0000"/>
                </a:solidFill>
              </a:rPr>
              <a:t>OUTPUT</a:t>
            </a:r>
            <a:r>
              <a:rPr lang="en-US" altLang="ja-JP" sz="3200" b="1" dirty="0">
                <a:solidFill>
                  <a:srgbClr val="FF0000"/>
                </a:solidFill>
              </a:rPr>
              <a:t>:</a:t>
            </a:r>
            <a:endParaRPr lang="en-US" altLang="ja-JP" sz="3200" dirty="0">
              <a:solidFill>
                <a:srgbClr val="FF0000"/>
              </a:solidFill>
            </a:endParaRPr>
          </a:p>
        </p:txBody>
      </p:sp>
      <p:sp>
        <p:nvSpPr>
          <p:cNvPr id="38" name="Subtitle 2"/>
          <p:cNvSpPr txBox="1">
            <a:spLocks/>
          </p:cNvSpPr>
          <p:nvPr/>
        </p:nvSpPr>
        <p:spPr>
          <a:xfrm>
            <a:off x="335494" y="595100"/>
            <a:ext cx="4693706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Depth-First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25974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Depth-First Search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227445" y="2130424"/>
                <a:ext cx="8611755" cy="379932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0" indent="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None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None/>
                  <a:defRPr sz="2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None/>
                  <a:defRPr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None/>
                  <a:defRPr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None/>
                  <a:defRPr lang="en-US"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None/>
                  <a:defRPr lang="en-US"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None/>
                  <a:defRPr lang="en-US"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None/>
                  <a:defRPr lang="en-US"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 algn="just">
                  <a:buFont typeface="Wingdings" panose="05000000000000000000" pitchFamily="2" charset="2"/>
                  <a:buChar char="v"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Explore “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deeper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” in the graph whenever possible - (Follows </a:t>
                </a:r>
                <a:r>
                  <a:rPr lang="en-US" sz="2800" b="1" i="1" dirty="0" smtClean="0">
                    <a:solidFill>
                      <a:srgbClr val="FF0000"/>
                    </a:solidFill>
                  </a:rPr>
                  <a:t>LIFO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 mechanism)</a:t>
                </a:r>
                <a:endParaRPr lang="en-US" sz="2800" dirty="0">
                  <a:solidFill>
                    <a:schemeClr val="tx1"/>
                  </a:solidFill>
                </a:endParaRPr>
              </a:p>
              <a:p>
                <a:pPr marL="800100" lvl="1" indent="-342900" algn="just">
                  <a:buFont typeface="Wingdings" panose="05000000000000000000" pitchFamily="2" charset="2"/>
                  <a:buChar char="v"/>
                </a:pPr>
                <a:r>
                  <a:rPr lang="en-US" sz="2400" dirty="0">
                    <a:solidFill>
                      <a:schemeClr val="tx1"/>
                    </a:solidFill>
                  </a:rPr>
                  <a:t>Edges are </a:t>
                </a:r>
                <a:r>
                  <a:rPr lang="en-US" sz="2400" b="1" dirty="0" smtClean="0">
                    <a:solidFill>
                      <a:srgbClr val="FF0000"/>
                    </a:solidFill>
                  </a:rPr>
                  <a:t>explored/visited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out of the most recently </a:t>
                </a:r>
                <a:r>
                  <a:rPr lang="en-US" sz="2400" b="1" dirty="0" smtClean="0">
                    <a:solidFill>
                      <a:srgbClr val="FF0000"/>
                    </a:solidFill>
                  </a:rPr>
                  <a:t>discovered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vertex v that still has </a:t>
                </a:r>
                <a:r>
                  <a:rPr lang="en-US" sz="2400" b="1" dirty="0" smtClean="0">
                    <a:solidFill>
                      <a:srgbClr val="FF0000"/>
                    </a:solidFill>
                  </a:rPr>
                  <a:t>unexplored/unvisited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edges.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 marL="800100" lvl="1" indent="-342900" algn="just">
                  <a:buFont typeface="Wingdings" panose="05000000000000000000" pitchFamily="2" charset="2"/>
                  <a:buChar char="v"/>
                </a:pPr>
                <a:r>
                  <a:rPr lang="en-US" sz="2400" dirty="0">
                    <a:solidFill>
                      <a:schemeClr val="tx1"/>
                    </a:solidFill>
                  </a:rPr>
                  <a:t>When all of v’s edges have been explored, backtrack to the vertex from which v was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discovered.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 marL="800100" lvl="1" indent="-342900" algn="just">
                  <a:buFont typeface="Wingdings" panose="05000000000000000000" pitchFamily="2" charset="2"/>
                  <a:buChar char="v"/>
                </a:pPr>
                <a:r>
                  <a:rPr lang="en-US" sz="2400" dirty="0">
                    <a:solidFill>
                      <a:schemeClr val="tx1"/>
                    </a:solidFill>
                  </a:rPr>
                  <a:t>computes 2 timestamps: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 )</m:t>
                    </m:r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(discovered) and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 )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(finished)</a:t>
                </a:r>
              </a:p>
              <a:p>
                <a:pPr marL="800100" lvl="1" indent="-342900" algn="just">
                  <a:buFont typeface="Wingdings" panose="05000000000000000000" pitchFamily="2" charset="2"/>
                  <a:buChar char="v"/>
                </a:pPr>
                <a:r>
                  <a:rPr lang="en-US" sz="2400" dirty="0">
                    <a:solidFill>
                      <a:schemeClr val="tx1"/>
                    </a:solidFill>
                  </a:rPr>
                  <a:t>builds one or more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depth-first tree(s)</a:t>
                </a:r>
                <a:r>
                  <a:rPr lang="en-US" sz="2400" dirty="0">
                    <a:solidFill>
                      <a:schemeClr val="tx1"/>
                    </a:solidFill>
                  </a:rPr>
                  <a:t> (</a:t>
                </a:r>
                <a:r>
                  <a:rPr lang="en-US" sz="2400" dirty="0">
                    <a:solidFill>
                      <a:srgbClr val="FF0000"/>
                    </a:solidFill>
                  </a:rPr>
                  <a:t>depth-first forest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pPr lvl="1" algn="just"/>
                <a:endParaRPr lang="en-US" sz="2400" dirty="0">
                  <a:solidFill>
                    <a:schemeClr val="tx1"/>
                  </a:solidFill>
                </a:endParaRPr>
              </a:p>
              <a:p>
                <a:pPr marL="285750" indent="-285750" algn="just">
                  <a:buFont typeface="Wingdings" panose="05000000000000000000" pitchFamily="2" charset="2"/>
                  <a:buChar char="v"/>
                </a:pPr>
                <a:r>
                  <a:rPr lang="en-US" sz="2600" dirty="0">
                    <a:solidFill>
                      <a:schemeClr val="tx1"/>
                    </a:solidFill>
                  </a:rPr>
                  <a:t>Algorithm colors each vertex</a:t>
                </a:r>
              </a:p>
              <a:p>
                <a:pPr marL="800100" lvl="1" indent="-342900" algn="just">
                  <a:buFont typeface="Wingdings" panose="05000000000000000000" pitchFamily="2" charset="2"/>
                  <a:buChar char="v"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WHITE</a:t>
                </a:r>
                <a:r>
                  <a:rPr lang="en-US" sz="2400" dirty="0">
                    <a:solidFill>
                      <a:srgbClr val="FF0000"/>
                    </a:solidFill>
                  </a:rPr>
                  <a:t>:</a:t>
                </a:r>
                <a:r>
                  <a:rPr lang="en-US" sz="2400" dirty="0">
                    <a:solidFill>
                      <a:schemeClr val="tx1"/>
                    </a:solidFill>
                  </a:rPr>
                  <a:t> undiscovered</a:t>
                </a:r>
              </a:p>
              <a:p>
                <a:pPr marL="800100" lvl="1" indent="-342900" algn="just">
                  <a:buFont typeface="Wingdings" panose="05000000000000000000" pitchFamily="2" charset="2"/>
                  <a:buChar char="v"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GRAY</a:t>
                </a:r>
                <a:r>
                  <a:rPr lang="en-US" sz="2400" dirty="0">
                    <a:solidFill>
                      <a:srgbClr val="FF0000"/>
                    </a:solidFill>
                  </a:rPr>
                  <a:t>:</a:t>
                </a:r>
                <a:r>
                  <a:rPr lang="en-US" sz="2400" dirty="0">
                    <a:solidFill>
                      <a:schemeClr val="tx1"/>
                    </a:solidFill>
                  </a:rPr>
                  <a:t> discovered, in process</a:t>
                </a:r>
              </a:p>
              <a:p>
                <a:pPr marL="800100" lvl="1" indent="-342900" algn="just">
                  <a:buFont typeface="Wingdings" panose="05000000000000000000" pitchFamily="2" charset="2"/>
                  <a:buChar char="v"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BLACK</a:t>
                </a:r>
                <a:r>
                  <a:rPr lang="en-US" sz="2400" dirty="0">
                    <a:solidFill>
                      <a:srgbClr val="FF0000"/>
                    </a:solidFill>
                  </a:rPr>
                  <a:t>:</a:t>
                </a:r>
                <a:r>
                  <a:rPr lang="en-US" sz="2400" dirty="0">
                    <a:solidFill>
                      <a:schemeClr val="tx1"/>
                    </a:solidFill>
                  </a:rPr>
                  <a:t> finished, all adjacent vertices have been discovered</a:t>
                </a:r>
              </a:p>
              <a:p>
                <a:pPr algn="just"/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45" y="2130424"/>
                <a:ext cx="8611755" cy="3799321"/>
              </a:xfrm>
              <a:prstGeom prst="rect">
                <a:avLst/>
              </a:prstGeom>
              <a:blipFill rotWithShape="1">
                <a:blip r:embed="rId2"/>
                <a:stretch>
                  <a:fillRect l="-566" t="-2564" r="-991" b="-2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815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DFS: Classification of Edges</a:t>
            </a:r>
          </a:p>
        </p:txBody>
      </p:sp>
      <p:sp>
        <p:nvSpPr>
          <p:cNvPr id="3" name="Rectangle 2"/>
          <p:cNvSpPr/>
          <p:nvPr/>
        </p:nvSpPr>
        <p:spPr>
          <a:xfrm>
            <a:off x="277091" y="2275113"/>
            <a:ext cx="8562109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/>
              <a:t>DFS can be used to classify </a:t>
            </a:r>
            <a:r>
              <a:rPr lang="en-US" sz="2200" dirty="0">
                <a:solidFill>
                  <a:srgbClr val="FF0000"/>
                </a:solidFill>
              </a:rPr>
              <a:t>edges</a:t>
            </a:r>
            <a:r>
              <a:rPr lang="en-US" sz="2200" dirty="0"/>
              <a:t> of G: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rgbClr val="FF0000"/>
                </a:solidFill>
              </a:rPr>
              <a:t>Tree edges</a:t>
            </a:r>
            <a:r>
              <a:rPr lang="en-US" sz="2200" dirty="0">
                <a:solidFill>
                  <a:srgbClr val="FF0000"/>
                </a:solidFill>
              </a:rPr>
              <a:t>: </a:t>
            </a:r>
            <a:r>
              <a:rPr lang="en-US" sz="2200" dirty="0"/>
              <a:t>Edges in the depth-first forest.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rgbClr val="FF0000"/>
                </a:solidFill>
              </a:rPr>
              <a:t>Back edges</a:t>
            </a:r>
            <a:r>
              <a:rPr lang="en-US" sz="2200" dirty="0">
                <a:solidFill>
                  <a:srgbClr val="FF0000"/>
                </a:solidFill>
              </a:rPr>
              <a:t>:</a:t>
            </a:r>
            <a:r>
              <a:rPr lang="en-US" sz="2200" dirty="0"/>
              <a:t> Edges (u, v) connecting a vertex u to an ancestor v in a depth-first tree (where v is not the parent of u). It also applies for self loops.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rgbClr val="FF0000"/>
                </a:solidFill>
              </a:rPr>
              <a:t>Forward edges</a:t>
            </a:r>
            <a:r>
              <a:rPr lang="en-US" sz="2200" dirty="0">
                <a:solidFill>
                  <a:srgbClr val="FF0000"/>
                </a:solidFill>
              </a:rPr>
              <a:t>: </a:t>
            </a:r>
            <a:r>
              <a:rPr lang="en-US" sz="2200" dirty="0"/>
              <a:t>Non-tree edges (u, v) connecting a vertex u to a descendant v in a depth-first tree.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rgbClr val="FF0000"/>
                </a:solidFill>
              </a:rPr>
              <a:t>Cross edges</a:t>
            </a:r>
            <a:r>
              <a:rPr lang="en-US" sz="2200" dirty="0">
                <a:solidFill>
                  <a:srgbClr val="FF0000"/>
                </a:solidFill>
              </a:rPr>
              <a:t>: </a:t>
            </a:r>
            <a:r>
              <a:rPr lang="en-US" sz="2200" dirty="0"/>
              <a:t>All other edges</a:t>
            </a:r>
            <a:r>
              <a:rPr lang="en-US" sz="2200" dirty="0" smtClean="0"/>
              <a:t>.</a:t>
            </a:r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/>
              <a:t>DFS yields valuable information about the structure of a graph.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/>
              <a:t>In DFS of an undirected graph we get only tree and back edges; no forward or back-edges.</a:t>
            </a:r>
          </a:p>
        </p:txBody>
      </p:sp>
    </p:spTree>
    <p:extLst>
      <p:ext uri="{BB962C8B-B14F-4D97-AF65-F5344CB8AC3E}">
        <p14:creationId xmlns:p14="http://schemas.microsoft.com/office/powerpoint/2010/main" val="83391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DFS Example: Classification of Edges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2" name="Rectangle 2"/>
          <p:cNvSpPr>
            <a:spLocks noChangeArrowheads="1"/>
          </p:cNvSpPr>
          <p:nvPr/>
        </p:nvSpPr>
        <p:spPr bwMode="auto">
          <a:xfrm>
            <a:off x="339385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73" name="Group 4"/>
          <p:cNvGrpSpPr>
            <a:grpSpLocks/>
          </p:cNvGrpSpPr>
          <p:nvPr/>
        </p:nvGrpSpPr>
        <p:grpSpPr bwMode="auto">
          <a:xfrm>
            <a:off x="3387386" y="1581151"/>
            <a:ext cx="4437063" cy="2397125"/>
            <a:chOff x="1488" y="1488"/>
            <a:chExt cx="2025" cy="1409"/>
          </a:xfrm>
        </p:grpSpPr>
        <p:grpSp>
          <p:nvGrpSpPr>
            <p:cNvPr id="7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9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9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7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9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9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76" name="Group 75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9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9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9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9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7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8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9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7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8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8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8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9" name="AutoShape 30"/>
          <p:cNvSpPr>
            <a:spLocks noChangeArrowheads="1"/>
          </p:cNvSpPr>
          <p:nvPr/>
        </p:nvSpPr>
        <p:spPr bwMode="auto">
          <a:xfrm rot="5748254">
            <a:off x="7806192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sp>
        <p:nvSpPr>
          <p:cNvPr id="100" name="Text Box 465"/>
          <p:cNvSpPr txBox="1">
            <a:spLocks noChangeArrowheads="1"/>
          </p:cNvSpPr>
          <p:nvPr/>
        </p:nvSpPr>
        <p:spPr bwMode="auto">
          <a:xfrm>
            <a:off x="1253785" y="1976438"/>
            <a:ext cx="1524000" cy="36671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101" name="Text Box 466"/>
          <p:cNvSpPr txBox="1">
            <a:spLocks noChangeArrowheads="1"/>
          </p:cNvSpPr>
          <p:nvPr/>
        </p:nvSpPr>
        <p:spPr bwMode="auto">
          <a:xfrm>
            <a:off x="1253785" y="2586038"/>
            <a:ext cx="1524000" cy="641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102" name="Text Box 467"/>
          <p:cNvSpPr txBox="1">
            <a:spLocks noChangeArrowheads="1"/>
          </p:cNvSpPr>
          <p:nvPr/>
        </p:nvSpPr>
        <p:spPr bwMode="auto">
          <a:xfrm>
            <a:off x="1253785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103" name="Oval 468"/>
          <p:cNvSpPr>
            <a:spLocks noChangeArrowheads="1"/>
          </p:cNvSpPr>
          <p:nvPr/>
        </p:nvSpPr>
        <p:spPr bwMode="auto">
          <a:xfrm>
            <a:off x="415585" y="4857750"/>
            <a:ext cx="2743200" cy="1066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/>
            </a: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Discover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time/ Finish time</a:t>
            </a:r>
          </a:p>
          <a:p>
            <a:pPr algn="ctr"/>
            <a:endParaRPr 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344129" y="4495800"/>
            <a:ext cx="1453456" cy="22467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starting the traversal with node </a:t>
            </a:r>
            <a:r>
              <a:rPr lang="en-US" sz="2800" b="1" i="1" dirty="0" smtClean="0">
                <a:solidFill>
                  <a:srgbClr val="0000B0"/>
                </a:solidFill>
              </a:rPr>
              <a:t>u</a:t>
            </a:r>
            <a:endParaRPr lang="en-US" sz="2800" i="1" dirty="0">
              <a:solidFill>
                <a:srgbClr val="0000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8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94805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442806" y="1581151"/>
            <a:ext cx="4437063" cy="2397125"/>
            <a:chOff x="1488" y="1488"/>
            <a:chExt cx="2025" cy="1409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AutoShape 30"/>
          <p:cNvSpPr>
            <a:spLocks noChangeArrowheads="1"/>
          </p:cNvSpPr>
          <p:nvPr/>
        </p:nvSpPr>
        <p:spPr bwMode="auto">
          <a:xfrm rot="5748254">
            <a:off x="7861612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3442806" y="1581151"/>
            <a:ext cx="4437063" cy="2397125"/>
            <a:chOff x="1488" y="1488"/>
            <a:chExt cx="2025" cy="1409"/>
          </a:xfrm>
        </p:grpSpPr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54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5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2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3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" name="Group 3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0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1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48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9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7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44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latin typeface="Gill Sans" charset="0"/>
                  </a:rPr>
                  <a:t>1/</a:t>
                </a:r>
              </a:p>
            </p:txBody>
          </p:sp>
          <p:sp>
            <p:nvSpPr>
              <p:cNvPr id="45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7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" name="Text Box 465"/>
          <p:cNvSpPr txBox="1">
            <a:spLocks noChangeArrowheads="1"/>
          </p:cNvSpPr>
          <p:nvPr/>
        </p:nvSpPr>
        <p:spPr bwMode="auto">
          <a:xfrm>
            <a:off x="1309205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57" name="Text Box 466"/>
          <p:cNvSpPr txBox="1">
            <a:spLocks noChangeArrowheads="1"/>
          </p:cNvSpPr>
          <p:nvPr/>
        </p:nvSpPr>
        <p:spPr bwMode="auto">
          <a:xfrm>
            <a:off x="1309205" y="2586038"/>
            <a:ext cx="1524000" cy="641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58" name="Text Box 467"/>
          <p:cNvSpPr txBox="1">
            <a:spLocks noChangeArrowheads="1"/>
          </p:cNvSpPr>
          <p:nvPr/>
        </p:nvSpPr>
        <p:spPr bwMode="auto">
          <a:xfrm>
            <a:off x="1309205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59" name="Oval 468"/>
          <p:cNvSpPr>
            <a:spLocks noChangeArrowheads="1"/>
          </p:cNvSpPr>
          <p:nvPr/>
        </p:nvSpPr>
        <p:spPr bwMode="auto">
          <a:xfrm>
            <a:off x="471005" y="4857750"/>
            <a:ext cx="2743200" cy="1066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/>
            </a: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Discover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time/ Finish time</a:t>
            </a:r>
          </a:p>
          <a:p>
            <a:pPr algn="ctr"/>
            <a:endParaRPr 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DFS Example: Classification of Edges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71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94805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442806" y="1581151"/>
            <a:ext cx="4437063" cy="2397125"/>
            <a:chOff x="1488" y="1488"/>
            <a:chExt cx="2025" cy="1409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AutoShape 30"/>
          <p:cNvSpPr>
            <a:spLocks noChangeArrowheads="1"/>
          </p:cNvSpPr>
          <p:nvPr/>
        </p:nvSpPr>
        <p:spPr bwMode="auto">
          <a:xfrm rot="5748254">
            <a:off x="7861612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3442806" y="1581151"/>
            <a:ext cx="4437063" cy="2397125"/>
            <a:chOff x="1488" y="1488"/>
            <a:chExt cx="2025" cy="1409"/>
          </a:xfrm>
        </p:grpSpPr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54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5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2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3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" name="Group 3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0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1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48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9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7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44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45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7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57"/>
          <p:cNvGrpSpPr>
            <a:grpSpLocks/>
          </p:cNvGrpSpPr>
          <p:nvPr/>
        </p:nvGrpSpPr>
        <p:grpSpPr bwMode="auto">
          <a:xfrm>
            <a:off x="3442806" y="1581150"/>
            <a:ext cx="4437063" cy="2897188"/>
            <a:chOff x="1632" y="1392"/>
            <a:chExt cx="2025" cy="1703"/>
          </a:xfrm>
        </p:grpSpPr>
        <p:grpSp>
          <p:nvGrpSpPr>
            <p:cNvPr id="57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60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83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4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1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1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2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79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0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63" name="Group 62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77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7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64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75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 dirty="0"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7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65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73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 dirty="0"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7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66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sp>
        <p:nvSpPr>
          <p:cNvPr id="85" name="Text Box 465"/>
          <p:cNvSpPr txBox="1">
            <a:spLocks noChangeArrowheads="1"/>
          </p:cNvSpPr>
          <p:nvPr/>
        </p:nvSpPr>
        <p:spPr bwMode="auto">
          <a:xfrm>
            <a:off x="1309205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86" name="Text Box 466"/>
          <p:cNvSpPr txBox="1">
            <a:spLocks noChangeArrowheads="1"/>
          </p:cNvSpPr>
          <p:nvPr/>
        </p:nvSpPr>
        <p:spPr bwMode="auto">
          <a:xfrm>
            <a:off x="1309205" y="2586038"/>
            <a:ext cx="1524000" cy="641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87" name="Text Box 467"/>
          <p:cNvSpPr txBox="1">
            <a:spLocks noChangeArrowheads="1"/>
          </p:cNvSpPr>
          <p:nvPr/>
        </p:nvSpPr>
        <p:spPr bwMode="auto">
          <a:xfrm>
            <a:off x="1309205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88" name="Oval 468"/>
          <p:cNvSpPr>
            <a:spLocks noChangeArrowheads="1"/>
          </p:cNvSpPr>
          <p:nvPr/>
        </p:nvSpPr>
        <p:spPr bwMode="auto">
          <a:xfrm>
            <a:off x="471005" y="4857750"/>
            <a:ext cx="2743200" cy="1066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/>
            </a: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Discover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time/ Finish time</a:t>
            </a:r>
          </a:p>
          <a:p>
            <a:pPr algn="ctr"/>
            <a:endParaRPr 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9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DFS Example: Classification of Edges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70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0866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456661" y="1581151"/>
            <a:ext cx="4437063" cy="2397125"/>
            <a:chOff x="1488" y="1488"/>
            <a:chExt cx="2025" cy="1409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AutoShape 30"/>
          <p:cNvSpPr>
            <a:spLocks noChangeArrowheads="1"/>
          </p:cNvSpPr>
          <p:nvPr/>
        </p:nvSpPr>
        <p:spPr bwMode="auto">
          <a:xfrm rot="5748254">
            <a:off x="787546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3456661" y="1581151"/>
            <a:ext cx="4437063" cy="2397125"/>
            <a:chOff x="1488" y="1488"/>
            <a:chExt cx="2025" cy="1409"/>
          </a:xfrm>
        </p:grpSpPr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54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5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2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3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" name="Group 3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0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1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48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9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7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44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45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7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57"/>
          <p:cNvGrpSpPr>
            <a:grpSpLocks/>
          </p:cNvGrpSpPr>
          <p:nvPr/>
        </p:nvGrpSpPr>
        <p:grpSpPr bwMode="auto">
          <a:xfrm>
            <a:off x="3456661" y="1581150"/>
            <a:ext cx="4437063" cy="2897188"/>
            <a:chOff x="1632" y="1392"/>
            <a:chExt cx="2025" cy="1703"/>
          </a:xfrm>
        </p:grpSpPr>
        <p:grpSp>
          <p:nvGrpSpPr>
            <p:cNvPr id="57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60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83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4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1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1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2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79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0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63" name="Group 62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77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7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64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75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7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65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73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7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66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85" name="Group 86"/>
          <p:cNvGrpSpPr>
            <a:grpSpLocks/>
          </p:cNvGrpSpPr>
          <p:nvPr/>
        </p:nvGrpSpPr>
        <p:grpSpPr bwMode="auto">
          <a:xfrm>
            <a:off x="3456661" y="1581151"/>
            <a:ext cx="4437063" cy="2397125"/>
            <a:chOff x="1488" y="1488"/>
            <a:chExt cx="2025" cy="1409"/>
          </a:xfrm>
        </p:grpSpPr>
        <p:grpSp>
          <p:nvGrpSpPr>
            <p:cNvPr id="86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09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0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87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07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8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88" name="Group 87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05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latin typeface="Gill Sans" charset="0"/>
                  </a:rPr>
                  <a:t>3/</a:t>
                </a:r>
              </a:p>
            </p:txBody>
          </p:sp>
          <p:sp>
            <p:nvSpPr>
              <p:cNvPr id="106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89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03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4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90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01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latin typeface="Gill Sans" charset="0"/>
                  </a:rPr>
                  <a:t>2/</a:t>
                </a:r>
              </a:p>
            </p:txBody>
          </p:sp>
          <p:sp>
            <p:nvSpPr>
              <p:cNvPr id="102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1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99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latin typeface="Gill Sans" charset="0"/>
                  </a:rPr>
                  <a:t>1/</a:t>
                </a:r>
              </a:p>
            </p:txBody>
          </p:sp>
          <p:sp>
            <p:nvSpPr>
              <p:cNvPr id="100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92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1" name="Text Box 465"/>
          <p:cNvSpPr txBox="1">
            <a:spLocks noChangeArrowheads="1"/>
          </p:cNvSpPr>
          <p:nvPr/>
        </p:nvSpPr>
        <p:spPr bwMode="auto">
          <a:xfrm>
            <a:off x="132306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112" name="Text Box 466"/>
          <p:cNvSpPr txBox="1">
            <a:spLocks noChangeArrowheads="1"/>
          </p:cNvSpPr>
          <p:nvPr/>
        </p:nvSpPr>
        <p:spPr bwMode="auto">
          <a:xfrm>
            <a:off x="1323060" y="2586038"/>
            <a:ext cx="1524000" cy="641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113" name="Text Box 467"/>
          <p:cNvSpPr txBox="1">
            <a:spLocks noChangeArrowheads="1"/>
          </p:cNvSpPr>
          <p:nvPr/>
        </p:nvSpPr>
        <p:spPr bwMode="auto">
          <a:xfrm>
            <a:off x="1323060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114" name="Oval 468"/>
          <p:cNvSpPr>
            <a:spLocks noChangeArrowheads="1"/>
          </p:cNvSpPr>
          <p:nvPr/>
        </p:nvSpPr>
        <p:spPr bwMode="auto">
          <a:xfrm>
            <a:off x="484860" y="4857750"/>
            <a:ext cx="2743200" cy="1066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/>
            </a: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Discover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time/ Finish time</a:t>
            </a:r>
          </a:p>
          <a:p>
            <a:pPr algn="ctr"/>
            <a:endParaRPr 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5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DFS Example: Classification of Edges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05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Graph Search Methods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355325"/>
            <a:ext cx="8506691" cy="4800600"/>
          </a:xfrm>
          <a:noFill/>
          <a:ln/>
        </p:spPr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Given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>
                <a:solidFill>
                  <a:schemeClr val="tx1"/>
                </a:solidFill>
              </a:rPr>
              <a:t>a graph G = (V, E), directed or </a:t>
            </a:r>
            <a:r>
              <a:rPr lang="en-US" sz="2400" dirty="0" smtClean="0">
                <a:solidFill>
                  <a:schemeClr val="tx1"/>
                </a:solidFill>
              </a:rPr>
              <a:t>undirected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Goal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>
                <a:solidFill>
                  <a:schemeClr val="tx1"/>
                </a:solidFill>
              </a:rPr>
              <a:t>methodically explore every vertex and </a:t>
            </a:r>
            <a:r>
              <a:rPr lang="en-US" sz="2400" dirty="0" smtClean="0">
                <a:solidFill>
                  <a:schemeClr val="tx1"/>
                </a:solidFill>
              </a:rPr>
              <a:t>edge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Ultimately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>
                <a:solidFill>
                  <a:schemeClr val="tx1"/>
                </a:solidFill>
              </a:rPr>
              <a:t>build a tree on the graph</a:t>
            </a:r>
          </a:p>
          <a:p>
            <a:pPr marL="800100" lvl="1" indent="-342900" algn="l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Pick a vertex as the root</a:t>
            </a:r>
          </a:p>
          <a:p>
            <a:pPr marL="800100" lvl="1" indent="-342900" algn="l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Choose certain edges to produce a tree</a:t>
            </a:r>
          </a:p>
          <a:p>
            <a:pPr marL="800100" lvl="1" indent="-342900" algn="l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Note: might also build a forest if graph is not connected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095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AutoShape 30"/>
          <p:cNvSpPr>
            <a:spLocks noChangeArrowheads="1"/>
          </p:cNvSpPr>
          <p:nvPr/>
        </p:nvSpPr>
        <p:spPr bwMode="auto">
          <a:xfrm rot="5748254">
            <a:off x="784775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54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5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2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3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" name="Group 3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0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1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48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9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7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44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45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7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57"/>
          <p:cNvGrpSpPr>
            <a:grpSpLocks/>
          </p:cNvGrpSpPr>
          <p:nvPr/>
        </p:nvGrpSpPr>
        <p:grpSpPr bwMode="auto">
          <a:xfrm>
            <a:off x="3428951" y="1581150"/>
            <a:ext cx="4437063" cy="2897188"/>
            <a:chOff x="1632" y="1392"/>
            <a:chExt cx="2025" cy="1703"/>
          </a:xfrm>
        </p:grpSpPr>
        <p:grpSp>
          <p:nvGrpSpPr>
            <p:cNvPr id="57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60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83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4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1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1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2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79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0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63" name="Group 62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77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7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64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75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7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65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73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7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66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85" name="Group 86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86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09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0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87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07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8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88" name="Group 87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05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06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89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03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4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90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01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02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1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99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00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92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" name="Group 112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112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35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latin typeface="Gill Sans" charset="0"/>
                  </a:rPr>
                  <a:t>4/</a:t>
                </a:r>
              </a:p>
            </p:txBody>
          </p:sp>
          <p:sp>
            <p:nvSpPr>
              <p:cNvPr id="136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13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33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4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14" name="Group 11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31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latin typeface="Gill Sans" charset="0"/>
                  </a:rPr>
                  <a:t>3/</a:t>
                </a:r>
              </a:p>
            </p:txBody>
          </p:sp>
          <p:sp>
            <p:nvSpPr>
              <p:cNvPr id="132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15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29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0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16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27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latin typeface="Gill Sans" charset="0"/>
                  </a:rPr>
                  <a:t>2/</a:t>
                </a:r>
              </a:p>
            </p:txBody>
          </p:sp>
          <p:sp>
            <p:nvSpPr>
              <p:cNvPr id="128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17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25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latin typeface="Gill Sans" charset="0"/>
                  </a:rPr>
                  <a:t>1/</a:t>
                </a:r>
              </a:p>
            </p:txBody>
          </p:sp>
          <p:sp>
            <p:nvSpPr>
              <p:cNvPr id="126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18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7" name="Text Box 465"/>
          <p:cNvSpPr txBox="1">
            <a:spLocks noChangeArrowheads="1"/>
          </p:cNvSpPr>
          <p:nvPr/>
        </p:nvSpPr>
        <p:spPr bwMode="auto">
          <a:xfrm>
            <a:off x="129535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138" name="Text Box 466"/>
          <p:cNvSpPr txBox="1">
            <a:spLocks noChangeArrowheads="1"/>
          </p:cNvSpPr>
          <p:nvPr/>
        </p:nvSpPr>
        <p:spPr bwMode="auto">
          <a:xfrm>
            <a:off x="1295350" y="2586038"/>
            <a:ext cx="1524000" cy="641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139" name="Text Box 467"/>
          <p:cNvSpPr txBox="1">
            <a:spLocks noChangeArrowheads="1"/>
          </p:cNvSpPr>
          <p:nvPr/>
        </p:nvSpPr>
        <p:spPr bwMode="auto">
          <a:xfrm>
            <a:off x="1295350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140" name="Oval 468"/>
          <p:cNvSpPr>
            <a:spLocks noChangeArrowheads="1"/>
          </p:cNvSpPr>
          <p:nvPr/>
        </p:nvSpPr>
        <p:spPr bwMode="auto">
          <a:xfrm>
            <a:off x="457150" y="4857750"/>
            <a:ext cx="2743200" cy="1066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/>
            </a: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Discover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time/ Finish time</a:t>
            </a:r>
          </a:p>
          <a:p>
            <a:pPr algn="ctr"/>
            <a:endParaRPr 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1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DFS Example: Classification of Edges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35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67095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AutoShape 30"/>
          <p:cNvSpPr>
            <a:spLocks noChangeArrowheads="1"/>
          </p:cNvSpPr>
          <p:nvPr/>
        </p:nvSpPr>
        <p:spPr bwMode="auto">
          <a:xfrm rot="5748254">
            <a:off x="7833902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54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5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2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3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" name="Group 3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0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1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48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9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7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44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45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7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57"/>
          <p:cNvGrpSpPr>
            <a:grpSpLocks/>
          </p:cNvGrpSpPr>
          <p:nvPr/>
        </p:nvGrpSpPr>
        <p:grpSpPr bwMode="auto">
          <a:xfrm>
            <a:off x="3415096" y="1581150"/>
            <a:ext cx="4437063" cy="2897188"/>
            <a:chOff x="1632" y="1392"/>
            <a:chExt cx="2025" cy="1703"/>
          </a:xfrm>
        </p:grpSpPr>
        <p:grpSp>
          <p:nvGrpSpPr>
            <p:cNvPr id="57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60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83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4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1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1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2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79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0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63" name="Group 62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77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7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64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75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7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65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73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7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66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85" name="Group 86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86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09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0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87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07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8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88" name="Group 87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05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06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89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03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4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90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01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02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1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99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00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92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" name="Group 112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112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35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136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13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33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4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14" name="Group 11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31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32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15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29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0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16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27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28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17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25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26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18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7" name="Group 138"/>
          <p:cNvGrpSpPr>
            <a:grpSpLocks/>
          </p:cNvGrpSpPr>
          <p:nvPr/>
        </p:nvGrpSpPr>
        <p:grpSpPr bwMode="auto">
          <a:xfrm>
            <a:off x="3415096" y="1581151"/>
            <a:ext cx="4437063" cy="3387725"/>
            <a:chOff x="1632" y="1392"/>
            <a:chExt cx="2025" cy="1992"/>
          </a:xfrm>
        </p:grpSpPr>
        <p:grpSp>
          <p:nvGrpSpPr>
            <p:cNvPr id="138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141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164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 dirty="0"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165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142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162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63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143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160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 dirty="0"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161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144" name="Group 143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158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59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145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156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 dirty="0"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157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146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154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 dirty="0"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155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147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9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sp>
        <p:nvSpPr>
          <p:cNvPr id="166" name="Text Box 465"/>
          <p:cNvSpPr txBox="1">
            <a:spLocks noChangeArrowheads="1"/>
          </p:cNvSpPr>
          <p:nvPr/>
        </p:nvSpPr>
        <p:spPr bwMode="auto">
          <a:xfrm>
            <a:off x="1281495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167" name="Text Box 466"/>
          <p:cNvSpPr txBox="1">
            <a:spLocks noChangeArrowheads="1"/>
          </p:cNvSpPr>
          <p:nvPr/>
        </p:nvSpPr>
        <p:spPr bwMode="auto">
          <a:xfrm>
            <a:off x="1281495" y="2586038"/>
            <a:ext cx="1524000" cy="641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168" name="Text Box 467"/>
          <p:cNvSpPr txBox="1">
            <a:spLocks noChangeArrowheads="1"/>
          </p:cNvSpPr>
          <p:nvPr/>
        </p:nvSpPr>
        <p:spPr bwMode="auto">
          <a:xfrm>
            <a:off x="1281495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169" name="Oval 468"/>
          <p:cNvSpPr>
            <a:spLocks noChangeArrowheads="1"/>
          </p:cNvSpPr>
          <p:nvPr/>
        </p:nvSpPr>
        <p:spPr bwMode="auto">
          <a:xfrm>
            <a:off x="443295" y="4857750"/>
            <a:ext cx="2743200" cy="1066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/>
            </a: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Discover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time/ Finish time</a:t>
            </a:r>
          </a:p>
          <a:p>
            <a:pPr algn="ctr"/>
            <a:endParaRPr 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0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DFS Example: Classification of Edges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78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5324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AutoShape 30"/>
          <p:cNvSpPr>
            <a:spLocks noChangeArrowheads="1"/>
          </p:cNvSpPr>
          <p:nvPr/>
        </p:nvSpPr>
        <p:spPr bwMode="auto">
          <a:xfrm rot="5748254">
            <a:off x="782004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54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5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2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3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" name="Group 3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0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1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48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9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7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44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45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7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57"/>
          <p:cNvGrpSpPr>
            <a:grpSpLocks/>
          </p:cNvGrpSpPr>
          <p:nvPr/>
        </p:nvGrpSpPr>
        <p:grpSpPr bwMode="auto">
          <a:xfrm>
            <a:off x="3401241" y="1581150"/>
            <a:ext cx="4437063" cy="2897188"/>
            <a:chOff x="1632" y="1392"/>
            <a:chExt cx="2025" cy="1703"/>
          </a:xfrm>
        </p:grpSpPr>
        <p:grpSp>
          <p:nvGrpSpPr>
            <p:cNvPr id="57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60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83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4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1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1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2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79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0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63" name="Group 62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77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7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64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75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7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65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73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7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66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85" name="Group 86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86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09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0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87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07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8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88" name="Group 87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05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06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89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03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4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90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01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02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1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99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00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92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" name="Group 112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112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35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136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13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33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4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14" name="Group 11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31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32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15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29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0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16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27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28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17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25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26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18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7" name="Group 138"/>
          <p:cNvGrpSpPr>
            <a:grpSpLocks/>
          </p:cNvGrpSpPr>
          <p:nvPr/>
        </p:nvGrpSpPr>
        <p:grpSpPr bwMode="auto">
          <a:xfrm>
            <a:off x="3401241" y="1581151"/>
            <a:ext cx="4437063" cy="3387725"/>
            <a:chOff x="1632" y="1392"/>
            <a:chExt cx="2025" cy="1992"/>
          </a:xfrm>
        </p:grpSpPr>
        <p:grpSp>
          <p:nvGrpSpPr>
            <p:cNvPr id="138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141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164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165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142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162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63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143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160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161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144" name="Group 143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158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59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145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156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157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146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154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155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147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9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166" name="Group 167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167" name="Group 168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90" name="Oval 16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4/5</a:t>
                </a:r>
              </a:p>
            </p:txBody>
          </p:sp>
          <p:sp>
            <p:nvSpPr>
              <p:cNvPr id="191" name="Text Box 17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68" name="Group 171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88" name="Oval 17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9" name="Text Box 17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69" name="Group 16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86" name="Oval 17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latin typeface="Gill Sans" charset="0"/>
                  </a:rPr>
                  <a:t>3/</a:t>
                </a:r>
              </a:p>
            </p:txBody>
          </p:sp>
          <p:sp>
            <p:nvSpPr>
              <p:cNvPr id="187" name="Text Box 17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70" name="Group 177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84" name="Oval 17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5" name="Text Box 17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71" name="Group 180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82" name="Oval 18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latin typeface="Gill Sans" charset="0"/>
                  </a:rPr>
                  <a:t>2/</a:t>
                </a:r>
              </a:p>
            </p:txBody>
          </p:sp>
          <p:sp>
            <p:nvSpPr>
              <p:cNvPr id="183" name="Text Box 18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72" name="Group 183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80" name="Oval 18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latin typeface="Gill Sans" charset="0"/>
                  </a:rPr>
                  <a:t>1/</a:t>
                </a:r>
              </a:p>
            </p:txBody>
          </p:sp>
          <p:sp>
            <p:nvSpPr>
              <p:cNvPr id="181" name="Text Box 18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73" name="Line 186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187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Line 188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Line 189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Line 190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191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Line 192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2" name="Text Box 465"/>
          <p:cNvSpPr txBox="1">
            <a:spLocks noChangeArrowheads="1"/>
          </p:cNvSpPr>
          <p:nvPr/>
        </p:nvSpPr>
        <p:spPr bwMode="auto">
          <a:xfrm>
            <a:off x="126764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193" name="Text Box 466"/>
          <p:cNvSpPr txBox="1">
            <a:spLocks noChangeArrowheads="1"/>
          </p:cNvSpPr>
          <p:nvPr/>
        </p:nvSpPr>
        <p:spPr bwMode="auto">
          <a:xfrm>
            <a:off x="1267640" y="2586038"/>
            <a:ext cx="1524000" cy="641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194" name="Text Box 467"/>
          <p:cNvSpPr txBox="1">
            <a:spLocks noChangeArrowheads="1"/>
          </p:cNvSpPr>
          <p:nvPr/>
        </p:nvSpPr>
        <p:spPr bwMode="auto">
          <a:xfrm>
            <a:off x="1267640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195" name="Oval 468"/>
          <p:cNvSpPr>
            <a:spLocks noChangeArrowheads="1"/>
          </p:cNvSpPr>
          <p:nvPr/>
        </p:nvSpPr>
        <p:spPr bwMode="auto">
          <a:xfrm>
            <a:off x="429440" y="4857750"/>
            <a:ext cx="2743200" cy="1066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/>
            </a: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Discover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time/ Finish time</a:t>
            </a:r>
          </a:p>
          <a:p>
            <a:pPr algn="ctr"/>
            <a:endParaRPr 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6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DFS Example: Classification of Edges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7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39385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387386" y="1581151"/>
            <a:ext cx="4437063" cy="2397125"/>
            <a:chOff x="1488" y="1488"/>
            <a:chExt cx="2025" cy="1409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AutoShape 30"/>
          <p:cNvSpPr>
            <a:spLocks noChangeArrowheads="1"/>
          </p:cNvSpPr>
          <p:nvPr/>
        </p:nvSpPr>
        <p:spPr bwMode="auto">
          <a:xfrm rot="5748254">
            <a:off x="7806192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3387386" y="1581151"/>
            <a:ext cx="4437063" cy="2397125"/>
            <a:chOff x="1488" y="1488"/>
            <a:chExt cx="2025" cy="1409"/>
          </a:xfrm>
        </p:grpSpPr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54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5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2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3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" name="Group 3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0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1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48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9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7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44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45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7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57"/>
          <p:cNvGrpSpPr>
            <a:grpSpLocks/>
          </p:cNvGrpSpPr>
          <p:nvPr/>
        </p:nvGrpSpPr>
        <p:grpSpPr bwMode="auto">
          <a:xfrm>
            <a:off x="3387386" y="1581150"/>
            <a:ext cx="4437063" cy="2897188"/>
            <a:chOff x="1632" y="1392"/>
            <a:chExt cx="2025" cy="1703"/>
          </a:xfrm>
        </p:grpSpPr>
        <p:grpSp>
          <p:nvGrpSpPr>
            <p:cNvPr id="57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60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83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4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1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1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2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79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0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63" name="Group 62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77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7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64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75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7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65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73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7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66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85" name="Group 86"/>
          <p:cNvGrpSpPr>
            <a:grpSpLocks/>
          </p:cNvGrpSpPr>
          <p:nvPr/>
        </p:nvGrpSpPr>
        <p:grpSpPr bwMode="auto">
          <a:xfrm>
            <a:off x="3387386" y="1581151"/>
            <a:ext cx="4437063" cy="2397125"/>
            <a:chOff x="1488" y="1488"/>
            <a:chExt cx="2025" cy="1409"/>
          </a:xfrm>
        </p:grpSpPr>
        <p:grpSp>
          <p:nvGrpSpPr>
            <p:cNvPr id="86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09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0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87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07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8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88" name="Group 87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05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06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89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03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4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90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01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02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1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99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00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92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" name="Group 112"/>
          <p:cNvGrpSpPr>
            <a:grpSpLocks/>
          </p:cNvGrpSpPr>
          <p:nvPr/>
        </p:nvGrpSpPr>
        <p:grpSpPr bwMode="auto">
          <a:xfrm>
            <a:off x="3387386" y="1581151"/>
            <a:ext cx="4437063" cy="2397125"/>
            <a:chOff x="1488" y="1488"/>
            <a:chExt cx="2025" cy="1409"/>
          </a:xfrm>
        </p:grpSpPr>
        <p:grpSp>
          <p:nvGrpSpPr>
            <p:cNvPr id="112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35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136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13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33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4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14" name="Group 11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31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32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15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29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0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16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27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28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17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25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26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18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7" name="Group 138"/>
          <p:cNvGrpSpPr>
            <a:grpSpLocks/>
          </p:cNvGrpSpPr>
          <p:nvPr/>
        </p:nvGrpSpPr>
        <p:grpSpPr bwMode="auto">
          <a:xfrm>
            <a:off x="3387386" y="1581151"/>
            <a:ext cx="4437063" cy="3387725"/>
            <a:chOff x="1632" y="1392"/>
            <a:chExt cx="2025" cy="1992"/>
          </a:xfrm>
        </p:grpSpPr>
        <p:grpSp>
          <p:nvGrpSpPr>
            <p:cNvPr id="138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141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164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165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142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162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63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143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160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161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144" name="Group 143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158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59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145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156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157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146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154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155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147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9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166" name="Group 167"/>
          <p:cNvGrpSpPr>
            <a:grpSpLocks/>
          </p:cNvGrpSpPr>
          <p:nvPr/>
        </p:nvGrpSpPr>
        <p:grpSpPr bwMode="auto">
          <a:xfrm>
            <a:off x="3387386" y="1581151"/>
            <a:ext cx="4437063" cy="2397125"/>
            <a:chOff x="1488" y="1488"/>
            <a:chExt cx="2025" cy="1409"/>
          </a:xfrm>
        </p:grpSpPr>
        <p:grpSp>
          <p:nvGrpSpPr>
            <p:cNvPr id="167" name="Group 168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90" name="Oval 16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191" name="Text Box 17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68" name="Group 171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88" name="Oval 17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9" name="Text Box 17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69" name="Group 16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86" name="Oval 17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87" name="Text Box 17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70" name="Group 177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84" name="Oval 17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5" name="Text Box 17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71" name="Group 180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82" name="Oval 18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83" name="Text Box 18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72" name="Group 183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80" name="Oval 18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81" name="Text Box 18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73" name="Line 186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187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Line 188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Line 189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Line 190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191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Line 192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2" name="Group 193"/>
          <p:cNvGrpSpPr>
            <a:grpSpLocks/>
          </p:cNvGrpSpPr>
          <p:nvPr/>
        </p:nvGrpSpPr>
        <p:grpSpPr bwMode="auto">
          <a:xfrm>
            <a:off x="3387386" y="1581151"/>
            <a:ext cx="4437063" cy="2397125"/>
            <a:chOff x="1488" y="1488"/>
            <a:chExt cx="2025" cy="1409"/>
          </a:xfrm>
        </p:grpSpPr>
        <p:grpSp>
          <p:nvGrpSpPr>
            <p:cNvPr id="193" name="Group 194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16" name="Oval 19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17" name="Text Box 19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94" name="Group 197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14" name="Oval 19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5" name="Text Box 19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95" name="Group 194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12" name="Oval 20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13" name="Text Box 20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96" name="Group 203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0" name="Oval 20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1" name="Text Box 20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97" name="Group 206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08" name="Oval 20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latin typeface="Gill Sans" charset="0"/>
                  </a:rPr>
                  <a:t>2/</a:t>
                </a:r>
              </a:p>
            </p:txBody>
          </p:sp>
          <p:sp>
            <p:nvSpPr>
              <p:cNvPr id="209" name="Text Box 20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98" name="Group 209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06" name="Oval 21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latin typeface="Gill Sans" charset="0"/>
                  </a:rPr>
                  <a:t>1/</a:t>
                </a:r>
              </a:p>
            </p:txBody>
          </p:sp>
          <p:sp>
            <p:nvSpPr>
              <p:cNvPr id="207" name="Text Box 21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99" name="Line 212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Line 213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Line 214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Line 215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Line 216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Line 217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Line 218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8" name="Text Box 465"/>
          <p:cNvSpPr txBox="1">
            <a:spLocks noChangeArrowheads="1"/>
          </p:cNvSpPr>
          <p:nvPr/>
        </p:nvSpPr>
        <p:spPr bwMode="auto">
          <a:xfrm>
            <a:off x="1253785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219" name="Text Box 466"/>
          <p:cNvSpPr txBox="1">
            <a:spLocks noChangeArrowheads="1"/>
          </p:cNvSpPr>
          <p:nvPr/>
        </p:nvSpPr>
        <p:spPr bwMode="auto">
          <a:xfrm>
            <a:off x="1253785" y="2586038"/>
            <a:ext cx="1524000" cy="641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220" name="Text Box 467"/>
          <p:cNvSpPr txBox="1">
            <a:spLocks noChangeArrowheads="1"/>
          </p:cNvSpPr>
          <p:nvPr/>
        </p:nvSpPr>
        <p:spPr bwMode="auto">
          <a:xfrm>
            <a:off x="1253785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221" name="Oval 468"/>
          <p:cNvSpPr>
            <a:spLocks noChangeArrowheads="1"/>
          </p:cNvSpPr>
          <p:nvPr/>
        </p:nvSpPr>
        <p:spPr bwMode="auto">
          <a:xfrm>
            <a:off x="415585" y="4857750"/>
            <a:ext cx="2743200" cy="1066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/>
            </a: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Discover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time/ Finish time</a:t>
            </a:r>
          </a:p>
          <a:p>
            <a:pPr algn="ctr"/>
            <a:endParaRPr 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2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DFS Example: Classification of Edges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86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5324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AutoShape 30"/>
          <p:cNvSpPr>
            <a:spLocks noChangeArrowheads="1"/>
          </p:cNvSpPr>
          <p:nvPr/>
        </p:nvSpPr>
        <p:spPr bwMode="auto">
          <a:xfrm rot="5748254">
            <a:off x="782004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54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5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2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3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" name="Group 3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0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1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48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9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7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44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45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7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57"/>
          <p:cNvGrpSpPr>
            <a:grpSpLocks/>
          </p:cNvGrpSpPr>
          <p:nvPr/>
        </p:nvGrpSpPr>
        <p:grpSpPr bwMode="auto">
          <a:xfrm>
            <a:off x="3401241" y="1581150"/>
            <a:ext cx="4437063" cy="2897188"/>
            <a:chOff x="1632" y="1392"/>
            <a:chExt cx="2025" cy="1703"/>
          </a:xfrm>
        </p:grpSpPr>
        <p:grpSp>
          <p:nvGrpSpPr>
            <p:cNvPr id="57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60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83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4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1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1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2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79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0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63" name="Group 68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77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7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64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75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7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65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73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7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66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85" name="Group 86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86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09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0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87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07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8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88" name="Group 9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05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06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89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03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4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90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01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02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1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99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00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92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" name="Group 112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112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35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136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13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33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4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14" name="Group 119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31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32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15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29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0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16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27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28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17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25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26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18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7" name="Group 138"/>
          <p:cNvGrpSpPr>
            <a:grpSpLocks/>
          </p:cNvGrpSpPr>
          <p:nvPr/>
        </p:nvGrpSpPr>
        <p:grpSpPr bwMode="auto">
          <a:xfrm>
            <a:off x="3401241" y="1581151"/>
            <a:ext cx="4437063" cy="3387725"/>
            <a:chOff x="1632" y="1392"/>
            <a:chExt cx="2025" cy="1992"/>
          </a:xfrm>
        </p:grpSpPr>
        <p:grpSp>
          <p:nvGrpSpPr>
            <p:cNvPr id="138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141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164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165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142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162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63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143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160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161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144" name="Group 149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158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59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145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156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157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146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154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155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147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9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166" name="Group 167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167" name="Group 168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90" name="Oval 16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191" name="Text Box 17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68" name="Group 171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88" name="Oval 17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9" name="Text Box 17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69" name="Group 174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86" name="Oval 17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87" name="Text Box 17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70" name="Group 177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84" name="Oval 17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5" name="Text Box 17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71" name="Group 180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82" name="Oval 18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83" name="Text Box 18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72" name="Group 183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80" name="Oval 18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81" name="Text Box 18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73" name="Line 186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187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Line 188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Line 189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Line 190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191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Line 192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2" name="Group 193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193" name="Group 194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16" name="Oval 19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17" name="Text Box 19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94" name="Group 197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14" name="Oval 19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5" name="Text Box 19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95" name="Group 200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12" name="Oval 20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13" name="Text Box 20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96" name="Group 203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0" name="Oval 20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1" name="Text Box 20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97" name="Group 206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08" name="Oval 20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09" name="Text Box 20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98" name="Group 209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06" name="Oval 21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07" name="Text Box 21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99" name="Line 212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Line 213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Line 214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Line 215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Line 216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Line 217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Line 218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8" name="Group 219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219" name="Group 220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42" name="Oval 22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43" name="Text Box 22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20" name="Group 223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40" name="Oval 22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1" name="Text Box 22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21" name="Group 22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8" name="Oval 22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39" name="Text Box 22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22" name="Group 229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36" name="Oval 23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7" name="Text Box 23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23" name="Group 232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34" name="Oval 23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35" name="Text Box 23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24" name="Group 235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32" name="Oval 23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latin typeface="Gill Sans" charset="0"/>
                  </a:rPr>
                  <a:t>1/</a:t>
                </a:r>
              </a:p>
            </p:txBody>
          </p:sp>
          <p:sp>
            <p:nvSpPr>
              <p:cNvPr id="233" name="Text Box 23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25" name="Line 238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Line 239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Line 240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Line 241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Line 242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Line 243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Line 244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4" name="Text Box 465"/>
          <p:cNvSpPr txBox="1">
            <a:spLocks noChangeArrowheads="1"/>
          </p:cNvSpPr>
          <p:nvPr/>
        </p:nvSpPr>
        <p:spPr bwMode="auto">
          <a:xfrm>
            <a:off x="126764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245" name="Text Box 466"/>
          <p:cNvSpPr txBox="1">
            <a:spLocks noChangeArrowheads="1"/>
          </p:cNvSpPr>
          <p:nvPr/>
        </p:nvSpPr>
        <p:spPr bwMode="auto">
          <a:xfrm>
            <a:off x="1267640" y="2586038"/>
            <a:ext cx="1524000" cy="641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246" name="Text Box 467"/>
          <p:cNvSpPr txBox="1">
            <a:spLocks noChangeArrowheads="1"/>
          </p:cNvSpPr>
          <p:nvPr/>
        </p:nvSpPr>
        <p:spPr bwMode="auto">
          <a:xfrm>
            <a:off x="1267640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247" name="Oval 468"/>
          <p:cNvSpPr>
            <a:spLocks noChangeArrowheads="1"/>
          </p:cNvSpPr>
          <p:nvPr/>
        </p:nvSpPr>
        <p:spPr bwMode="auto">
          <a:xfrm>
            <a:off x="429440" y="4857750"/>
            <a:ext cx="2743200" cy="1066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/>
            </a: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Discover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time/ Finish time</a:t>
            </a:r>
          </a:p>
          <a:p>
            <a:pPr algn="ctr"/>
            <a:endParaRPr 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8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DFS Example: Classification of Edges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80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095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AutoShape 30"/>
          <p:cNvSpPr>
            <a:spLocks noChangeArrowheads="1"/>
          </p:cNvSpPr>
          <p:nvPr/>
        </p:nvSpPr>
        <p:spPr bwMode="auto">
          <a:xfrm rot="5748254">
            <a:off x="784775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54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5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2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3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" name="Group 3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0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1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48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9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7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44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45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7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57"/>
          <p:cNvGrpSpPr>
            <a:grpSpLocks/>
          </p:cNvGrpSpPr>
          <p:nvPr/>
        </p:nvGrpSpPr>
        <p:grpSpPr bwMode="auto">
          <a:xfrm>
            <a:off x="3428951" y="1581150"/>
            <a:ext cx="4437063" cy="2897188"/>
            <a:chOff x="1632" y="1392"/>
            <a:chExt cx="2025" cy="1703"/>
          </a:xfrm>
        </p:grpSpPr>
        <p:grpSp>
          <p:nvGrpSpPr>
            <p:cNvPr id="57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60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83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4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1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1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2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79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0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63" name="Group 62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77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7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64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75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7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65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73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7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66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85" name="Group 86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86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09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0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87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07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8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88" name="Group 87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05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06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89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03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4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90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01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02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1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99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00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92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" name="Group 112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112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35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136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13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33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4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14" name="Group 11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31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32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15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29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0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16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27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28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17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25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26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18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7" name="Group 138"/>
          <p:cNvGrpSpPr>
            <a:grpSpLocks/>
          </p:cNvGrpSpPr>
          <p:nvPr/>
        </p:nvGrpSpPr>
        <p:grpSpPr bwMode="auto">
          <a:xfrm>
            <a:off x="3428951" y="1581151"/>
            <a:ext cx="4437063" cy="3387725"/>
            <a:chOff x="1632" y="1392"/>
            <a:chExt cx="2025" cy="1992"/>
          </a:xfrm>
        </p:grpSpPr>
        <p:grpSp>
          <p:nvGrpSpPr>
            <p:cNvPr id="138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141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164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165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142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162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63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143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160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161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144" name="Group 143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158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59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145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156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157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146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154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155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147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9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166" name="Group 167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167" name="Group 168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90" name="Oval 16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191" name="Text Box 17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68" name="Group 171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88" name="Oval 17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9" name="Text Box 17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69" name="Group 16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86" name="Oval 17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87" name="Text Box 17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70" name="Group 177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84" name="Oval 17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5" name="Text Box 17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71" name="Group 180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82" name="Oval 18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83" name="Text Box 18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72" name="Group 183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80" name="Oval 18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81" name="Text Box 18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73" name="Line 186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187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Line 188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Line 189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Line 190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191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Line 192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2" name="Group 193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193" name="Group 194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16" name="Oval 19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17" name="Text Box 19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94" name="Group 197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14" name="Oval 19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5" name="Text Box 19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95" name="Group 194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12" name="Oval 20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13" name="Text Box 20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96" name="Group 203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0" name="Oval 20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1" name="Text Box 20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97" name="Group 206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08" name="Oval 20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09" name="Text Box 20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98" name="Group 209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06" name="Oval 21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07" name="Text Box 21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99" name="Line 212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Line 213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Line 214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Line 215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Line 216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Line 217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Line 218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8" name="Group 219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219" name="Group 220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42" name="Oval 22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43" name="Text Box 22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20" name="Group 223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40" name="Oval 22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1" name="Text Box 22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21" name="Group 220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8" name="Oval 22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39" name="Text Box 22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22" name="Group 229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36" name="Oval 23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7" name="Text Box 23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23" name="Group 232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34" name="Oval 23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35" name="Text Box 23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24" name="Group 235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32" name="Oval 23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33" name="Text Box 23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25" name="Line 238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Line 239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Line 240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Line 241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Line 242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Line 243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Line 244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4" name="Group 245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245" name="Group 24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68" name="Oval 24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69" name="Text Box 24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46" name="Group 24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66" name="Oval 25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7" name="Text Box 25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47" name="Group 24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64" name="Oval 25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65" name="Text Box 25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48" name="Group 25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62" name="Oval 25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3" name="Text Box 25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49" name="Group 25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60" name="Oval 25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61" name="Text Box 26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50" name="Group 26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58" name="Oval 26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259" name="Text Box 26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51" name="Line 26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Line 26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Line 26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" name="Line 26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" name="Line 26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Line 26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Line 27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0" name="Group 271"/>
          <p:cNvGrpSpPr>
            <a:grpSpLocks/>
          </p:cNvGrpSpPr>
          <p:nvPr/>
        </p:nvGrpSpPr>
        <p:grpSpPr bwMode="auto">
          <a:xfrm>
            <a:off x="3428951" y="1581151"/>
            <a:ext cx="4437063" cy="3880077"/>
            <a:chOff x="1632" y="1392"/>
            <a:chExt cx="2025" cy="2281"/>
          </a:xfrm>
        </p:grpSpPr>
        <p:grpSp>
          <p:nvGrpSpPr>
            <p:cNvPr id="271" name="Group 272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274" name="Group 273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297" name="Oval 27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298" name="Text Box 27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75" name="Group 276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295" name="Oval 27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rgbClr val="F8F8F8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96" name="Text Box 27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76" name="Group 279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293" name="Oval 28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294" name="Text Box 28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77" name="Group 276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91" name="Oval 28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rgbClr val="F8F8F8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latin typeface="Gill Sans" charset="0"/>
                  </a:endParaRPr>
                </a:p>
              </p:txBody>
            </p:sp>
            <p:sp>
              <p:nvSpPr>
                <p:cNvPr id="292" name="Text Box 28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78" name="Group 285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89" name="Oval 28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290" name="Text Box 28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79" name="Group 288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87" name="Oval 28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 dirty="0"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288" name="Text Box 29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280" name="Line 291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Line 292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" name="Line 293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Line 294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B05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Line 295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Line 296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Line 297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2" name="Line 298"/>
            <p:cNvSpPr>
              <a:spLocks noChangeShapeType="1"/>
            </p:cNvSpPr>
            <p:nvPr/>
          </p:nvSpPr>
          <p:spPr bwMode="auto">
            <a:xfrm>
              <a:off x="1632" y="3552"/>
              <a:ext cx="864" cy="0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" name="Text Box 299"/>
            <p:cNvSpPr txBox="1">
              <a:spLocks noChangeArrowheads="1"/>
            </p:cNvSpPr>
            <p:nvPr/>
          </p:nvSpPr>
          <p:spPr bwMode="auto">
            <a:xfrm>
              <a:off x="2592" y="3456"/>
              <a:ext cx="1008" cy="21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Forward Edge</a:t>
              </a:r>
            </a:p>
          </p:txBody>
        </p:sp>
      </p:grpSp>
      <p:sp>
        <p:nvSpPr>
          <p:cNvPr id="299" name="Text Box 465"/>
          <p:cNvSpPr txBox="1">
            <a:spLocks noChangeArrowheads="1"/>
          </p:cNvSpPr>
          <p:nvPr/>
        </p:nvSpPr>
        <p:spPr bwMode="auto">
          <a:xfrm>
            <a:off x="129535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300" name="Text Box 466"/>
          <p:cNvSpPr txBox="1">
            <a:spLocks noChangeArrowheads="1"/>
          </p:cNvSpPr>
          <p:nvPr/>
        </p:nvSpPr>
        <p:spPr bwMode="auto">
          <a:xfrm>
            <a:off x="1295350" y="2586038"/>
            <a:ext cx="1524000" cy="641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301" name="Text Box 467"/>
          <p:cNvSpPr txBox="1">
            <a:spLocks noChangeArrowheads="1"/>
          </p:cNvSpPr>
          <p:nvPr/>
        </p:nvSpPr>
        <p:spPr bwMode="auto">
          <a:xfrm>
            <a:off x="1295350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302" name="Oval 468"/>
          <p:cNvSpPr>
            <a:spLocks noChangeArrowheads="1"/>
          </p:cNvSpPr>
          <p:nvPr/>
        </p:nvSpPr>
        <p:spPr bwMode="auto">
          <a:xfrm>
            <a:off x="457150" y="4857750"/>
            <a:ext cx="2743200" cy="1066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/>
            </a: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Discover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time/ Finish time</a:t>
            </a:r>
          </a:p>
          <a:p>
            <a:pPr algn="ctr"/>
            <a:endParaRPr 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3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DFS Example: Classification of Edges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49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095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AutoShape 30"/>
          <p:cNvSpPr>
            <a:spLocks noChangeArrowheads="1"/>
          </p:cNvSpPr>
          <p:nvPr/>
        </p:nvSpPr>
        <p:spPr bwMode="auto">
          <a:xfrm rot="5748254">
            <a:off x="784775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54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5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2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3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" name="Group 3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0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1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48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9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7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44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45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7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57"/>
          <p:cNvGrpSpPr>
            <a:grpSpLocks/>
          </p:cNvGrpSpPr>
          <p:nvPr/>
        </p:nvGrpSpPr>
        <p:grpSpPr bwMode="auto">
          <a:xfrm>
            <a:off x="3428951" y="1581150"/>
            <a:ext cx="4437063" cy="2897188"/>
            <a:chOff x="1632" y="1392"/>
            <a:chExt cx="2025" cy="1703"/>
          </a:xfrm>
        </p:grpSpPr>
        <p:grpSp>
          <p:nvGrpSpPr>
            <p:cNvPr id="57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60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83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4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1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1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2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79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0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63" name="Group 68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77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7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64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75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7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65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73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7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66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85" name="Group 86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86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09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0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87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07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8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88" name="Group 9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05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06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89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03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4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90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01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02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1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99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00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92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" name="Group 112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112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35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136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13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33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4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14" name="Group 119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31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32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15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29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0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16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27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28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17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25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26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18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7" name="Group 138"/>
          <p:cNvGrpSpPr>
            <a:grpSpLocks/>
          </p:cNvGrpSpPr>
          <p:nvPr/>
        </p:nvGrpSpPr>
        <p:grpSpPr bwMode="auto">
          <a:xfrm>
            <a:off x="3428951" y="1581151"/>
            <a:ext cx="4437063" cy="3387725"/>
            <a:chOff x="1632" y="1392"/>
            <a:chExt cx="2025" cy="1992"/>
          </a:xfrm>
        </p:grpSpPr>
        <p:grpSp>
          <p:nvGrpSpPr>
            <p:cNvPr id="138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141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164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165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142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162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63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143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160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161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144" name="Group 149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158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59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145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156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157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146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154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155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147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9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166" name="Group 167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167" name="Group 168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90" name="Oval 16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191" name="Text Box 17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68" name="Group 171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88" name="Oval 17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9" name="Text Box 17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69" name="Group 174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86" name="Oval 17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87" name="Text Box 17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70" name="Group 177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84" name="Oval 17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5" name="Text Box 17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71" name="Group 180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82" name="Oval 18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83" name="Text Box 18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72" name="Group 183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80" name="Oval 18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81" name="Text Box 18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73" name="Line 186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187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Line 188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Line 189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Line 190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191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Line 192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2" name="Group 193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193" name="Group 194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16" name="Oval 19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17" name="Text Box 19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94" name="Group 197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14" name="Oval 19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5" name="Text Box 19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95" name="Group 200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12" name="Oval 20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13" name="Text Box 20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96" name="Group 203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0" name="Oval 20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1" name="Text Box 20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97" name="Group 206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08" name="Oval 20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09" name="Text Box 20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98" name="Group 209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06" name="Oval 21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07" name="Text Box 21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99" name="Line 212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Line 213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Line 214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Line 215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Line 216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Line 217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Line 218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8" name="Group 219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219" name="Group 220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42" name="Oval 22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43" name="Text Box 22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20" name="Group 223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40" name="Oval 22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1" name="Text Box 22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21" name="Group 22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8" name="Oval 22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39" name="Text Box 22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22" name="Group 229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36" name="Oval 23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7" name="Text Box 23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23" name="Group 232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34" name="Oval 23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35" name="Text Box 23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24" name="Group 235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32" name="Oval 23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33" name="Text Box 23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25" name="Line 238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Line 239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Line 240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Line 241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Line 242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Line 243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Line 244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4" name="Group 245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245" name="Group 24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68" name="Oval 24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69" name="Text Box 24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46" name="Group 24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66" name="Oval 25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7" name="Text Box 25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47" name="Group 25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64" name="Oval 25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65" name="Text Box 25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48" name="Group 25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62" name="Oval 25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3" name="Text Box 25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49" name="Group 25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60" name="Oval 25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61" name="Text Box 26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50" name="Group 26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58" name="Oval 26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1/8</a:t>
                </a:r>
              </a:p>
            </p:txBody>
          </p:sp>
          <p:sp>
            <p:nvSpPr>
              <p:cNvPr id="259" name="Text Box 26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51" name="Line 26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Line 26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Line 26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" name="Line 26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" name="Line 26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Line 26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Line 27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0" name="Text Box 465"/>
          <p:cNvSpPr txBox="1">
            <a:spLocks noChangeArrowheads="1"/>
          </p:cNvSpPr>
          <p:nvPr/>
        </p:nvSpPr>
        <p:spPr bwMode="auto">
          <a:xfrm>
            <a:off x="129535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271" name="Text Box 466"/>
          <p:cNvSpPr txBox="1">
            <a:spLocks noChangeArrowheads="1"/>
          </p:cNvSpPr>
          <p:nvPr/>
        </p:nvSpPr>
        <p:spPr bwMode="auto">
          <a:xfrm>
            <a:off x="1295350" y="2586038"/>
            <a:ext cx="1524000" cy="641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272" name="Text Box 467"/>
          <p:cNvSpPr txBox="1">
            <a:spLocks noChangeArrowheads="1"/>
          </p:cNvSpPr>
          <p:nvPr/>
        </p:nvSpPr>
        <p:spPr bwMode="auto">
          <a:xfrm>
            <a:off x="1295350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grpSp>
        <p:nvGrpSpPr>
          <p:cNvPr id="273" name="Group 469"/>
          <p:cNvGrpSpPr>
            <a:grpSpLocks/>
          </p:cNvGrpSpPr>
          <p:nvPr/>
        </p:nvGrpSpPr>
        <p:grpSpPr bwMode="auto">
          <a:xfrm>
            <a:off x="3428951" y="1581151"/>
            <a:ext cx="4437063" cy="3880077"/>
            <a:chOff x="1632" y="1392"/>
            <a:chExt cx="2025" cy="2281"/>
          </a:xfrm>
        </p:grpSpPr>
        <p:grpSp>
          <p:nvGrpSpPr>
            <p:cNvPr id="274" name="Group 470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277" name="Group 471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300" name="Oval 472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301" name="Text Box 473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78" name="Group 474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298" name="Oval 475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rgbClr val="F8F8F8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99" name="Text Box 476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79" name="Group 477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296" name="Oval 478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297" name="Text Box 479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80" name="Group 480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94" name="Oval 481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rgbClr val="F8F8F8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latin typeface="Gill Sans" charset="0"/>
                  </a:endParaRPr>
                </a:p>
              </p:txBody>
            </p:sp>
            <p:sp>
              <p:nvSpPr>
                <p:cNvPr id="295" name="Text Box 482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81" name="Group 483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92" name="Oval 484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293" name="Text Box 485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82" name="Group 486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90" name="Oval 487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291" name="Text Box 488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283" name="Line 489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Line 490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Line 491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Line 492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B05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Line 493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" name="Line 494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Line 495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5" name="Line 496"/>
            <p:cNvSpPr>
              <a:spLocks noChangeShapeType="1"/>
            </p:cNvSpPr>
            <p:nvPr/>
          </p:nvSpPr>
          <p:spPr bwMode="auto">
            <a:xfrm>
              <a:off x="1632" y="3552"/>
              <a:ext cx="864" cy="0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" name="Text Box 497"/>
            <p:cNvSpPr txBox="1">
              <a:spLocks noChangeArrowheads="1"/>
            </p:cNvSpPr>
            <p:nvPr/>
          </p:nvSpPr>
          <p:spPr bwMode="auto">
            <a:xfrm>
              <a:off x="2592" y="3456"/>
              <a:ext cx="1008" cy="21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Forward Edge</a:t>
              </a:r>
            </a:p>
          </p:txBody>
        </p:sp>
      </p:grpSp>
      <p:sp>
        <p:nvSpPr>
          <p:cNvPr id="302" name="Oval 468"/>
          <p:cNvSpPr>
            <a:spLocks noChangeArrowheads="1"/>
          </p:cNvSpPr>
          <p:nvPr/>
        </p:nvSpPr>
        <p:spPr bwMode="auto">
          <a:xfrm>
            <a:off x="457150" y="4857750"/>
            <a:ext cx="2743200" cy="1066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/>
            </a: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Discover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time/ Finish time</a:t>
            </a:r>
          </a:p>
          <a:p>
            <a:pPr algn="ctr"/>
            <a:endParaRPr 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3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DFS Example: Classification of Edges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1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67095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AutoShape 30"/>
          <p:cNvSpPr>
            <a:spLocks noChangeArrowheads="1"/>
          </p:cNvSpPr>
          <p:nvPr/>
        </p:nvSpPr>
        <p:spPr bwMode="auto">
          <a:xfrm rot="5748254">
            <a:off x="7833902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54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5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2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3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" name="Group 3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0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1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48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9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7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44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45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7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57"/>
          <p:cNvGrpSpPr>
            <a:grpSpLocks/>
          </p:cNvGrpSpPr>
          <p:nvPr/>
        </p:nvGrpSpPr>
        <p:grpSpPr bwMode="auto">
          <a:xfrm>
            <a:off x="3415096" y="1581150"/>
            <a:ext cx="4437063" cy="2897188"/>
            <a:chOff x="1632" y="1392"/>
            <a:chExt cx="2025" cy="1703"/>
          </a:xfrm>
        </p:grpSpPr>
        <p:grpSp>
          <p:nvGrpSpPr>
            <p:cNvPr id="57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60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83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4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1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1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2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79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0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63" name="Group 62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77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7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64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75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7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65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73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7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66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85" name="Group 86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86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09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0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87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07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8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88" name="Group 87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05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06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89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03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4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90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01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02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1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99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00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92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" name="Group 112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112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35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136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13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33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4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14" name="Group 11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31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32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15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29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0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16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27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28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17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25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26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18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7" name="Group 138"/>
          <p:cNvGrpSpPr>
            <a:grpSpLocks/>
          </p:cNvGrpSpPr>
          <p:nvPr/>
        </p:nvGrpSpPr>
        <p:grpSpPr bwMode="auto">
          <a:xfrm>
            <a:off x="3415096" y="1581151"/>
            <a:ext cx="4437063" cy="3387725"/>
            <a:chOff x="1632" y="1392"/>
            <a:chExt cx="2025" cy="1992"/>
          </a:xfrm>
        </p:grpSpPr>
        <p:grpSp>
          <p:nvGrpSpPr>
            <p:cNvPr id="138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141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164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165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142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162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63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143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160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161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144" name="Group 143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158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59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145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156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157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146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154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155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147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9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166" name="Group 167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167" name="Group 168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90" name="Oval 16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191" name="Text Box 17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68" name="Group 171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88" name="Oval 17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9" name="Text Box 17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69" name="Group 16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86" name="Oval 17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87" name="Text Box 17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70" name="Group 177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84" name="Oval 17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5" name="Text Box 17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71" name="Group 180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82" name="Oval 18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83" name="Text Box 18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72" name="Group 183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80" name="Oval 18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81" name="Text Box 18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73" name="Line 186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187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Line 188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Line 189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Line 190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191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Line 192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2" name="Group 193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193" name="Group 194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16" name="Oval 19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17" name="Text Box 19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94" name="Group 197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14" name="Oval 19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5" name="Text Box 19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95" name="Group 194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12" name="Oval 20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13" name="Text Box 20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96" name="Group 203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0" name="Oval 20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1" name="Text Box 20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97" name="Group 206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08" name="Oval 20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09" name="Text Box 20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98" name="Group 209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06" name="Oval 21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07" name="Text Box 21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99" name="Line 212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Line 213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Line 214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Line 215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Line 216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Line 217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Line 218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8" name="Group 219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219" name="Group 220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42" name="Oval 22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43" name="Text Box 22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20" name="Group 223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40" name="Oval 22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1" name="Text Box 22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21" name="Group 220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8" name="Oval 22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39" name="Text Box 22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22" name="Group 229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36" name="Oval 23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7" name="Text Box 23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23" name="Group 232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34" name="Oval 23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35" name="Text Box 23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24" name="Group 235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32" name="Oval 23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33" name="Text Box 23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25" name="Line 238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Line 239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Line 240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Line 241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Line 242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Line 243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Line 244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4" name="Group 245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245" name="Group 24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68" name="Oval 24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69" name="Text Box 24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46" name="Group 24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66" name="Oval 25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7" name="Text Box 25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47" name="Group 24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64" name="Oval 25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65" name="Text Box 25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48" name="Group 25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62" name="Oval 25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3" name="Text Box 25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49" name="Group 25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60" name="Oval 25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61" name="Text Box 26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50" name="Group 26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58" name="Oval 26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259" name="Text Box 26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51" name="Line 26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Line 26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Line 26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" name="Line 26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" name="Line 26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Line 26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Line 27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0" name="Group 271"/>
          <p:cNvGrpSpPr>
            <a:grpSpLocks/>
          </p:cNvGrpSpPr>
          <p:nvPr/>
        </p:nvGrpSpPr>
        <p:grpSpPr bwMode="auto">
          <a:xfrm>
            <a:off x="3415096" y="1581151"/>
            <a:ext cx="4437063" cy="3880077"/>
            <a:chOff x="1632" y="1392"/>
            <a:chExt cx="2025" cy="2281"/>
          </a:xfrm>
        </p:grpSpPr>
        <p:grpSp>
          <p:nvGrpSpPr>
            <p:cNvPr id="271" name="Group 272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274" name="Group 273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297" name="Oval 27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298" name="Text Box 27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75" name="Group 276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295" name="Oval 27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96" name="Text Box 27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76" name="Group 279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293" name="Oval 28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294" name="Text Box 28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77" name="Group 276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91" name="Oval 28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latin typeface="Gill Sans" charset="0"/>
                  </a:endParaRPr>
                </a:p>
              </p:txBody>
            </p:sp>
            <p:sp>
              <p:nvSpPr>
                <p:cNvPr id="292" name="Text Box 28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78" name="Group 285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89" name="Oval 28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290" name="Text Box 28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79" name="Group 288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87" name="Oval 28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288" name="Text Box 29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280" name="Line 291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Line 292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" name="Line 293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Line 294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Line 295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Line 296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Line 297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2" name="Line 298"/>
            <p:cNvSpPr>
              <a:spLocks noChangeShapeType="1"/>
            </p:cNvSpPr>
            <p:nvPr/>
          </p:nvSpPr>
          <p:spPr bwMode="auto">
            <a:xfrm>
              <a:off x="1632" y="3552"/>
              <a:ext cx="864" cy="0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" name="Text Box 299"/>
            <p:cNvSpPr txBox="1">
              <a:spLocks noChangeArrowheads="1"/>
            </p:cNvSpPr>
            <p:nvPr/>
          </p:nvSpPr>
          <p:spPr bwMode="auto">
            <a:xfrm>
              <a:off x="2592" y="3456"/>
              <a:ext cx="1008" cy="21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Times New Roman" panose="02020603050405020304" pitchFamily="18" charset="0"/>
                </a:rPr>
                <a:t>Forward Edge</a:t>
              </a:r>
            </a:p>
          </p:txBody>
        </p:sp>
      </p:grpSp>
      <p:grpSp>
        <p:nvGrpSpPr>
          <p:cNvPr id="299" name="Group 300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300" name="Group 301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23" name="Oval 30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24" name="Text Box 30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01" name="Group 304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21" name="Oval 30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2" name="Text Box 30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02" name="Group 30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19" name="Oval 30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20" name="Text Box 30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03" name="Group 310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17" name="Oval 31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latin typeface="Gill Sans" charset="0"/>
                  </a:rPr>
                  <a:t>9/</a:t>
                </a:r>
              </a:p>
            </p:txBody>
          </p:sp>
          <p:sp>
            <p:nvSpPr>
              <p:cNvPr id="318" name="Text Box 31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04" name="Group 313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15" name="Oval 31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16" name="Text Box 31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05" name="Group 316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13" name="Oval 31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14" name="Text Box 31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06" name="Line 319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Line 320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Line 321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Line 322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Line 323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" name="Line 324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Line 325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5" name="Text Box 465"/>
          <p:cNvSpPr txBox="1">
            <a:spLocks noChangeArrowheads="1"/>
          </p:cNvSpPr>
          <p:nvPr/>
        </p:nvSpPr>
        <p:spPr bwMode="auto">
          <a:xfrm>
            <a:off x="1281495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326" name="Text Box 466"/>
          <p:cNvSpPr txBox="1">
            <a:spLocks noChangeArrowheads="1"/>
          </p:cNvSpPr>
          <p:nvPr/>
        </p:nvSpPr>
        <p:spPr bwMode="auto">
          <a:xfrm>
            <a:off x="1281495" y="2586038"/>
            <a:ext cx="1524000" cy="641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327" name="Text Box 467"/>
          <p:cNvSpPr txBox="1">
            <a:spLocks noChangeArrowheads="1"/>
          </p:cNvSpPr>
          <p:nvPr/>
        </p:nvSpPr>
        <p:spPr bwMode="auto">
          <a:xfrm>
            <a:off x="1281495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328" name="Oval 468"/>
          <p:cNvSpPr>
            <a:spLocks noChangeArrowheads="1"/>
          </p:cNvSpPr>
          <p:nvPr/>
        </p:nvSpPr>
        <p:spPr bwMode="auto">
          <a:xfrm>
            <a:off x="443295" y="4857750"/>
            <a:ext cx="2743200" cy="1066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/>
            </a: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Discover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time/ Finish time</a:t>
            </a:r>
          </a:p>
          <a:p>
            <a:pPr algn="ctr"/>
            <a:endParaRPr 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9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DFS Example: Classification of Edges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8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5324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AutoShape 30"/>
          <p:cNvSpPr>
            <a:spLocks noChangeArrowheads="1"/>
          </p:cNvSpPr>
          <p:nvPr/>
        </p:nvSpPr>
        <p:spPr bwMode="auto">
          <a:xfrm rot="5748254">
            <a:off x="782004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54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5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2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3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" name="Group 3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0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1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48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9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7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44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45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7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57"/>
          <p:cNvGrpSpPr>
            <a:grpSpLocks/>
          </p:cNvGrpSpPr>
          <p:nvPr/>
        </p:nvGrpSpPr>
        <p:grpSpPr bwMode="auto">
          <a:xfrm>
            <a:off x="3401241" y="1581150"/>
            <a:ext cx="4437063" cy="2897188"/>
            <a:chOff x="1632" y="1392"/>
            <a:chExt cx="2025" cy="1703"/>
          </a:xfrm>
        </p:grpSpPr>
        <p:grpSp>
          <p:nvGrpSpPr>
            <p:cNvPr id="57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60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83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4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1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1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2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79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0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63" name="Group 62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77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7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64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75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7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65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73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7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66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85" name="Group 86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86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09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0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87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07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8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88" name="Group 87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05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06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89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03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4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90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01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02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1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99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00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92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" name="Group 112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112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35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136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13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33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4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14" name="Group 11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31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32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15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29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0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16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27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28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17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25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26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18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7" name="Group 138"/>
          <p:cNvGrpSpPr>
            <a:grpSpLocks/>
          </p:cNvGrpSpPr>
          <p:nvPr/>
        </p:nvGrpSpPr>
        <p:grpSpPr bwMode="auto">
          <a:xfrm>
            <a:off x="3401241" y="1581151"/>
            <a:ext cx="4437063" cy="3387725"/>
            <a:chOff x="1632" y="1392"/>
            <a:chExt cx="2025" cy="1992"/>
          </a:xfrm>
        </p:grpSpPr>
        <p:grpSp>
          <p:nvGrpSpPr>
            <p:cNvPr id="138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141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164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165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142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162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63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143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160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161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144" name="Group 143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158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59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145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156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157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146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154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155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147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9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166" name="Group 167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167" name="Group 168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90" name="Oval 16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191" name="Text Box 17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68" name="Group 171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88" name="Oval 17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9" name="Text Box 17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69" name="Group 16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86" name="Oval 17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87" name="Text Box 17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70" name="Group 177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84" name="Oval 17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5" name="Text Box 17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71" name="Group 180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82" name="Oval 18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83" name="Text Box 18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72" name="Group 183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80" name="Oval 18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81" name="Text Box 18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73" name="Line 186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187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Line 188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Line 189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Line 190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191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Line 192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2" name="Group 193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193" name="Group 194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16" name="Oval 19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17" name="Text Box 19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94" name="Group 197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14" name="Oval 19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5" name="Text Box 19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95" name="Group 194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12" name="Oval 20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13" name="Text Box 20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96" name="Group 203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0" name="Oval 20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1" name="Text Box 20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97" name="Group 206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08" name="Oval 20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09" name="Text Box 20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98" name="Group 209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06" name="Oval 21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07" name="Text Box 21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99" name="Line 212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Line 213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Line 214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Line 215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Line 216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Line 217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Line 218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8" name="Group 219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219" name="Group 220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42" name="Oval 22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43" name="Text Box 22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20" name="Group 223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40" name="Oval 22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1" name="Text Box 22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21" name="Group 220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8" name="Oval 22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39" name="Text Box 22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22" name="Group 229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36" name="Oval 23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7" name="Text Box 23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23" name="Group 232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34" name="Oval 23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35" name="Text Box 23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24" name="Group 235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32" name="Oval 23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33" name="Text Box 23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25" name="Line 238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Line 239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Line 240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Line 241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Line 242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Line 243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Line 244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4" name="Group 245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245" name="Group 24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68" name="Oval 24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69" name="Text Box 24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46" name="Group 24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66" name="Oval 25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7" name="Text Box 25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47" name="Group 24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64" name="Oval 25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65" name="Text Box 25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48" name="Group 25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62" name="Oval 25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3" name="Text Box 25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49" name="Group 25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60" name="Oval 25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61" name="Text Box 26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50" name="Group 26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58" name="Oval 26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259" name="Text Box 26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51" name="Line 26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Line 26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Line 26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" name="Line 26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" name="Line 26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Line 26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Line 27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0" name="Group 271"/>
          <p:cNvGrpSpPr>
            <a:grpSpLocks/>
          </p:cNvGrpSpPr>
          <p:nvPr/>
        </p:nvGrpSpPr>
        <p:grpSpPr bwMode="auto">
          <a:xfrm>
            <a:off x="3401241" y="1581151"/>
            <a:ext cx="4437063" cy="3880077"/>
            <a:chOff x="1632" y="1392"/>
            <a:chExt cx="2025" cy="2281"/>
          </a:xfrm>
        </p:grpSpPr>
        <p:grpSp>
          <p:nvGrpSpPr>
            <p:cNvPr id="271" name="Group 272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274" name="Group 273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297" name="Oval 27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298" name="Text Box 27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75" name="Group 276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295" name="Oval 27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96" name="Text Box 27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76" name="Group 279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293" name="Oval 28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294" name="Text Box 28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77" name="Group 276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91" name="Oval 28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latin typeface="Gill Sans" charset="0"/>
                  </a:endParaRPr>
                </a:p>
              </p:txBody>
            </p:sp>
            <p:sp>
              <p:nvSpPr>
                <p:cNvPr id="292" name="Text Box 28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78" name="Group 285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89" name="Oval 28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290" name="Text Box 28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79" name="Group 288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87" name="Oval 28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288" name="Text Box 29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280" name="Line 291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Line 292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" name="Line 293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Line 294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Line 295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Line 296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Line 297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2" name="Line 298"/>
            <p:cNvSpPr>
              <a:spLocks noChangeShapeType="1"/>
            </p:cNvSpPr>
            <p:nvPr/>
          </p:nvSpPr>
          <p:spPr bwMode="auto">
            <a:xfrm>
              <a:off x="1632" y="3552"/>
              <a:ext cx="864" cy="0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" name="Text Box 299"/>
            <p:cNvSpPr txBox="1">
              <a:spLocks noChangeArrowheads="1"/>
            </p:cNvSpPr>
            <p:nvPr/>
          </p:nvSpPr>
          <p:spPr bwMode="auto">
            <a:xfrm>
              <a:off x="2592" y="3456"/>
              <a:ext cx="1008" cy="21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Forward Edge</a:t>
              </a:r>
            </a:p>
          </p:txBody>
        </p:sp>
      </p:grpSp>
      <p:grpSp>
        <p:nvGrpSpPr>
          <p:cNvPr id="299" name="Group 300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300" name="Group 301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23" name="Oval 30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24" name="Text Box 30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01" name="Group 304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21" name="Oval 30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2" name="Text Box 30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02" name="Group 30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19" name="Oval 30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20" name="Text Box 30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03" name="Group 310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17" name="Oval 31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9/</a:t>
                </a:r>
              </a:p>
            </p:txBody>
          </p:sp>
          <p:sp>
            <p:nvSpPr>
              <p:cNvPr id="318" name="Text Box 31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04" name="Group 313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15" name="Oval 31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16" name="Text Box 31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05" name="Group 316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13" name="Oval 31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14" name="Text Box 31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06" name="Line 319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Line 320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Line 321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Line 322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Line 323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" name="Line 324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Line 325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5" name="Group 326"/>
          <p:cNvGrpSpPr>
            <a:grpSpLocks/>
          </p:cNvGrpSpPr>
          <p:nvPr/>
        </p:nvGrpSpPr>
        <p:grpSpPr bwMode="auto">
          <a:xfrm>
            <a:off x="3401241" y="1581151"/>
            <a:ext cx="4437063" cy="4367213"/>
            <a:chOff x="1632" y="1392"/>
            <a:chExt cx="2025" cy="2567"/>
          </a:xfrm>
        </p:grpSpPr>
        <p:grpSp>
          <p:nvGrpSpPr>
            <p:cNvPr id="326" name="Group 327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329" name="Group 328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52" name="Oval 329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353" name="Text Box 330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30" name="Group 331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50" name="Oval 332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51" name="Text Box 333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31" name="Group 334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48" name="Oval 335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349" name="Text Box 336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32" name="Group 331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46" name="Oval 338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 dirty="0"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347" name="Text Box 339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33" name="Group 340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44" name="Oval 341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345" name="Text Box 342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34" name="Group 343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42" name="Oval 344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343" name="Text Box 345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35" name="Line 346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" name="Line 347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7" name="Line 348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" name="Line 349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B05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" name="Line 350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" name="Line 351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" name="Line 352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7" name="Line 353"/>
            <p:cNvSpPr>
              <a:spLocks noChangeShapeType="1"/>
            </p:cNvSpPr>
            <p:nvPr/>
          </p:nvSpPr>
          <p:spPr bwMode="auto">
            <a:xfrm>
              <a:off x="1632" y="3840"/>
              <a:ext cx="864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" name="Text Box 354"/>
            <p:cNvSpPr txBox="1">
              <a:spLocks noChangeArrowheads="1"/>
            </p:cNvSpPr>
            <p:nvPr/>
          </p:nvSpPr>
          <p:spPr bwMode="auto">
            <a:xfrm>
              <a:off x="2592" y="3744"/>
              <a:ext cx="816" cy="21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Cross Edge</a:t>
              </a:r>
            </a:p>
          </p:txBody>
        </p:sp>
      </p:grpSp>
      <p:sp>
        <p:nvSpPr>
          <p:cNvPr id="354" name="Text Box 465"/>
          <p:cNvSpPr txBox="1">
            <a:spLocks noChangeArrowheads="1"/>
          </p:cNvSpPr>
          <p:nvPr/>
        </p:nvSpPr>
        <p:spPr bwMode="auto">
          <a:xfrm>
            <a:off x="126764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355" name="Text Box 466"/>
          <p:cNvSpPr txBox="1">
            <a:spLocks noChangeArrowheads="1"/>
          </p:cNvSpPr>
          <p:nvPr/>
        </p:nvSpPr>
        <p:spPr bwMode="auto">
          <a:xfrm>
            <a:off x="1267640" y="2586038"/>
            <a:ext cx="1524000" cy="641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356" name="Text Box 467"/>
          <p:cNvSpPr txBox="1">
            <a:spLocks noChangeArrowheads="1"/>
          </p:cNvSpPr>
          <p:nvPr/>
        </p:nvSpPr>
        <p:spPr bwMode="auto">
          <a:xfrm>
            <a:off x="1267640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357" name="Oval 468"/>
          <p:cNvSpPr>
            <a:spLocks noChangeArrowheads="1"/>
          </p:cNvSpPr>
          <p:nvPr/>
        </p:nvSpPr>
        <p:spPr bwMode="auto">
          <a:xfrm>
            <a:off x="429440" y="4857750"/>
            <a:ext cx="2743200" cy="1066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/>
            </a: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Discover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time/ Finish time</a:t>
            </a:r>
          </a:p>
          <a:p>
            <a:pPr algn="ctr"/>
            <a:endParaRPr 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DFS Example: Classification of Edges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82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67095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AutoShape 30"/>
          <p:cNvSpPr>
            <a:spLocks noChangeArrowheads="1"/>
          </p:cNvSpPr>
          <p:nvPr/>
        </p:nvSpPr>
        <p:spPr bwMode="auto">
          <a:xfrm rot="5748254">
            <a:off x="7833902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54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5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2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3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" name="Group 3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0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1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48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9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7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44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45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7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57"/>
          <p:cNvGrpSpPr>
            <a:grpSpLocks/>
          </p:cNvGrpSpPr>
          <p:nvPr/>
        </p:nvGrpSpPr>
        <p:grpSpPr bwMode="auto">
          <a:xfrm>
            <a:off x="3415096" y="1581150"/>
            <a:ext cx="4437063" cy="2897188"/>
            <a:chOff x="1632" y="1392"/>
            <a:chExt cx="2025" cy="1703"/>
          </a:xfrm>
        </p:grpSpPr>
        <p:grpSp>
          <p:nvGrpSpPr>
            <p:cNvPr id="57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60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83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4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1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1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2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79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0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63" name="Group 62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77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7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64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75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7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65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73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7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66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85" name="Group 86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86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09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0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87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07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8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88" name="Group 87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05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06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89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03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4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90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01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02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1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99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00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92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" name="Group 112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112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35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136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13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33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4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14" name="Group 11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31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32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15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29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0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16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27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28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17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25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26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18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7" name="Group 138"/>
          <p:cNvGrpSpPr>
            <a:grpSpLocks/>
          </p:cNvGrpSpPr>
          <p:nvPr/>
        </p:nvGrpSpPr>
        <p:grpSpPr bwMode="auto">
          <a:xfrm>
            <a:off x="3415096" y="1581151"/>
            <a:ext cx="4437063" cy="3387725"/>
            <a:chOff x="1632" y="1392"/>
            <a:chExt cx="2025" cy="1992"/>
          </a:xfrm>
        </p:grpSpPr>
        <p:grpSp>
          <p:nvGrpSpPr>
            <p:cNvPr id="138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141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164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165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142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162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63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143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160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161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144" name="Group 143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158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59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145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156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157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146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154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155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147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9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166" name="Group 167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167" name="Group 168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90" name="Oval 16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191" name="Text Box 17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68" name="Group 171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88" name="Oval 17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9" name="Text Box 17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69" name="Group 16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86" name="Oval 17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87" name="Text Box 17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70" name="Group 177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84" name="Oval 17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5" name="Text Box 17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71" name="Group 180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82" name="Oval 18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83" name="Text Box 18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72" name="Group 183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80" name="Oval 18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81" name="Text Box 18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73" name="Line 186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187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Line 188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Line 189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Line 190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191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Line 192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2" name="Group 193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193" name="Group 194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16" name="Oval 19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17" name="Text Box 19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94" name="Group 197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14" name="Oval 19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5" name="Text Box 19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95" name="Group 194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12" name="Oval 20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13" name="Text Box 20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96" name="Group 203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0" name="Oval 20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1" name="Text Box 20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97" name="Group 206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08" name="Oval 20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09" name="Text Box 20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98" name="Group 209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06" name="Oval 21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07" name="Text Box 21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99" name="Line 212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Line 213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Line 214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Line 215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Line 216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Line 217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Line 218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8" name="Group 219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219" name="Group 220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42" name="Oval 22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43" name="Text Box 22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20" name="Group 223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40" name="Oval 22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1" name="Text Box 22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21" name="Group 220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8" name="Oval 22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39" name="Text Box 22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22" name="Group 229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36" name="Oval 23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7" name="Text Box 23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23" name="Group 232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34" name="Oval 23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35" name="Text Box 23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24" name="Group 235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32" name="Oval 23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33" name="Text Box 23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25" name="Line 238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Line 239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Line 240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Line 241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Line 242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Line 243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Line 244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4" name="Group 245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245" name="Group 24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68" name="Oval 24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69" name="Text Box 24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46" name="Group 24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66" name="Oval 25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7" name="Text Box 25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47" name="Group 24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64" name="Oval 25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65" name="Text Box 25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48" name="Group 25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62" name="Oval 25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3" name="Text Box 25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49" name="Group 25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60" name="Oval 25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61" name="Text Box 26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50" name="Group 26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58" name="Oval 26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259" name="Text Box 26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51" name="Line 26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Line 26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Line 26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" name="Line 26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" name="Line 26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Line 26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Line 27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0" name="Group 271"/>
          <p:cNvGrpSpPr>
            <a:grpSpLocks/>
          </p:cNvGrpSpPr>
          <p:nvPr/>
        </p:nvGrpSpPr>
        <p:grpSpPr bwMode="auto">
          <a:xfrm>
            <a:off x="3415096" y="1581151"/>
            <a:ext cx="4437063" cy="3880077"/>
            <a:chOff x="1632" y="1392"/>
            <a:chExt cx="2025" cy="2281"/>
          </a:xfrm>
        </p:grpSpPr>
        <p:grpSp>
          <p:nvGrpSpPr>
            <p:cNvPr id="271" name="Group 272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274" name="Group 273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297" name="Oval 27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298" name="Text Box 27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75" name="Group 276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295" name="Oval 27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96" name="Text Box 27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76" name="Group 279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293" name="Oval 28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294" name="Text Box 28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77" name="Group 276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91" name="Oval 28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latin typeface="Gill Sans" charset="0"/>
                  </a:endParaRPr>
                </a:p>
              </p:txBody>
            </p:sp>
            <p:sp>
              <p:nvSpPr>
                <p:cNvPr id="292" name="Text Box 28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78" name="Group 285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89" name="Oval 28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290" name="Text Box 28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79" name="Group 288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87" name="Oval 28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288" name="Text Box 29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280" name="Line 291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Line 292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" name="Line 293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Line 294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Line 295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Line 296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Line 297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2" name="Line 298"/>
            <p:cNvSpPr>
              <a:spLocks noChangeShapeType="1"/>
            </p:cNvSpPr>
            <p:nvPr/>
          </p:nvSpPr>
          <p:spPr bwMode="auto">
            <a:xfrm>
              <a:off x="1632" y="3552"/>
              <a:ext cx="864" cy="0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" name="Text Box 299"/>
            <p:cNvSpPr txBox="1">
              <a:spLocks noChangeArrowheads="1"/>
            </p:cNvSpPr>
            <p:nvPr/>
          </p:nvSpPr>
          <p:spPr bwMode="auto">
            <a:xfrm>
              <a:off x="2592" y="3456"/>
              <a:ext cx="1008" cy="21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Forward Edge</a:t>
              </a:r>
            </a:p>
          </p:txBody>
        </p:sp>
      </p:grpSp>
      <p:grpSp>
        <p:nvGrpSpPr>
          <p:cNvPr id="299" name="Group 300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300" name="Group 301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23" name="Oval 30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24" name="Text Box 30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01" name="Group 304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21" name="Oval 30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2" name="Text Box 30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02" name="Group 30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19" name="Oval 30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20" name="Text Box 30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03" name="Group 310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17" name="Oval 31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9/</a:t>
                </a:r>
              </a:p>
            </p:txBody>
          </p:sp>
          <p:sp>
            <p:nvSpPr>
              <p:cNvPr id="318" name="Text Box 31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04" name="Group 313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15" name="Oval 31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16" name="Text Box 31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05" name="Group 316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13" name="Oval 31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14" name="Text Box 31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06" name="Line 319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Line 320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Line 321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Line 322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Line 323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" name="Line 324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Line 325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5" name="Group 326"/>
          <p:cNvGrpSpPr>
            <a:grpSpLocks/>
          </p:cNvGrpSpPr>
          <p:nvPr/>
        </p:nvGrpSpPr>
        <p:grpSpPr bwMode="auto">
          <a:xfrm>
            <a:off x="3415096" y="1581151"/>
            <a:ext cx="4437063" cy="4367213"/>
            <a:chOff x="1632" y="1392"/>
            <a:chExt cx="2025" cy="2567"/>
          </a:xfrm>
        </p:grpSpPr>
        <p:grpSp>
          <p:nvGrpSpPr>
            <p:cNvPr id="326" name="Group 327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329" name="Group 328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52" name="Oval 329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353" name="Text Box 330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30" name="Group 331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50" name="Oval 332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51" name="Text Box 333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31" name="Group 334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48" name="Oval 335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349" name="Text Box 336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32" name="Group 331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46" name="Oval 338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347" name="Text Box 339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33" name="Group 340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44" name="Oval 341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345" name="Text Box 342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34" name="Group 343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42" name="Oval 344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343" name="Text Box 345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35" name="Line 346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" name="Line 347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7" name="Line 348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" name="Line 349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" name="Line 350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" name="Line 351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33CC33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" name="Line 352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7" name="Line 353"/>
            <p:cNvSpPr>
              <a:spLocks noChangeShapeType="1"/>
            </p:cNvSpPr>
            <p:nvPr/>
          </p:nvSpPr>
          <p:spPr bwMode="auto">
            <a:xfrm>
              <a:off x="1632" y="3840"/>
              <a:ext cx="864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" name="Text Box 354"/>
            <p:cNvSpPr txBox="1">
              <a:spLocks noChangeArrowheads="1"/>
            </p:cNvSpPr>
            <p:nvPr/>
          </p:nvSpPr>
          <p:spPr bwMode="auto">
            <a:xfrm>
              <a:off x="2592" y="3744"/>
              <a:ext cx="816" cy="21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Cross Edge</a:t>
              </a:r>
            </a:p>
          </p:txBody>
        </p:sp>
      </p:grpSp>
      <p:grpSp>
        <p:nvGrpSpPr>
          <p:cNvPr id="354" name="Group 355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355" name="Group 35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78" name="Oval 35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79" name="Text Box 35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56" name="Group 35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76" name="Oval 36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latin typeface="Gill Sans" charset="0"/>
                  </a:rPr>
                  <a:t>10/</a:t>
                </a:r>
              </a:p>
            </p:txBody>
          </p:sp>
          <p:sp>
            <p:nvSpPr>
              <p:cNvPr id="377" name="Text Box 36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57" name="Group 35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74" name="Oval 36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75" name="Text Box 36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58" name="Group 36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72" name="Oval 36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latin typeface="Gill Sans" charset="0"/>
                  </a:rPr>
                  <a:t>9/</a:t>
                </a:r>
              </a:p>
            </p:txBody>
          </p:sp>
          <p:sp>
            <p:nvSpPr>
              <p:cNvPr id="373" name="Text Box 36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9" name="Group 36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70" name="Oval 36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71" name="Text Box 37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0" name="Group 37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68" name="Oval 37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69" name="Text Box 37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61" name="Line 37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" name="Line 37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3" name="Line 37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" name="Line 37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" name="Line 37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6" name="Line 37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7" name="Line 38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0" name="Text Box 465"/>
          <p:cNvSpPr txBox="1">
            <a:spLocks noChangeArrowheads="1"/>
          </p:cNvSpPr>
          <p:nvPr/>
        </p:nvSpPr>
        <p:spPr bwMode="auto">
          <a:xfrm>
            <a:off x="1281495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381" name="Text Box 466"/>
          <p:cNvSpPr txBox="1">
            <a:spLocks noChangeArrowheads="1"/>
          </p:cNvSpPr>
          <p:nvPr/>
        </p:nvSpPr>
        <p:spPr bwMode="auto">
          <a:xfrm>
            <a:off x="1281495" y="2586038"/>
            <a:ext cx="1524000" cy="641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382" name="Text Box 467"/>
          <p:cNvSpPr txBox="1">
            <a:spLocks noChangeArrowheads="1"/>
          </p:cNvSpPr>
          <p:nvPr/>
        </p:nvSpPr>
        <p:spPr bwMode="auto">
          <a:xfrm>
            <a:off x="1281495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383" name="Oval 468"/>
          <p:cNvSpPr>
            <a:spLocks noChangeArrowheads="1"/>
          </p:cNvSpPr>
          <p:nvPr/>
        </p:nvSpPr>
        <p:spPr bwMode="auto">
          <a:xfrm>
            <a:off x="443295" y="4857750"/>
            <a:ext cx="2743200" cy="1066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/>
            </a: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Discover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time/ Finish time</a:t>
            </a:r>
          </a:p>
          <a:p>
            <a:pPr algn="ctr"/>
            <a:endParaRPr 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4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DFS Example: Classification of Edges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03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Graph Search Methods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126725"/>
            <a:ext cx="8506691" cy="4800600"/>
          </a:xfrm>
          <a:noFill/>
          <a:ln/>
        </p:spPr>
        <p:txBody>
          <a:bodyPr/>
          <a:lstStyle/>
          <a:p>
            <a:pPr marL="342900" indent="-342900" algn="l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altLang="ja-JP" sz="2400" dirty="0" smtClean="0">
                <a:solidFill>
                  <a:schemeClr val="tx1"/>
                </a:solidFill>
              </a:rPr>
              <a:t>Many </a:t>
            </a:r>
            <a:r>
              <a:rPr lang="en-US" altLang="ja-JP" sz="2400" dirty="0">
                <a:solidFill>
                  <a:schemeClr val="tx1"/>
                </a:solidFill>
              </a:rPr>
              <a:t>graph problems solved using a search method.</a:t>
            </a:r>
          </a:p>
          <a:p>
            <a:pPr marL="800100" lvl="1" indent="-342900" algn="l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altLang="ja-JP" sz="2400" dirty="0">
                <a:solidFill>
                  <a:schemeClr val="tx1"/>
                </a:solidFill>
              </a:rPr>
              <a:t>Path from one vertex to another.</a:t>
            </a:r>
          </a:p>
          <a:p>
            <a:pPr marL="800100" lvl="1" indent="-342900" algn="l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altLang="ja-JP" sz="2400" dirty="0">
                <a:solidFill>
                  <a:schemeClr val="tx1"/>
                </a:solidFill>
              </a:rPr>
              <a:t>Is the graph connected?</a:t>
            </a:r>
          </a:p>
          <a:p>
            <a:pPr marL="800100" lvl="1" indent="-342900" algn="l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altLang="ja-JP" sz="2400" dirty="0">
                <a:solidFill>
                  <a:schemeClr val="tx1"/>
                </a:solidFill>
              </a:rPr>
              <a:t>Find a spanning tree.</a:t>
            </a:r>
          </a:p>
          <a:p>
            <a:pPr marL="800100" lvl="1" indent="-342900" algn="l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altLang="ja-JP" sz="2400" dirty="0">
                <a:solidFill>
                  <a:schemeClr val="tx1"/>
                </a:solidFill>
              </a:rPr>
              <a:t>Etc.</a:t>
            </a:r>
          </a:p>
          <a:p>
            <a:pPr marL="342900" indent="-342900" algn="l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altLang="ja-JP" sz="2400" dirty="0">
                <a:solidFill>
                  <a:schemeClr val="tx1"/>
                </a:solidFill>
              </a:rPr>
              <a:t>Commonly used search methods:</a:t>
            </a:r>
          </a:p>
          <a:p>
            <a:pPr marL="800100" lvl="1" indent="-342900" algn="l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altLang="ja-JP" dirty="0" smtClean="0">
                <a:solidFill>
                  <a:srgbClr val="FF0000"/>
                </a:solidFill>
              </a:rPr>
              <a:t>Depth-first search.</a:t>
            </a:r>
          </a:p>
          <a:p>
            <a:pPr marL="800100" lvl="1" indent="-342900" algn="l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altLang="ja-JP" dirty="0">
                <a:solidFill>
                  <a:srgbClr val="FF0000"/>
                </a:solidFill>
              </a:rPr>
              <a:t>Breadth-first search</a:t>
            </a:r>
            <a:r>
              <a:rPr lang="en-US" altLang="ja-JP" dirty="0" smtClean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ClrTx/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tx1"/>
                </a:solidFill>
              </a:rPr>
              <a:t>Other </a:t>
            </a:r>
            <a:r>
              <a:rPr lang="en-US" sz="2400" dirty="0">
                <a:solidFill>
                  <a:schemeClr val="tx1"/>
                </a:solidFill>
              </a:rPr>
              <a:t>variants: </a:t>
            </a:r>
            <a:r>
              <a:rPr lang="en-US" sz="2400" dirty="0">
                <a:solidFill>
                  <a:srgbClr val="FF0000"/>
                </a:solidFill>
              </a:rPr>
              <a:t>best-first, iterated deepening search, etc.</a:t>
            </a:r>
          </a:p>
          <a:p>
            <a:pPr lvl="1" algn="l">
              <a:buClrTx/>
            </a:pPr>
            <a:endParaRPr lang="en-US" altLang="ja-JP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Rectangle 2"/>
          <p:cNvSpPr>
            <a:spLocks noChangeArrowheads="1"/>
          </p:cNvSpPr>
          <p:nvPr/>
        </p:nvSpPr>
        <p:spPr bwMode="auto">
          <a:xfrm>
            <a:off x="32553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413" name="Group 4"/>
          <p:cNvGrpSpPr>
            <a:grpSpLocks/>
          </p:cNvGrpSpPr>
          <p:nvPr/>
        </p:nvGrpSpPr>
        <p:grpSpPr bwMode="auto">
          <a:xfrm>
            <a:off x="3373531" y="1581151"/>
            <a:ext cx="4437063" cy="2397125"/>
            <a:chOff x="1488" y="1488"/>
            <a:chExt cx="2025" cy="1409"/>
          </a:xfrm>
        </p:grpSpPr>
        <p:grpSp>
          <p:nvGrpSpPr>
            <p:cNvPr id="41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43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3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41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43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3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416" name="Group 415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43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3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41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43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3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41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42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3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41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42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2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42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9" name="AutoShape 30"/>
          <p:cNvSpPr>
            <a:spLocks noChangeArrowheads="1"/>
          </p:cNvSpPr>
          <p:nvPr/>
        </p:nvSpPr>
        <p:spPr bwMode="auto">
          <a:xfrm rot="5748254">
            <a:off x="779233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440" name="Group 31"/>
          <p:cNvGrpSpPr>
            <a:grpSpLocks/>
          </p:cNvGrpSpPr>
          <p:nvPr/>
        </p:nvGrpSpPr>
        <p:grpSpPr bwMode="auto">
          <a:xfrm>
            <a:off x="3373531" y="1581151"/>
            <a:ext cx="4437063" cy="2397125"/>
            <a:chOff x="1488" y="1488"/>
            <a:chExt cx="2025" cy="1409"/>
          </a:xfrm>
        </p:grpSpPr>
        <p:grpSp>
          <p:nvGrpSpPr>
            <p:cNvPr id="441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464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65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442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462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63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443" name="Group 44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460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61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444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458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59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445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456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57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446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454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455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447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8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9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2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3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6" name="Group 57"/>
          <p:cNvGrpSpPr>
            <a:grpSpLocks/>
          </p:cNvGrpSpPr>
          <p:nvPr/>
        </p:nvGrpSpPr>
        <p:grpSpPr bwMode="auto">
          <a:xfrm>
            <a:off x="3373531" y="1581150"/>
            <a:ext cx="4437063" cy="2897188"/>
            <a:chOff x="1632" y="1392"/>
            <a:chExt cx="2025" cy="1703"/>
          </a:xfrm>
        </p:grpSpPr>
        <p:grpSp>
          <p:nvGrpSpPr>
            <p:cNvPr id="467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470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493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494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471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491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49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472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489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490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473" name="Group 472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487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48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474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485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48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475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483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48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476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7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8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9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0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8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9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495" name="Group 86"/>
          <p:cNvGrpSpPr>
            <a:grpSpLocks/>
          </p:cNvGrpSpPr>
          <p:nvPr/>
        </p:nvGrpSpPr>
        <p:grpSpPr bwMode="auto">
          <a:xfrm>
            <a:off x="3373531" y="1581151"/>
            <a:ext cx="4437063" cy="2397125"/>
            <a:chOff x="1488" y="1488"/>
            <a:chExt cx="2025" cy="1409"/>
          </a:xfrm>
        </p:grpSpPr>
        <p:grpSp>
          <p:nvGrpSpPr>
            <p:cNvPr id="496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519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20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497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17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18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498" name="Group 497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15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516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499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513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14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500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511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512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501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509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510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502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3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4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5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6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7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8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1" name="Group 112"/>
          <p:cNvGrpSpPr>
            <a:grpSpLocks/>
          </p:cNvGrpSpPr>
          <p:nvPr/>
        </p:nvGrpSpPr>
        <p:grpSpPr bwMode="auto">
          <a:xfrm>
            <a:off x="3373531" y="1581151"/>
            <a:ext cx="4437063" cy="2397125"/>
            <a:chOff x="1488" y="1488"/>
            <a:chExt cx="2025" cy="1409"/>
          </a:xfrm>
        </p:grpSpPr>
        <p:grpSp>
          <p:nvGrpSpPr>
            <p:cNvPr id="522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545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546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523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43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44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524" name="Group 52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41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542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525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539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40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526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537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538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527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535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536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528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0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4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47" name="Group 138"/>
          <p:cNvGrpSpPr>
            <a:grpSpLocks/>
          </p:cNvGrpSpPr>
          <p:nvPr/>
        </p:nvGrpSpPr>
        <p:grpSpPr bwMode="auto">
          <a:xfrm>
            <a:off x="3373531" y="1581151"/>
            <a:ext cx="4437063" cy="3387725"/>
            <a:chOff x="1632" y="1392"/>
            <a:chExt cx="2025" cy="1992"/>
          </a:xfrm>
        </p:grpSpPr>
        <p:grpSp>
          <p:nvGrpSpPr>
            <p:cNvPr id="548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551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574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575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552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572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573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553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570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571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554" name="Group 553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568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569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555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566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567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556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564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565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557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8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9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0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1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2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9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576" name="Group 167"/>
          <p:cNvGrpSpPr>
            <a:grpSpLocks/>
          </p:cNvGrpSpPr>
          <p:nvPr/>
        </p:nvGrpSpPr>
        <p:grpSpPr bwMode="auto">
          <a:xfrm>
            <a:off x="3373531" y="1581151"/>
            <a:ext cx="4437063" cy="2397125"/>
            <a:chOff x="1488" y="1488"/>
            <a:chExt cx="2025" cy="1409"/>
          </a:xfrm>
        </p:grpSpPr>
        <p:grpSp>
          <p:nvGrpSpPr>
            <p:cNvPr id="577" name="Group 168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600" name="Oval 16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601" name="Text Box 17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578" name="Group 171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98" name="Oval 17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99" name="Text Box 17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579" name="Group 57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96" name="Oval 17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597" name="Text Box 17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580" name="Group 177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594" name="Oval 17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95" name="Text Box 17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581" name="Group 180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592" name="Oval 18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593" name="Text Box 18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582" name="Group 183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590" name="Oval 18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591" name="Text Box 18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583" name="Line 186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" name="Line 187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5" name="Line 188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6" name="Line 189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7" name="Line 190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8" name="Line 191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9" name="Line 192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02" name="Group 193"/>
          <p:cNvGrpSpPr>
            <a:grpSpLocks/>
          </p:cNvGrpSpPr>
          <p:nvPr/>
        </p:nvGrpSpPr>
        <p:grpSpPr bwMode="auto">
          <a:xfrm>
            <a:off x="3373531" y="1581151"/>
            <a:ext cx="4437063" cy="2397125"/>
            <a:chOff x="1488" y="1488"/>
            <a:chExt cx="2025" cy="1409"/>
          </a:xfrm>
        </p:grpSpPr>
        <p:grpSp>
          <p:nvGrpSpPr>
            <p:cNvPr id="603" name="Group 194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626" name="Oval 19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627" name="Text Box 19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604" name="Group 197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624" name="Oval 19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625" name="Text Box 19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05" name="Group 604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622" name="Oval 20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623" name="Text Box 20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606" name="Group 203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620" name="Oval 20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621" name="Text Box 20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607" name="Group 206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618" name="Oval 20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619" name="Text Box 20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608" name="Group 209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616" name="Oval 21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617" name="Text Box 21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609" name="Line 212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0" name="Line 213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1" name="Line 214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2" name="Line 215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3" name="Line 216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" name="Line 217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" name="Line 218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8" name="Group 219"/>
          <p:cNvGrpSpPr>
            <a:grpSpLocks/>
          </p:cNvGrpSpPr>
          <p:nvPr/>
        </p:nvGrpSpPr>
        <p:grpSpPr bwMode="auto">
          <a:xfrm>
            <a:off x="3373531" y="1581151"/>
            <a:ext cx="4437063" cy="2397125"/>
            <a:chOff x="1488" y="1488"/>
            <a:chExt cx="2025" cy="1409"/>
          </a:xfrm>
        </p:grpSpPr>
        <p:grpSp>
          <p:nvGrpSpPr>
            <p:cNvPr id="629" name="Group 220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652" name="Oval 22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653" name="Text Box 22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630" name="Group 223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650" name="Oval 22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651" name="Text Box 22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31" name="Group 630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648" name="Oval 22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649" name="Text Box 22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632" name="Group 229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646" name="Oval 23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647" name="Text Box 23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633" name="Group 232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644" name="Oval 23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645" name="Text Box 23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634" name="Group 235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642" name="Oval 23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643" name="Text Box 23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635" name="Line 238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" name="Line 239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" name="Line 240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8" name="Line 241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9" name="Line 242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" name="Line 243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" name="Line 244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54" name="Group 245"/>
          <p:cNvGrpSpPr>
            <a:grpSpLocks/>
          </p:cNvGrpSpPr>
          <p:nvPr/>
        </p:nvGrpSpPr>
        <p:grpSpPr bwMode="auto">
          <a:xfrm>
            <a:off x="3373531" y="1581151"/>
            <a:ext cx="4437063" cy="2397125"/>
            <a:chOff x="1488" y="1488"/>
            <a:chExt cx="2025" cy="1409"/>
          </a:xfrm>
        </p:grpSpPr>
        <p:grpSp>
          <p:nvGrpSpPr>
            <p:cNvPr id="655" name="Group 24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678" name="Oval 24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679" name="Text Box 24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656" name="Group 24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676" name="Oval 25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677" name="Text Box 25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57" name="Group 65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674" name="Oval 25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675" name="Text Box 25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658" name="Group 25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672" name="Oval 25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673" name="Text Box 25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659" name="Group 25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670" name="Oval 25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671" name="Text Box 26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660" name="Group 26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668" name="Oval 26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669" name="Text Box 26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661" name="Line 26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2" name="Line 26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3" name="Line 26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4" name="Line 26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" name="Line 26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6" name="Line 26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7" name="Line 27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80" name="Group 271"/>
          <p:cNvGrpSpPr>
            <a:grpSpLocks/>
          </p:cNvGrpSpPr>
          <p:nvPr/>
        </p:nvGrpSpPr>
        <p:grpSpPr bwMode="auto">
          <a:xfrm>
            <a:off x="3373531" y="1581151"/>
            <a:ext cx="4437063" cy="3880077"/>
            <a:chOff x="1632" y="1392"/>
            <a:chExt cx="2025" cy="2281"/>
          </a:xfrm>
        </p:grpSpPr>
        <p:grpSp>
          <p:nvGrpSpPr>
            <p:cNvPr id="681" name="Group 272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684" name="Group 273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707" name="Oval 27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708" name="Text Box 27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85" name="Group 276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705" name="Oval 27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706" name="Text Box 27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86" name="Group 279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703" name="Oval 28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704" name="Text Box 28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687" name="Group 686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701" name="Oval 28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latin typeface="Gill Sans" charset="0"/>
                  </a:endParaRPr>
                </a:p>
              </p:txBody>
            </p:sp>
            <p:sp>
              <p:nvSpPr>
                <p:cNvPr id="702" name="Text Box 28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688" name="Group 285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699" name="Oval 28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700" name="Text Box 28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689" name="Group 288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697" name="Oval 28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698" name="Text Box 29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690" name="Line 291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1" name="Line 292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2" name="Line 293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3" name="Line 294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" name="Line 295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5" name="Line 296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6" name="Line 297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82" name="Line 298"/>
            <p:cNvSpPr>
              <a:spLocks noChangeShapeType="1"/>
            </p:cNvSpPr>
            <p:nvPr/>
          </p:nvSpPr>
          <p:spPr bwMode="auto">
            <a:xfrm>
              <a:off x="1632" y="3552"/>
              <a:ext cx="864" cy="0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3" name="Text Box 299"/>
            <p:cNvSpPr txBox="1">
              <a:spLocks noChangeArrowheads="1"/>
            </p:cNvSpPr>
            <p:nvPr/>
          </p:nvSpPr>
          <p:spPr bwMode="auto">
            <a:xfrm>
              <a:off x="2592" y="3456"/>
              <a:ext cx="1008" cy="21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Forward Edge</a:t>
              </a:r>
            </a:p>
          </p:txBody>
        </p:sp>
      </p:grpSp>
      <p:grpSp>
        <p:nvGrpSpPr>
          <p:cNvPr id="709" name="Group 300"/>
          <p:cNvGrpSpPr>
            <a:grpSpLocks/>
          </p:cNvGrpSpPr>
          <p:nvPr/>
        </p:nvGrpSpPr>
        <p:grpSpPr bwMode="auto">
          <a:xfrm>
            <a:off x="3373531" y="1581151"/>
            <a:ext cx="4437063" cy="2397125"/>
            <a:chOff x="1488" y="1488"/>
            <a:chExt cx="2025" cy="1409"/>
          </a:xfrm>
        </p:grpSpPr>
        <p:grpSp>
          <p:nvGrpSpPr>
            <p:cNvPr id="710" name="Group 301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733" name="Oval 30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734" name="Text Box 30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711" name="Group 304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731" name="Oval 30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732" name="Text Box 30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712" name="Group 71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729" name="Oval 30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730" name="Text Box 30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13" name="Group 310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727" name="Oval 31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9/</a:t>
                </a:r>
              </a:p>
            </p:txBody>
          </p:sp>
          <p:sp>
            <p:nvSpPr>
              <p:cNvPr id="728" name="Text Box 31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714" name="Group 313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725" name="Oval 31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726" name="Text Box 31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715" name="Group 316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723" name="Oval 31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724" name="Text Box 31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716" name="Line 319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" name="Line 320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" name="Line 321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" name="Line 322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" name="Line 323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" name="Line 324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" name="Line 325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35" name="Group 326"/>
          <p:cNvGrpSpPr>
            <a:grpSpLocks/>
          </p:cNvGrpSpPr>
          <p:nvPr/>
        </p:nvGrpSpPr>
        <p:grpSpPr bwMode="auto">
          <a:xfrm>
            <a:off x="3373531" y="1581151"/>
            <a:ext cx="4437063" cy="4367213"/>
            <a:chOff x="1632" y="1392"/>
            <a:chExt cx="2025" cy="2567"/>
          </a:xfrm>
        </p:grpSpPr>
        <p:grpSp>
          <p:nvGrpSpPr>
            <p:cNvPr id="736" name="Group 327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739" name="Group 328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762" name="Oval 329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763" name="Text Box 330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740" name="Group 331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760" name="Oval 332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761" name="Text Box 333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741" name="Group 334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758" name="Oval 335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759" name="Text Box 336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742" name="Group 741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756" name="Oval 338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757" name="Text Box 339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743" name="Group 340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754" name="Oval 341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755" name="Text Box 342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744" name="Group 343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752" name="Oval 344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753" name="Text Box 345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745" name="Line 346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6" name="Line 347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" name="Line 348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8" name="Line 349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9" name="Line 350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0" name="Line 351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33CC33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1" name="Line 352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37" name="Line 353"/>
            <p:cNvSpPr>
              <a:spLocks noChangeShapeType="1"/>
            </p:cNvSpPr>
            <p:nvPr/>
          </p:nvSpPr>
          <p:spPr bwMode="auto">
            <a:xfrm>
              <a:off x="1632" y="3840"/>
              <a:ext cx="864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8" name="Text Box 354"/>
            <p:cNvSpPr txBox="1">
              <a:spLocks noChangeArrowheads="1"/>
            </p:cNvSpPr>
            <p:nvPr/>
          </p:nvSpPr>
          <p:spPr bwMode="auto">
            <a:xfrm>
              <a:off x="2592" y="3744"/>
              <a:ext cx="816" cy="21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Times New Roman" panose="02020603050405020304" pitchFamily="18" charset="0"/>
                </a:rPr>
                <a:t>Cross Edge</a:t>
              </a:r>
            </a:p>
          </p:txBody>
        </p:sp>
      </p:grpSp>
      <p:grpSp>
        <p:nvGrpSpPr>
          <p:cNvPr id="764" name="Group 355"/>
          <p:cNvGrpSpPr>
            <a:grpSpLocks/>
          </p:cNvGrpSpPr>
          <p:nvPr/>
        </p:nvGrpSpPr>
        <p:grpSpPr bwMode="auto">
          <a:xfrm>
            <a:off x="3373531" y="1581151"/>
            <a:ext cx="4437063" cy="2397125"/>
            <a:chOff x="1488" y="1488"/>
            <a:chExt cx="2025" cy="1409"/>
          </a:xfrm>
        </p:grpSpPr>
        <p:grpSp>
          <p:nvGrpSpPr>
            <p:cNvPr id="765" name="Group 35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788" name="Oval 35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789" name="Text Box 35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766" name="Group 35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786" name="Oval 36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10/</a:t>
                </a:r>
              </a:p>
            </p:txBody>
          </p:sp>
          <p:sp>
            <p:nvSpPr>
              <p:cNvPr id="787" name="Text Box 36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767" name="Group 76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784" name="Oval 36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785" name="Text Box 36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68" name="Group 36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782" name="Oval 36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9/</a:t>
                </a:r>
              </a:p>
            </p:txBody>
          </p:sp>
          <p:sp>
            <p:nvSpPr>
              <p:cNvPr id="783" name="Text Box 36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769" name="Group 36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780" name="Oval 36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781" name="Text Box 37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770" name="Group 37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778" name="Oval 37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779" name="Text Box 37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771" name="Line 37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2" name="Line 37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3" name="Line 37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4" name="Line 37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5" name="Line 37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6" name="Line 37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57150">
              <a:solidFill>
                <a:srgbClr val="33CC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7" name="Line 38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90" name="Group 381"/>
          <p:cNvGrpSpPr>
            <a:grpSpLocks/>
          </p:cNvGrpSpPr>
          <p:nvPr/>
        </p:nvGrpSpPr>
        <p:grpSpPr bwMode="auto">
          <a:xfrm>
            <a:off x="3373530" y="1581151"/>
            <a:ext cx="4941888" cy="2397125"/>
            <a:chOff x="2064" y="1392"/>
            <a:chExt cx="2256" cy="1409"/>
          </a:xfrm>
        </p:grpSpPr>
        <p:sp>
          <p:nvSpPr>
            <p:cNvPr id="791" name="AutoShape 382"/>
            <p:cNvSpPr>
              <a:spLocks noChangeArrowheads="1"/>
            </p:cNvSpPr>
            <p:nvPr/>
          </p:nvSpPr>
          <p:spPr bwMode="auto">
            <a:xfrm rot="5748254">
              <a:off x="4056" y="2424"/>
              <a:ext cx="288" cy="240"/>
            </a:xfrm>
            <a:prstGeom prst="curvedDownArrow">
              <a:avLst>
                <a:gd name="adj1" fmla="val 10683"/>
                <a:gd name="adj2" fmla="val 48950"/>
                <a:gd name="adj3" fmla="val 36245"/>
              </a:avLst>
            </a:prstGeom>
            <a:solidFill>
              <a:srgbClr val="F8F8F8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>
                <a:solidFill>
                  <a:srgbClr val="FF0000"/>
                </a:solidFill>
                <a:latin typeface="Verdana" panose="020B0604030504040204" pitchFamily="34" charset="0"/>
              </a:endParaRPr>
            </a:p>
          </p:txBody>
        </p:sp>
        <p:grpSp>
          <p:nvGrpSpPr>
            <p:cNvPr id="792" name="Group 383"/>
            <p:cNvGrpSpPr>
              <a:grpSpLocks/>
            </p:cNvGrpSpPr>
            <p:nvPr/>
          </p:nvGrpSpPr>
          <p:grpSpPr bwMode="auto">
            <a:xfrm>
              <a:off x="2064" y="1392"/>
              <a:ext cx="2025" cy="1409"/>
              <a:chOff x="1488" y="1488"/>
              <a:chExt cx="2025" cy="1409"/>
            </a:xfrm>
          </p:grpSpPr>
          <p:grpSp>
            <p:nvGrpSpPr>
              <p:cNvPr id="793" name="Group 384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816" name="Oval 385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817" name="Text Box 386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794" name="Group 387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14" name="Oval 388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 dirty="0">
                      <a:latin typeface="Gill Sans" charset="0"/>
                    </a:rPr>
                    <a:t>10/</a:t>
                  </a:r>
                </a:p>
              </p:txBody>
            </p:sp>
            <p:sp>
              <p:nvSpPr>
                <p:cNvPr id="815" name="Text Box 389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795" name="Group 794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812" name="Oval 39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813" name="Text Box 39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796" name="Group 393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810" name="Oval 394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 dirty="0"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811" name="Text Box 395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797" name="Group 396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808" name="Oval 397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809" name="Text Box 398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798" name="Group 399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806" name="Oval 40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807" name="Text Box 40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799" name="Line 402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" name="Line 403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" name="Line 404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" name="Line 405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B05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" name="Line 406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4" name="Line 407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5" name="Line 408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18" name="Text Box 465"/>
          <p:cNvSpPr txBox="1">
            <a:spLocks noChangeArrowheads="1"/>
          </p:cNvSpPr>
          <p:nvPr/>
        </p:nvSpPr>
        <p:spPr bwMode="auto">
          <a:xfrm>
            <a:off x="123993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819" name="Text Box 466"/>
          <p:cNvSpPr txBox="1">
            <a:spLocks noChangeArrowheads="1"/>
          </p:cNvSpPr>
          <p:nvPr/>
        </p:nvSpPr>
        <p:spPr bwMode="auto">
          <a:xfrm>
            <a:off x="1239930" y="2586038"/>
            <a:ext cx="1524000" cy="641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820" name="Text Box 467"/>
          <p:cNvSpPr txBox="1">
            <a:spLocks noChangeArrowheads="1"/>
          </p:cNvSpPr>
          <p:nvPr/>
        </p:nvSpPr>
        <p:spPr bwMode="auto">
          <a:xfrm>
            <a:off x="1239930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821" name="Oval 468"/>
          <p:cNvSpPr>
            <a:spLocks noChangeArrowheads="1"/>
          </p:cNvSpPr>
          <p:nvPr/>
        </p:nvSpPr>
        <p:spPr bwMode="auto">
          <a:xfrm>
            <a:off x="401730" y="4857750"/>
            <a:ext cx="2743200" cy="1066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/>
            </a: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Discover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time/ Finish time</a:t>
            </a:r>
          </a:p>
          <a:p>
            <a:pPr algn="ctr"/>
            <a:endParaRPr 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2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DFS Example: Classification of Edges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44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5324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AutoShape 30"/>
          <p:cNvSpPr>
            <a:spLocks noChangeArrowheads="1"/>
          </p:cNvSpPr>
          <p:nvPr/>
        </p:nvSpPr>
        <p:spPr bwMode="auto">
          <a:xfrm rot="5748254">
            <a:off x="782004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54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5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2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3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" name="Group 3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0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1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48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9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7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44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45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7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57"/>
          <p:cNvGrpSpPr>
            <a:grpSpLocks/>
          </p:cNvGrpSpPr>
          <p:nvPr/>
        </p:nvGrpSpPr>
        <p:grpSpPr bwMode="auto">
          <a:xfrm>
            <a:off x="3401241" y="1581150"/>
            <a:ext cx="4437063" cy="2897188"/>
            <a:chOff x="1632" y="1392"/>
            <a:chExt cx="2025" cy="1703"/>
          </a:xfrm>
        </p:grpSpPr>
        <p:grpSp>
          <p:nvGrpSpPr>
            <p:cNvPr id="57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60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83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4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1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1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2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79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0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63" name="Group 62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77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7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64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75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7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65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73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7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66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85" name="Group 86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86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09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0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87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07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8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88" name="Group 87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05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06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89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03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4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90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01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02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1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99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00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92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" name="Group 112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112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35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136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13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33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4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14" name="Group 11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31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32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15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29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0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16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27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28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17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25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26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18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7" name="Group 138"/>
          <p:cNvGrpSpPr>
            <a:grpSpLocks/>
          </p:cNvGrpSpPr>
          <p:nvPr/>
        </p:nvGrpSpPr>
        <p:grpSpPr bwMode="auto">
          <a:xfrm>
            <a:off x="3401241" y="1581151"/>
            <a:ext cx="4437063" cy="3387725"/>
            <a:chOff x="1632" y="1392"/>
            <a:chExt cx="2025" cy="1992"/>
          </a:xfrm>
        </p:grpSpPr>
        <p:grpSp>
          <p:nvGrpSpPr>
            <p:cNvPr id="138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141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164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165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142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162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63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143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160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161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144" name="Group 143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158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59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145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156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157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146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154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155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147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9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166" name="Group 167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167" name="Group 168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90" name="Oval 16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191" name="Text Box 17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68" name="Group 171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88" name="Oval 17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9" name="Text Box 17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69" name="Group 16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86" name="Oval 17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87" name="Text Box 17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70" name="Group 177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84" name="Oval 17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5" name="Text Box 17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71" name="Group 180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82" name="Oval 18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83" name="Text Box 18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72" name="Group 183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80" name="Oval 18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81" name="Text Box 18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73" name="Line 186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187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Line 188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Line 189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Line 190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191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Line 192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2" name="Group 193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193" name="Group 194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16" name="Oval 19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17" name="Text Box 19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94" name="Group 197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14" name="Oval 19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5" name="Text Box 19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95" name="Group 194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12" name="Oval 20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13" name="Text Box 20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96" name="Group 203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0" name="Oval 20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1" name="Text Box 20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97" name="Group 206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08" name="Oval 20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09" name="Text Box 20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98" name="Group 209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06" name="Oval 21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07" name="Text Box 21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99" name="Line 212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Line 213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Line 214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Line 215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Line 216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Line 217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Line 218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8" name="Group 219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219" name="Group 220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42" name="Oval 22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43" name="Text Box 22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20" name="Group 223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40" name="Oval 22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1" name="Text Box 22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21" name="Group 220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8" name="Oval 22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39" name="Text Box 22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22" name="Group 229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36" name="Oval 23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7" name="Text Box 23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23" name="Group 232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34" name="Oval 23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35" name="Text Box 23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24" name="Group 235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32" name="Oval 23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33" name="Text Box 23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25" name="Line 238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Line 239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Line 240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Line 241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Line 242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Line 243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Line 244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4" name="Group 245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245" name="Group 24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68" name="Oval 24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69" name="Text Box 24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46" name="Group 24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66" name="Oval 25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7" name="Text Box 25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47" name="Group 24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64" name="Oval 25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65" name="Text Box 25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48" name="Group 25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62" name="Oval 25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3" name="Text Box 25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49" name="Group 25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60" name="Oval 25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61" name="Text Box 26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50" name="Group 26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58" name="Oval 26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259" name="Text Box 26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51" name="Line 26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Line 26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Line 26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" name="Line 26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" name="Line 26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Line 26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Line 27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0" name="Group 271"/>
          <p:cNvGrpSpPr>
            <a:grpSpLocks/>
          </p:cNvGrpSpPr>
          <p:nvPr/>
        </p:nvGrpSpPr>
        <p:grpSpPr bwMode="auto">
          <a:xfrm>
            <a:off x="3401241" y="1581151"/>
            <a:ext cx="4437063" cy="3880077"/>
            <a:chOff x="1632" y="1392"/>
            <a:chExt cx="2025" cy="2281"/>
          </a:xfrm>
        </p:grpSpPr>
        <p:grpSp>
          <p:nvGrpSpPr>
            <p:cNvPr id="271" name="Group 272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274" name="Group 273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297" name="Oval 27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298" name="Text Box 27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75" name="Group 276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295" name="Oval 27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96" name="Text Box 27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76" name="Group 279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293" name="Oval 28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294" name="Text Box 28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77" name="Group 276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91" name="Oval 28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latin typeface="Gill Sans" charset="0"/>
                  </a:endParaRPr>
                </a:p>
              </p:txBody>
            </p:sp>
            <p:sp>
              <p:nvSpPr>
                <p:cNvPr id="292" name="Text Box 28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78" name="Group 285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89" name="Oval 28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290" name="Text Box 28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79" name="Group 288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87" name="Oval 28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288" name="Text Box 29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280" name="Line 291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Line 292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" name="Line 293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Line 294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Line 295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Line 296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Line 297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2" name="Line 298"/>
            <p:cNvSpPr>
              <a:spLocks noChangeShapeType="1"/>
            </p:cNvSpPr>
            <p:nvPr/>
          </p:nvSpPr>
          <p:spPr bwMode="auto">
            <a:xfrm>
              <a:off x="1632" y="3552"/>
              <a:ext cx="864" cy="0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" name="Text Box 299"/>
            <p:cNvSpPr txBox="1">
              <a:spLocks noChangeArrowheads="1"/>
            </p:cNvSpPr>
            <p:nvPr/>
          </p:nvSpPr>
          <p:spPr bwMode="auto">
            <a:xfrm>
              <a:off x="2592" y="3456"/>
              <a:ext cx="1008" cy="21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Times New Roman" panose="02020603050405020304" pitchFamily="18" charset="0"/>
                </a:rPr>
                <a:t>Forward Edge</a:t>
              </a:r>
            </a:p>
          </p:txBody>
        </p:sp>
      </p:grpSp>
      <p:grpSp>
        <p:nvGrpSpPr>
          <p:cNvPr id="299" name="Group 300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300" name="Group 301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23" name="Oval 30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24" name="Text Box 30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01" name="Group 304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21" name="Oval 30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2" name="Text Box 30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02" name="Group 30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19" name="Oval 30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20" name="Text Box 30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03" name="Group 310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17" name="Oval 31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9/</a:t>
                </a:r>
              </a:p>
            </p:txBody>
          </p:sp>
          <p:sp>
            <p:nvSpPr>
              <p:cNvPr id="318" name="Text Box 31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04" name="Group 313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15" name="Oval 31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16" name="Text Box 31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05" name="Group 316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13" name="Oval 31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14" name="Text Box 31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06" name="Line 319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Line 320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Line 321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Line 322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Line 323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" name="Line 324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Line 325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5" name="Group 326"/>
          <p:cNvGrpSpPr>
            <a:grpSpLocks/>
          </p:cNvGrpSpPr>
          <p:nvPr/>
        </p:nvGrpSpPr>
        <p:grpSpPr bwMode="auto">
          <a:xfrm>
            <a:off x="3401241" y="1581151"/>
            <a:ext cx="4437063" cy="4367213"/>
            <a:chOff x="1632" y="1392"/>
            <a:chExt cx="2025" cy="2567"/>
          </a:xfrm>
        </p:grpSpPr>
        <p:grpSp>
          <p:nvGrpSpPr>
            <p:cNvPr id="326" name="Group 327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329" name="Group 328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52" name="Oval 329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353" name="Text Box 330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30" name="Group 331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50" name="Oval 332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51" name="Text Box 333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31" name="Group 334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48" name="Oval 335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349" name="Text Box 336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32" name="Group 331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46" name="Oval 338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347" name="Text Box 339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33" name="Group 340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44" name="Oval 341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345" name="Text Box 342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34" name="Group 343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42" name="Oval 344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343" name="Text Box 345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35" name="Line 346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" name="Line 347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7" name="Line 348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" name="Line 349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" name="Line 350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" name="Line 351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33CC33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" name="Line 352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7" name="Line 353"/>
            <p:cNvSpPr>
              <a:spLocks noChangeShapeType="1"/>
            </p:cNvSpPr>
            <p:nvPr/>
          </p:nvSpPr>
          <p:spPr bwMode="auto">
            <a:xfrm>
              <a:off x="1632" y="3840"/>
              <a:ext cx="864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" name="Text Box 354"/>
            <p:cNvSpPr txBox="1">
              <a:spLocks noChangeArrowheads="1"/>
            </p:cNvSpPr>
            <p:nvPr/>
          </p:nvSpPr>
          <p:spPr bwMode="auto">
            <a:xfrm>
              <a:off x="2592" y="3744"/>
              <a:ext cx="816" cy="21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Times New Roman" panose="02020603050405020304" pitchFamily="18" charset="0"/>
                </a:rPr>
                <a:t>Cross Edge</a:t>
              </a:r>
            </a:p>
          </p:txBody>
        </p:sp>
      </p:grpSp>
      <p:grpSp>
        <p:nvGrpSpPr>
          <p:cNvPr id="354" name="Group 355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355" name="Group 35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78" name="Oval 35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79" name="Text Box 35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56" name="Group 35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76" name="Oval 36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10/</a:t>
                </a:r>
              </a:p>
            </p:txBody>
          </p:sp>
          <p:sp>
            <p:nvSpPr>
              <p:cNvPr id="377" name="Text Box 36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57" name="Group 35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74" name="Oval 36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75" name="Text Box 36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58" name="Group 36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72" name="Oval 36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9/</a:t>
                </a:r>
              </a:p>
            </p:txBody>
          </p:sp>
          <p:sp>
            <p:nvSpPr>
              <p:cNvPr id="373" name="Text Box 36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9" name="Group 36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70" name="Oval 36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71" name="Text Box 37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0" name="Group 37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68" name="Oval 37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69" name="Text Box 37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61" name="Line 37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" name="Line 37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3" name="Line 37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" name="Line 37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" name="Line 37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6" name="Line 37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57150">
              <a:solidFill>
                <a:srgbClr val="33CC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7" name="Line 38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0" name="Group 381"/>
          <p:cNvGrpSpPr>
            <a:grpSpLocks/>
          </p:cNvGrpSpPr>
          <p:nvPr/>
        </p:nvGrpSpPr>
        <p:grpSpPr bwMode="auto">
          <a:xfrm>
            <a:off x="3401240" y="1581151"/>
            <a:ext cx="4941888" cy="2397125"/>
            <a:chOff x="2064" y="1392"/>
            <a:chExt cx="2256" cy="1409"/>
          </a:xfrm>
        </p:grpSpPr>
        <p:sp>
          <p:nvSpPr>
            <p:cNvPr id="381" name="AutoShape 382"/>
            <p:cNvSpPr>
              <a:spLocks noChangeArrowheads="1"/>
            </p:cNvSpPr>
            <p:nvPr/>
          </p:nvSpPr>
          <p:spPr bwMode="auto">
            <a:xfrm rot="5748254">
              <a:off x="4056" y="2424"/>
              <a:ext cx="288" cy="240"/>
            </a:xfrm>
            <a:prstGeom prst="curvedDownArrow">
              <a:avLst>
                <a:gd name="adj1" fmla="val 10683"/>
                <a:gd name="adj2" fmla="val 48950"/>
                <a:gd name="adj3" fmla="val 36245"/>
              </a:avLst>
            </a:prstGeom>
            <a:solidFill>
              <a:srgbClr val="FF66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>
                <a:solidFill>
                  <a:srgbClr val="FF0000"/>
                </a:solidFill>
                <a:latin typeface="Verdana" panose="020B0604030504040204" pitchFamily="34" charset="0"/>
              </a:endParaRPr>
            </a:p>
          </p:txBody>
        </p:sp>
        <p:grpSp>
          <p:nvGrpSpPr>
            <p:cNvPr id="382" name="Group 383"/>
            <p:cNvGrpSpPr>
              <a:grpSpLocks/>
            </p:cNvGrpSpPr>
            <p:nvPr/>
          </p:nvGrpSpPr>
          <p:grpSpPr bwMode="auto">
            <a:xfrm>
              <a:off x="2064" y="1392"/>
              <a:ext cx="2025" cy="1409"/>
              <a:chOff x="1488" y="1488"/>
              <a:chExt cx="2025" cy="1409"/>
            </a:xfrm>
          </p:grpSpPr>
          <p:grpSp>
            <p:nvGrpSpPr>
              <p:cNvPr id="383" name="Group 384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406" name="Oval 385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407" name="Text Box 386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84" name="Group 387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404" name="Oval 388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10/</a:t>
                  </a:r>
                </a:p>
              </p:txBody>
            </p:sp>
            <p:sp>
              <p:nvSpPr>
                <p:cNvPr id="405" name="Text Box 389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85" name="Group 384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402" name="Oval 39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403" name="Text Box 39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86" name="Group 393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400" name="Oval 394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401" name="Text Box 395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87" name="Group 396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98" name="Oval 397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399" name="Text Box 398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88" name="Group 399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96" name="Oval 40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397" name="Text Box 40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89" name="Line 402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" name="Line 403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" name="Line 404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" name="Line 405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" name="Line 406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" name="Line 407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33CC33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5" name="Line 408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08" name="Group 409"/>
          <p:cNvGrpSpPr>
            <a:grpSpLocks/>
          </p:cNvGrpSpPr>
          <p:nvPr/>
        </p:nvGrpSpPr>
        <p:grpSpPr bwMode="auto">
          <a:xfrm>
            <a:off x="3401240" y="1581151"/>
            <a:ext cx="4941888" cy="2397125"/>
            <a:chOff x="1488" y="1488"/>
            <a:chExt cx="2256" cy="1409"/>
          </a:xfrm>
        </p:grpSpPr>
        <p:sp>
          <p:nvSpPr>
            <p:cNvPr id="409" name="AutoShape 410"/>
            <p:cNvSpPr>
              <a:spLocks noChangeArrowheads="1"/>
            </p:cNvSpPr>
            <p:nvPr/>
          </p:nvSpPr>
          <p:spPr bwMode="auto">
            <a:xfrm rot="5748254">
              <a:off x="3480" y="2520"/>
              <a:ext cx="288" cy="240"/>
            </a:xfrm>
            <a:prstGeom prst="curvedDownArrow">
              <a:avLst>
                <a:gd name="adj1" fmla="val 10683"/>
                <a:gd name="adj2" fmla="val 48950"/>
                <a:gd name="adj3" fmla="val 36245"/>
              </a:avLst>
            </a:prstGeom>
            <a:solidFill>
              <a:srgbClr val="F8F8F8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>
                <a:solidFill>
                  <a:srgbClr val="FF0000"/>
                </a:solidFill>
                <a:latin typeface="Verdana" panose="020B0604030504040204" pitchFamily="34" charset="0"/>
              </a:endParaRPr>
            </a:p>
          </p:txBody>
        </p:sp>
        <p:grpSp>
          <p:nvGrpSpPr>
            <p:cNvPr id="410" name="Group 411"/>
            <p:cNvGrpSpPr>
              <a:grpSpLocks/>
            </p:cNvGrpSpPr>
            <p:nvPr/>
          </p:nvGrpSpPr>
          <p:grpSpPr bwMode="auto">
            <a:xfrm>
              <a:off x="1488" y="1488"/>
              <a:ext cx="2025" cy="1409"/>
              <a:chOff x="1488" y="1488"/>
              <a:chExt cx="2025" cy="1409"/>
            </a:xfrm>
          </p:grpSpPr>
          <p:grpSp>
            <p:nvGrpSpPr>
              <p:cNvPr id="411" name="Group 412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434" name="Oval 41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435" name="Text Box 41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412" name="Group 415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432" name="Oval 41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10/11</a:t>
                  </a:r>
                </a:p>
              </p:txBody>
            </p:sp>
            <p:sp>
              <p:nvSpPr>
                <p:cNvPr id="433" name="Text Box 41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413" name="Group 412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430" name="Oval 419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431" name="Text Box 420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414" name="Group 421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428" name="Oval 42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 dirty="0"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429" name="Text Box 42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415" name="Group 424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426" name="Oval 42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427" name="Text Box 42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416" name="Group 427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424" name="Oval 428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425" name="Text Box 429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417" name="Line 430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" name="Line 431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9" name="Line 432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" name="Line 433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B05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" name="Line 434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" name="Line 435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3" name="Line 436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36" name="Text Box 465"/>
          <p:cNvSpPr txBox="1">
            <a:spLocks noChangeArrowheads="1"/>
          </p:cNvSpPr>
          <p:nvPr/>
        </p:nvSpPr>
        <p:spPr bwMode="auto">
          <a:xfrm>
            <a:off x="126764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437" name="Text Box 466"/>
          <p:cNvSpPr txBox="1">
            <a:spLocks noChangeArrowheads="1"/>
          </p:cNvSpPr>
          <p:nvPr/>
        </p:nvSpPr>
        <p:spPr bwMode="auto">
          <a:xfrm>
            <a:off x="1267640" y="2586038"/>
            <a:ext cx="1524000" cy="641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438" name="Text Box 467"/>
          <p:cNvSpPr txBox="1">
            <a:spLocks noChangeArrowheads="1"/>
          </p:cNvSpPr>
          <p:nvPr/>
        </p:nvSpPr>
        <p:spPr bwMode="auto">
          <a:xfrm>
            <a:off x="1267640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439" name="Oval 468"/>
          <p:cNvSpPr>
            <a:spLocks noChangeArrowheads="1"/>
          </p:cNvSpPr>
          <p:nvPr/>
        </p:nvSpPr>
        <p:spPr bwMode="auto">
          <a:xfrm>
            <a:off x="429440" y="4857750"/>
            <a:ext cx="2743200" cy="1066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/>
            </a: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Discover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time/ Finish time</a:t>
            </a:r>
          </a:p>
          <a:p>
            <a:pPr algn="ctr"/>
            <a:endParaRPr 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DFS Example: Classification of Edges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52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5324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AutoShape 30"/>
          <p:cNvSpPr>
            <a:spLocks noChangeArrowheads="1"/>
          </p:cNvSpPr>
          <p:nvPr/>
        </p:nvSpPr>
        <p:spPr bwMode="auto">
          <a:xfrm rot="5748254">
            <a:off x="782004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54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5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2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3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" name="Group 3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0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1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48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9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7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44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45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7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57"/>
          <p:cNvGrpSpPr>
            <a:grpSpLocks/>
          </p:cNvGrpSpPr>
          <p:nvPr/>
        </p:nvGrpSpPr>
        <p:grpSpPr bwMode="auto">
          <a:xfrm>
            <a:off x="3401241" y="1581150"/>
            <a:ext cx="4437063" cy="2897188"/>
            <a:chOff x="1632" y="1392"/>
            <a:chExt cx="2025" cy="1703"/>
          </a:xfrm>
        </p:grpSpPr>
        <p:grpSp>
          <p:nvGrpSpPr>
            <p:cNvPr id="57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60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83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4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1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1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2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79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0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63" name="Group 62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77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7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64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75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7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65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73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7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66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85" name="Group 86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86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09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0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87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07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8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88" name="Group 87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05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06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89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03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4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90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01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02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1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99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00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92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" name="Group 112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112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35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136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13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33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4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14" name="Group 11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31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32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15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29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0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16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27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28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17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25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26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18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7" name="Group 138"/>
          <p:cNvGrpSpPr>
            <a:grpSpLocks/>
          </p:cNvGrpSpPr>
          <p:nvPr/>
        </p:nvGrpSpPr>
        <p:grpSpPr bwMode="auto">
          <a:xfrm>
            <a:off x="3401241" y="1581151"/>
            <a:ext cx="4437063" cy="3387725"/>
            <a:chOff x="1632" y="1392"/>
            <a:chExt cx="2025" cy="1992"/>
          </a:xfrm>
        </p:grpSpPr>
        <p:grpSp>
          <p:nvGrpSpPr>
            <p:cNvPr id="138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141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164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165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142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162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63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143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160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161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144" name="Group 143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158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59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145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156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157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146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154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155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147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9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166" name="Group 167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167" name="Group 168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90" name="Oval 16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191" name="Text Box 17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68" name="Group 171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88" name="Oval 17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9" name="Text Box 17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69" name="Group 16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86" name="Oval 17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87" name="Text Box 17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70" name="Group 177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84" name="Oval 17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5" name="Text Box 17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71" name="Group 180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82" name="Oval 18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83" name="Text Box 18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72" name="Group 183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80" name="Oval 18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81" name="Text Box 18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73" name="Line 186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187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Line 188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Line 189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Line 190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191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Line 192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2" name="Group 193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193" name="Group 194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16" name="Oval 19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17" name="Text Box 19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94" name="Group 197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14" name="Oval 19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5" name="Text Box 19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95" name="Group 194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12" name="Oval 20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13" name="Text Box 20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96" name="Group 203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0" name="Oval 20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1" name="Text Box 20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97" name="Group 206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08" name="Oval 20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09" name="Text Box 20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98" name="Group 209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06" name="Oval 21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07" name="Text Box 21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99" name="Line 212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Line 213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Line 214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Line 215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Line 216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Line 217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Line 218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8" name="Group 219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219" name="Group 220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42" name="Oval 22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43" name="Text Box 22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20" name="Group 223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40" name="Oval 22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1" name="Text Box 22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21" name="Group 220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8" name="Oval 22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39" name="Text Box 22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22" name="Group 229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36" name="Oval 23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7" name="Text Box 23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23" name="Group 232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34" name="Oval 23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35" name="Text Box 23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24" name="Group 235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32" name="Oval 23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33" name="Text Box 23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25" name="Line 238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Line 239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Line 240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Line 241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Line 242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Line 243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Line 244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4" name="Group 245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245" name="Group 24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68" name="Oval 24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69" name="Text Box 24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46" name="Group 24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66" name="Oval 25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7" name="Text Box 25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47" name="Group 24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64" name="Oval 25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65" name="Text Box 25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48" name="Group 25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62" name="Oval 25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3" name="Text Box 25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49" name="Group 25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60" name="Oval 25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61" name="Text Box 26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50" name="Group 26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58" name="Oval 26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259" name="Text Box 26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51" name="Line 26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Line 26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Line 26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" name="Line 26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" name="Line 26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Line 26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Line 27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0" name="Group 271"/>
          <p:cNvGrpSpPr>
            <a:grpSpLocks/>
          </p:cNvGrpSpPr>
          <p:nvPr/>
        </p:nvGrpSpPr>
        <p:grpSpPr bwMode="auto">
          <a:xfrm>
            <a:off x="3401241" y="1581151"/>
            <a:ext cx="4437063" cy="3880077"/>
            <a:chOff x="1632" y="1392"/>
            <a:chExt cx="2025" cy="2281"/>
          </a:xfrm>
        </p:grpSpPr>
        <p:grpSp>
          <p:nvGrpSpPr>
            <p:cNvPr id="271" name="Group 272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274" name="Group 273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297" name="Oval 27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298" name="Text Box 27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75" name="Group 276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295" name="Oval 27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96" name="Text Box 27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76" name="Group 279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293" name="Oval 28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294" name="Text Box 28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77" name="Group 276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91" name="Oval 28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latin typeface="Gill Sans" charset="0"/>
                  </a:endParaRPr>
                </a:p>
              </p:txBody>
            </p:sp>
            <p:sp>
              <p:nvSpPr>
                <p:cNvPr id="292" name="Text Box 28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78" name="Group 285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89" name="Oval 28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290" name="Text Box 28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79" name="Group 288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87" name="Oval 28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288" name="Text Box 29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280" name="Line 291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Line 292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" name="Line 293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Line 294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Line 295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Line 296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Line 297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2" name="Line 298"/>
            <p:cNvSpPr>
              <a:spLocks noChangeShapeType="1"/>
            </p:cNvSpPr>
            <p:nvPr/>
          </p:nvSpPr>
          <p:spPr bwMode="auto">
            <a:xfrm>
              <a:off x="1632" y="3552"/>
              <a:ext cx="864" cy="0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" name="Text Box 299"/>
            <p:cNvSpPr txBox="1">
              <a:spLocks noChangeArrowheads="1"/>
            </p:cNvSpPr>
            <p:nvPr/>
          </p:nvSpPr>
          <p:spPr bwMode="auto">
            <a:xfrm>
              <a:off x="2592" y="3456"/>
              <a:ext cx="1008" cy="21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Times New Roman" panose="02020603050405020304" pitchFamily="18" charset="0"/>
                </a:rPr>
                <a:t>Forward Edge</a:t>
              </a:r>
            </a:p>
          </p:txBody>
        </p:sp>
      </p:grpSp>
      <p:grpSp>
        <p:nvGrpSpPr>
          <p:cNvPr id="299" name="Group 300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300" name="Group 301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23" name="Oval 30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24" name="Text Box 30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01" name="Group 304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21" name="Oval 30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2" name="Text Box 30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02" name="Group 30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19" name="Oval 30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20" name="Text Box 30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03" name="Group 310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17" name="Oval 31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9/</a:t>
                </a:r>
              </a:p>
            </p:txBody>
          </p:sp>
          <p:sp>
            <p:nvSpPr>
              <p:cNvPr id="318" name="Text Box 31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04" name="Group 313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15" name="Oval 31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16" name="Text Box 31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05" name="Group 316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13" name="Oval 31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14" name="Text Box 31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06" name="Line 319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Line 320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Line 321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Line 322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Line 323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" name="Line 324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Line 325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5" name="Group 326"/>
          <p:cNvGrpSpPr>
            <a:grpSpLocks/>
          </p:cNvGrpSpPr>
          <p:nvPr/>
        </p:nvGrpSpPr>
        <p:grpSpPr bwMode="auto">
          <a:xfrm>
            <a:off x="3401241" y="1581151"/>
            <a:ext cx="4437063" cy="4367213"/>
            <a:chOff x="1632" y="1392"/>
            <a:chExt cx="2025" cy="2567"/>
          </a:xfrm>
        </p:grpSpPr>
        <p:grpSp>
          <p:nvGrpSpPr>
            <p:cNvPr id="326" name="Group 327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329" name="Group 328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52" name="Oval 329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353" name="Text Box 330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30" name="Group 331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50" name="Oval 332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51" name="Text Box 333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31" name="Group 334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48" name="Oval 335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349" name="Text Box 336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32" name="Group 331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46" name="Oval 338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347" name="Text Box 339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33" name="Group 340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44" name="Oval 341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345" name="Text Box 342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34" name="Group 343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42" name="Oval 344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343" name="Text Box 345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35" name="Line 346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" name="Line 347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7" name="Line 348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" name="Line 349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" name="Line 350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" name="Line 351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33CC33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" name="Line 352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7" name="Line 353"/>
            <p:cNvSpPr>
              <a:spLocks noChangeShapeType="1"/>
            </p:cNvSpPr>
            <p:nvPr/>
          </p:nvSpPr>
          <p:spPr bwMode="auto">
            <a:xfrm>
              <a:off x="1632" y="3840"/>
              <a:ext cx="864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" name="Text Box 354"/>
            <p:cNvSpPr txBox="1">
              <a:spLocks noChangeArrowheads="1"/>
            </p:cNvSpPr>
            <p:nvPr/>
          </p:nvSpPr>
          <p:spPr bwMode="auto">
            <a:xfrm>
              <a:off x="2592" y="3744"/>
              <a:ext cx="816" cy="21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Times New Roman" panose="02020603050405020304" pitchFamily="18" charset="0"/>
                </a:rPr>
                <a:t>Cross Edge</a:t>
              </a:r>
            </a:p>
          </p:txBody>
        </p:sp>
      </p:grpSp>
      <p:grpSp>
        <p:nvGrpSpPr>
          <p:cNvPr id="354" name="Group 355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355" name="Group 35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78" name="Oval 35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79" name="Text Box 35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56" name="Group 35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76" name="Oval 36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10/</a:t>
                </a:r>
              </a:p>
            </p:txBody>
          </p:sp>
          <p:sp>
            <p:nvSpPr>
              <p:cNvPr id="377" name="Text Box 36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57" name="Group 35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74" name="Oval 36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75" name="Text Box 36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58" name="Group 36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72" name="Oval 36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9/</a:t>
                </a:r>
              </a:p>
            </p:txBody>
          </p:sp>
          <p:sp>
            <p:nvSpPr>
              <p:cNvPr id="373" name="Text Box 36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9" name="Group 36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70" name="Oval 36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71" name="Text Box 37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0" name="Group 37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68" name="Oval 37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69" name="Text Box 37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61" name="Line 37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" name="Line 37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3" name="Line 37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" name="Line 37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" name="Line 37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6" name="Line 37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57150">
              <a:solidFill>
                <a:srgbClr val="33CC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7" name="Line 38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0" name="Group 381"/>
          <p:cNvGrpSpPr>
            <a:grpSpLocks/>
          </p:cNvGrpSpPr>
          <p:nvPr/>
        </p:nvGrpSpPr>
        <p:grpSpPr bwMode="auto">
          <a:xfrm>
            <a:off x="3401240" y="1581151"/>
            <a:ext cx="4941888" cy="2397125"/>
            <a:chOff x="2064" y="1392"/>
            <a:chExt cx="2256" cy="1409"/>
          </a:xfrm>
        </p:grpSpPr>
        <p:sp>
          <p:nvSpPr>
            <p:cNvPr id="381" name="AutoShape 382"/>
            <p:cNvSpPr>
              <a:spLocks noChangeArrowheads="1"/>
            </p:cNvSpPr>
            <p:nvPr/>
          </p:nvSpPr>
          <p:spPr bwMode="auto">
            <a:xfrm rot="5748254">
              <a:off x="4056" y="2424"/>
              <a:ext cx="288" cy="240"/>
            </a:xfrm>
            <a:prstGeom prst="curvedDownArrow">
              <a:avLst>
                <a:gd name="adj1" fmla="val 10683"/>
                <a:gd name="adj2" fmla="val 48950"/>
                <a:gd name="adj3" fmla="val 36245"/>
              </a:avLst>
            </a:prstGeom>
            <a:solidFill>
              <a:srgbClr val="FF66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>
                <a:solidFill>
                  <a:srgbClr val="FF0000"/>
                </a:solidFill>
                <a:latin typeface="Verdana" panose="020B0604030504040204" pitchFamily="34" charset="0"/>
              </a:endParaRPr>
            </a:p>
          </p:txBody>
        </p:sp>
        <p:grpSp>
          <p:nvGrpSpPr>
            <p:cNvPr id="382" name="Group 383"/>
            <p:cNvGrpSpPr>
              <a:grpSpLocks/>
            </p:cNvGrpSpPr>
            <p:nvPr/>
          </p:nvGrpSpPr>
          <p:grpSpPr bwMode="auto">
            <a:xfrm>
              <a:off x="2064" y="1392"/>
              <a:ext cx="2025" cy="1409"/>
              <a:chOff x="1488" y="1488"/>
              <a:chExt cx="2025" cy="1409"/>
            </a:xfrm>
          </p:grpSpPr>
          <p:grpSp>
            <p:nvGrpSpPr>
              <p:cNvPr id="383" name="Group 384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406" name="Oval 385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407" name="Text Box 386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84" name="Group 387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404" name="Oval 388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10/</a:t>
                  </a:r>
                </a:p>
              </p:txBody>
            </p:sp>
            <p:sp>
              <p:nvSpPr>
                <p:cNvPr id="405" name="Text Box 389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85" name="Group 384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402" name="Oval 39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403" name="Text Box 39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86" name="Group 393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400" name="Oval 394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401" name="Text Box 395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87" name="Group 396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98" name="Oval 397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399" name="Text Box 398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88" name="Group 399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96" name="Oval 40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397" name="Text Box 40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89" name="Line 402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" name="Line 403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" name="Line 404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" name="Line 405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" name="Line 406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" name="Line 407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33CC33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5" name="Line 408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08" name="Group 409"/>
          <p:cNvGrpSpPr>
            <a:grpSpLocks/>
          </p:cNvGrpSpPr>
          <p:nvPr/>
        </p:nvGrpSpPr>
        <p:grpSpPr bwMode="auto">
          <a:xfrm>
            <a:off x="3401240" y="1581151"/>
            <a:ext cx="4941888" cy="2397125"/>
            <a:chOff x="1488" y="1488"/>
            <a:chExt cx="2256" cy="1409"/>
          </a:xfrm>
        </p:grpSpPr>
        <p:sp>
          <p:nvSpPr>
            <p:cNvPr id="409" name="AutoShape 410"/>
            <p:cNvSpPr>
              <a:spLocks noChangeArrowheads="1"/>
            </p:cNvSpPr>
            <p:nvPr/>
          </p:nvSpPr>
          <p:spPr bwMode="auto">
            <a:xfrm rot="5748254">
              <a:off x="3480" y="2520"/>
              <a:ext cx="288" cy="240"/>
            </a:xfrm>
            <a:prstGeom prst="curvedDownArrow">
              <a:avLst>
                <a:gd name="adj1" fmla="val 10683"/>
                <a:gd name="adj2" fmla="val 48950"/>
                <a:gd name="adj3" fmla="val 36245"/>
              </a:avLst>
            </a:prstGeom>
            <a:solidFill>
              <a:srgbClr val="FF66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>
                <a:solidFill>
                  <a:srgbClr val="FF0000"/>
                </a:solidFill>
                <a:latin typeface="Verdana" panose="020B0604030504040204" pitchFamily="34" charset="0"/>
              </a:endParaRPr>
            </a:p>
          </p:txBody>
        </p:sp>
        <p:grpSp>
          <p:nvGrpSpPr>
            <p:cNvPr id="410" name="Group 411"/>
            <p:cNvGrpSpPr>
              <a:grpSpLocks/>
            </p:cNvGrpSpPr>
            <p:nvPr/>
          </p:nvGrpSpPr>
          <p:grpSpPr bwMode="auto">
            <a:xfrm>
              <a:off x="1488" y="1488"/>
              <a:ext cx="2025" cy="1409"/>
              <a:chOff x="1488" y="1488"/>
              <a:chExt cx="2025" cy="1409"/>
            </a:xfrm>
          </p:grpSpPr>
          <p:grpSp>
            <p:nvGrpSpPr>
              <p:cNvPr id="411" name="Group 412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434" name="Oval 41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435" name="Text Box 41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412" name="Group 415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432" name="Oval 41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10/11</a:t>
                  </a:r>
                </a:p>
              </p:txBody>
            </p:sp>
            <p:sp>
              <p:nvSpPr>
                <p:cNvPr id="433" name="Text Box 41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413" name="Group 412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430" name="Oval 419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431" name="Text Box 420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414" name="Group 421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428" name="Oval 42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429" name="Text Box 42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415" name="Group 424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426" name="Oval 42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427" name="Text Box 42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416" name="Group 427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424" name="Oval 428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425" name="Text Box 429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417" name="Line 430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" name="Line 431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9" name="Line 432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" name="Line 433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" name="Line 434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" name="Line 435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33CC33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3" name="Line 436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36" name="Group 437"/>
          <p:cNvGrpSpPr>
            <a:grpSpLocks/>
          </p:cNvGrpSpPr>
          <p:nvPr/>
        </p:nvGrpSpPr>
        <p:grpSpPr bwMode="auto">
          <a:xfrm>
            <a:off x="3401240" y="1581151"/>
            <a:ext cx="4935538" cy="2397125"/>
            <a:chOff x="1488" y="1488"/>
            <a:chExt cx="2253" cy="1409"/>
          </a:xfrm>
        </p:grpSpPr>
        <p:sp>
          <p:nvSpPr>
            <p:cNvPr id="437" name="AutoShape 438"/>
            <p:cNvSpPr>
              <a:spLocks noChangeArrowheads="1"/>
            </p:cNvSpPr>
            <p:nvPr/>
          </p:nvSpPr>
          <p:spPr bwMode="auto">
            <a:xfrm rot="5748254">
              <a:off x="3477" y="2529"/>
              <a:ext cx="288" cy="240"/>
            </a:xfrm>
            <a:prstGeom prst="curvedDownArrow">
              <a:avLst>
                <a:gd name="adj1" fmla="val 10683"/>
                <a:gd name="adj2" fmla="val 48950"/>
                <a:gd name="adj3" fmla="val 36245"/>
              </a:avLst>
            </a:prstGeom>
            <a:solidFill>
              <a:srgbClr val="F8F8F8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>
                <a:solidFill>
                  <a:srgbClr val="FF0000"/>
                </a:solidFill>
                <a:latin typeface="Verdana" panose="020B0604030504040204" pitchFamily="34" charset="0"/>
              </a:endParaRPr>
            </a:p>
          </p:txBody>
        </p:sp>
        <p:grpSp>
          <p:nvGrpSpPr>
            <p:cNvPr id="438" name="Group 439"/>
            <p:cNvGrpSpPr>
              <a:grpSpLocks/>
            </p:cNvGrpSpPr>
            <p:nvPr/>
          </p:nvGrpSpPr>
          <p:grpSpPr bwMode="auto">
            <a:xfrm>
              <a:off x="1488" y="1488"/>
              <a:ext cx="2025" cy="1409"/>
              <a:chOff x="1488" y="1488"/>
              <a:chExt cx="2025" cy="1409"/>
            </a:xfrm>
          </p:grpSpPr>
          <p:grpSp>
            <p:nvGrpSpPr>
              <p:cNvPr id="439" name="Group 4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462" name="Oval 4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463" name="Text Box 4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440" name="Group 4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460" name="Oval 4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10/11</a:t>
                  </a:r>
                </a:p>
              </p:txBody>
            </p:sp>
            <p:sp>
              <p:nvSpPr>
                <p:cNvPr id="461" name="Text Box 4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441" name="Group 440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458" name="Oval 4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459" name="Text Box 4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442" name="Group 449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456" name="Oval 4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9/12</a:t>
                  </a:r>
                </a:p>
              </p:txBody>
            </p:sp>
            <p:sp>
              <p:nvSpPr>
                <p:cNvPr id="457" name="Text Box 4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443" name="Group 4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454" name="Oval 4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455" name="Text Box 4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444" name="Group 4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452" name="Oval 4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453" name="Text Box 4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445" name="Line 4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6" name="Line 4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" name="Line 4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8" name="Line 4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B05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9" name="Line 4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" name="Line 4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" name="Line 4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64" name="Text Box 465"/>
          <p:cNvSpPr txBox="1">
            <a:spLocks noChangeArrowheads="1"/>
          </p:cNvSpPr>
          <p:nvPr/>
        </p:nvSpPr>
        <p:spPr bwMode="auto">
          <a:xfrm>
            <a:off x="126764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465" name="Text Box 466"/>
          <p:cNvSpPr txBox="1">
            <a:spLocks noChangeArrowheads="1"/>
          </p:cNvSpPr>
          <p:nvPr/>
        </p:nvSpPr>
        <p:spPr bwMode="auto">
          <a:xfrm>
            <a:off x="1267640" y="2586038"/>
            <a:ext cx="1524000" cy="641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466" name="Text Box 467"/>
          <p:cNvSpPr txBox="1">
            <a:spLocks noChangeArrowheads="1"/>
          </p:cNvSpPr>
          <p:nvPr/>
        </p:nvSpPr>
        <p:spPr bwMode="auto">
          <a:xfrm>
            <a:off x="1267640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467" name="Oval 468"/>
          <p:cNvSpPr>
            <a:spLocks noChangeArrowheads="1"/>
          </p:cNvSpPr>
          <p:nvPr/>
        </p:nvSpPr>
        <p:spPr bwMode="auto">
          <a:xfrm>
            <a:off x="429440" y="4857750"/>
            <a:ext cx="2743200" cy="1066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/>
            </a: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Discover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time/ Finish time</a:t>
            </a:r>
          </a:p>
          <a:p>
            <a:pPr algn="ctr"/>
            <a:endParaRPr 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8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DFS Example: Classification of Edges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8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3600" dirty="0"/>
              <a:t>Applications of Depth First Search</a:t>
            </a:r>
          </a:p>
        </p:txBody>
      </p:sp>
      <p:sp>
        <p:nvSpPr>
          <p:cNvPr id="3" name="Rectangle 2"/>
          <p:cNvSpPr/>
          <p:nvPr/>
        </p:nvSpPr>
        <p:spPr>
          <a:xfrm>
            <a:off x="277091" y="2275113"/>
            <a:ext cx="8562109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200" dirty="0"/>
              <a:t>For a weighted graph, DFS traversal of the graph produces the minimum spanning tree and all pair shortest path </a:t>
            </a:r>
            <a:r>
              <a:rPr lang="en-US" sz="2200" dirty="0" smtClean="0"/>
              <a:t>tree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200" dirty="0"/>
              <a:t>Detecting cycle in a </a:t>
            </a:r>
            <a:r>
              <a:rPr lang="en-US" sz="2200" dirty="0" smtClean="0"/>
              <a:t>graph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200" dirty="0" smtClean="0"/>
              <a:t>Path Finding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200" dirty="0" smtClean="0"/>
              <a:t>Topological Sorting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200" dirty="0"/>
              <a:t>To test if a graph is </a:t>
            </a:r>
            <a:r>
              <a:rPr lang="en-US" sz="2200" dirty="0" smtClean="0"/>
              <a:t>bipartite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200" dirty="0"/>
              <a:t>Finding Strongly Connected Components of a </a:t>
            </a:r>
            <a:r>
              <a:rPr lang="en-US" sz="2200" dirty="0" smtClean="0"/>
              <a:t>graph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200" dirty="0"/>
              <a:t>Solving puzzles with only one solution, such as mazes.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2262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555026" y="1859755"/>
            <a:ext cx="814562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(Can be found in university Library)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Preiss,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35493" y="2044005"/>
            <a:ext cx="82820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en.wikipedia.org/wiki/Data_structure</a:t>
            </a:r>
            <a:endParaRPr lang="en-US" dirty="0" smtClean="0"/>
          </a:p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dirty="0">
                <a:hlinkClick r:id="rId3"/>
              </a:rPr>
              <a:t>https://visualgo.net/en/dfsbfs?slide=1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Depth-First Search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77091" y="2424544"/>
            <a:ext cx="8506691" cy="3671455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sz="2400" dirty="0" err="1" smtClean="0">
                <a:solidFill>
                  <a:schemeClr val="bg2">
                    <a:lumMod val="25000"/>
                  </a:schemeClr>
                </a:solidFill>
              </a:rPr>
              <a:t>depthFirstSearch</a:t>
            </a:r>
            <a:r>
              <a:rPr lang="en-US" altLang="ja-JP" sz="2400" dirty="0" smtClean="0">
                <a:solidFill>
                  <a:schemeClr val="bg2">
                    <a:lumMod val="25000"/>
                  </a:schemeClr>
                </a:solidFill>
              </a:rPr>
              <a:t>(v)</a:t>
            </a:r>
          </a:p>
          <a:p>
            <a:pPr>
              <a:buFontTx/>
              <a:buNone/>
            </a:pPr>
            <a:r>
              <a:rPr lang="en-US" altLang="ja-JP" sz="2400" dirty="0" smtClean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pPr>
              <a:buFontTx/>
              <a:buNone/>
            </a:pPr>
            <a:r>
              <a:rPr lang="en-US" altLang="ja-JP" sz="2400" dirty="0" smtClean="0">
                <a:solidFill>
                  <a:schemeClr val="bg2">
                    <a:lumMod val="25000"/>
                  </a:schemeClr>
                </a:solidFill>
              </a:rPr>
              <a:t>   Label vertex </a:t>
            </a:r>
            <a:r>
              <a:rPr lang="en-US" altLang="ja-JP" sz="2400" dirty="0" smtClean="0">
                <a:solidFill>
                  <a:srgbClr val="FF0000"/>
                </a:solidFill>
              </a:rPr>
              <a:t>v</a:t>
            </a:r>
            <a:r>
              <a:rPr lang="en-US" altLang="ja-JP" sz="2400" dirty="0" smtClean="0">
                <a:solidFill>
                  <a:schemeClr val="bg2">
                    <a:lumMod val="25000"/>
                  </a:schemeClr>
                </a:solidFill>
              </a:rPr>
              <a:t> as reached.</a:t>
            </a:r>
          </a:p>
          <a:p>
            <a:pPr>
              <a:buFontTx/>
              <a:buNone/>
            </a:pPr>
            <a:r>
              <a:rPr lang="en-US" altLang="ja-JP" sz="2400" dirty="0" smtClean="0">
                <a:solidFill>
                  <a:schemeClr val="bg2">
                    <a:lumMod val="25000"/>
                  </a:schemeClr>
                </a:solidFill>
              </a:rPr>
              <a:t>   for (each unreached vertex </a:t>
            </a:r>
            <a:r>
              <a:rPr lang="en-US" altLang="ja-JP" sz="2400" dirty="0" smtClean="0">
                <a:solidFill>
                  <a:srgbClr val="FF0000"/>
                </a:solidFill>
              </a:rPr>
              <a:t>u </a:t>
            </a:r>
          </a:p>
          <a:p>
            <a:pPr>
              <a:buFontTx/>
              <a:buNone/>
            </a:pPr>
            <a:r>
              <a:rPr lang="en-US" altLang="ja-JP" sz="2400" dirty="0" smtClean="0">
                <a:solidFill>
                  <a:schemeClr val="bg2">
                    <a:lumMod val="25000"/>
                  </a:schemeClr>
                </a:solidFill>
              </a:rPr>
              <a:t>                                    </a:t>
            </a:r>
            <a:r>
              <a:rPr lang="en-US" altLang="ja-JP" sz="2400" dirty="0" err="1" smtClean="0">
                <a:solidFill>
                  <a:schemeClr val="bg2">
                    <a:lumMod val="25000"/>
                  </a:schemeClr>
                </a:solidFill>
              </a:rPr>
              <a:t>adjacenct</a:t>
            </a:r>
            <a:r>
              <a:rPr lang="en-US" altLang="ja-JP" sz="2400" dirty="0" smtClean="0">
                <a:solidFill>
                  <a:schemeClr val="bg2">
                    <a:lumMod val="25000"/>
                  </a:schemeClr>
                </a:solidFill>
              </a:rPr>
              <a:t> from </a:t>
            </a:r>
            <a:r>
              <a:rPr lang="en-US" altLang="ja-JP" sz="2400" dirty="0" smtClean="0">
                <a:solidFill>
                  <a:srgbClr val="FF0000"/>
                </a:solidFill>
              </a:rPr>
              <a:t>v</a:t>
            </a:r>
            <a:r>
              <a:rPr lang="en-US" altLang="ja-JP" sz="2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>
              <a:buFontTx/>
              <a:buNone/>
            </a:pPr>
            <a:r>
              <a:rPr lang="en-US" altLang="ja-JP" sz="2400" dirty="0" smtClean="0">
                <a:solidFill>
                  <a:schemeClr val="bg2">
                    <a:lumMod val="25000"/>
                  </a:schemeClr>
                </a:solidFill>
              </a:rPr>
              <a:t>      </a:t>
            </a:r>
            <a:r>
              <a:rPr lang="en-US" altLang="ja-JP" sz="2400" dirty="0" err="1" smtClean="0">
                <a:solidFill>
                  <a:schemeClr val="bg2">
                    <a:lumMod val="25000"/>
                  </a:schemeClr>
                </a:solidFill>
              </a:rPr>
              <a:t>depthFirstSearch</a:t>
            </a:r>
            <a:r>
              <a:rPr lang="en-US" altLang="ja-JP" sz="2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ja-JP" sz="2400" dirty="0" smtClean="0">
                <a:solidFill>
                  <a:srgbClr val="FF0000"/>
                </a:solidFill>
              </a:rPr>
              <a:t>u</a:t>
            </a:r>
            <a:r>
              <a:rPr lang="en-US" altLang="ja-JP" sz="2400" dirty="0" smtClean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pPr>
              <a:buFontTx/>
              <a:buNone/>
            </a:pPr>
            <a:r>
              <a:rPr lang="en-US" altLang="ja-JP" sz="2400" dirty="0" smtClean="0">
                <a:solidFill>
                  <a:schemeClr val="bg2">
                    <a:lumMod val="25000"/>
                  </a:schemeClr>
                </a:solidFill>
              </a:rPr>
              <a:t>}</a:t>
            </a:r>
          </a:p>
          <a:p>
            <a:pPr>
              <a:buFontTx/>
              <a:buNone/>
            </a:pPr>
            <a:endParaRPr lang="ja-JP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638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Depth-First Search Example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48756" y="5511047"/>
            <a:ext cx="7772400" cy="7112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Suppose </a:t>
            </a:r>
            <a:r>
              <a:rPr lang="en-US" altLang="ja-JP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that vertex </a:t>
            </a:r>
            <a:r>
              <a:rPr lang="en-US" altLang="ja-JP" dirty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  <a:r>
              <a:rPr lang="en-US" altLang="ja-JP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is selected</a:t>
            </a:r>
            <a:r>
              <a:rPr lang="en-US" altLang="ja-JP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  <a:endParaRPr lang="en-US" altLang="ja-JP" dirty="0">
              <a:solidFill>
                <a:schemeClr val="tx1"/>
              </a:solidFill>
            </a:endParaRPr>
          </a:p>
        </p:txBody>
      </p: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3421555" y="2292391"/>
            <a:ext cx="4056563" cy="3209130"/>
            <a:chOff x="1012" y="676"/>
            <a:chExt cx="2920" cy="2310"/>
          </a:xfrm>
        </p:grpSpPr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>
              <a:off x="1248" y="912"/>
              <a:ext cx="38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1824" y="960"/>
              <a:ext cx="624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1248" y="1488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1632" y="1920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2160" y="2736"/>
              <a:ext cx="100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 flipH="1">
              <a:off x="2544" y="1104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2544" y="2016"/>
              <a:ext cx="67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H="1">
              <a:off x="3456" y="1344"/>
              <a:ext cx="28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1" name="Rectangle 33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32" name="Rectangle 34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3" name="Line 35"/>
            <p:cNvSpPr>
              <a:spLocks noChangeShapeType="1"/>
            </p:cNvSpPr>
            <p:nvPr/>
          </p:nvSpPr>
          <p:spPr bwMode="auto">
            <a:xfrm>
              <a:off x="2640" y="1872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4" name="Line 36"/>
            <p:cNvSpPr>
              <a:spLocks noChangeShapeType="1"/>
            </p:cNvSpPr>
            <p:nvPr/>
          </p:nvSpPr>
          <p:spPr bwMode="auto">
            <a:xfrm>
              <a:off x="1920" y="816"/>
              <a:ext cx="72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>
              <a:off x="1728" y="960"/>
              <a:ext cx="336" cy="15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6" name="Line 38"/>
            <p:cNvSpPr>
              <a:spLocks noChangeShapeType="1"/>
            </p:cNvSpPr>
            <p:nvPr/>
          </p:nvSpPr>
          <p:spPr bwMode="auto">
            <a:xfrm flipV="1">
              <a:off x="2160" y="2064"/>
              <a:ext cx="120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</p:grpSp>
      <p:grpSp>
        <p:nvGrpSpPr>
          <p:cNvPr id="38" name="Group 42"/>
          <p:cNvGrpSpPr>
            <a:grpSpLocks/>
          </p:cNvGrpSpPr>
          <p:nvPr/>
        </p:nvGrpSpPr>
        <p:grpSpPr bwMode="auto">
          <a:xfrm>
            <a:off x="3421075" y="3024728"/>
            <a:ext cx="388985" cy="408434"/>
            <a:chOff x="1012" y="1204"/>
            <a:chExt cx="280" cy="294"/>
          </a:xfrm>
        </p:grpSpPr>
        <p:sp>
          <p:nvSpPr>
            <p:cNvPr id="39" name="Oval 40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0" name="Rectangle 41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41" name="Group 45"/>
          <p:cNvGrpSpPr>
            <a:grpSpLocks/>
          </p:cNvGrpSpPr>
          <p:nvPr/>
        </p:nvGrpSpPr>
        <p:grpSpPr bwMode="auto">
          <a:xfrm>
            <a:off x="4294965" y="2286041"/>
            <a:ext cx="388985" cy="408434"/>
            <a:chOff x="1636" y="676"/>
            <a:chExt cx="280" cy="294"/>
          </a:xfrm>
        </p:grpSpPr>
        <p:sp>
          <p:nvSpPr>
            <p:cNvPr id="42" name="Oval 43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" name="Rectangle 44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44" name="Line 46"/>
          <p:cNvSpPr>
            <a:spLocks noChangeShapeType="1"/>
          </p:cNvSpPr>
          <p:nvPr/>
        </p:nvSpPr>
        <p:spPr bwMode="auto">
          <a:xfrm flipH="1">
            <a:off x="3749413" y="2611619"/>
            <a:ext cx="580257" cy="474235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6" name="テキスト ボックス 1"/>
          <p:cNvSpPr txBox="1"/>
          <p:nvPr/>
        </p:nvSpPr>
        <p:spPr>
          <a:xfrm>
            <a:off x="8291859" y="4267240"/>
            <a:ext cx="461665" cy="7960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b="1" dirty="0" smtClean="0"/>
              <a:t>1</a:t>
            </a:r>
            <a:endParaRPr kumimoji="1" lang="ja-JP" altLang="en-US" b="1" dirty="0"/>
          </a:p>
        </p:txBody>
      </p:sp>
      <p:sp>
        <p:nvSpPr>
          <p:cNvPr id="47" name="テキスト ボックス 2"/>
          <p:cNvSpPr txBox="1"/>
          <p:nvPr/>
        </p:nvSpPr>
        <p:spPr>
          <a:xfrm>
            <a:off x="8118466" y="46353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stack</a:t>
            </a:r>
            <a:endParaRPr kumimoji="1" lang="ja-JP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248756" y="2462707"/>
            <a:ext cx="2457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Start search at vertex 1.</a:t>
            </a:r>
            <a:r>
              <a:rPr lang="en-US" altLang="ja-JP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42228" y="4804651"/>
            <a:ext cx="42407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Label vertex </a:t>
            </a:r>
            <a:r>
              <a:rPr lang="en-US" altLang="ja-JP" dirty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and do a depth first search</a:t>
            </a:r>
            <a:r>
              <a:rPr lang="en-US" altLang="ja-JP" dirty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altLang="ja-JP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from either</a:t>
            </a:r>
            <a:r>
              <a:rPr lang="en-US" altLang="ja-JP" dirty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2 </a:t>
            </a:r>
            <a:r>
              <a:rPr lang="en-US" altLang="ja-JP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or </a:t>
            </a:r>
            <a:r>
              <a:rPr lang="en-US" altLang="ja-JP" dirty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  <a:r>
              <a:rPr lang="en-US" altLang="ja-JP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95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44" grpId="0" animBg="1"/>
      <p:bldP spid="3" grpId="0"/>
      <p:bldP spid="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4693706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Depth-First Search Example</a:t>
            </a:r>
          </a:p>
        </p:txBody>
      </p: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2" name="Oval 5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3" name="Oval 6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4" name="Oval 7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5" name="Oval 9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6" name="Oval 10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7" name="Oval 11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8" name="Oval 13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9" name="Oval 14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0" name="Line 15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1" name="Line 16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2" name="Line 17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3" name="Line 18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4" name="Line 19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5" name="Line 20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6" name="Line 21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7" name="Line 22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8" name="Rectangle 24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69" name="Rectangle 25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70" name="Rectangle 26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71" name="Rectangle 28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72" name="Rectangle 29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73" name="Rectangle 30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74" name="Rectangle 31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75" name="Rectangle 33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76" name="Rectangle 34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77" name="Line 35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8" name="Line 36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9" name="Line 37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0" name="Line 38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1" name="Rectangle 39"/>
          <p:cNvSpPr>
            <a:spLocks noChangeArrowheads="1"/>
          </p:cNvSpPr>
          <p:nvPr/>
        </p:nvSpPr>
        <p:spPr bwMode="auto">
          <a:xfrm>
            <a:off x="152400" y="4876800"/>
            <a:ext cx="7086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32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Label vertex </a:t>
            </a:r>
            <a:r>
              <a:rPr kumimoji="0" lang="en-US" altLang="ja-JP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  <a:r>
              <a:rPr kumimoji="0" lang="en-US" altLang="ja-JP" sz="32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and do a depth first search</a:t>
            </a:r>
            <a:r>
              <a:rPr kumimoji="0" lang="en-US" altLang="ja-JP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</a:t>
            </a:r>
            <a:r>
              <a:rPr kumimoji="0" lang="en-US" altLang="ja-JP" sz="32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from either</a:t>
            </a:r>
            <a:r>
              <a:rPr kumimoji="0" lang="en-US" altLang="ja-JP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3</a:t>
            </a:r>
            <a:r>
              <a:rPr kumimoji="0" lang="en-US" altLang="ja-JP" sz="32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,</a:t>
            </a:r>
            <a:r>
              <a:rPr kumimoji="0" lang="en-US" altLang="ja-JP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5</a:t>
            </a:r>
            <a:r>
              <a:rPr kumimoji="0" lang="en-US" altLang="ja-JP" sz="32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, or </a:t>
            </a:r>
            <a:r>
              <a:rPr kumimoji="0" lang="en-US" altLang="ja-JP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  <a:r>
              <a:rPr kumimoji="0" lang="en-US" altLang="ja-JP" sz="32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grpSp>
        <p:nvGrpSpPr>
          <p:cNvPr id="82" name="Group 42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83" name="Oval 40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4" name="Rectangle 41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85" name="Group 45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86" name="Oval 43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7" name="Rectangle 44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88" name="Line 46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89" name="Group 49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90" name="Oval 47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1" name="Rectangle 48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92" name="Group 52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93" name="Oval 50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4" name="Rectangle 51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95" name="Line 53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002" y="2901950"/>
            <a:ext cx="822325" cy="81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テキスト ボックス 55"/>
          <p:cNvSpPr txBox="1"/>
          <p:nvPr/>
        </p:nvSpPr>
        <p:spPr>
          <a:xfrm>
            <a:off x="7901567" y="334645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stack</a:t>
            </a:r>
            <a:endParaRPr kumimoji="1" lang="ja-JP" altLang="en-US" dirty="0"/>
          </a:p>
        </p:txBody>
      </p:sp>
      <p:sp>
        <p:nvSpPr>
          <p:cNvPr id="101" name="Rectangle 54"/>
          <p:cNvSpPr>
            <a:spLocks noChangeArrowheads="1"/>
          </p:cNvSpPr>
          <p:nvPr/>
        </p:nvSpPr>
        <p:spPr bwMode="auto">
          <a:xfrm>
            <a:off x="152400" y="6019800"/>
            <a:ext cx="70866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3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Suppose that vertex </a:t>
            </a:r>
            <a:r>
              <a:rPr kumimoji="0" lang="en-US" altLang="ja-JP" sz="3200" dirty="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  <a:r>
              <a:rPr kumimoji="0" lang="en-US" altLang="ja-JP" sz="3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is </a:t>
            </a:r>
            <a:r>
              <a:rPr kumimoji="0" lang="en-US" altLang="ja-JP" sz="3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selectd</a:t>
            </a:r>
            <a:r>
              <a:rPr kumimoji="0" lang="en-US" altLang="ja-JP" sz="3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256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101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" name="Oval 5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" name="Oval 13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" name="Oval 14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4" name="Line 18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6" name="Line 20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7" name="Line 21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20" name="Rectangle 25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3" name="Rectangle 29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4" name="Rectangle 30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5" name="Rectangle 31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26" name="Rectangle 33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7" name="Rectangle 34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28" name="Line 35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9" name="Line 36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" name="Line 37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1" name="Line 38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2" name="Rectangle 39"/>
          <p:cNvSpPr>
            <a:spLocks noChangeArrowheads="1"/>
          </p:cNvSpPr>
          <p:nvPr/>
        </p:nvSpPr>
        <p:spPr bwMode="auto">
          <a:xfrm>
            <a:off x="152400" y="4953000"/>
            <a:ext cx="7086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32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Label vertex </a:t>
            </a:r>
            <a:r>
              <a:rPr kumimoji="0" lang="en-US" altLang="ja-JP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  <a:r>
              <a:rPr kumimoji="0" lang="en-US" altLang="ja-JP" sz="32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and do a depth first search</a:t>
            </a:r>
            <a:r>
              <a:rPr kumimoji="0" lang="en-US" altLang="ja-JP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</a:t>
            </a:r>
            <a:r>
              <a:rPr kumimoji="0" lang="en-US" altLang="ja-JP" sz="32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from either</a:t>
            </a:r>
            <a:r>
              <a:rPr kumimoji="0" lang="en-US" altLang="ja-JP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3</a:t>
            </a:r>
            <a:r>
              <a:rPr kumimoji="0" lang="en-US" altLang="ja-JP" sz="32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,</a:t>
            </a:r>
            <a:r>
              <a:rPr kumimoji="0" lang="en-US" altLang="ja-JP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7</a:t>
            </a:r>
            <a:r>
              <a:rPr kumimoji="0" lang="en-US" altLang="ja-JP" sz="32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, or </a:t>
            </a:r>
            <a:r>
              <a:rPr kumimoji="0" lang="en-US" altLang="ja-JP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  <a:r>
              <a:rPr kumimoji="0" lang="en-US" altLang="ja-JP" sz="32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grpSp>
        <p:nvGrpSpPr>
          <p:cNvPr id="33" name="Group 42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34" name="Oval 40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5" name="Rectangle 41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6" name="Group 45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7" name="Oval 43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8" name="Rectangle 44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39" name="Line 46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0" name="Group 49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1" name="Oval 47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2" name="Rectangle 48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3" name="Group 52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4" name="Oval 50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5" name="Rectangle 51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6" name="Line 53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7" name="Group 56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8" name="Oval 54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9" name="Rectangle 55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50" name="Group 59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1" name="Oval 57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2" name="Rectangle 58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53" name="Line 60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4" name="Rectangle 61"/>
          <p:cNvSpPr>
            <a:spLocks noChangeArrowheads="1"/>
          </p:cNvSpPr>
          <p:nvPr/>
        </p:nvSpPr>
        <p:spPr bwMode="auto">
          <a:xfrm>
            <a:off x="152400" y="6019800"/>
            <a:ext cx="7086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32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Suppose that vertex </a:t>
            </a:r>
            <a:r>
              <a:rPr kumimoji="0" lang="en-US" altLang="ja-JP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  <a:r>
              <a:rPr kumimoji="0" lang="en-US" altLang="ja-JP" sz="32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is selected.</a:t>
            </a:r>
          </a:p>
        </p:txBody>
      </p:sp>
      <p:sp>
        <p:nvSpPr>
          <p:cNvPr id="56" name="テキスト ボックス 64"/>
          <p:cNvSpPr txBox="1"/>
          <p:nvPr/>
        </p:nvSpPr>
        <p:spPr>
          <a:xfrm>
            <a:off x="7814468" y="335863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stack</a:t>
            </a:r>
            <a:endParaRPr kumimoji="1" lang="ja-JP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629001" y="2895600"/>
            <a:ext cx="1030090" cy="5204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b="1" dirty="0" smtClean="0"/>
              <a:t>1 2 5</a:t>
            </a:r>
          </a:p>
        </p:txBody>
      </p:sp>
      <p:sp>
        <p:nvSpPr>
          <p:cNvPr id="58" name="Subtitle 2"/>
          <p:cNvSpPr txBox="1">
            <a:spLocks/>
          </p:cNvSpPr>
          <p:nvPr/>
        </p:nvSpPr>
        <p:spPr>
          <a:xfrm>
            <a:off x="335494" y="595100"/>
            <a:ext cx="4693706" cy="374718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Depth-First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65171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9"/>
          <p:cNvSpPr>
            <a:spLocks noChangeArrowheads="1"/>
          </p:cNvSpPr>
          <p:nvPr/>
        </p:nvSpPr>
        <p:spPr bwMode="auto">
          <a:xfrm>
            <a:off x="228600" y="5029200"/>
            <a:ext cx="7086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32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Label vertex </a:t>
            </a:r>
            <a:r>
              <a:rPr kumimoji="0" lang="en-US" altLang="ja-JP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  <a:r>
              <a:rPr kumimoji="0" lang="en-US" altLang="ja-JP" sz="32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and do a depth first search</a:t>
            </a:r>
            <a:r>
              <a:rPr kumimoji="0" lang="en-US" altLang="ja-JP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</a:t>
            </a:r>
            <a:r>
              <a:rPr kumimoji="0" lang="en-US" altLang="ja-JP" sz="32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from either</a:t>
            </a:r>
            <a:r>
              <a:rPr kumimoji="0" lang="en-US" altLang="ja-JP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6</a:t>
            </a:r>
            <a:r>
              <a:rPr kumimoji="0" lang="en-US" altLang="ja-JP" sz="32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or </a:t>
            </a:r>
            <a:r>
              <a:rPr kumimoji="0" lang="en-US" altLang="ja-JP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  <a:r>
              <a:rPr kumimoji="0" lang="en-US" altLang="ja-JP" sz="32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sp>
        <p:nvSpPr>
          <p:cNvPr id="54" name="Rectangle 68"/>
          <p:cNvSpPr>
            <a:spLocks noChangeArrowheads="1"/>
          </p:cNvSpPr>
          <p:nvPr/>
        </p:nvSpPr>
        <p:spPr bwMode="auto">
          <a:xfrm>
            <a:off x="152400" y="6019800"/>
            <a:ext cx="7086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32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Suppose that vertex </a:t>
            </a:r>
            <a:r>
              <a:rPr kumimoji="0" lang="en-US" altLang="ja-JP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  <a:r>
              <a:rPr kumimoji="0" lang="en-US" altLang="ja-JP" sz="32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is selected.</a:t>
            </a:r>
          </a:p>
        </p:txBody>
      </p:sp>
      <p:sp>
        <p:nvSpPr>
          <p:cNvPr id="56" name="テキスト ボックス 70"/>
          <p:cNvSpPr txBox="1"/>
          <p:nvPr/>
        </p:nvSpPr>
        <p:spPr>
          <a:xfrm>
            <a:off x="7964509" y="338233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stack</a:t>
            </a:r>
            <a:endParaRPr kumimoji="1" lang="ja-JP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638138" y="2895600"/>
            <a:ext cx="1311898" cy="5204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b="1" dirty="0" smtClean="0"/>
              <a:t>1 2 5 9</a:t>
            </a:r>
          </a:p>
        </p:txBody>
      </p:sp>
      <p:sp>
        <p:nvSpPr>
          <p:cNvPr id="58" name="Oval 4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9" name="Oval 5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0" name="Oval 6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1" name="Oval 7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2" name="Oval 9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3" name="Oval 10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4" name="Oval 11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5" name="Oval 13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6" name="Oval 14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7" name="Line 15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8" name="Line 16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9" name="Line 17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0" name="Line 18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1" name="Line 19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2" name="Line 20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3" name="Line 21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4" name="Line 22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5" name="Rectangle 24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76" name="Rectangle 25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77" name="Rectangle 26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78" name="Rectangle 28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79" name="Rectangle 29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80" name="Rectangle 30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81" name="Rectangle 31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82" name="Rectangle 33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83" name="Rectangle 34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84" name="Line 35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5" name="Line 36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6" name="Line 37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7" name="Line 38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88" name="Group 42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89" name="Oval 40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0" name="Rectangle 41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91" name="Group 45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92" name="Oval 43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3" name="Rectangle 44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94" name="Line 46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95" name="Group 49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96" name="Oval 47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7" name="Rectangle 48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98" name="Group 52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99" name="Oval 50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00" name="Rectangle 51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101" name="Line 53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102" name="Group 56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103" name="Oval 54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04" name="Rectangle 55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105" name="Group 59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106" name="Oval 57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07" name="Rectangle 58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108" name="Line 60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109" name="Group 63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110" name="Oval 61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11" name="Rectangle 62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112" name="Group 66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113" name="Oval 64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14" name="Rectangle 65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115" name="Line 67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16" name="Subtitle 2"/>
          <p:cNvSpPr txBox="1">
            <a:spLocks/>
          </p:cNvSpPr>
          <p:nvPr/>
        </p:nvSpPr>
        <p:spPr>
          <a:xfrm>
            <a:off x="335494" y="595100"/>
            <a:ext cx="4693706" cy="347009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Depth-First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230555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build="p" autoUpdateAnimBg="0"/>
      <p:bldP spid="115" grpId="0" animBg="1"/>
    </p:bld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eaVert" wrap="square" rtlCol="0">
        <a:spAutoFit/>
      </a:bodyPr>
      <a:lstStyle>
        <a:defPPr>
          <a:defRPr kumimoji="1" b="1" dirty="0" smtClean="0"/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C64CA3FC4E4942ABAD596595C10E21" ma:contentTypeVersion="0" ma:contentTypeDescription="Create a new document." ma:contentTypeScope="" ma:versionID="cfc5c01b05d670fad0c29aad3b7299b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A996B66-3AFD-400D-A081-DE151B3A1036}"/>
</file>

<file path=customXml/itemProps2.xml><?xml version="1.0" encoding="utf-8"?>
<ds:datastoreItem xmlns:ds="http://schemas.openxmlformats.org/officeDocument/2006/customXml" ds:itemID="{0B63D912-4BA4-4D25-A804-74B198850865}"/>
</file>

<file path=customXml/itemProps3.xml><?xml version="1.0" encoding="utf-8"?>
<ds:datastoreItem xmlns:ds="http://schemas.openxmlformats.org/officeDocument/2006/customXml" ds:itemID="{FEEB2DED-C193-4E90-97F7-D0C8095FF7EC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306</TotalTime>
  <Words>4348</Words>
  <Application>Microsoft Office PowerPoint</Application>
  <PresentationFormat>On-screen Show (4:3)</PresentationFormat>
  <Paragraphs>2078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Spectrum</vt:lpstr>
      <vt:lpstr>Graph Traversing and Searching</vt:lpstr>
      <vt:lpstr>Lecture Outline</vt:lpstr>
      <vt:lpstr>Graph Search Methods</vt:lpstr>
      <vt:lpstr>Graph Search Methods</vt:lpstr>
      <vt:lpstr>Depth-First Search</vt:lpstr>
      <vt:lpstr>Depth-First Search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Depth-First Search</vt:lpstr>
      <vt:lpstr>DFS: Classification of Edges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Applications of Depth First Search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Teacher</cp:lastModifiedBy>
  <cp:revision>67</cp:revision>
  <dcterms:created xsi:type="dcterms:W3CDTF">2018-12-10T17:20:29Z</dcterms:created>
  <dcterms:modified xsi:type="dcterms:W3CDTF">2020-04-29T08:40:15Z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0x01010078C64CA3FC4E4942ABAD596595C10E21</vt:lpwstr>
  </property>
</Properties>
</file>