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4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81" r:id="rId3"/>
    <p:sldId id="268" r:id="rId4"/>
    <p:sldId id="283" r:id="rId5"/>
    <p:sldId id="284" r:id="rId6"/>
    <p:sldId id="285" r:id="rId7"/>
    <p:sldId id="286" r:id="rId8"/>
    <p:sldId id="287" r:id="rId9"/>
    <p:sldId id="288" r:id="rId10"/>
    <p:sldId id="289" r:id="rId11"/>
    <p:sldId id="290" r:id="rId12"/>
    <p:sldId id="291" r:id="rId13"/>
    <p:sldId id="292" r:id="rId14"/>
    <p:sldId id="293" r:id="rId15"/>
    <p:sldId id="294" r:id="rId16"/>
    <p:sldId id="282"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279"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85" d="100"/>
          <a:sy n="85" d="100"/>
        </p:scale>
        <p:origin x="1315" y="5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 &amp; Structure</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6513543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2.2</a:t>
                      </a:r>
                      <a:endParaRPr lang="en-US" dirty="0"/>
                    </a:p>
                  </a:txBody>
                  <a:tcPr/>
                </a:tc>
                <a:tc>
                  <a:txBody>
                    <a:bodyPr/>
                    <a:lstStyle/>
                    <a:p>
                      <a:r>
                        <a:rPr lang="en-US" dirty="0"/>
                        <a:t>Week No:</a:t>
                      </a:r>
                    </a:p>
                  </a:txBody>
                  <a:tcPr/>
                </a:tc>
                <a:tc>
                  <a:txBody>
                    <a:bodyPr/>
                    <a:lstStyle/>
                    <a:p>
                      <a:r>
                        <a:rPr lang="en-US"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gridCol w="268415"/>
                <a:gridCol w="162560"/>
                <a:gridCol w="162560"/>
                <a:gridCol w="511578"/>
                <a:gridCol w="438495"/>
                <a:gridCol w="162560"/>
                <a:gridCol w="162560"/>
                <a:gridCol w="239201"/>
                <a:gridCol w="407175"/>
                <a:gridCol w="1166480"/>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tr>
              <a:tr h="175156">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07">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ea typeface="Times New Roman" panose="02020603050405020304" pitchFamily="18" charset="0"/>
                          <a:cs typeface="Courier New" panose="02070309020205020404" pitchFamily="49" charset="0"/>
                        </a:rPr>
                        <a:t>&amp;a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25670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gridCol w="259286"/>
                <a:gridCol w="141194"/>
                <a:gridCol w="131109"/>
                <a:gridCol w="252133"/>
                <a:gridCol w="694681"/>
                <a:gridCol w="151280"/>
                <a:gridCol w="128270"/>
                <a:gridCol w="76835"/>
                <a:gridCol w="176493"/>
                <a:gridCol w="913139"/>
                <a:gridCol w="657311"/>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smtClean="0">
                          <a:effectLst/>
                          <a:latin typeface="Courier New" panose="02070309020205020404" pitchFamily="49" charset="0"/>
                          <a:cs typeface="Courier New" panose="02070309020205020404" pitchFamily="49" charset="0"/>
                        </a:rPr>
                        <a:t>int</a:t>
                      </a:r>
                      <a:r>
                        <a:rPr lang="en-US" sz="1000" dirty="0" smtClean="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116">
                <a:tc row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t>
                      </a: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t>
                      </a:r>
                      <a:r>
                        <a:rPr lang="en-US" sz="1000" dirty="0" err="1" smtClean="0">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smtClean="0">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gridCol w="383348"/>
                <a:gridCol w="366846"/>
                <a:gridCol w="809769"/>
                <a:gridCol w="353116"/>
                <a:gridCol w="874074"/>
                <a:gridCol w="629190"/>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1440">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90">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t>
                      </a:r>
                      <a:r>
                        <a:rPr lang="en-US" sz="1200" dirty="0" err="1" smtClean="0">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282463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gridCol w="248156"/>
                <a:gridCol w="162560"/>
                <a:gridCol w="162560"/>
                <a:gridCol w="472966"/>
                <a:gridCol w="405399"/>
                <a:gridCol w="162560"/>
                <a:gridCol w="162560"/>
                <a:gridCol w="221146"/>
                <a:gridCol w="376442"/>
                <a:gridCol w="1078436"/>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tr>
              <a:tr h="175156">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07">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ea typeface="Times New Roman" panose="02020603050405020304" pitchFamily="18" charset="0"/>
                          <a:cs typeface="Courier New" panose="02070309020205020404" pitchFamily="49" charset="0"/>
                        </a:rPr>
                        <a:t>&amp;b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smtClean="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37204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extLst/>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gridCol w="259286"/>
                <a:gridCol w="141194"/>
                <a:gridCol w="131109"/>
                <a:gridCol w="252133"/>
                <a:gridCol w="694681"/>
                <a:gridCol w="151280"/>
                <a:gridCol w="128270"/>
                <a:gridCol w="76835"/>
                <a:gridCol w="176493"/>
                <a:gridCol w="913139"/>
                <a:gridCol w="657311"/>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116">
                <a:tc row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gridCol w="239681"/>
                <a:gridCol w="170749"/>
                <a:gridCol w="170749"/>
                <a:gridCol w="233070"/>
                <a:gridCol w="642155"/>
                <a:gridCol w="170749"/>
                <a:gridCol w="170749"/>
                <a:gridCol w="98714"/>
                <a:gridCol w="170749"/>
                <a:gridCol w="844096"/>
                <a:gridCol w="607612"/>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smtClean="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97259">
                <a:tc>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259">
                <a:tc row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gridCol w="187960"/>
                <a:gridCol w="93980"/>
                <a:gridCol w="794837"/>
                <a:gridCol w="314178"/>
                <a:gridCol w="132080"/>
                <a:gridCol w="1065481"/>
                <a:gridCol w="162560"/>
                <a:gridCol w="93980"/>
                <a:gridCol w="780820"/>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9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65454"/>
        </p:xfrm>
        <a:graphic>
          <a:graphicData uri="http://schemas.openxmlformats.org/drawingml/2006/table">
            <a:tbl>
              <a:tblPr firstRow="1" firstCol="1" bandRow="1">
                <a:tableStyleId>{2D5ABB26-0587-4C30-8999-92F81FD0307C}</a:tableStyleId>
              </a:tblPr>
              <a:tblGrid>
                <a:gridCol w="337058"/>
                <a:gridCol w="525780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smtClean="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00B050"/>
                          </a:solidFill>
                          <a:effectLst/>
                          <a:latin typeface="Courier New" panose="02070309020205020404" pitchFamily="49" charset="0"/>
                          <a:cs typeface="Courier New" panose="02070309020205020404" pitchFamily="49" charset="0"/>
                        </a:rPr>
                        <a:t>/* </a:t>
                      </a:r>
                      <a:r>
                        <a:rPr lang="en-US" sz="1800" dirty="0">
                          <a:solidFill>
                            <a:srgbClr val="00B050"/>
                          </a:solidFill>
                          <a:effectLst/>
                          <a:latin typeface="Courier New" panose="02070309020205020404" pitchFamily="49" charset="0"/>
                          <a:cs typeface="Courier New" panose="02070309020205020404" pitchFamily="49" charset="0"/>
                        </a:rPr>
                        <a:t>p has a null pointer value </a:t>
                      </a:r>
                      <a:r>
                        <a:rPr lang="en-US" sz="1800" dirty="0" smtClean="0">
                          <a:solidFill>
                            <a:srgbClr val="00B050"/>
                          </a:solidFill>
                          <a:effectLst/>
                          <a:latin typeface="Courier New" panose="02070309020205020404" pitchFamily="49" charset="0"/>
                          <a:cs typeface="Courier New" panose="02070309020205020404" pitchFamily="49" charset="0"/>
                        </a:rPr>
                        <a:t>*/</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bl>
          </a:graphicData>
        </a:graphic>
      </p:graphicFrame>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20090"/>
        </p:xfrm>
        <a:graphic>
          <a:graphicData uri="http://schemas.openxmlformats.org/drawingml/2006/table">
            <a:tbl>
              <a:tblPr firstRow="1" firstCol="1" bandRow="1">
                <a:tableStyleId>{2D5ABB26-0587-4C30-8999-92F81FD0307C}</a:tableStyleId>
              </a:tblPr>
              <a:tblGrid>
                <a:gridCol w="368808"/>
                <a:gridCol w="641985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bl>
          </a:graphicData>
        </a:graphic>
      </p:graphicFrame>
    </p:spTree>
    <p:extLst>
      <p:ext uri="{BB962C8B-B14F-4D97-AF65-F5344CB8AC3E}">
        <p14:creationId xmlns:p14="http://schemas.microsoft.com/office/powerpoint/2010/main" val="1348199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20090"/>
        </p:xfrm>
        <a:graphic>
          <a:graphicData uri="http://schemas.openxmlformats.org/drawingml/2006/table">
            <a:tbl>
              <a:tblPr firstRow="1" firstCol="1" bandRow="1">
                <a:tableStyleId>{2D5ABB26-0587-4C30-8999-92F81FD0307C}</a:tableStyleId>
              </a:tblPr>
              <a:tblGrid>
                <a:gridCol w="368808"/>
                <a:gridCol w="575310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tr>
            </a:tbl>
          </a:graphicData>
        </a:graphic>
      </p:graphicFrame>
    </p:spTree>
    <p:extLst>
      <p:ext uri="{BB962C8B-B14F-4D97-AF65-F5344CB8AC3E}">
        <p14:creationId xmlns:p14="http://schemas.microsoft.com/office/powerpoint/2010/main" val="3014140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smtClean="0">
                <a:solidFill>
                  <a:schemeClr val="tx1"/>
                </a:solidFill>
              </a:rPr>
              <a:t>Pointer</a:t>
            </a:r>
          </a:p>
          <a:p>
            <a:pPr marL="857250" lvl="1" indent="-400050" algn="l">
              <a:buClr>
                <a:schemeClr val="accent6"/>
              </a:buClr>
              <a:buFont typeface="+mj-lt"/>
              <a:buAutoNum type="romanLcPeriod"/>
            </a:pPr>
            <a:r>
              <a:rPr lang="en-US" sz="1600" dirty="0" smtClean="0">
                <a:solidFill>
                  <a:schemeClr val="tx1"/>
                </a:solidFill>
              </a:rPr>
              <a:t>Variable</a:t>
            </a:r>
          </a:p>
          <a:p>
            <a:pPr marL="857250" lvl="1" indent="-400050" algn="l">
              <a:buClr>
                <a:schemeClr val="accent6"/>
              </a:buClr>
              <a:buFont typeface="+mj-lt"/>
              <a:buAutoNum type="romanLcPeriod"/>
            </a:pPr>
            <a:r>
              <a:rPr lang="en-US" sz="1600" dirty="0" smtClean="0">
                <a:solidFill>
                  <a:schemeClr val="tx1"/>
                </a:solidFill>
              </a:rPr>
              <a:t>Example</a:t>
            </a:r>
          </a:p>
          <a:p>
            <a:pPr marL="857250" lvl="1" indent="-400050" algn="l">
              <a:buClr>
                <a:schemeClr val="accent6"/>
              </a:buClr>
              <a:buFont typeface="+mj-lt"/>
              <a:buAutoNum type="romanLcPeriod"/>
            </a:pPr>
            <a:r>
              <a:rPr lang="en-US" sz="1600" dirty="0" smtClean="0">
                <a:solidFill>
                  <a:schemeClr val="tx1"/>
                </a:solidFill>
              </a:rPr>
              <a:t>Pointer &amp; Array</a:t>
            </a:r>
          </a:p>
          <a:p>
            <a:pPr marL="857250" lvl="1" indent="-400050" algn="l">
              <a:buClr>
                <a:schemeClr val="accent6"/>
              </a:buClr>
              <a:buFont typeface="+mj-lt"/>
              <a:buAutoNum type="romanLcPeriod"/>
            </a:pPr>
            <a:r>
              <a:rPr lang="en-US" sz="1600" dirty="0" smtClean="0">
                <a:solidFill>
                  <a:schemeClr val="tx1"/>
                </a:solidFill>
              </a:rPr>
              <a:t>Void Pointer</a:t>
            </a:r>
          </a:p>
          <a:p>
            <a:pPr marL="857250" lvl="1" indent="-400050" algn="l">
              <a:buClr>
                <a:schemeClr val="accent6"/>
              </a:buClr>
              <a:buFont typeface="+mj-lt"/>
              <a:buAutoNum type="romanLcPeriod"/>
            </a:pPr>
            <a:r>
              <a:rPr lang="en-US" sz="1600" dirty="0" smtClean="0">
                <a:solidFill>
                  <a:schemeClr val="tx1"/>
                </a:solidFill>
              </a:rPr>
              <a:t>Null Pointer</a:t>
            </a:r>
          </a:p>
          <a:p>
            <a:pPr marL="857250" lvl="1" indent="-400050" algn="l">
              <a:buClr>
                <a:schemeClr val="accent6"/>
              </a:buClr>
              <a:buFont typeface="+mj-lt"/>
              <a:buAutoNum type="romanLcPeriod"/>
            </a:pPr>
            <a:r>
              <a:rPr lang="en-US" sz="1600" dirty="0" smtClean="0">
                <a:solidFill>
                  <a:schemeClr val="tx1"/>
                </a:solidFill>
              </a:rPr>
              <a:t>Dynamic Memory Allocation</a:t>
            </a:r>
          </a:p>
          <a:p>
            <a:pPr marL="857250" lvl="1" indent="-400050" algn="l">
              <a:buClr>
                <a:schemeClr val="accent6"/>
              </a:buClr>
              <a:buFont typeface="+mj-lt"/>
              <a:buAutoNum type="romanLcPeriod"/>
            </a:pPr>
            <a:r>
              <a:rPr lang="en-US" sz="1600" dirty="0" smtClean="0">
                <a:solidFill>
                  <a:schemeClr val="tx1"/>
                </a:solidFill>
              </a:rPr>
              <a:t>Pointer &amp; Function</a:t>
            </a:r>
          </a:p>
          <a:p>
            <a:pPr marL="857250" lvl="1" indent="-400050" algn="l">
              <a:buClr>
                <a:schemeClr val="accent6"/>
              </a:buClr>
              <a:buFont typeface="+mj-lt"/>
              <a:buAutoNum type="romanLcPeriod"/>
            </a:pPr>
            <a:r>
              <a:rPr lang="en-US" sz="1600" dirty="0" smtClean="0">
                <a:solidFill>
                  <a:schemeClr val="tx1"/>
                </a:solidFill>
              </a:rPr>
              <a:t>Pointer, Array &amp; Function</a:t>
            </a:r>
          </a:p>
          <a:p>
            <a:pPr marL="857250" lvl="1" indent="-400050" algn="l">
              <a:buClr>
                <a:schemeClr val="accent6"/>
              </a:buClr>
              <a:buFont typeface="+mj-lt"/>
              <a:buAutoNum type="romanLcPeriod"/>
            </a:pPr>
            <a:r>
              <a:rPr lang="en-US" sz="1600" dirty="0" smtClean="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smtClean="0">
                <a:solidFill>
                  <a:schemeClr val="tx1"/>
                </a:solidFill>
              </a:rPr>
              <a:t>Structure</a:t>
            </a:r>
          </a:p>
          <a:p>
            <a:pPr marL="857250" lvl="1" indent="-400050" algn="l">
              <a:buClr>
                <a:schemeClr val="accent6"/>
              </a:buClr>
              <a:buFont typeface="+mj-lt"/>
              <a:buAutoNum type="romanLcPeriod"/>
            </a:pPr>
            <a:r>
              <a:rPr lang="en-US" sz="1600" dirty="0" smtClean="0">
                <a:solidFill>
                  <a:schemeClr val="tx1"/>
                </a:solidFill>
              </a:rPr>
              <a:t>Definition</a:t>
            </a:r>
          </a:p>
          <a:p>
            <a:pPr marL="857250" lvl="1" indent="-400050" algn="l">
              <a:buClr>
                <a:schemeClr val="accent6"/>
              </a:buClr>
              <a:buFont typeface="+mj-lt"/>
              <a:buAutoNum type="romanLcPeriod"/>
            </a:pPr>
            <a:r>
              <a:rPr lang="en-US" sz="1600" dirty="0" smtClean="0">
                <a:solidFill>
                  <a:schemeClr val="tx1"/>
                </a:solidFill>
              </a:rPr>
              <a:t>Defining Structure in C++</a:t>
            </a:r>
          </a:p>
          <a:p>
            <a:pPr marL="857250" lvl="1" indent="-400050" algn="l">
              <a:buClr>
                <a:schemeClr val="accent6"/>
              </a:buClr>
              <a:buFont typeface="+mj-lt"/>
              <a:buAutoNum type="romanLcPeriod"/>
            </a:pPr>
            <a:r>
              <a:rPr lang="en-US" sz="1600" dirty="0" smtClean="0">
                <a:solidFill>
                  <a:schemeClr val="tx1"/>
                </a:solidFill>
              </a:rPr>
              <a:t>Declaring Variable of Structure</a:t>
            </a:r>
          </a:p>
          <a:p>
            <a:pPr marL="857250" lvl="1" indent="-400050" algn="l">
              <a:buClr>
                <a:schemeClr val="accent6"/>
              </a:buClr>
              <a:buFont typeface="+mj-lt"/>
              <a:buAutoNum type="romanLcPeriod"/>
            </a:pPr>
            <a:r>
              <a:rPr lang="en-US" sz="1600" dirty="0" smtClean="0">
                <a:solidFill>
                  <a:schemeClr val="tx1"/>
                </a:solidFill>
              </a:rPr>
              <a:t>Access Structure Member</a:t>
            </a:r>
          </a:p>
          <a:p>
            <a:pPr marL="857250" lvl="1" indent="-400050" algn="l">
              <a:buClr>
                <a:schemeClr val="accent6"/>
              </a:buClr>
              <a:buFont typeface="+mj-lt"/>
              <a:buAutoNum type="romanLcPeriod"/>
            </a:pPr>
            <a:r>
              <a:rPr lang="en-US" sz="1600" dirty="0" smtClean="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smtClean="0">
                <a:solidFill>
                  <a:schemeClr val="tx1"/>
                </a:solidFill>
              </a:rPr>
              <a:t>Nested Structure</a:t>
            </a:r>
          </a:p>
          <a:p>
            <a:pPr marL="857250" lvl="1" indent="-400050" algn="l">
              <a:buClr>
                <a:schemeClr val="accent6"/>
              </a:buClr>
              <a:buFont typeface="+mj-lt"/>
              <a:buAutoNum type="romanLcPeriod"/>
            </a:pPr>
            <a:r>
              <a:rPr lang="en-US" sz="1600" dirty="0" smtClean="0">
                <a:solidFill>
                  <a:schemeClr val="tx1"/>
                </a:solidFill>
              </a:rPr>
              <a:t>Self-referential Structure</a:t>
            </a:r>
          </a:p>
          <a:p>
            <a:pPr marL="342900" indent="-342900">
              <a:buFont typeface="+mj-lt"/>
              <a:buAutoNum type="arabicPeriod" startAt="2"/>
            </a:pPr>
            <a:r>
              <a:rPr lang="en-US" sz="1600" dirty="0" smtClean="0">
                <a:solidFill>
                  <a:schemeClr val="tx1"/>
                </a:solidFill>
              </a:rPr>
              <a:t>Books</a:t>
            </a:r>
          </a:p>
          <a:p>
            <a:pPr marL="342900" indent="-342900">
              <a:buFont typeface="+mj-lt"/>
              <a:buAutoNum type="arabicPeriod" startAt="2"/>
            </a:pPr>
            <a:r>
              <a:rPr lang="en-US" sz="1600" dirty="0" smtClean="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gridCol w="3475911"/>
                <a:gridCol w="1572816"/>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endParaRPr lang="en-US" sz="12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main(</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n, </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 of elements: "</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 &gt;&gt; n;         </a:t>
                      </a:r>
                      <a:r>
                        <a:rPr lang="en-US" sz="1200" dirty="0" smtClean="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 </a:t>
                      </a:r>
                      <a:r>
                        <a:rPr lang="en-US" sz="1200" dirty="0" smtClean="0">
                          <a:solidFill>
                            <a:srgbClr val="0000B0"/>
                          </a:solidFill>
                          <a:effectLst/>
                          <a:latin typeface="Courier New" panose="02070309020205020404" pitchFamily="49" charset="0"/>
                          <a:cs typeface="Courier New" panose="02070309020205020404" pitchFamily="49" charset="0"/>
                        </a:rPr>
                        <a:t>new</a:t>
                      </a: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B050"/>
                          </a:solidFill>
                          <a:effectLst/>
                          <a:latin typeface="Courier New" panose="02070309020205020404" pitchFamily="49" charset="0"/>
                          <a:cs typeface="Courier New" panose="02070309020205020404" pitchFamily="49" charset="0"/>
                        </a:rPr>
                        <a:t>nothrow</a:t>
                      </a: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if</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==NULL){  </a:t>
                      </a: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smtClean="0">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smtClean="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"Error! not allocated."</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return 1</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"Enter elements:\n"</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=0;i&lt;n;++</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   </a:t>
                      </a:r>
                      <a:r>
                        <a:rPr lang="en-US" sz="1200" dirty="0" smtClean="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 &gt;&gt; *(</a:t>
                      </a:r>
                      <a:r>
                        <a:rPr lang="en-US" sz="1200" dirty="0" err="1" smtClean="0">
                          <a:effectLst/>
                          <a:latin typeface="Courier New" panose="02070309020205020404" pitchFamily="49" charset="0"/>
                          <a:cs typeface="Courier New" panose="02070309020205020404" pitchFamily="49" charset="0"/>
                        </a:rPr>
                        <a:t>ptr+i</a:t>
                      </a:r>
                      <a:r>
                        <a:rPr lang="en-US" sz="1200" dirty="0" smtClean="0">
                          <a:effectLst/>
                          <a:latin typeface="Courier New" panose="02070309020205020404" pitchFamily="49" charset="0"/>
                          <a:cs typeface="Courier New" panose="02070309020205020404" pitchFamily="49" charset="0"/>
                        </a:rPr>
                        <a:t>);</a:t>
                      </a:r>
                      <a:r>
                        <a:rPr lang="en-US" sz="1200" baseline="0" dirty="0" smtClean="0">
                          <a:effectLst/>
                          <a:latin typeface="Courier New" panose="02070309020205020404" pitchFamily="49" charset="0"/>
                          <a:cs typeface="Courier New" panose="02070309020205020404" pitchFamily="49" charset="0"/>
                        </a:rPr>
                        <a:t>  </a:t>
                      </a:r>
                      <a:r>
                        <a:rPr lang="en-US" sz="1200" baseline="0" dirty="0" smtClean="0">
                          <a:solidFill>
                            <a:srgbClr val="00B050"/>
                          </a:solidFill>
                          <a:effectLst/>
                          <a:latin typeface="Courier New" panose="02070309020205020404" pitchFamily="49" charset="0"/>
                          <a:cs typeface="Courier New" panose="02070309020205020404" pitchFamily="49" charset="0"/>
                        </a:rPr>
                        <a:t>//</a:t>
                      </a:r>
                      <a:r>
                        <a:rPr lang="en-US" sz="1200" dirty="0" err="1" smtClean="0">
                          <a:solidFill>
                            <a:srgbClr val="00B050"/>
                          </a:solidFill>
                          <a:effectLst/>
                          <a:latin typeface="Courier New" panose="02070309020205020404" pitchFamily="49" charset="0"/>
                          <a:cs typeface="Courier New" panose="02070309020205020404" pitchFamily="49" charset="0"/>
                        </a:rPr>
                        <a:t>ptr</a:t>
                      </a:r>
                      <a:r>
                        <a:rPr lang="en-US" sz="1200" dirty="0" smtClean="0">
                          <a:solidFill>
                            <a:srgbClr val="00B050"/>
                          </a:solidFill>
                          <a:effectLst/>
                          <a:latin typeface="Courier New" panose="02070309020205020404" pitchFamily="49" charset="0"/>
                          <a:cs typeface="Courier New" panose="02070309020205020404" pitchFamily="49" charset="0"/>
                        </a:rPr>
                        <a:t>[</a:t>
                      </a:r>
                      <a:r>
                        <a:rPr lang="en-US" sz="1200" dirty="0" err="1" smtClean="0">
                          <a:solidFill>
                            <a:srgbClr val="00B050"/>
                          </a:solidFill>
                          <a:effectLst/>
                          <a:latin typeface="Courier New" panose="02070309020205020404" pitchFamily="49" charset="0"/>
                          <a:cs typeface="Courier New" panose="02070309020205020404" pitchFamily="49" charset="0"/>
                        </a:rPr>
                        <a:t>i</a:t>
                      </a:r>
                      <a:r>
                        <a:rPr lang="en-US" sz="1200" dirty="0" smtClean="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sum += *(</a:t>
                      </a:r>
                      <a:r>
                        <a:rPr lang="en-US" sz="1200" dirty="0" err="1" smtClean="0">
                          <a:effectLst/>
                          <a:latin typeface="Courier New" panose="02070309020205020404" pitchFamily="49" charset="0"/>
                          <a:cs typeface="Courier New" panose="02070309020205020404" pitchFamily="49" charset="0"/>
                        </a:rPr>
                        <a:t>ptr+i</a:t>
                      </a:r>
                      <a:r>
                        <a:rPr lang="en-US" sz="1200" dirty="0" smtClean="0">
                          <a:effectLst/>
                          <a:latin typeface="Courier New" panose="02070309020205020404" pitchFamily="49" charset="0"/>
                          <a:cs typeface="Courier New" panose="02070309020205020404" pitchFamily="49" charset="0"/>
                        </a:rPr>
                        <a:t>);  </a:t>
                      </a:r>
                      <a:r>
                        <a:rPr lang="en-US" sz="1200" baseline="0" dirty="0" smtClean="0">
                          <a:solidFill>
                            <a:srgbClr val="00B050"/>
                          </a:solidFill>
                          <a:effectLst/>
                          <a:latin typeface="Courier New" panose="02070309020205020404" pitchFamily="49" charset="0"/>
                          <a:cs typeface="Courier New" panose="02070309020205020404" pitchFamily="49" charset="0"/>
                        </a:rPr>
                        <a:t> </a:t>
                      </a:r>
                      <a:endParaRPr lang="en-US" sz="1200" dirty="0" smtClean="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"Sum = " </a:t>
                      </a:r>
                      <a:r>
                        <a:rPr lang="en-US" sz="1200" dirty="0" smtClean="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delete</a:t>
                      </a:r>
                      <a:r>
                        <a:rPr lang="en-US" sz="1200" dirty="0" smtClean="0">
                          <a:effectLst/>
                          <a:latin typeface="Courier New" panose="02070309020205020404" pitchFamily="49" charset="0"/>
                          <a:cs typeface="Courier New" panose="02070309020205020404" pitchFamily="49" charset="0"/>
                        </a:rPr>
                        <a:t> [] (</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smtClean="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tr>
            </a:tbl>
          </a:graphicData>
        </a:graphic>
      </p:graphicFrame>
      <p:graphicFrame>
        <p:nvGraphicFramePr>
          <p:cNvPr id="8" name="Table 7"/>
          <p:cNvGraphicFramePr>
            <a:graphicFrameLocks noGrp="1"/>
          </p:cNvGraphicFramePr>
          <p:nvPr>
            <p:extLst/>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gridCol w="634701"/>
                <a:gridCol w="634701"/>
                <a:gridCol w="634701"/>
                <a:gridCol w="634701"/>
              </a:tblGrid>
              <a:tr h="278130">
                <a:tc>
                  <a:txBody>
                    <a:bodyPr/>
                    <a:lstStyle/>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n</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Sum</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smtClean="0">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r>
                        <a:rPr lang="en-US" sz="1400" dirty="0" smtClean="0">
                          <a:latin typeface="Courier New" panose="02070309020205020404" pitchFamily="49" charset="0"/>
                          <a:cs typeface="Courier New" panose="02070309020205020404" pitchFamily="49" charset="0"/>
                        </a:rPr>
                        <a:t>0</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gridCol w="249021"/>
                <a:gridCol w="991424"/>
                <a:gridCol w="991424"/>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a:t>
            </a:r>
            <a:r>
              <a:rPr lang="en-US" sz="1600" dirty="0" smtClean="0"/>
              <a:t>5). </a:t>
            </a:r>
          </a:p>
          <a:p>
            <a:pPr algn="just">
              <a:lnSpc>
                <a:spcPct val="80000"/>
              </a:lnSpc>
              <a:spcBef>
                <a:spcPts val="400"/>
              </a:spcBef>
              <a:spcAft>
                <a:spcPts val="400"/>
              </a:spcAft>
              <a:buClrTx/>
              <a:buFont typeface="Wingdings" panose="05000000000000000000" pitchFamily="2" charset="2"/>
              <a:buChar char="q"/>
            </a:pPr>
            <a:r>
              <a:rPr lang="en-US" sz="1600" dirty="0" smtClean="0"/>
              <a:t>So </a:t>
            </a:r>
            <a:r>
              <a:rPr lang="en-US" sz="1600" dirty="0"/>
              <a:t>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Now </a:t>
            </a:r>
            <a:r>
              <a:rPr lang="en-US" sz="1600" dirty="0"/>
              <a:t>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Another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created (line </a:t>
            </a:r>
            <a:r>
              <a:rPr lang="en-US" sz="1600" dirty="0" smtClean="0"/>
              <a:t>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gridCol w="582632"/>
                <a:gridCol w="154921"/>
                <a:gridCol w="165119"/>
                <a:gridCol w="416856"/>
                <a:gridCol w="417534"/>
                <a:gridCol w="128270"/>
                <a:gridCol w="140970"/>
                <a:gridCol w="48352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a</a:t>
            </a:r>
            <a:r>
              <a:rPr lang="en-US" sz="1600" dirty="0" smtClean="0"/>
              <a:t> (line 13).</a:t>
            </a:r>
          </a:p>
          <a:p>
            <a:pPr algn="just">
              <a:buClrTx/>
              <a:buFont typeface="Wingdings" panose="05000000000000000000" pitchFamily="2" charset="2"/>
              <a:buChar char="q"/>
            </a:pPr>
            <a:r>
              <a:rPr lang="en-US" sz="1600" dirty="0" smtClean="0"/>
              <a:t>With the statement </a:t>
            </a:r>
            <a:r>
              <a:rPr lang="en-US" sz="1600" dirty="0" smtClean="0">
                <a:latin typeface="Courier New" panose="02070309020205020404" pitchFamily="49" charset="0"/>
                <a:cs typeface="Courier New" panose="02070309020205020404" pitchFamily="49" charset="0"/>
              </a:rPr>
              <a:t>*a = *b;</a:t>
            </a:r>
            <a:r>
              <a:rPr lang="en-US" sz="1600" dirty="0" smtClean="0"/>
              <a:t> pointer variable </a:t>
            </a:r>
            <a:r>
              <a:rPr lang="en-US" sz="1600" dirty="0" smtClean="0">
                <a:latin typeface="Courier New" panose="02070309020205020404" pitchFamily="49" charset="0"/>
                <a:cs typeface="Courier New" panose="02070309020205020404" pitchFamily="49" charset="0"/>
              </a:rPr>
              <a:t>*a</a:t>
            </a:r>
            <a:r>
              <a:rPr lang="en-US" sz="1600" dirty="0" smtClean="0"/>
              <a:t>, pointing to </a:t>
            </a:r>
            <a:r>
              <a:rPr lang="en-US" sz="1600" dirty="0" smtClean="0">
                <a:latin typeface="Courier New" panose="02070309020205020404" pitchFamily="49" charset="0"/>
                <a:cs typeface="Courier New" panose="02070309020205020404" pitchFamily="49" charset="0"/>
              </a:rPr>
              <a:t>num1</a:t>
            </a:r>
            <a:r>
              <a:rPr lang="en-US" sz="1600" dirty="0" smtClean="0"/>
              <a:t> of </a:t>
            </a:r>
            <a:r>
              <a:rPr lang="en-US" sz="1600" dirty="0" smtClean="0">
                <a:latin typeface="Courier New" panose="02070309020205020404" pitchFamily="49" charset="0"/>
                <a:cs typeface="Courier New" panose="02070309020205020404" pitchFamily="49" charset="0"/>
              </a:rPr>
              <a:t>main</a:t>
            </a:r>
            <a:r>
              <a:rPr lang="en-US" sz="1600" dirty="0" smtClean="0"/>
              <a:t>, is assigned to the value, </a:t>
            </a:r>
            <a:r>
              <a:rPr lang="en-US" sz="1600" dirty="0" smtClean="0">
                <a:latin typeface="Courier New" panose="02070309020205020404" pitchFamily="49" charset="0"/>
                <a:cs typeface="Courier New" panose="02070309020205020404" pitchFamily="49" charset="0"/>
              </a:rPr>
              <a:t>num2</a:t>
            </a:r>
            <a:r>
              <a:rPr lang="en-US" sz="1600" dirty="0" smtClean="0"/>
              <a:t> in </a:t>
            </a:r>
            <a:r>
              <a:rPr lang="en-US" sz="1600" dirty="0" smtClean="0">
                <a:latin typeface="Courier New" panose="02070309020205020404" pitchFamily="49" charset="0"/>
                <a:cs typeface="Courier New" panose="02070309020205020404" pitchFamily="49" charset="0"/>
              </a:rPr>
              <a:t>main</a:t>
            </a:r>
            <a:r>
              <a:rPr lang="en-US" sz="1600" dirty="0" smtClean="0"/>
              <a:t>, pointed to by pointer </a:t>
            </a:r>
            <a:r>
              <a:rPr lang="en-US" sz="1600" dirty="0" smtClean="0">
                <a:latin typeface="Courier New" panose="02070309020205020404" pitchFamily="49" charset="0"/>
                <a:cs typeface="Courier New" panose="02070309020205020404" pitchFamily="49" charset="0"/>
              </a:rPr>
              <a:t>*b</a:t>
            </a:r>
            <a:r>
              <a:rPr lang="en-US" sz="1600" dirty="0"/>
              <a:t> (line </a:t>
            </a:r>
            <a:r>
              <a:rPr lang="en-US" sz="1600" dirty="0" smtClean="0"/>
              <a:t>14).</a:t>
            </a:r>
          </a:p>
          <a:p>
            <a:pPr algn="just">
              <a:buClrTx/>
              <a:buFont typeface="Wingdings" panose="05000000000000000000" pitchFamily="2" charset="2"/>
              <a:buChar char="q"/>
            </a:pPr>
            <a:r>
              <a:rPr lang="en-US" sz="1600" dirty="0" smtClean="0"/>
              <a:t>With </a:t>
            </a:r>
            <a:r>
              <a:rPr lang="en-US" sz="1600" dirty="0"/>
              <a:t>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smtClean="0">
                <a:latin typeface="Courier New" panose="02070309020205020404" pitchFamily="49" charset="0"/>
                <a:cs typeface="Courier New" panose="02070309020205020404" pitchFamily="49" charset="0"/>
              </a:rPr>
              <a:t>t</a:t>
            </a:r>
            <a:r>
              <a:rPr lang="en-US" sz="1600" dirty="0"/>
              <a:t> (line </a:t>
            </a:r>
            <a:r>
              <a:rPr lang="en-US" sz="1600" dirty="0" smtClean="0"/>
              <a:t>15).</a:t>
            </a: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gridCol w="582632"/>
                <a:gridCol w="154921"/>
                <a:gridCol w="165119"/>
                <a:gridCol w="416856"/>
                <a:gridCol w="417534"/>
                <a:gridCol w="128270"/>
                <a:gridCol w="140970"/>
                <a:gridCol w="48352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smtClean="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Any changes we make to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in function </a:t>
            </a:r>
            <a:r>
              <a:rPr lang="en-US" sz="1600" dirty="0" smtClean="0">
                <a:latin typeface="Courier New" panose="02070309020205020404" pitchFamily="49" charset="0"/>
                <a:cs typeface="Courier New" panose="02070309020205020404" pitchFamily="49" charset="0"/>
              </a:rPr>
              <a:t>swap</a:t>
            </a:r>
            <a:r>
              <a:rPr lang="en-US" sz="1600" dirty="0" smtClean="0"/>
              <a:t>, will change the values of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num2</a:t>
            </a:r>
            <a:r>
              <a:rPr lang="en-US" sz="1600" dirty="0" smtClean="0"/>
              <a:t> respectively in function </a:t>
            </a:r>
            <a:r>
              <a:rPr lang="en-US" sz="1600" dirty="0" smtClean="0">
                <a:latin typeface="Courier New" panose="02070309020205020404" pitchFamily="49" charset="0"/>
                <a:cs typeface="Courier New" panose="02070309020205020404" pitchFamily="49" charset="0"/>
              </a:rPr>
              <a:t>main</a:t>
            </a:r>
            <a:r>
              <a:rPr lang="en-US" sz="1600" dirty="0" smtClean="0"/>
              <a:t> as </a:t>
            </a:r>
            <a:r>
              <a:rPr lang="en-US" sz="1600" dirty="0" smtClean="0">
                <a:latin typeface="Courier New" panose="02070309020205020404" pitchFamily="49" charset="0"/>
                <a:cs typeface="Courier New" panose="02070309020205020404" pitchFamily="49" charset="0"/>
              </a:rPr>
              <a:t>a</a:t>
            </a:r>
            <a:r>
              <a:rPr lang="en-US" sz="1600" dirty="0" smtClean="0"/>
              <a:t> is pointing to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is pointing to </a:t>
            </a:r>
            <a:r>
              <a:rPr lang="en-US" sz="1600" dirty="0" smtClean="0">
                <a:latin typeface="Courier New" panose="02070309020205020404" pitchFamily="49" charset="0"/>
                <a:cs typeface="Courier New" panose="02070309020205020404" pitchFamily="49" charset="0"/>
              </a:rPr>
              <a:t>num2</a:t>
            </a:r>
            <a:r>
              <a:rPr lang="en-US" sz="1600" dirty="0" smtClean="0"/>
              <a:t>. </a:t>
            </a:r>
          </a:p>
          <a:p>
            <a:pPr algn="just">
              <a:lnSpc>
                <a:spcPct val="80000"/>
              </a:lnSpc>
              <a:spcBef>
                <a:spcPts val="400"/>
              </a:spcBef>
              <a:spcAft>
                <a:spcPts val="400"/>
              </a:spcAft>
              <a:buClrTx/>
              <a:buFont typeface="Wingdings" panose="05000000000000000000" pitchFamily="2" charset="2"/>
              <a:buChar char="q"/>
            </a:pPr>
            <a:r>
              <a:rPr lang="en-US" sz="1600" dirty="0" smtClean="0"/>
              <a:t>Before exiting the function </a:t>
            </a:r>
            <a:r>
              <a:rPr lang="en-US" sz="1600" dirty="0" smtClean="0">
                <a:latin typeface="Courier New" panose="02070309020205020404" pitchFamily="49" charset="0"/>
                <a:cs typeface="Courier New" panose="02070309020205020404" pitchFamily="49" charset="0"/>
              </a:rPr>
              <a:t>swap</a:t>
            </a:r>
            <a:r>
              <a:rPr lang="en-US" sz="1600" dirty="0" smtClean="0"/>
              <a:t>, the variables created by </a:t>
            </a:r>
            <a:r>
              <a:rPr lang="en-US" sz="1600" dirty="0" smtClean="0">
                <a:latin typeface="Courier New" panose="02070309020205020404" pitchFamily="49" charset="0"/>
                <a:cs typeface="Courier New" panose="02070309020205020404" pitchFamily="49" charset="0"/>
              </a:rPr>
              <a:t>swap</a:t>
            </a:r>
            <a:r>
              <a:rPr lang="en-US" sz="1600" dirty="0" smtClean="0"/>
              <a:t> is destroyed. Then the control goes back to the function </a:t>
            </a:r>
            <a:r>
              <a:rPr lang="en-US" sz="1600" dirty="0" smtClean="0">
                <a:latin typeface="Courier New" panose="02070309020205020404" pitchFamily="49" charset="0"/>
                <a:cs typeface="Courier New" panose="02070309020205020404" pitchFamily="49" charset="0"/>
              </a:rPr>
              <a:t>main</a:t>
            </a:r>
            <a:r>
              <a:rPr lang="en-US" sz="1600" dirty="0" smtClean="0"/>
              <a:t> (in line 5). But nothing changes for the values of the variables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num2</a:t>
            </a:r>
            <a:r>
              <a:rPr lang="en-US" sz="1600" dirty="0" smtClean="0"/>
              <a:t> of </a:t>
            </a:r>
            <a:r>
              <a:rPr lang="en-US" sz="1600" dirty="0" smtClean="0">
                <a:latin typeface="Courier New" panose="02070309020205020404" pitchFamily="49" charset="0"/>
                <a:cs typeface="Courier New" panose="02070309020205020404" pitchFamily="49" charset="0"/>
              </a:rPr>
              <a:t>main</a:t>
            </a:r>
            <a:r>
              <a:rPr lang="en-US" sz="1600" dirty="0" smtClean="0"/>
              <a:t> due to the destruction of the variables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Because, destruction only destroys the space provided for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It does not destroy the space it was pointing to. Whatever changes were made in swap by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remains. </a:t>
            </a: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gridCol w="737553"/>
                <a:gridCol w="581975"/>
                <a:gridCol w="539454"/>
                <a:gridCol w="62449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5</a:t>
                      </a: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respectively  </a:t>
                      </a:r>
                      <a:endParaRPr lang="en-US" sz="13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Then we start with the function </a:t>
            </a:r>
            <a:r>
              <a:rPr lang="en-US" sz="1600" dirty="0" smtClean="0">
                <a:latin typeface="Courier New" panose="02070309020205020404" pitchFamily="49" charset="0"/>
                <a:cs typeface="Courier New" panose="02070309020205020404" pitchFamily="49" charset="0"/>
              </a:rPr>
              <a:t>main</a:t>
            </a:r>
            <a:r>
              <a:rPr lang="en-US" sz="1600" dirty="0" smtClean="0"/>
              <a:t> where two arrays, </a:t>
            </a:r>
            <a:r>
              <a:rPr lang="en-US" sz="1600" dirty="0" err="1" smtClean="0">
                <a:latin typeface="Courier New" panose="02070309020205020404" pitchFamily="49" charset="0"/>
                <a:cs typeface="Courier New" panose="02070309020205020404" pitchFamily="49" charset="0"/>
              </a:rPr>
              <a:t>FirstArray</a:t>
            </a:r>
            <a:r>
              <a:rPr lang="en-US" sz="1600" dirty="0" smtClean="0"/>
              <a:t> with 3 elements and </a:t>
            </a:r>
            <a:r>
              <a:rPr lang="en-US" sz="1600" dirty="0" err="1" smtClean="0">
                <a:latin typeface="Courier New" panose="02070309020205020404" pitchFamily="49" charset="0"/>
                <a:cs typeface="Courier New" panose="02070309020205020404" pitchFamily="49" charset="0"/>
              </a:rPr>
              <a:t>SecondArray</a:t>
            </a:r>
            <a:r>
              <a:rPr lang="en-US" sz="1600" dirty="0" smtClean="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smtClean="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FirstArray</a:t>
            </a:r>
            <a:r>
              <a:rPr lang="en-US" sz="1600" dirty="0" smtClean="0"/>
              <a:t> holds the location of the first element, </a:t>
            </a:r>
            <a:r>
              <a:rPr lang="en-US" sz="1600" dirty="0" smtClean="0">
                <a:latin typeface="Courier New" panose="02070309020205020404" pitchFamily="49" charset="0"/>
                <a:cs typeface="Courier New" panose="02070309020205020404" pitchFamily="49" charset="0"/>
              </a:rPr>
              <a:t>&amp;</a:t>
            </a:r>
            <a:r>
              <a:rPr lang="en-US" sz="1600" dirty="0" err="1" smtClean="0">
                <a:latin typeface="Courier New" panose="02070309020205020404" pitchFamily="49" charset="0"/>
                <a:cs typeface="Courier New" panose="02070309020205020404" pitchFamily="49" charset="0"/>
              </a:rPr>
              <a:t>FirstArray</a:t>
            </a:r>
            <a:r>
              <a:rPr lang="en-US" sz="1600" dirty="0" smtClean="0">
                <a:latin typeface="Courier New" panose="02070309020205020404" pitchFamily="49" charset="0"/>
                <a:cs typeface="Courier New" panose="02070309020205020404" pitchFamily="49" charset="0"/>
              </a:rPr>
              <a:t>[0]</a:t>
            </a:r>
            <a:r>
              <a:rPr lang="en-US" sz="1600" dirty="0" smtClean="0"/>
              <a:t> and </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SecondArray</a:t>
            </a:r>
            <a:r>
              <a:rPr lang="en-US" sz="1600" dirty="0" smtClean="0"/>
              <a:t> holds the location of the first element, </a:t>
            </a:r>
            <a:r>
              <a:rPr lang="en-US" sz="1600" dirty="0" smtClean="0">
                <a:latin typeface="Courier New" panose="02070309020205020404" pitchFamily="49" charset="0"/>
                <a:cs typeface="Courier New" panose="02070309020205020404" pitchFamily="49" charset="0"/>
              </a:rPr>
              <a:t>&amp;</a:t>
            </a:r>
            <a:r>
              <a:rPr lang="en-US" sz="1600" dirty="0" err="1" smtClean="0">
                <a:latin typeface="Courier New" panose="02070309020205020404" pitchFamily="49" charset="0"/>
                <a:cs typeface="Courier New" panose="02070309020205020404" pitchFamily="49" charset="0"/>
              </a:rPr>
              <a:t>SecondArray</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gridCol w="136210"/>
                <a:gridCol w="45605"/>
                <a:gridCol w="304883"/>
                <a:gridCol w="309716"/>
                <a:gridCol w="350105"/>
                <a:gridCol w="53559"/>
                <a:gridCol w="47726"/>
                <a:gridCol w="289718"/>
                <a:gridCol w="353961"/>
                <a:gridCol w="387146"/>
                <a:gridCol w="464574"/>
                <a:gridCol w="387760"/>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Pointer, Array </a:t>
            </a:r>
            <a:r>
              <a:rPr lang="en-US" sz="2600" b="1" dirty="0">
                <a:solidFill>
                  <a:schemeClr val="tx1"/>
                </a:solidFill>
              </a:rPr>
              <a:t>&amp;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gridCol w="132775"/>
                <a:gridCol w="44455"/>
                <a:gridCol w="297193"/>
                <a:gridCol w="301904"/>
                <a:gridCol w="329521"/>
                <a:gridCol w="25400"/>
                <a:gridCol w="25400"/>
                <a:gridCol w="52208"/>
                <a:gridCol w="46522"/>
                <a:gridCol w="282411"/>
                <a:gridCol w="345033"/>
                <a:gridCol w="232873"/>
                <a:gridCol w="25400"/>
                <a:gridCol w="142236"/>
                <a:gridCol w="452857"/>
                <a:gridCol w="377980"/>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smtClean="0">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Length</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t>
                      </a:r>
                      <a:r>
                        <a:rPr lang="en-US" sz="1200" dirty="0" smtClean="0">
                          <a:effectLst/>
                        </a:rPr>
                        <a:t>&amp;</a:t>
                      </a:r>
                      <a:r>
                        <a:rPr lang="en-US" sz="1200" dirty="0" err="1" smtClean="0">
                          <a:effectLst/>
                        </a:rPr>
                        <a:t>FirstArray</a:t>
                      </a:r>
                      <a:r>
                        <a:rPr lang="en-US" sz="1200" dirty="0" smtClean="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a:t>
            </a:r>
            <a:r>
              <a:rPr lang="en-US" sz="1600" dirty="0" smtClean="0"/>
              <a:t>in </a:t>
            </a:r>
            <a:r>
              <a:rPr lang="en-US" sz="1600" dirty="0" smtClean="0">
                <a:latin typeface="Courier New" panose="02070309020205020404" pitchFamily="49" charset="0"/>
                <a:cs typeface="Courier New" panose="02070309020205020404" pitchFamily="49" charset="0"/>
              </a:rPr>
              <a:t>for</a:t>
            </a:r>
            <a:r>
              <a:rPr lang="en-US" sz="1600" dirty="0" smtClean="0"/>
              <a:t> loop </a:t>
            </a:r>
            <a:r>
              <a:rPr lang="en-US" sz="1600" dirty="0" smtClean="0">
                <a:latin typeface="Courier New" panose="02070309020205020404" pitchFamily="49" charset="0"/>
                <a:cs typeface="Courier New" panose="02070309020205020404" pitchFamily="49" charset="0"/>
              </a:rPr>
              <a:t>3</a:t>
            </a:r>
            <a:r>
              <a:rPr lang="en-US" sz="1600" dirty="0" smtClean="0"/>
              <a:t> </a:t>
            </a:r>
            <a:r>
              <a:rPr lang="en-US" sz="1600" dirty="0"/>
              <a:t>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a:t>
            </a:r>
            <a:r>
              <a:rPr lang="en-US" sz="1600" dirty="0" smtClean="0"/>
              <a:t>3</a:t>
            </a:r>
            <a:r>
              <a:rPr lang="en-US" sz="1600" dirty="0"/>
              <a:t>).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600" dirty="0" smtClean="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600" dirty="0" smtClean="0"/>
              <a:t>Hypothetically</a:t>
            </a:r>
            <a:r>
              <a:rPr lang="en-US" sz="1600" dirty="0"/>
              <a:t>,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500" dirty="0" err="1" smtClean="0">
                <a:latin typeface="Courier New" panose="02070309020205020404" pitchFamily="49" charset="0"/>
                <a:cs typeface="Courier New" panose="02070309020205020404" pitchFamily="49" charset="0"/>
              </a:rPr>
              <a:t>FirstArray</a:t>
            </a:r>
            <a:r>
              <a:rPr lang="en-US" sz="1500" dirty="0" smtClean="0">
                <a:latin typeface="Courier New" panose="02070309020205020404" pitchFamily="49" charset="0"/>
                <a:cs typeface="Courier New" panose="02070309020205020404" pitchFamily="49" charset="0"/>
              </a:rPr>
              <a:t>[n]</a:t>
            </a:r>
            <a:r>
              <a:rPr lang="en-US" sz="1500" dirty="0" smtClean="0">
                <a:latin typeface="Courier New" panose="02070309020205020404" pitchFamily="49" charset="0"/>
                <a:cs typeface="Courier New" panose="02070309020205020404" pitchFamily="49" charset="0"/>
                <a:sym typeface="Wingdings" panose="05000000000000000000" pitchFamily="2" charset="2"/>
              </a:rPr>
              <a:t></a:t>
            </a:r>
            <a:r>
              <a:rPr lang="en-US" sz="1500" dirty="0" err="1" smtClean="0">
                <a:latin typeface="Courier New" panose="02070309020205020404" pitchFamily="49" charset="0"/>
                <a:cs typeface="Courier New" panose="02070309020205020404" pitchFamily="49" charset="0"/>
              </a:rPr>
              <a:t>arg</a:t>
            </a:r>
            <a:r>
              <a:rPr lang="en-US" sz="1500" dirty="0" smtClean="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gridCol w="132722"/>
                <a:gridCol w="44437"/>
                <a:gridCol w="297075"/>
                <a:gridCol w="301784"/>
                <a:gridCol w="329389"/>
                <a:gridCol w="25400"/>
                <a:gridCol w="25400"/>
                <a:gridCol w="52187"/>
                <a:gridCol w="46504"/>
                <a:gridCol w="282298"/>
                <a:gridCol w="344896"/>
                <a:gridCol w="232780"/>
                <a:gridCol w="25400"/>
                <a:gridCol w="142179"/>
                <a:gridCol w="452676"/>
                <a:gridCol w="377829"/>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smtClean="0">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Length</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n</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t>
                      </a:r>
                      <a:r>
                        <a:rPr lang="en-US" sz="1200" dirty="0" smtClean="0">
                          <a:effectLst/>
                        </a:rPr>
                        <a:t>&amp;</a:t>
                      </a:r>
                      <a:r>
                        <a:rPr lang="en-US" sz="1200" dirty="0" err="1" smtClean="0">
                          <a:effectLst/>
                        </a:rPr>
                        <a:t>FirstArray</a:t>
                      </a:r>
                      <a:r>
                        <a:rPr lang="en-US" sz="1200" dirty="0" smtClean="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smtClean="0">
                <a:latin typeface="Courier New" panose="02070309020205020404" pitchFamily="49" charset="0"/>
                <a:cs typeface="Courier New" panose="02070309020205020404" pitchFamily="49" charset="0"/>
              </a:rPr>
              <a:t>main</a:t>
            </a:r>
            <a:r>
              <a:rPr lang="en-US" sz="1400" dirty="0"/>
              <a:t> (line 13). </a:t>
            </a:r>
            <a:r>
              <a:rPr lang="en-US" sz="1400" dirty="0" smtClean="0"/>
              <a:t>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smtClean="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smtClean="0"/>
              <a:t>remains.</a:t>
            </a:r>
          </a:p>
          <a:p>
            <a:pPr algn="just">
              <a:lnSpc>
                <a:spcPct val="80000"/>
              </a:lnSpc>
              <a:spcBef>
                <a:spcPts val="400"/>
              </a:spcBef>
              <a:spcAft>
                <a:spcPts val="400"/>
              </a:spcAft>
              <a:buClrTx/>
              <a:buFont typeface="Wingdings" panose="05000000000000000000" pitchFamily="2" charset="2"/>
              <a:buChar char="q"/>
            </a:pPr>
            <a:r>
              <a:rPr lang="en-US" sz="1400" dirty="0" smtClean="0"/>
              <a:t>Next the </a:t>
            </a:r>
            <a:r>
              <a:rPr lang="en-US" sz="1400" dirty="0"/>
              <a:t>function </a:t>
            </a:r>
            <a:r>
              <a:rPr lang="en-US" sz="1400" dirty="0" err="1">
                <a:latin typeface="Courier New" panose="02070309020205020404" pitchFamily="49" charset="0"/>
                <a:cs typeface="Courier New" panose="02070309020205020404" pitchFamily="49" charset="0"/>
              </a:rPr>
              <a:t>PrintArray</a:t>
            </a:r>
            <a:r>
              <a:rPr lang="en-US" sz="1400" dirty="0"/>
              <a:t> </a:t>
            </a:r>
            <a:r>
              <a:rPr lang="en-US" sz="1400" dirty="0" smtClean="0"/>
              <a:t>is called to </a:t>
            </a:r>
            <a:r>
              <a:rPr lang="en-US" sz="1400" dirty="0"/>
              <a:t>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a:t>
            </a:r>
            <a:r>
              <a:rPr lang="en-US" sz="1400" dirty="0" smtClean="0"/>
              <a:t>Except the </a:t>
            </a:r>
            <a:r>
              <a:rPr lang="en-US" sz="1400" dirty="0"/>
              <a:t>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a:t>
            </a:r>
            <a:r>
              <a:rPr lang="en-US" sz="1400" dirty="0" smtClean="0"/>
              <a:t>which is </a:t>
            </a:r>
            <a:r>
              <a:rPr lang="en-US" sz="1400" dirty="0"/>
              <a:t>declared as </a:t>
            </a:r>
            <a:r>
              <a:rPr lang="en-US" sz="1400" dirty="0">
                <a:latin typeface="Courier New" panose="02070309020205020404" pitchFamily="49" charset="0"/>
                <a:cs typeface="Courier New" panose="02070309020205020404" pitchFamily="49" charset="0"/>
              </a:rPr>
              <a:t>constant</a:t>
            </a:r>
            <a:r>
              <a:rPr lang="en-US" sz="1400" dirty="0"/>
              <a:t> variable.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As </a:t>
            </a:r>
            <a:r>
              <a:rPr lang="en-US" sz="1400" dirty="0"/>
              <a:t>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This </a:t>
            </a:r>
            <a:r>
              <a:rPr lang="en-US" sz="1400" dirty="0"/>
              <a:t>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Function </a:t>
            </a:r>
            <a:r>
              <a:rPr lang="en-US" sz="1600" dirty="0" err="1" smtClean="0">
                <a:latin typeface="Courier New" panose="02070309020205020404" pitchFamily="49" charset="0"/>
                <a:cs typeface="Courier New" panose="02070309020205020404" pitchFamily="49" charset="0"/>
              </a:rPr>
              <a:t>ArrMul</a:t>
            </a:r>
            <a:r>
              <a:rPr lang="en-US" sz="1600" dirty="0"/>
              <a:t> (line </a:t>
            </a:r>
            <a:r>
              <a:rPr lang="en-US" sz="1600" dirty="0" smtClean="0"/>
              <a:t>2-6) </a:t>
            </a:r>
            <a:r>
              <a:rPr lang="en-US" sz="1600" dirty="0"/>
              <a:t>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gridCol w="3716492"/>
                <a:gridCol w="1542294"/>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b="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smtClean="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for</a:t>
                      </a:r>
                      <a:r>
                        <a:rPr lang="en-US" sz="1100" b="0" dirty="0" smtClean="0">
                          <a:effectLst/>
                          <a:latin typeface="Courier New" panose="02070309020205020404" pitchFamily="49" charset="0"/>
                          <a:cs typeface="Courier New" panose="02070309020205020404" pitchFamily="49" charset="0"/>
                        </a:rPr>
                        <a:t>(</a:t>
                      </a:r>
                      <a:r>
                        <a:rPr lang="en-US" sz="1100" b="0" dirty="0" err="1" smtClean="0">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=0</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 c[</a:t>
                      </a:r>
                      <a:r>
                        <a:rPr lang="en-US" sz="1100" b="0" dirty="0" err="1" smtClean="0">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a:t>
                      </a:r>
                      <a:r>
                        <a:rPr lang="en-US" sz="1100" b="0" baseline="0" dirty="0" smtClean="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b[</a:t>
                      </a:r>
                      <a:r>
                        <a:rPr lang="en-US" sz="1100" b="0" dirty="0" err="1" smtClean="0">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return</a:t>
                      </a:r>
                      <a:r>
                        <a:rPr lang="en-US" sz="1100" b="0" dirty="0" smtClean="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for</a:t>
                      </a:r>
                      <a:r>
                        <a:rPr lang="en-US" sz="1100" b="0" dirty="0" smtClean="0">
                          <a:effectLst/>
                          <a:latin typeface="Courier New" panose="02070309020205020404" pitchFamily="49" charset="0"/>
                          <a:cs typeface="Courier New" panose="02070309020205020404" pitchFamily="49" charset="0"/>
                        </a:rPr>
                        <a:t>(</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baseline="0" dirty="0" smtClean="0">
                          <a:solidFill>
                            <a:schemeClr val="tx1"/>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*z, x[5</a:t>
                      </a:r>
                      <a:r>
                        <a:rPr lang="en-US" sz="1100" b="0" dirty="0">
                          <a:effectLst/>
                          <a:latin typeface="Courier New" panose="02070309020205020404" pitchFamily="49" charset="0"/>
                          <a:cs typeface="Courier New" panose="02070309020205020404" pitchFamily="49" charset="0"/>
                        </a:rPr>
                        <a:t>]={1,2,3,4,5</a:t>
                      </a:r>
                      <a:r>
                        <a:rPr lang="en-US" sz="1100" b="0" dirty="0" smtClean="0">
                          <a:effectLst/>
                          <a:latin typeface="Courier New" panose="02070309020205020404" pitchFamily="49" charset="0"/>
                          <a:cs typeface="Courier New" panose="02070309020205020404" pitchFamily="49" charset="0"/>
                        </a:rPr>
                        <a:t>}, y[5</a:t>
                      </a:r>
                      <a:r>
                        <a:rPr lang="en-US" sz="1100" b="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z </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delete</a:t>
                      </a:r>
                      <a:r>
                        <a:rPr lang="en-US" sz="1100" b="0" dirty="0" smtClean="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graphicFrame>
        <p:nvGraphicFramePr>
          <p:cNvPr id="7" name="Table 6"/>
          <p:cNvGraphicFramePr>
            <a:graphicFrameLocks noGrp="1"/>
          </p:cNvGraphicFramePr>
          <p:nvPr>
            <p:extLst/>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gridCol w="217170"/>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smtClean="0"/>
              <a:t>Variable</a:t>
            </a:r>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a:t>
            </a:r>
            <a:r>
              <a:rPr lang="en-US" sz="1400" dirty="0" smtClean="0"/>
              <a:t>exiting </a:t>
            </a:r>
            <a:r>
              <a:rPr lang="en-US" sz="1400" dirty="0"/>
              <a:t>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The </a:t>
            </a:r>
            <a:r>
              <a:rPr lang="en-US" sz="1400" dirty="0"/>
              <a:t>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smtClean="0">
                <a:latin typeface="Courier New" panose="02070309020205020404" pitchFamily="49" charset="0"/>
                <a:cs typeface="Courier New" panose="02070309020205020404" pitchFamily="49" charset="0"/>
              </a:rPr>
              <a:t>ArrMul</a:t>
            </a:r>
            <a:r>
              <a:rPr lang="en-US" sz="1400" dirty="0"/>
              <a:t> (line 13).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Then </a:t>
            </a:r>
            <a:r>
              <a:rPr lang="en-US" sz="1400" dirty="0"/>
              <a:t>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smtClean="0">
                <a:latin typeface="Courier New" panose="02070309020205020404" pitchFamily="49" charset="0"/>
                <a:cs typeface="Courier New" panose="02070309020205020404" pitchFamily="49" charset="0"/>
              </a:rPr>
              <a:t>PrintArr</a:t>
            </a:r>
            <a:r>
              <a:rPr lang="en-US" sz="1400" dirty="0"/>
              <a:t> (line </a:t>
            </a:r>
            <a:r>
              <a:rPr lang="en-US" sz="1400" dirty="0" smtClean="0"/>
              <a:t>14-19).</a:t>
            </a:r>
            <a:endParaRPr lang="en-US" sz="1400" dirty="0"/>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gridCol w="3824325"/>
                <a:gridCol w="1587043"/>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*z</a:t>
                      </a:r>
                      <a:r>
                        <a:rPr lang="en-US" sz="1100" dirty="0" smtClean="0">
                          <a:effectLst/>
                          <a:latin typeface="Courier New" panose="02070309020205020404" pitchFamily="49" charset="0"/>
                          <a:cs typeface="Courier New" panose="02070309020205020404" pitchFamily="49" charset="0"/>
                        </a:rPr>
                        <a:t>, x[5</a:t>
                      </a:r>
                      <a:r>
                        <a:rPr lang="en-US" sz="1100" dirty="0">
                          <a:effectLst/>
                          <a:latin typeface="Courier New" panose="02070309020205020404" pitchFamily="49" charset="0"/>
                          <a:cs typeface="Courier New" panose="02070309020205020404" pitchFamily="49" charset="0"/>
                        </a:rPr>
                        <a:t>]={1,2,3,4,5</a:t>
                      </a:r>
                      <a:r>
                        <a:rPr lang="en-US" sz="1100" dirty="0" smtClean="0">
                          <a:effectLst/>
                          <a:latin typeface="Courier New" panose="02070309020205020404" pitchFamily="49" charset="0"/>
                          <a:cs typeface="Courier New" panose="02070309020205020404" pitchFamily="49" charset="0"/>
                        </a:rPr>
                        <a:t>}, y[5</a:t>
                      </a:r>
                      <a:r>
                        <a:rPr lang="en-US" sz="110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delete</a:t>
                      </a:r>
                      <a:r>
                        <a:rPr lang="en-US" sz="1100" dirty="0" smtClean="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smtClean="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gridCol w="159544"/>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71834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Line 20 de-allocates the memory allocated to </a:t>
            </a:r>
            <a:r>
              <a:rPr lang="en-US" sz="1600" dirty="0" smtClean="0">
                <a:latin typeface="Courier New" panose="02070309020205020404" pitchFamily="49" charset="0"/>
                <a:cs typeface="Courier New" panose="02070309020205020404" pitchFamily="49" charset="0"/>
              </a:rPr>
              <a:t>*c</a:t>
            </a:r>
            <a:r>
              <a:rPr lang="en-US" sz="1600" dirty="0" smtClean="0"/>
              <a:t> in function </a:t>
            </a:r>
            <a:r>
              <a:rPr lang="en-US" sz="1600" dirty="0" err="1" smtClean="0">
                <a:latin typeface="Courier New" panose="02070309020205020404" pitchFamily="49" charset="0"/>
                <a:cs typeface="Courier New" panose="02070309020205020404" pitchFamily="49" charset="0"/>
              </a:rPr>
              <a:t>ArrMul</a:t>
            </a:r>
            <a:r>
              <a:rPr lang="en-US" sz="1600" dirty="0" smtClean="0"/>
              <a:t> (line 3) and later returned to </a:t>
            </a:r>
            <a:r>
              <a:rPr lang="en-US" sz="1600" dirty="0" smtClean="0">
                <a:latin typeface="Courier New" panose="02070309020205020404" pitchFamily="49" charset="0"/>
                <a:cs typeface="Courier New" panose="02070309020205020404" pitchFamily="49" charset="0"/>
              </a:rPr>
              <a:t>*z</a:t>
            </a:r>
            <a:r>
              <a:rPr lang="en-US" sz="1600" dirty="0" smtClean="0"/>
              <a:t> in function </a:t>
            </a:r>
            <a:r>
              <a:rPr lang="en-US" sz="1600" dirty="0" smtClean="0">
                <a:latin typeface="Courier New" panose="02070309020205020404" pitchFamily="49" charset="0"/>
                <a:cs typeface="Courier New" panose="02070309020205020404" pitchFamily="49" charset="0"/>
              </a:rPr>
              <a:t>main</a:t>
            </a:r>
            <a:r>
              <a:rPr lang="en-US" sz="1600" dirty="0" smtClean="0"/>
              <a:t> (line 13).</a:t>
            </a:r>
          </a:p>
          <a:p>
            <a:pPr algn="just">
              <a:lnSpc>
                <a:spcPct val="80000"/>
              </a:lnSpc>
              <a:spcBef>
                <a:spcPts val="400"/>
              </a:spcBef>
              <a:spcAft>
                <a:spcPts val="400"/>
              </a:spcAft>
              <a:buClrTx/>
              <a:buFont typeface="Wingdings" panose="05000000000000000000" pitchFamily="2" charset="2"/>
              <a:buChar char="q"/>
            </a:pPr>
            <a:r>
              <a:rPr lang="en-US" sz="1600" dirty="0" smtClean="0"/>
              <a:t>A dynamically allocated memory must be de-allocated</a:t>
            </a:r>
            <a:r>
              <a:rPr lang="en-US" sz="1600" dirty="0"/>
              <a:t>.</a:t>
            </a:r>
            <a:endParaRPr lang="en-US" sz="1600" dirty="0" smtClean="0"/>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gridCol w="3824325"/>
                <a:gridCol w="1587043"/>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*z</a:t>
                      </a:r>
                      <a:r>
                        <a:rPr lang="en-US" sz="1100" dirty="0" smtClean="0">
                          <a:effectLst/>
                          <a:latin typeface="Courier New" panose="02070309020205020404" pitchFamily="49" charset="0"/>
                          <a:cs typeface="Courier New" panose="02070309020205020404" pitchFamily="49" charset="0"/>
                        </a:rPr>
                        <a:t>, x[5</a:t>
                      </a:r>
                      <a:r>
                        <a:rPr lang="en-US" sz="1100" dirty="0">
                          <a:effectLst/>
                          <a:latin typeface="Courier New" panose="02070309020205020404" pitchFamily="49" charset="0"/>
                          <a:cs typeface="Courier New" panose="02070309020205020404" pitchFamily="49" charset="0"/>
                        </a:rPr>
                        <a:t>]={1,2,3,4,5</a:t>
                      </a:r>
                      <a:r>
                        <a:rPr lang="en-US" sz="1100" dirty="0" smtClean="0">
                          <a:effectLst/>
                          <a:latin typeface="Courier New" panose="02070309020205020404" pitchFamily="49" charset="0"/>
                          <a:cs typeface="Courier New" panose="02070309020205020404" pitchFamily="49" charset="0"/>
                        </a:rPr>
                        <a:t>}, y[5</a:t>
                      </a:r>
                      <a:r>
                        <a:rPr lang="en-US" sz="110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delete</a:t>
                      </a:r>
                      <a:r>
                        <a:rPr lang="en-US" sz="1100" dirty="0" smtClean="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smtClean="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b="0" dirty="0" smtClean="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gridCol w="159544"/>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smtClean="0">
                <a:latin typeface="Courier New" panose="02070309020205020404" pitchFamily="49" charset="0"/>
                <a:cs typeface="Courier New" panose="02070309020205020404" pitchFamily="49" charset="0"/>
              </a:rPr>
              <a:t>*c</a:t>
            </a:r>
            <a:r>
              <a:rPr lang="en-US" sz="1400" dirty="0" smtClean="0"/>
              <a:t> </a:t>
            </a:r>
            <a:r>
              <a:rPr lang="en-US" sz="1400" dirty="0"/>
              <a:t>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That </a:t>
            </a:r>
            <a:r>
              <a:rPr lang="en-US" sz="1400" dirty="0"/>
              <a:t>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a:t>
            </a:r>
            <a:r>
              <a:rPr lang="en-US" sz="1400" dirty="0" smtClean="0"/>
              <a:t>3, </a:t>
            </a:r>
            <a:r>
              <a:rPr lang="en-US" sz="1400" dirty="0"/>
              <a:t>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r>
              <a:rPr lang="en-US" sz="1400" dirty="0" smtClean="0"/>
              <a:t>.</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extLst/>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gridCol w="212113"/>
                <a:gridCol w="225075"/>
                <a:gridCol w="282033"/>
                <a:gridCol w="76835"/>
                <a:gridCol w="280627"/>
                <a:gridCol w="77117"/>
                <a:gridCol w="268667"/>
                <a:gridCol w="76835"/>
                <a:gridCol w="256169"/>
                <a:gridCol w="127073"/>
                <a:gridCol w="196678"/>
                <a:gridCol w="176478"/>
                <a:gridCol w="147273"/>
                <a:gridCol w="379570"/>
                <a:gridCol w="399315"/>
                <a:gridCol w="316368"/>
                <a:gridCol w="118888"/>
                <a:gridCol w="320580"/>
                <a:gridCol w="365685"/>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32</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smtClean="0">
                          <a:latin typeface="Courier New" panose="02070309020205020404" pitchFamily="49" charset="0"/>
                          <a:cs typeface="Courier New" panose="02070309020205020404" pitchFamily="49" charset="0"/>
                        </a:rPr>
                        <a:t>45</a:t>
                      </a:r>
                      <a:endParaRPr lang="en-US" sz="1100" dirty="0">
                        <a:latin typeface="Courier New" panose="02070309020205020404" pitchFamily="49"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gridCol w="3681692"/>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smtClean="0">
                          <a:solidFill>
                            <a:srgbClr val="FF0000"/>
                          </a:solidFill>
                          <a:effectLst/>
                          <a:latin typeface="Courier New" panose="02070309020205020404" pitchFamily="49" charset="0"/>
                          <a:cs typeface="Courier New" panose="02070309020205020404" pitchFamily="49" charset="0"/>
                        </a:rPr>
                        <a:t>c[5];</a:t>
                      </a:r>
                      <a:endParaRPr lang="en-US" sz="11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extLst/>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gridCol w="168689"/>
                <a:gridCol w="225075"/>
                <a:gridCol w="282033"/>
                <a:gridCol w="76835"/>
                <a:gridCol w="280627"/>
                <a:gridCol w="77117"/>
                <a:gridCol w="268667"/>
                <a:gridCol w="76835"/>
                <a:gridCol w="256169"/>
                <a:gridCol w="127073"/>
                <a:gridCol w="196678"/>
                <a:gridCol w="176478"/>
                <a:gridCol w="147273"/>
                <a:gridCol w="379570"/>
                <a:gridCol w="399315"/>
                <a:gridCol w="316368"/>
                <a:gridCol w="118888"/>
                <a:gridCol w="320580"/>
                <a:gridCol w="365685"/>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32</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smtClean="0">
                          <a:latin typeface="Courier New" panose="02070309020205020404" pitchFamily="49" charset="0"/>
                          <a:cs typeface="Courier New" panose="02070309020205020404" pitchFamily="49" charset="0"/>
                        </a:rPr>
                        <a:t>45</a:t>
                      </a:r>
                      <a:endParaRPr lang="en-US" sz="1100" dirty="0">
                        <a:latin typeface="Courier New" panose="02070309020205020404" pitchFamily="49"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bl>
          </a:graphicData>
        </a:graphic>
      </p:graphicFrame>
      <p:graphicFrame>
        <p:nvGraphicFramePr>
          <p:cNvPr id="13" name="Table 12"/>
          <p:cNvGraphicFramePr>
            <a:graphicFrameLocks noGrp="1"/>
          </p:cNvGraphicFramePr>
          <p:nvPr>
            <p:extLst/>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tr>
            </a:tbl>
          </a:graphicData>
        </a:graphic>
      </p:graphicFrame>
      <p:graphicFrame>
        <p:nvGraphicFramePr>
          <p:cNvPr id="19" name="Table 18"/>
          <p:cNvGraphicFramePr>
            <a:graphicFrameLocks noGrp="1"/>
          </p:cNvGraphicFramePr>
          <p:nvPr>
            <p:extLst/>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gridCol w="3655322"/>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smtClean="0">
                          <a:solidFill>
                            <a:srgbClr val="FF0000"/>
                          </a:solidFill>
                          <a:effectLst/>
                          <a:latin typeface="Courier New" panose="02070309020205020404" pitchFamily="49" charset="0"/>
                          <a:cs typeface="Courier New" panose="02070309020205020404" pitchFamily="49" charset="0"/>
                        </a:rPr>
                        <a:t>c[5];</a:t>
                      </a:r>
                      <a:endParaRPr lang="en-US" sz="11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r>
                        <a:rPr lang="en-US" sz="1100" dirty="0" smtClean="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endParaRPr lang="en-US" sz="1600" dirty="0" smtClean="0"/>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r>
              <a:rPr lang="en-US" sz="1600" dirty="0" smtClean="0"/>
              <a:t>.</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Structure</a:t>
            </a:r>
            <a:endParaRPr lang="en-US" dirty="0"/>
          </a:p>
        </p:txBody>
      </p:sp>
      <p:sp>
        <p:nvSpPr>
          <p:cNvPr id="3" name="Subtitle 2"/>
          <p:cNvSpPr>
            <a:spLocks noGrp="1"/>
          </p:cNvSpPr>
          <p:nvPr>
            <p:ph type="subTitle" idx="1"/>
          </p:nvPr>
        </p:nvSpPr>
        <p:spPr/>
        <p:txBody>
          <a:bodyPr/>
          <a:lstStyle/>
          <a:p>
            <a:r>
              <a:rPr lang="en-US" dirty="0" smtClean="0"/>
              <a:t>Definition</a:t>
            </a:r>
            <a:endParaRPr lang="en-US" dirty="0"/>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At </a:t>
            </a:r>
            <a:r>
              <a:rPr lang="en-US" dirty="0"/>
              <a:t>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smtClean="0"/>
          </a:p>
          <a:p>
            <a:pPr marL="285750" lvl="1" indent="-285750" algn="just">
              <a:buFont typeface="Wingdings" panose="05000000000000000000" pitchFamily="2" charset="2"/>
              <a:buChar char="q"/>
            </a:pPr>
            <a:r>
              <a:rPr lang="en-US" altLang="en-US" dirty="0" smtClean="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smtClean="0"/>
              <a:t>In general “structure” in C++ is defined as follows:</a:t>
            </a:r>
          </a:p>
          <a:p>
            <a:pPr marL="298847" lvl="1" indent="0">
              <a:buNone/>
            </a:pPr>
            <a:r>
              <a:rPr lang="en-US" sz="1400" dirty="0" err="1" smtClean="0">
                <a:solidFill>
                  <a:srgbClr val="0000B0"/>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name{</a:t>
            </a:r>
          </a:p>
          <a:p>
            <a:pPr marL="298847" lvl="1" indent="0">
              <a:buNone/>
            </a:pPr>
            <a:r>
              <a:rPr lang="en-US" sz="1400" dirty="0" smtClean="0">
                <a:latin typeface="Courier New" panose="02070309020205020404" pitchFamily="49" charset="0"/>
                <a:cs typeface="Courier New" panose="02070309020205020404" pitchFamily="49" charset="0"/>
              </a:rPr>
              <a:t>  list of component variables</a:t>
            </a:r>
          </a:p>
          <a:p>
            <a:pPr marL="298847" lvl="1" indent="0">
              <a:buNone/>
            </a:pPr>
            <a:r>
              <a:rPr lang="en-US" sz="1400" dirty="0" smtClean="0">
                <a:latin typeface="Courier New" panose="02070309020205020404" pitchFamily="49" charset="0"/>
                <a:cs typeface="Courier New" panose="02070309020205020404" pitchFamily="49" charset="0"/>
              </a:rPr>
              <a:t>};</a:t>
            </a:r>
          </a:p>
          <a:p>
            <a:endParaRPr lang="en-US" sz="1400" dirty="0" smtClean="0"/>
          </a:p>
          <a:p>
            <a:pPr>
              <a:buClrTx/>
              <a:buFont typeface="Wingdings" panose="05000000000000000000" pitchFamily="2" charset="2"/>
              <a:buChar char="q"/>
            </a:pPr>
            <a:r>
              <a:rPr lang="en-US" sz="1600" dirty="0" smtClean="0"/>
              <a:t>For example, suppose we need to store a </a:t>
            </a:r>
            <a:r>
              <a:rPr lang="en-US" sz="1600" dirty="0" smtClean="0">
                <a:latin typeface="Courier New" panose="02070309020205020404" pitchFamily="49" charset="0"/>
                <a:cs typeface="Courier New" panose="02070309020205020404" pitchFamily="49" charset="0"/>
              </a:rPr>
              <a:t>name</a:t>
            </a:r>
            <a:r>
              <a:rPr lang="en-US" sz="1600" dirty="0" smtClean="0"/>
              <a:t>, </a:t>
            </a:r>
            <a:r>
              <a:rPr lang="en-US" sz="1600" dirty="0" smtClean="0">
                <a:latin typeface="Courier New" panose="02070309020205020404" pitchFamily="49" charset="0"/>
                <a:cs typeface="Courier New" panose="02070309020205020404" pitchFamily="49" charset="0"/>
              </a:rPr>
              <a:t>age</a:t>
            </a:r>
            <a:r>
              <a:rPr lang="en-US" sz="1600" dirty="0" smtClean="0"/>
              <a:t> and </a:t>
            </a:r>
            <a:r>
              <a:rPr lang="en-US" sz="1600" dirty="0" smtClean="0">
                <a:latin typeface="Courier New" panose="02070309020205020404" pitchFamily="49" charset="0"/>
                <a:cs typeface="Courier New" panose="02070309020205020404" pitchFamily="49" charset="0"/>
              </a:rPr>
              <a:t>salary</a:t>
            </a:r>
            <a:r>
              <a:rPr lang="en-US" sz="1600" dirty="0" smtClean="0"/>
              <a:t> as a single structure. You would first define the new data type using:</a:t>
            </a:r>
          </a:p>
          <a:p>
            <a:pPr marL="298847" lvl="1" indent="0">
              <a:buNone/>
            </a:pPr>
            <a:r>
              <a:rPr lang="en-US" sz="1400" dirty="0" err="1" smtClean="0">
                <a:solidFill>
                  <a:srgbClr val="0000B0"/>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EmployeeRecord</a:t>
            </a:r>
            <a:r>
              <a:rPr lang="en-US" sz="1400" dirty="0" smtClean="0">
                <a:latin typeface="Courier New" panose="02070309020205020404" pitchFamily="49" charset="0"/>
                <a:cs typeface="Courier New" panose="02070309020205020404" pitchFamily="49" charset="0"/>
              </a:rPr>
              <a:t>{</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rgbClr val="0000B0"/>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name[5];</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age;</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rgbClr val="0000B0"/>
                </a:solidFill>
                <a:latin typeface="Courier New" panose="02070309020205020404" pitchFamily="49" charset="0"/>
                <a:cs typeface="Courier New" panose="02070309020205020404" pitchFamily="49" charset="0"/>
              </a:rPr>
              <a:t>float</a:t>
            </a:r>
            <a:r>
              <a:rPr lang="en-US" sz="1400" dirty="0" smtClean="0">
                <a:latin typeface="Courier New" panose="02070309020205020404" pitchFamily="49" charset="0"/>
                <a:cs typeface="Courier New" panose="02070309020205020404" pitchFamily="49" charset="0"/>
              </a:rPr>
              <a:t> salary;</a:t>
            </a:r>
          </a:p>
          <a:p>
            <a:pPr marL="298847" lvl="1"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endParaRPr lang="en-US" sz="1600" dirty="0" smtClean="0"/>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smtClean="0"/>
              <a:t>As we can declare variables for compiler defined data types (example: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 b, *c, d[50];</a:t>
            </a:r>
            <a:r>
              <a:rPr lang="en-US" sz="1600" dirty="0" smtClean="0"/>
              <a:t>), we can do the same for user defined data type created using </a:t>
            </a:r>
            <a:r>
              <a:rPr lang="en-US" sz="1600" dirty="0" err="1" smtClean="0">
                <a:solidFill>
                  <a:srgbClr val="0000B0"/>
                </a:solidFill>
                <a:latin typeface="Courier New" panose="02070309020205020404" pitchFamily="49" charset="0"/>
                <a:cs typeface="Courier New" panose="02070309020205020404" pitchFamily="49" charset="0"/>
              </a:rPr>
              <a:t>struct</a:t>
            </a:r>
            <a:r>
              <a:rPr lang="en-US" sz="1600" dirty="0" smtClean="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name[5</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smtClean="0">
                <a:latin typeface="Courier New" panose="02070309020205020404" pitchFamily="49" charset="0"/>
                <a:cs typeface="Courier New" panose="02070309020205020404" pitchFamily="49" charset="0"/>
              </a:rPr>
              <a:t>}a;</a:t>
            </a:r>
          </a:p>
          <a:p>
            <a:pPr marL="298847" lvl="1" indent="0" algn="just">
              <a:buNone/>
            </a:pPr>
            <a:r>
              <a:rPr lang="en-US" sz="1600" dirty="0" err="1" smtClean="0">
                <a:latin typeface="Courier New" panose="02070309020205020404" pitchFamily="49" charset="0"/>
                <a:cs typeface="Courier New" panose="02070309020205020404" pitchFamily="49" charset="0"/>
              </a:rPr>
              <a:t>EmployeeRecord</a:t>
            </a:r>
            <a:r>
              <a:rPr lang="en-US" sz="1600" dirty="0" smtClean="0">
                <a:latin typeface="Courier New" panose="02070309020205020404" pitchFamily="49" charset="0"/>
                <a:cs typeface="Courier New" panose="02070309020205020404" pitchFamily="49" charset="0"/>
              </a:rPr>
              <a:t> b, *c, d[5];</a:t>
            </a:r>
            <a:endParaRPr lang="en-US" sz="1600" dirty="0">
              <a:latin typeface="Courier New" panose="02070309020205020404" pitchFamily="49" charset="0"/>
              <a:cs typeface="Courier New" panose="02070309020205020404" pitchFamily="49" charset="0"/>
            </a:endParaRPr>
          </a:p>
          <a:p>
            <a:pPr algn="just"/>
            <a:endParaRPr lang="en-US" sz="1600" dirty="0" smtClean="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a:t>
            </a:r>
            <a:r>
              <a:rPr lang="en-US" sz="1600" b="1" dirty="0" smtClean="0">
                <a:solidFill>
                  <a:srgbClr val="7030A0"/>
                </a:solidFill>
                <a:latin typeface="Courier New" panose="02070309020205020404" pitchFamily="49" charset="0"/>
                <a:cs typeface="Courier New" panose="02070309020205020404" pitchFamily="49" charset="0"/>
              </a:rPr>
              <a:t>char </a:t>
            </a:r>
            <a:r>
              <a:rPr lang="en-US" sz="1600" b="1" dirty="0">
                <a:solidFill>
                  <a:srgbClr val="7030A0"/>
                </a:solidFill>
                <a:latin typeface="Courier New" panose="02070309020205020404" pitchFamily="49" charset="0"/>
                <a:cs typeface="Courier New" panose="02070309020205020404" pitchFamily="49" charset="0"/>
              </a:rPr>
              <a:t>name[5]</a:t>
            </a:r>
          </a:p>
          <a:p>
            <a:r>
              <a:rPr lang="en-US" sz="1600" b="1" dirty="0" smtClean="0">
                <a:solidFill>
                  <a:srgbClr val="7030A0"/>
                </a:solidFill>
                <a:latin typeface="Courier New" panose="02070309020205020404" pitchFamily="49" charset="0"/>
                <a:cs typeface="Courier New" panose="02070309020205020404" pitchFamily="49" charset="0"/>
              </a:rPr>
              <a:t> a    </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smtClean="0">
                <a:solidFill>
                  <a:srgbClr val="7030A0"/>
                </a:solidFill>
                <a:latin typeface="Courier New" panose="02070309020205020404" pitchFamily="49" charset="0"/>
                <a:cs typeface="Courier New" panose="02070309020205020404" pitchFamily="49" charset="0"/>
              </a:rPr>
              <a:t>int</a:t>
            </a:r>
            <a:r>
              <a:rPr lang="en-US" sz="1600" b="1" dirty="0" smtClean="0">
                <a:solidFill>
                  <a:srgbClr val="7030A0"/>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smtClean="0"/>
              <a:t>As we can declare variables for compiler defined data types (example: </a:t>
            </a:r>
            <a:r>
              <a:rPr lang="en-US" sz="1500" dirty="0" err="1" smtClean="0">
                <a:solidFill>
                  <a:srgbClr val="0000B0"/>
                </a:solidFill>
                <a:latin typeface="Courier New" panose="02070309020205020404" pitchFamily="49" charset="0"/>
                <a:cs typeface="Courier New" panose="02070309020205020404" pitchFamily="49" charset="0"/>
              </a:rPr>
              <a:t>int</a:t>
            </a:r>
            <a:r>
              <a:rPr lang="en-US" sz="1500" dirty="0" smtClean="0">
                <a:latin typeface="Courier New" panose="02070309020205020404" pitchFamily="49" charset="0"/>
                <a:cs typeface="Courier New" panose="02070309020205020404" pitchFamily="49" charset="0"/>
              </a:rPr>
              <a:t> a, b, *c, d[50];</a:t>
            </a:r>
            <a:r>
              <a:rPr lang="en-US" sz="1500" dirty="0" smtClean="0"/>
              <a:t>), we can do the same for user defined data type created using </a:t>
            </a:r>
            <a:r>
              <a:rPr lang="en-US" sz="1500" dirty="0" err="1" smtClean="0">
                <a:solidFill>
                  <a:srgbClr val="0000B0"/>
                </a:solidFill>
                <a:latin typeface="Courier New" panose="02070309020205020404" pitchFamily="49" charset="0"/>
                <a:cs typeface="Courier New" panose="02070309020205020404" pitchFamily="49" charset="0"/>
              </a:rPr>
              <a:t>struct</a:t>
            </a:r>
            <a:r>
              <a:rPr lang="en-US" sz="1500" dirty="0" smtClean="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name[5</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smtClean="0">
                <a:latin typeface="Courier New" panose="02070309020205020404" pitchFamily="49" charset="0"/>
                <a:cs typeface="Courier New" panose="02070309020205020404" pitchFamily="49" charset="0"/>
              </a:rPr>
              <a:t>}a;</a:t>
            </a:r>
          </a:p>
          <a:p>
            <a:pPr marL="298847" lvl="1" indent="0">
              <a:buNone/>
            </a:pPr>
            <a:r>
              <a:rPr lang="en-US" sz="1500" dirty="0" err="1" smtClean="0">
                <a:latin typeface="Courier New" panose="02070309020205020404" pitchFamily="49" charset="0"/>
                <a:cs typeface="Courier New" panose="02070309020205020404" pitchFamily="49" charset="0"/>
              </a:rPr>
              <a:t>EmployeeRecord</a:t>
            </a:r>
            <a:r>
              <a:rPr lang="en-US" sz="1500" dirty="0" smtClean="0">
                <a:latin typeface="Courier New" panose="02070309020205020404" pitchFamily="49" charset="0"/>
                <a:cs typeface="Courier New" panose="02070309020205020404" pitchFamily="49" charset="0"/>
              </a:rPr>
              <a:t> b, *c, d[5];</a:t>
            </a:r>
            <a:endParaRPr lang="en-US" sz="1500" dirty="0">
              <a:latin typeface="Courier New" panose="02070309020205020404" pitchFamily="49" charset="0"/>
              <a:cs typeface="Courier New" panose="02070309020205020404" pitchFamily="49" charset="0"/>
            </a:endParaRPr>
          </a:p>
          <a:p>
            <a:endParaRPr lang="en-US" sz="1500" dirty="0" smtClean="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t>
            </a:r>
            <a:r>
              <a:rPr lang="en-US" sz="1500" b="1" dirty="0" smtClean="0">
                <a:solidFill>
                  <a:srgbClr val="7030A0"/>
                </a:solidFill>
                <a:latin typeface="Courier New" panose="02070309020205020404" pitchFamily="49" charset="0"/>
                <a:cs typeface="Courier New" panose="02070309020205020404" pitchFamily="49" charset="0"/>
              </a:rPr>
              <a:t> age </a:t>
            </a:r>
            <a:r>
              <a:rPr lang="en-US" sz="1500" b="1" dirty="0">
                <a:solidFill>
                  <a:srgbClr val="7030A0"/>
                </a:solidFill>
                <a:latin typeface="Courier New" panose="02070309020205020404" pitchFamily="49" charset="0"/>
                <a:cs typeface="Courier New" panose="02070309020205020404" pitchFamily="49" charset="0"/>
              </a:rPr>
              <a:t>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1165860"/>
                <a:gridCol w="1165860"/>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gridCol w="4658678"/>
              </a:tblGrid>
              <a:tr h="718760">
                <a:tc>
                  <a:txBody>
                    <a:bodyPr/>
                    <a:lstStyle/>
                    <a:p>
                      <a:pPr algn="ctr"/>
                      <a:r>
                        <a:rPr lang="en-US" sz="1500" b="1" dirty="0" smtClean="0">
                          <a:solidFill>
                            <a:srgbClr val="7030A0"/>
                          </a:solidFill>
                        </a:rPr>
                        <a:t>Each index </a:t>
                      </a:r>
                    </a:p>
                    <a:p>
                      <a:pPr algn="ctr"/>
                      <a:r>
                        <a:rPr lang="en-US" sz="1500" b="1" dirty="0" smtClean="0">
                          <a:solidFill>
                            <a:srgbClr val="7030A0"/>
                          </a:solidFill>
                        </a:rPr>
                        <a:t>contains</a:t>
                      </a:r>
                    </a:p>
                    <a:p>
                      <a:pPr algn="ctr"/>
                      <a:r>
                        <a:rPr lang="en-US" sz="1500" b="1" baseline="0" dirty="0" smtClean="0">
                          <a:solidFill>
                            <a:srgbClr val="7030A0"/>
                          </a:solidFill>
                        </a:rPr>
                        <a:t> </a:t>
                      </a:r>
                      <a:r>
                        <a:rPr lang="en-US" sz="1500" b="1" dirty="0" smtClean="0">
                          <a:solidFill>
                            <a:srgbClr val="7030A0"/>
                          </a:solidFill>
                        </a:rPr>
                        <a:t>22 bytes</a:t>
                      </a:r>
                      <a:endParaRPr lang="en-US" sz="1500" b="1" dirty="0">
                        <a:solidFill>
                          <a:srgbClr val="7030A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gridCol w="1172718"/>
                <a:gridCol w="1172718"/>
                <a:gridCol w="1172718"/>
                <a:gridCol w="1172718"/>
              </a:tblGrid>
              <a:tr h="278130">
                <a:tc>
                  <a:txBody>
                    <a:bodyPr/>
                    <a:lstStyle/>
                    <a:p>
                      <a:pPr algn="ctr"/>
                      <a:r>
                        <a:rPr lang="en-US" sz="1400" dirty="0" smtClean="0"/>
                        <a:t>d[0]</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d[1]</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d[2]</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d[3]</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d[4]</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gridCol w="1172718"/>
                <a:gridCol w="1172718"/>
                <a:gridCol w="1172718"/>
                <a:gridCol w="1172718"/>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Here, variable </a:t>
            </a:r>
            <a:r>
              <a:rPr lang="en-US" sz="1600" dirty="0" smtClean="0">
                <a:latin typeface="Courier New" panose="02070309020205020404" pitchFamily="49" charset="0"/>
                <a:cs typeface="Courier New" panose="02070309020205020404" pitchFamily="49" charset="0"/>
              </a:rPr>
              <a:t>x</a:t>
            </a:r>
            <a:r>
              <a:rPr lang="en-US" sz="1600" dirty="0" smtClean="0"/>
              <a:t> is of type </a:t>
            </a:r>
            <a:r>
              <a:rPr lang="en-US" sz="1600" dirty="0" err="1" smtClean="0">
                <a:latin typeface="Courier New" panose="02070309020205020404" pitchFamily="49" charset="0"/>
                <a:cs typeface="Courier New" panose="02070309020205020404" pitchFamily="49" charset="0"/>
              </a:rPr>
              <a:t>EmployeeRecord</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x.age</a:t>
            </a:r>
            <a:r>
              <a:rPr lang="en-US" sz="1600" dirty="0" smtClean="0">
                <a:latin typeface="Courier New" panose="02070309020205020404" pitchFamily="49" charset="0"/>
                <a:cs typeface="Courier New" panose="02070309020205020404" pitchFamily="49" charset="0"/>
              </a:rPr>
              <a:t> </a:t>
            </a:r>
            <a:r>
              <a:rPr lang="en-US" sz="1600" dirty="0" smtClean="0"/>
              <a:t>is of type </a:t>
            </a:r>
            <a:r>
              <a:rPr lang="en-US" sz="1600" dirty="0" smtClean="0">
                <a:solidFill>
                  <a:srgbClr val="0000B0"/>
                </a:solidFill>
                <a:latin typeface="Courier New" panose="02070309020205020404" pitchFamily="49" charset="0"/>
                <a:cs typeface="Courier New" panose="02070309020205020404" pitchFamily="49" charset="0"/>
              </a:rPr>
              <a:t>int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x.salary</a:t>
            </a:r>
            <a:r>
              <a:rPr lang="en-US" sz="1600" dirty="0" smtClean="0"/>
              <a:t> is of type </a:t>
            </a:r>
            <a:r>
              <a:rPr lang="en-US" sz="1600" dirty="0" smtClean="0">
                <a:solidFill>
                  <a:srgbClr val="0000B0"/>
                </a:solidFill>
                <a:latin typeface="Courier New" panose="02070309020205020404" pitchFamily="49" charset="0"/>
                <a:cs typeface="Courier New" panose="02070309020205020404" pitchFamily="49" charset="0"/>
              </a:rPr>
              <a:t>float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x.name</a:t>
            </a:r>
            <a:r>
              <a:rPr lang="en-US" sz="1600" dirty="0" smtClean="0"/>
              <a:t> is of type </a:t>
            </a:r>
            <a:r>
              <a:rPr lang="en-US" sz="1600" dirty="0" smtClean="0">
                <a:solidFill>
                  <a:srgbClr val="0000B0"/>
                </a:solidFill>
                <a:latin typeface="Courier New" panose="02070309020205020404" pitchFamily="49" charset="0"/>
                <a:cs typeface="Courier New" panose="02070309020205020404" pitchFamily="49" charset="0"/>
              </a:rPr>
              <a:t>char</a:t>
            </a:r>
            <a:r>
              <a:rPr lang="en-US" sz="1600" dirty="0" smtClean="0">
                <a:latin typeface="Courier New" panose="02070309020205020404" pitchFamily="49" charset="0"/>
                <a:cs typeface="Courier New" panose="02070309020205020404" pitchFamily="49" charset="0"/>
              </a:rPr>
              <a:t>[5]</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a:t>
            </a:r>
            <a:r>
              <a:rPr lang="en-US" sz="1600" dirty="0" smtClean="0">
                <a:latin typeface="Courier New" panose="02070309020205020404" pitchFamily="49" charset="0"/>
                <a:cs typeface="Courier New" panose="02070309020205020404" pitchFamily="49" charset="0"/>
              </a:rPr>
              <a:t>[2].age </a:t>
            </a:r>
            <a:r>
              <a:rPr lang="en-US" sz="1600" dirty="0" smtClean="0"/>
              <a:t>is of type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smtClean="0"/>
              <a:t>where </a:t>
            </a:r>
            <a:r>
              <a:rPr lang="en-US" sz="1600" dirty="0" smtClean="0">
                <a:latin typeface="Courier New" panose="02070309020205020404" pitchFamily="49" charset="0"/>
                <a:cs typeface="Courier New" panose="02070309020205020404" pitchFamily="49" charset="0"/>
              </a:rPr>
              <a:t>y[2]</a:t>
            </a:r>
            <a:r>
              <a:rPr lang="en-US" sz="1600" dirty="0" smtClean="0"/>
              <a:t> is of type </a:t>
            </a:r>
            <a:r>
              <a:rPr lang="en-US" sz="1600" dirty="0" err="1" smtClean="0">
                <a:latin typeface="Courier New" panose="02070309020205020404" pitchFamily="49" charset="0"/>
                <a:cs typeface="Courier New" panose="02070309020205020404" pitchFamily="49" charset="0"/>
              </a:rPr>
              <a:t>EmployeeRecord</a:t>
            </a:r>
            <a:r>
              <a:rPr lang="en-US" sz="1600" dirty="0" smtClean="0"/>
              <a:t> and represents the 3</a:t>
            </a:r>
            <a:r>
              <a:rPr lang="en-US" sz="1600" baseline="30000" dirty="0" smtClean="0"/>
              <a:t>rd</a:t>
            </a:r>
            <a:r>
              <a:rPr lang="en-US" sz="1600" dirty="0" smtClean="0"/>
              <a:t> element.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p-&gt;age </a:t>
            </a:r>
            <a:r>
              <a:rPr lang="en-US" sz="1600" dirty="0" smtClean="0"/>
              <a:t>is of type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t> where </a:t>
            </a:r>
            <a:r>
              <a:rPr lang="en-US" sz="1600" dirty="0" smtClean="0">
                <a:latin typeface="Courier New" panose="02070309020205020404" pitchFamily="49" charset="0"/>
                <a:cs typeface="Courier New" panose="02070309020205020404" pitchFamily="49" charset="0"/>
              </a:rPr>
              <a:t>p</a:t>
            </a:r>
            <a:r>
              <a:rPr lang="en-US" sz="1600" dirty="0" smtClean="0"/>
              <a:t> is a pointer pointing to variable </a:t>
            </a:r>
            <a:r>
              <a:rPr lang="en-US" sz="1600" dirty="0" smtClean="0">
                <a:latin typeface="Courier New" panose="02070309020205020404" pitchFamily="49" charset="0"/>
                <a:cs typeface="Courier New" panose="02070309020205020404" pitchFamily="49" charset="0"/>
              </a:rPr>
              <a:t>x</a:t>
            </a:r>
            <a:r>
              <a:rPr lang="en-US" sz="1600" dirty="0" smtClean="0"/>
              <a:t> of type </a:t>
            </a:r>
            <a:r>
              <a:rPr lang="en-US" sz="1600" dirty="0" err="1" smtClean="0">
                <a:latin typeface="Courier New" panose="02070309020205020404" pitchFamily="49" charset="0"/>
                <a:cs typeface="Courier New" panose="02070309020205020404" pitchFamily="49" charset="0"/>
              </a:rPr>
              <a:t>EmplyeeRecord</a:t>
            </a:r>
            <a:r>
              <a:rPr lang="en-US" sz="1600" dirty="0" smtClean="0"/>
              <a:t>. Operator (</a:t>
            </a:r>
            <a:r>
              <a:rPr lang="en-US" sz="1600" dirty="0">
                <a:latin typeface="Courier New" panose="02070309020205020404" pitchFamily="49" charset="0"/>
                <a:cs typeface="Courier New" panose="02070309020205020404" pitchFamily="49" charset="0"/>
              </a:rPr>
              <a:t>-&gt;</a:t>
            </a:r>
            <a:r>
              <a:rPr lang="en-US" sz="1600" dirty="0" smtClean="0"/>
              <a:t>) is used for pointer variable of </a:t>
            </a:r>
            <a:r>
              <a:rPr lang="en-US" sz="1600" dirty="0" err="1" smtClean="0">
                <a:solidFill>
                  <a:srgbClr val="0000B0"/>
                </a:solidFill>
                <a:latin typeface="Courier New" panose="02070309020205020404" pitchFamily="49" charset="0"/>
                <a:cs typeface="Courier New" panose="02070309020205020404" pitchFamily="49" charset="0"/>
              </a:rPr>
              <a:t>struct</a:t>
            </a:r>
            <a:r>
              <a:rPr lang="en-US" sz="1600" dirty="0" smtClean="0"/>
              <a:t> instead of (</a:t>
            </a:r>
            <a:r>
              <a:rPr lang="en-US" sz="1600" dirty="0" smtClean="0">
                <a:latin typeface="Courier New" panose="02070309020205020404" pitchFamily="49" charset="0"/>
                <a:cs typeface="Courier New" panose="02070309020205020404" pitchFamily="49" charset="0"/>
              </a:rPr>
              <a: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p-&gt;age</a:t>
            </a:r>
            <a:r>
              <a:rPr lang="en-US" sz="1600" dirty="0" smtClean="0"/>
              <a:t> can be represented as </a:t>
            </a:r>
            <a:r>
              <a:rPr lang="en-US" sz="1600" dirty="0" smtClean="0">
                <a:latin typeface="Courier New" panose="02070309020205020404" pitchFamily="49" charset="0"/>
                <a:cs typeface="Courier New" panose="02070309020205020404" pitchFamily="49" charset="0"/>
              </a:rPr>
              <a:t>(*p).age</a:t>
            </a:r>
            <a:r>
              <a:rPr lang="en-US" sz="1600" dirty="0" smtClean="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endParaRPr lang="en-US" sz="1350" dirty="0" smtClean="0"/>
          </a:p>
          <a:p>
            <a:pPr algn="ctr"/>
            <a:r>
              <a:rPr lang="en-US" sz="1350" b="1" dirty="0" smtClean="0">
                <a:latin typeface="Courier New" panose="02070309020205020404" pitchFamily="49" charset="0"/>
                <a:cs typeface="Courier New" panose="02070309020205020404" pitchFamily="49" charset="0"/>
              </a:rPr>
              <a:t>&amp;</a:t>
            </a:r>
            <a:r>
              <a:rPr lang="en-US" sz="1350" b="1" dirty="0">
                <a:latin typeface="Courier New" panose="02070309020205020404" pitchFamily="49" charset="0"/>
                <a:cs typeface="Courier New" panose="02070309020205020404" pitchFamily="49" charset="0"/>
              </a:rPr>
              <a:t>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endParaRPr lang="en-US" sz="1350" dirty="0" smtClean="0"/>
          </a:p>
          <a:p>
            <a:pPr algn="ctr"/>
            <a:r>
              <a:rPr lang="en-US" sz="1350" b="1" dirty="0" smtClean="0">
                <a:latin typeface="Courier New" panose="02070309020205020404" pitchFamily="49" charset="0"/>
                <a:cs typeface="Courier New" panose="02070309020205020404" pitchFamily="49" charset="0"/>
              </a:rPr>
              <a:t>x </a:t>
            </a:r>
            <a:r>
              <a:rPr lang="en-US" sz="1350" b="1" dirty="0">
                <a:latin typeface="Courier New" panose="02070309020205020404" pitchFamily="49" charset="0"/>
                <a:cs typeface="Courier New" panose="02070309020205020404" pitchFamily="49" charset="0"/>
              </a:rPr>
              <a:t>=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smtClean="0">
                <a:latin typeface="Courier New" panose="02070309020205020404" pitchFamily="49" charset="0"/>
                <a:cs typeface="Courier New" panose="02070309020205020404" pitchFamily="49" charset="0"/>
              </a:rPr>
              <a:t>int</a:t>
            </a:r>
            <a:r>
              <a:rPr lang="en-US" sz="1350" b="1" dirty="0" smtClean="0">
                <a:latin typeface="Courier New" panose="02070309020205020404" pitchFamily="49" charset="0"/>
                <a:cs typeface="Courier New" panose="02070309020205020404" pitchFamily="49" charset="0"/>
              </a:rPr>
              <a:t> *p</a:t>
            </a:r>
            <a:r>
              <a:rPr lang="en-US" sz="1350" b="1" dirty="0">
                <a:latin typeface="Courier New" panose="02070309020205020404" pitchFamily="49" charset="0"/>
                <a:cs typeface="Courier New" panose="02070309020205020404" pitchFamily="49" charset="0"/>
              </a:rPr>
              <a:t>;</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Mushfiqur Rahman</a:t>
            </a:r>
            <a:endParaRPr lang="en-US" dirty="0"/>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smtClean="0">
                <a:solidFill>
                  <a:srgbClr val="0000B0"/>
                </a:solidFill>
              </a:rPr>
              <a:t>struct</a:t>
            </a:r>
            <a:r>
              <a:rPr lang="en-US" altLang="ja-JP" sz="1800" dirty="0" smtClean="0"/>
              <a:t> variable, </a:t>
            </a:r>
            <a:r>
              <a:rPr lang="en-US" altLang="ja-JP" sz="1800" dirty="0"/>
              <a:t>follow the </a:t>
            </a:r>
            <a:r>
              <a:rPr lang="en-US" altLang="ja-JP" sz="1800" dirty="0" err="1">
                <a:solidFill>
                  <a:srgbClr val="0000B0"/>
                </a:solidFill>
              </a:rPr>
              <a:t>struct</a:t>
            </a:r>
            <a:r>
              <a:rPr lang="en-US" altLang="ja-JP" sz="1800" dirty="0"/>
              <a:t> variable name with an equal sign, followed by a list of initializers enclosed in </a:t>
            </a:r>
            <a:r>
              <a:rPr lang="en-US" altLang="ja-JP" sz="1800" dirty="0" smtClean="0"/>
              <a:t>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smtClean="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r>
              <a:rPr lang="en-US" sz="1800" dirty="0" smtClean="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a:t>
            </a:r>
            <a:r>
              <a:rPr lang="en-US" sz="1800" dirty="0" smtClean="0">
                <a:latin typeface="Courier New" panose="02070309020205020404" pitchFamily="49" charset="0"/>
                <a:cs typeface="Courier New" panose="02070309020205020404" pitchFamily="49" charset="0"/>
              </a:rPr>
              <a:t>" </a:t>
            </a:r>
            <a:r>
              <a:rPr lang="en-US" sz="1800" dirty="0" smtClean="0"/>
              <a:t>is copied to the member </a:t>
            </a:r>
            <a:r>
              <a:rPr lang="en-US" sz="1800" dirty="0" smtClean="0">
                <a:latin typeface="Courier New" panose="02070309020205020404" pitchFamily="49" charset="0"/>
                <a:cs typeface="Courier New" panose="02070309020205020404" pitchFamily="49" charset="0"/>
              </a:rPr>
              <a:t>name</a:t>
            </a:r>
            <a:r>
              <a:rPr lang="en-US" sz="1800" dirty="0" smtClean="0"/>
              <a:t> referred as </a:t>
            </a:r>
            <a:r>
              <a:rPr lang="en-US" sz="1800" dirty="0" err="1" smtClean="0">
                <a:latin typeface="Courier New" panose="02070309020205020404" pitchFamily="49" charset="0"/>
                <a:cs typeface="Courier New" panose="02070309020205020404" pitchFamily="49" charset="0"/>
              </a:rPr>
              <a:t>x.xame</a:t>
            </a:r>
            <a:r>
              <a:rPr lang="en-US" sz="1800" dirty="0" smtClean="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22 </a:t>
            </a:r>
            <a:r>
              <a:rPr lang="en-US" sz="1800" dirty="0" smtClean="0"/>
              <a:t>is copied to the member </a:t>
            </a:r>
            <a:r>
              <a:rPr lang="en-US" sz="1800" dirty="0" smtClean="0">
                <a:latin typeface="Courier New" panose="02070309020205020404" pitchFamily="49" charset="0"/>
                <a:cs typeface="Courier New" panose="02070309020205020404" pitchFamily="49" charset="0"/>
              </a:rPr>
              <a:t>age</a:t>
            </a:r>
            <a:r>
              <a:rPr lang="en-US" sz="1800" dirty="0"/>
              <a:t> referred as </a:t>
            </a:r>
            <a:r>
              <a:rPr lang="en-US" sz="1800" dirty="0" err="1" smtClean="0">
                <a:latin typeface="Courier New" panose="02070309020205020404" pitchFamily="49" charset="0"/>
                <a:cs typeface="Courier New" panose="02070309020205020404" pitchFamily="49" charset="0"/>
              </a:rPr>
              <a:t>x.age</a:t>
            </a:r>
            <a:r>
              <a:rPr lang="en-US" sz="1800" dirty="0" smtClean="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1234.56 </a:t>
            </a:r>
            <a:r>
              <a:rPr lang="en-US" sz="1800" dirty="0" smtClean="0"/>
              <a:t>is copied to the member </a:t>
            </a:r>
            <a:r>
              <a:rPr lang="en-US" sz="1800" dirty="0" smtClean="0">
                <a:latin typeface="Courier New" panose="02070309020205020404" pitchFamily="49" charset="0"/>
                <a:cs typeface="Courier New" panose="02070309020205020404" pitchFamily="49" charset="0"/>
              </a:rPr>
              <a:t>salary</a:t>
            </a:r>
            <a:r>
              <a:rPr lang="en-US" sz="1800" dirty="0"/>
              <a:t> referred as </a:t>
            </a:r>
            <a:r>
              <a:rPr lang="en-US" sz="1800" dirty="0" err="1" smtClean="0">
                <a:latin typeface="Courier New" panose="02070309020205020404" pitchFamily="49" charset="0"/>
                <a:cs typeface="Courier New" panose="02070309020205020404" pitchFamily="49" charset="0"/>
              </a:rPr>
              <a:t>x.salary</a:t>
            </a:r>
            <a:r>
              <a:rPr lang="en-US" sz="1800" dirty="0" smtClean="0"/>
              <a:t>.</a:t>
            </a:r>
            <a:endParaRPr lang="en-US" sz="1800" dirty="0"/>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smtClean="0"/>
              <a:t>No memory (as data) is allocated for defining </a:t>
            </a:r>
            <a:r>
              <a:rPr lang="en-US" altLang="ja-JP" sz="1800" dirty="0" err="1" smtClean="0">
                <a:solidFill>
                  <a:srgbClr val="0000B0"/>
                </a:solidFill>
              </a:rPr>
              <a:t>struct</a:t>
            </a:r>
            <a:r>
              <a:rPr lang="en-US" altLang="ja-JP" sz="1800" dirty="0" smtClean="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smtClean="0"/>
              <a:t>Memory is allocated when its instances/variables </a:t>
            </a:r>
            <a:r>
              <a:rPr lang="en-US" altLang="ja-JP" sz="1800" dirty="0"/>
              <a:t>are </a:t>
            </a:r>
            <a:r>
              <a:rPr lang="en-US" altLang="ja-JP" sz="1800" dirty="0" smtClean="0"/>
              <a:t>created.</a:t>
            </a:r>
            <a:endParaRPr lang="en-US" altLang="ja-JP" sz="1800" dirty="0"/>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smtClean="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No arithmetic or logical operation is possible on the </a:t>
            </a:r>
            <a:r>
              <a:rPr lang="en-US" altLang="ja-JP" sz="1800" dirty="0" err="1" smtClean="0">
                <a:solidFill>
                  <a:srgbClr val="0000B0"/>
                </a:solidFill>
                <a:sym typeface="Wingdings" panose="05000000000000000000" pitchFamily="2" charset="2"/>
              </a:rPr>
              <a:t>struct</a:t>
            </a:r>
            <a:r>
              <a:rPr lang="en-US" altLang="ja-JP" sz="1800" dirty="0" smtClean="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smtClean="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smtClean="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smtClean="0">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smtClean="0">
                <a:latin typeface="Courier New" panose="02070309020205020404" pitchFamily="49" charset="0"/>
                <a:cs typeface="Courier New" panose="02070309020205020404" pitchFamily="49" charset="0"/>
                <a:sym typeface="Wingdings" panose="05000000000000000000" pitchFamily="2" charset="2"/>
              </a:rPr>
              <a:t>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smtClean="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Only assignment operation works. i.e. </a:t>
            </a:r>
            <a:r>
              <a:rPr lang="en-US" altLang="ja-JP" sz="1800" dirty="0" smtClean="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Call-by-value, call-by-reference, return-with-value, return-with-reference, array-as-parameter – all works with a </a:t>
            </a:r>
            <a:r>
              <a:rPr lang="en-US" altLang="ja-JP" sz="1800" dirty="0" err="1" smtClean="0">
                <a:solidFill>
                  <a:srgbClr val="0000B0"/>
                </a:solidFill>
                <a:sym typeface="Wingdings" panose="05000000000000000000" pitchFamily="2" charset="2"/>
              </a:rPr>
              <a:t>struct</a:t>
            </a:r>
            <a:r>
              <a:rPr lang="en-US" altLang="ja-JP" sz="1800" dirty="0" smtClean="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smtClean="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smtClean="0">
                <a:cs typeface="Courier New" panose="02070309020205020404" pitchFamily="49" charset="0"/>
              </a:rPr>
              <a:t>.</a:t>
            </a:r>
            <a:endParaRPr lang="en-US" sz="1800" dirty="0">
              <a:cs typeface="Courier New" panose="02070309020205020404" pitchFamily="49" charset="0"/>
            </a:endParaRP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smtClean="0"/>
              <a:t>Structure </a:t>
            </a:r>
            <a:r>
              <a:rPr lang="en-US" altLang="en-US" sz="1800" dirty="0"/>
              <a:t>member cannot be instance of enclosing </a:t>
            </a:r>
            <a:r>
              <a:rPr lang="en-US" altLang="en-US" sz="1800" b="1" dirty="0" err="1" smtClean="0">
                <a:solidFill>
                  <a:srgbClr val="0000B0"/>
                </a:solidFill>
                <a:latin typeface="Courier New" panose="02070309020205020404" pitchFamily="49" charset="0"/>
              </a:rPr>
              <a:t>struct</a:t>
            </a:r>
            <a:endParaRPr lang="en-US" altLang="en-US" sz="1800" b="1" dirty="0" smtClean="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a:t>
            </a:r>
            <a:r>
              <a:rPr lang="en-US" altLang="en-US" sz="1800" dirty="0" smtClean="0"/>
              <a:t>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smtClean="0"/>
              <a:t>Example: Every </a:t>
            </a:r>
            <a:r>
              <a:rPr lang="en-US" sz="1800" b="1" dirty="0" smtClean="0"/>
              <a:t>person</a:t>
            </a:r>
            <a:r>
              <a:rPr lang="en-US" sz="1800" dirty="0" smtClean="0"/>
              <a:t> may have a </a:t>
            </a:r>
            <a:r>
              <a:rPr lang="en-US" sz="1800" b="1" dirty="0" smtClean="0"/>
              <a:t>child</a:t>
            </a:r>
            <a:r>
              <a:rPr lang="en-US" sz="1800" dirty="0" smtClean="0"/>
              <a:t> who is also a </a:t>
            </a:r>
            <a:r>
              <a:rPr lang="en-US" sz="1800" b="1" dirty="0" smtClean="0"/>
              <a:t>person</a:t>
            </a:r>
            <a:r>
              <a:rPr lang="en-US" sz="1800" dirty="0" smtClean="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smtClean="0">
                <a:latin typeface="Courier New" panose="02070309020205020404" pitchFamily="49" charset="0"/>
                <a:cs typeface="Courier New" panose="02070309020205020404" pitchFamily="49" charset="0"/>
              </a:rPr>
              <a:t>};</a:t>
            </a:r>
            <a:endParaRPr lang="en-US" sz="1800" dirty="0" smtClean="0"/>
          </a:p>
          <a:p>
            <a:pPr marL="512064" indent="-512064">
              <a:lnSpc>
                <a:spcPct val="80000"/>
              </a:lnSpc>
              <a:spcBef>
                <a:spcPts val="400"/>
              </a:spcBef>
              <a:spcAft>
                <a:spcPts val="400"/>
              </a:spcAft>
              <a:buClrTx/>
              <a:buFont typeface="Wingdings" panose="05000000000000000000" pitchFamily="2" charset="2"/>
              <a:buChar char="q"/>
            </a:pPr>
            <a:endParaRPr lang="en-US" sz="1800" dirty="0" smtClean="0"/>
          </a:p>
          <a:p>
            <a:pPr marL="512064" indent="-512064">
              <a:lnSpc>
                <a:spcPct val="80000"/>
              </a:lnSpc>
              <a:spcBef>
                <a:spcPts val="400"/>
              </a:spcBef>
              <a:spcAft>
                <a:spcPts val="400"/>
              </a:spcAft>
              <a:buClrTx/>
              <a:buFont typeface="Wingdings" panose="05000000000000000000" pitchFamily="2" charset="2"/>
              <a:buChar char="q"/>
            </a:pPr>
            <a:r>
              <a:rPr lang="en-US" sz="1800" dirty="0" smtClean="0"/>
              <a:t>Here, </a:t>
            </a:r>
            <a:r>
              <a:rPr lang="en-US" sz="1800" dirty="0" smtClean="0">
                <a:latin typeface="Courier New" panose="02070309020205020404" pitchFamily="49" charset="0"/>
                <a:cs typeface="Courier New" panose="02070309020205020404" pitchFamily="49" charset="0"/>
              </a:rPr>
              <a:t>Person</a:t>
            </a:r>
            <a:r>
              <a:rPr lang="en-US" sz="1800" dirty="0" smtClean="0"/>
              <a:t> contains a pointer variable </a:t>
            </a:r>
            <a:r>
              <a:rPr lang="en-US" sz="1800" dirty="0" smtClean="0">
                <a:latin typeface="Courier New" panose="02070309020205020404" pitchFamily="49" charset="0"/>
                <a:cs typeface="Courier New" panose="02070309020205020404" pitchFamily="49" charset="0"/>
              </a:rPr>
              <a:t>Child</a:t>
            </a:r>
            <a:r>
              <a:rPr lang="en-US" sz="1800" dirty="0" smtClean="0"/>
              <a:t> of type </a:t>
            </a:r>
            <a:r>
              <a:rPr lang="en-US" sz="1800" dirty="0">
                <a:latin typeface="Courier New" panose="02070309020205020404" pitchFamily="49" charset="0"/>
                <a:cs typeface="Courier New" panose="02070309020205020404" pitchFamily="49" charset="0"/>
              </a:rPr>
              <a:t>Person</a:t>
            </a:r>
            <a:r>
              <a:rPr lang="en-US" sz="1800" dirty="0" smtClean="0"/>
              <a:t>.</a:t>
            </a:r>
            <a:endParaRPr lang="en-US" sz="1800" dirty="0"/>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smtClean="0">
                <a:latin typeface="Courier New" panose="02070309020205020404" pitchFamily="49" charset="0"/>
                <a:cs typeface="Courier New" panose="02070309020205020404" pitchFamily="49" charset="0"/>
              </a:rPr>
              <a:t>Person</a:t>
            </a:r>
            <a:r>
              <a:rPr lang="en-US" sz="1800" dirty="0" smtClean="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P.Name</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Arif</a:t>
            </a:r>
            <a:r>
              <a:rPr lang="en-US" sz="1800" dirty="0" smtClean="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 = </a:t>
            </a:r>
            <a:r>
              <a:rPr lang="en-US" sz="1800" dirty="0" err="1" smtClean="0">
                <a:latin typeface="Courier New" panose="02070309020205020404" pitchFamily="49" charset="0"/>
                <a:cs typeface="Courier New" panose="02070309020205020404" pitchFamily="49" charset="0"/>
              </a:rPr>
              <a:t>P.Child</a:t>
            </a:r>
            <a:r>
              <a:rPr lang="en-US" sz="1800" dirty="0" smtClean="0">
                <a:latin typeface="Courier New" panose="02070309020205020404" pitchFamily="49" charset="0"/>
                <a:cs typeface="Courier New" panose="02070309020205020404" pitchFamily="49" charset="0"/>
              </a:rPr>
              <a:t> = </a:t>
            </a:r>
            <a:r>
              <a:rPr lang="en-US" sz="1800" b="1" dirty="0" smtClean="0">
                <a:solidFill>
                  <a:srgbClr val="0000B0"/>
                </a:solidFill>
                <a:latin typeface="Courier New" panose="02070309020205020404" pitchFamily="49" charset="0"/>
                <a:cs typeface="Courier New" panose="02070309020205020404" pitchFamily="49" charset="0"/>
              </a:rPr>
              <a:t>new</a:t>
            </a:r>
            <a:r>
              <a:rPr lang="en-US" sz="1800" dirty="0" smtClean="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(C[0].Name, </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a:t>
            </a:r>
            <a:r>
              <a:rPr lang="en-US" sz="1800" dirty="0" smtClean="0">
                <a:latin typeface="Courier New" panose="02070309020205020404" pitchFamily="49" charset="0"/>
                <a:cs typeface="Courier New" panose="02070309020205020404" pitchFamily="49" charset="0"/>
              </a:rPr>
              <a:t>].Child </a:t>
            </a: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(C[1].Name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Rahim");</a:t>
            </a: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 = C[1].Child = </a:t>
            </a:r>
            <a:r>
              <a:rPr lang="en-US" sz="1800" b="1" dirty="0" smtClean="0">
                <a:solidFill>
                  <a:srgbClr val="0000B0"/>
                </a:solidFill>
                <a:latin typeface="Courier New" panose="02070309020205020404" pitchFamily="49" charset="0"/>
                <a:cs typeface="Courier New" panose="02070309020205020404" pitchFamily="49" charset="0"/>
              </a:rPr>
              <a:t>new</a:t>
            </a:r>
            <a:r>
              <a:rPr lang="en-US" sz="1800" dirty="0" smtClean="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(C-&gt;Name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"Karim");</a:t>
            </a:r>
            <a:endParaRPr lang="en-US" sz="1800" dirty="0">
              <a:latin typeface="Courier New" panose="02070309020205020404" pitchFamily="49" charset="0"/>
              <a:cs typeface="Courier New" panose="02070309020205020404" pitchFamily="49" charset="0"/>
            </a:endParaRP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smtClean="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smtClean="0"/>
              <a:t>Mr. </a:t>
            </a:r>
            <a:r>
              <a:rPr lang="en-US" sz="1800" dirty="0" err="1" smtClean="0"/>
              <a:t>Arif</a:t>
            </a:r>
            <a:r>
              <a:rPr lang="en-US" sz="1800" dirty="0" smtClean="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smtClean="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smtClean="0"/>
              <a:t>Ms. Sara has no child.</a:t>
            </a:r>
            <a:endParaRPr lang="en-US" sz="1800" dirty="0"/>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r>
              <a:rPr lang="en-US" dirty="0" smtClean="0">
                <a:hlinkClick r:id="rId2"/>
              </a:rPr>
              <a:t>/</a:t>
            </a:r>
            <a:endParaRPr lang="en-US" dirty="0" smtClean="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2865269"/>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gridCol w="6561546"/>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solidFill>
                            <a:srgbClr val="0000B0"/>
                          </a:solidFill>
                          <a:effectLst/>
                          <a:latin typeface="Courier New" panose="02070309020205020404" pitchFamily="49" charset="0"/>
                          <a:cs typeface="Courier New" panose="02070309020205020404" pitchFamily="49" charset="0"/>
                        </a:rPr>
                        <a:t> *</a:t>
                      </a:r>
                      <a:r>
                        <a:rPr lang="en-US" sz="1200" dirty="0" smtClean="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y = </a:t>
                      </a:r>
                      <a:r>
                        <a:rPr lang="en-US" sz="1200" dirty="0">
                          <a:effectLst/>
                          <a:latin typeface="Courier New" panose="02070309020205020404" pitchFamily="49" charset="0"/>
                          <a:cs typeface="Courier New" panose="02070309020205020404" pitchFamily="49" charset="0"/>
                        </a:rPr>
                        <a:t>*p</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a:t>
                      </a:r>
                      <a:r>
                        <a:rPr lang="en-US" sz="1200" dirty="0" smtClean="0">
                          <a:solidFill>
                            <a:srgbClr val="FF0000"/>
                          </a:solidFill>
                          <a:effectLst/>
                          <a:latin typeface="Courier New" panose="02070309020205020404" pitchFamily="49" charset="0"/>
                          <a:cs typeface="Courier New" panose="02070309020205020404" pitchFamily="49" charset="0"/>
                        </a:rPr>
                        <a:t>"Address of integer variable x: "</a:t>
                      </a:r>
                      <a:r>
                        <a:rPr lang="en-US" sz="1200" dirty="0" smtClean="0">
                          <a:effectLst/>
                          <a:latin typeface="Courier New" panose="02070309020205020404" pitchFamily="49" charset="0"/>
                          <a:cs typeface="Courier New" panose="02070309020205020404" pitchFamily="49" charset="0"/>
                        </a:rPr>
                        <a:t>&lt;&lt; &amp;x &lt;&lt;</a:t>
                      </a:r>
                      <a:r>
                        <a:rPr lang="en-US" sz="1200" dirty="0" smtClean="0">
                          <a:solidFill>
                            <a:srgbClr val="FF0000"/>
                          </a:solidFill>
                          <a:effectLst/>
                          <a:latin typeface="Courier New" panose="02070309020205020404" pitchFamily="49" charset="0"/>
                          <a:cs typeface="Courier New" panose="02070309020205020404" pitchFamily="49" charset="0"/>
                        </a:rPr>
                        <a:t>"\n"</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a:t>
                      </a:r>
                      <a:r>
                        <a:rPr lang="en-US" sz="1200" dirty="0" smtClean="0">
                          <a:solidFill>
                            <a:srgbClr val="FF0000"/>
                          </a:solidFill>
                          <a:effectLst/>
                          <a:latin typeface="Courier New" panose="02070309020205020404" pitchFamily="49" charset="0"/>
                          <a:cs typeface="Courier New" panose="02070309020205020404" pitchFamily="49" charset="0"/>
                        </a:rPr>
                        <a:t>x</a:t>
                      </a:r>
                      <a:r>
                        <a:rPr lang="en-US" sz="1200" dirty="0">
                          <a:solidFill>
                            <a:srgbClr val="FF000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a:t>
                      </a:r>
                      <a:r>
                        <a:rPr lang="en-US" sz="1200" dirty="0" smtClean="0">
                          <a:solidFill>
                            <a:srgbClr val="FF000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a:t>
                      </a:r>
                      <a:r>
                        <a:rPr lang="en-US" sz="1200" b="1" dirty="0" smtClean="0">
                          <a:effectLst/>
                          <a:latin typeface="Courier New" panose="02070309020205020404" pitchFamily="49" charset="0"/>
                          <a:cs typeface="Courier New" panose="02070309020205020404" pitchFamily="49" charset="0"/>
                        </a:rPr>
                        <a:t>x</a:t>
                      </a:r>
                      <a:r>
                        <a:rPr lang="en-US" sz="1200" b="1" dirty="0">
                          <a:effectLst/>
                          <a:latin typeface="Courier New" panose="02070309020205020404" pitchFamily="49" charset="0"/>
                          <a:cs typeface="Courier New" panose="02070309020205020404" pitchFamily="49" charset="0"/>
                        </a:rPr>
                        <a:t>: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a:t>
                      </a:r>
                      <a:r>
                        <a:rPr lang="en-US" sz="1200" b="1" dirty="0" smtClean="0">
                          <a:effectLst/>
                          <a:latin typeface="Courier New" panose="02070309020205020404" pitchFamily="49" charset="0"/>
                          <a:cs typeface="Courier New" panose="02070309020205020404" pitchFamily="49" charset="0"/>
                        </a:rPr>
                        <a:t>*</a:t>
                      </a:r>
                      <a:r>
                        <a:rPr lang="en-US" sz="1200" b="1" dirty="0">
                          <a:effectLst/>
                          <a:latin typeface="Courier New" panose="02070309020205020404" pitchFamily="49" charset="0"/>
                          <a:cs typeface="Courier New" panose="02070309020205020404" pitchFamily="49" charset="0"/>
                        </a:rPr>
                        <a:t>p: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0542339"/>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gridCol w="565411"/>
                <a:gridCol w="317168"/>
                <a:gridCol w="925830"/>
              </a:tblGrid>
              <a:tr h="627065">
                <a:tc>
                  <a:txBody>
                    <a:bodyPr/>
                    <a:lstStyle/>
                    <a:p>
                      <a:pPr marL="0" marR="0" algn="ctr">
                        <a:spcBef>
                          <a:spcPts val="0"/>
                        </a:spcBef>
                        <a:spcAft>
                          <a:spcPts val="0"/>
                        </a:spcAft>
                      </a:pPr>
                      <a:r>
                        <a:rPr lang="en-US" sz="1100" b="1" dirty="0" smtClean="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endParaRPr lang="en-US" sz="1100" b="1" dirty="0" smtClean="0">
                        <a:effectLst/>
                      </a:endParaRPr>
                    </a:p>
                    <a:p>
                      <a:pPr marL="0" marR="0" algn="ctr">
                        <a:spcBef>
                          <a:spcPts val="0"/>
                        </a:spcBef>
                        <a:spcAft>
                          <a:spcPts val="0"/>
                        </a:spcAft>
                      </a:pPr>
                      <a:r>
                        <a:rPr lang="en-US" sz="1100" b="1" dirty="0" smtClean="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smtClean="0">
                          <a:effectLst/>
                        </a:rPr>
                        <a:t>  =*(&amp;</a:t>
                      </a:r>
                      <a:r>
                        <a:rPr lang="en-US" sz="1400" b="1" dirty="0">
                          <a:effectLst/>
                        </a:rPr>
                        <a:t>x</a:t>
                      </a:r>
                      <a:r>
                        <a:rPr lang="en-US" sz="1400" b="1" dirty="0" smtClean="0">
                          <a:effectLst/>
                        </a:rPr>
                        <a:t>)=x=10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gridCol w="4925910"/>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float</a:t>
                      </a:r>
                      <a:r>
                        <a:rPr lang="en-US" sz="1400" dirty="0" smtClean="0">
                          <a:effectLst/>
                          <a:latin typeface="Courier New" panose="02070309020205020404" pitchFamily="49" charset="0"/>
                          <a:cs typeface="Courier New" panose="02070309020205020404" pitchFamily="49" charset="0"/>
                        </a:rPr>
                        <a:t> r[5] = {22.5,34.8,46.8,59.1,68.3};</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r[0]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 &lt;&lt;</a:t>
                      </a:r>
                      <a:r>
                        <a:rPr lang="en-US" sz="1400" dirty="0" smtClean="0">
                          <a:solidFill>
                            <a:srgbClr val="FF0000"/>
                          </a:solidFill>
                          <a:effectLst/>
                          <a:latin typeface="Courier New" panose="02070309020205020404" pitchFamily="49" charset="0"/>
                          <a:cs typeface="Courier New" panose="02070309020205020404" pitchFamily="49" charset="0"/>
                        </a:rPr>
                        <a:t>"\n</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r[2]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*(r+2)&lt;&lt;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float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p;</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p = r; //&amp;r[0]</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p[0</a:t>
                      </a:r>
                      <a:r>
                        <a:rPr lang="en-US" sz="1400" dirty="0" smtClean="0">
                          <a:effectLst/>
                          <a:latin typeface="Courier New" panose="02070309020205020404" pitchFamily="49" charset="0"/>
                          <a:cs typeface="Courier New" panose="02070309020205020404" pitchFamily="49" charset="0"/>
                        </a:rPr>
                        <a:t>]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p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p[2</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*(p+2</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for</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i</a:t>
                      </a:r>
                      <a:r>
                        <a:rPr lang="en-US" sz="1400" dirty="0" smtClean="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&lt;&lt;(</a:t>
                      </a:r>
                      <a:r>
                        <a:rPr lang="en-US" sz="1400" dirty="0">
                          <a:effectLst/>
                          <a:latin typeface="Courier New" panose="02070309020205020404" pitchFamily="49" charset="0"/>
                          <a:cs typeface="Courier New" panose="02070309020205020404" pitchFamily="49" charset="0"/>
                        </a:rPr>
                        <a:t>i+1</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 is: "</a:t>
                      </a:r>
                      <a:r>
                        <a:rPr lang="en-US" sz="1400" dirty="0" smtClean="0">
                          <a:effectLst/>
                          <a:latin typeface="Courier New" panose="02070309020205020404" pitchFamily="49" charset="0"/>
                          <a:cs typeface="Courier New" panose="02070309020205020404" pitchFamily="49" charset="0"/>
                        </a:rPr>
                        <a:t>&lt;&lt;*p&lt;&lt;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tblGrid>
              <a:tr h="278130">
                <a:tc gridSpan="8">
                  <a:txBody>
                    <a:bodyPr/>
                    <a:lstStyle/>
                    <a:p>
                      <a:pPr algn="ctr"/>
                      <a:r>
                        <a:rPr lang="en-US" sz="1200" dirty="0" smtClean="0"/>
                        <a:t>0</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1</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2</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3</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4</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gridSpan="8">
                  <a:txBody>
                    <a:bodyPr/>
                    <a:lstStyle/>
                    <a:p>
                      <a:pPr algn="ctr"/>
                      <a:r>
                        <a:rPr lang="en-US" sz="1200" kern="1200" dirty="0" smtClean="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gridCol w="3511487"/>
                <a:gridCol w="701350"/>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Y, 1603</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txBody>
                  <a:tcPr marL="20574" marR="7144" marT="7144" marB="7144">
                    <a:solidFill>
                      <a:schemeClr val="bg1">
                        <a:lumMod val="50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gridCol w="332028"/>
                <a:gridCol w="1321898"/>
                <a:gridCol w="1321898"/>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183094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64CA3FC4E4942ABAD596595C10E21" ma:contentTypeVersion="0" ma:contentTypeDescription="Create a new document." ma:contentTypeScope="" ma:versionID="cfc5c01b05d670fad0c29aad3b7299b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AAA470-A683-49E1-926A-CF72DBD12AC3}"/>
</file>

<file path=customXml/itemProps2.xml><?xml version="1.0" encoding="utf-8"?>
<ds:datastoreItem xmlns:ds="http://schemas.openxmlformats.org/officeDocument/2006/customXml" ds:itemID="{3A6AAFA7-4F69-4F0B-8451-4CDCC61C4AA1}"/>
</file>

<file path=customXml/itemProps3.xml><?xml version="1.0" encoding="utf-8"?>
<ds:datastoreItem xmlns:ds="http://schemas.openxmlformats.org/officeDocument/2006/customXml" ds:itemID="{CE8168A2-7C34-4B69-AA07-D1EF1942B17E}"/>
</file>

<file path=docProps/app.xml><?xml version="1.0" encoding="utf-8"?>
<Properties xmlns="http://schemas.openxmlformats.org/officeDocument/2006/extended-properties" xmlns:vt="http://schemas.openxmlformats.org/officeDocument/2006/docPropsVTypes">
  <Template>Spectrum.thmx</Template>
  <TotalTime>938</TotalTime>
  <Words>7775</Words>
  <Application>Microsoft Office PowerPoint</Application>
  <PresentationFormat>On-screen Show (4:3)</PresentationFormat>
  <Paragraphs>1707</Paragraphs>
  <Slides>46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ＭＳ ゴシック</vt: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478</cp:revision>
  <dcterms:created xsi:type="dcterms:W3CDTF">2018-12-10T17:20:29Z</dcterms:created>
  <dcterms:modified xsi:type="dcterms:W3CDTF">2020-04-28T07:22:21Z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0x01010078C64CA3FC4E4942ABAD596595C10E21</vt:lpwstr>
  </property>
</Properties>
</file>