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78" r:id="rId4"/>
    <p:sldId id="279" r:id="rId5"/>
    <p:sldId id="280" r:id="rId6"/>
    <p:sldId id="265" r:id="rId7"/>
    <p:sldId id="28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>
        <p:scale>
          <a:sx n="80" d="100"/>
          <a:sy n="80" d="100"/>
        </p:scale>
        <p:origin x="-1086" y="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36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35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C29BE-F205-4296-AC55-32A58A82FAC9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69580-4BF0-497F-A9CC-754B57BDE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6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inary_Search_Tree" TargetMode="Externa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CSC 2106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570350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Data Structure (Theory)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Binary Search Tree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Building BST (Insertion)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Searching in BST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x-none" dirty="0"/>
          </a:p>
        </p:txBody>
      </p:sp>
      <p:sp>
        <p:nvSpPr>
          <p:cNvPr id="4" name="TextBox 3"/>
          <p:cNvSpPr txBox="1"/>
          <p:nvPr/>
        </p:nvSpPr>
        <p:spPr>
          <a:xfrm>
            <a:off x="5284872" y="2463976"/>
            <a:ext cx="372850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Is a Binary Tree such that:</a:t>
            </a:r>
          </a:p>
          <a:p>
            <a:pPr lvl="1"/>
            <a:r>
              <a:rPr lang="en-US" dirty="0"/>
              <a:t>Every node entry has a unique key (i.e. no duplication item</a:t>
            </a:r>
            <a:r>
              <a:rPr lang="en-US" dirty="0" smtClean="0"/>
              <a:t>).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All the keys in the left </a:t>
            </a:r>
            <a:r>
              <a:rPr lang="en-US" dirty="0" err="1"/>
              <a:t>subtree</a:t>
            </a:r>
            <a:r>
              <a:rPr lang="en-US" dirty="0"/>
              <a:t> of a node are less than the key of the node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All the keys in the right </a:t>
            </a:r>
            <a:r>
              <a:rPr lang="en-US" dirty="0" err="1"/>
              <a:t>subtree</a:t>
            </a:r>
            <a:r>
              <a:rPr lang="en-US" dirty="0"/>
              <a:t> of a node are greater than the key of the node.</a:t>
            </a:r>
          </a:p>
        </p:txBody>
      </p:sp>
      <p:sp>
        <p:nvSpPr>
          <p:cNvPr id="7" name="Oval 6"/>
          <p:cNvSpPr/>
          <p:nvPr/>
        </p:nvSpPr>
        <p:spPr>
          <a:xfrm>
            <a:off x="2292625" y="2166796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43</a:t>
            </a:r>
            <a:endParaRPr lang="en-US" sz="2000" b="1" dirty="0"/>
          </a:p>
        </p:txBody>
      </p:sp>
      <p:sp>
        <p:nvSpPr>
          <p:cNvPr id="8" name="Oval 7"/>
          <p:cNvSpPr/>
          <p:nvPr/>
        </p:nvSpPr>
        <p:spPr>
          <a:xfrm>
            <a:off x="1147771" y="3090348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31</a:t>
            </a:r>
            <a:endParaRPr lang="en-US" sz="2000" b="1" dirty="0"/>
          </a:p>
        </p:txBody>
      </p:sp>
      <p:sp>
        <p:nvSpPr>
          <p:cNvPr id="9" name="Oval 8"/>
          <p:cNvSpPr/>
          <p:nvPr/>
        </p:nvSpPr>
        <p:spPr>
          <a:xfrm>
            <a:off x="3720877" y="3142982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64</a:t>
            </a:r>
            <a:endParaRPr lang="en-US" sz="2000" b="1" dirty="0"/>
          </a:p>
        </p:txBody>
      </p:sp>
      <p:sp>
        <p:nvSpPr>
          <p:cNvPr id="10" name="Oval 9"/>
          <p:cNvSpPr/>
          <p:nvPr/>
        </p:nvSpPr>
        <p:spPr>
          <a:xfrm>
            <a:off x="522507" y="4094394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  <p:sp>
        <p:nvSpPr>
          <p:cNvPr id="11" name="Oval 10"/>
          <p:cNvSpPr/>
          <p:nvPr/>
        </p:nvSpPr>
        <p:spPr>
          <a:xfrm>
            <a:off x="1847169" y="4094393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40</a:t>
            </a:r>
            <a:endParaRPr lang="en-US" sz="2000" b="1" dirty="0"/>
          </a:p>
        </p:txBody>
      </p:sp>
      <p:sp>
        <p:nvSpPr>
          <p:cNvPr id="12" name="Oval 11"/>
          <p:cNvSpPr/>
          <p:nvPr/>
        </p:nvSpPr>
        <p:spPr>
          <a:xfrm>
            <a:off x="4456568" y="4126279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89</a:t>
            </a:r>
            <a:endParaRPr lang="en-US" sz="2000" b="1" dirty="0"/>
          </a:p>
        </p:txBody>
      </p:sp>
      <p:sp>
        <p:nvSpPr>
          <p:cNvPr id="13" name="Oval 12"/>
          <p:cNvSpPr/>
          <p:nvPr/>
        </p:nvSpPr>
        <p:spPr>
          <a:xfrm>
            <a:off x="3183989" y="4126278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56</a:t>
            </a:r>
            <a:endParaRPr lang="en-US" sz="2000" b="1" dirty="0"/>
          </a:p>
        </p:txBody>
      </p:sp>
      <p:sp>
        <p:nvSpPr>
          <p:cNvPr id="14" name="Oval 13"/>
          <p:cNvSpPr/>
          <p:nvPr/>
        </p:nvSpPr>
        <p:spPr>
          <a:xfrm>
            <a:off x="1592609" y="5086337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33</a:t>
            </a:r>
            <a:endParaRPr lang="en-US" sz="2000" b="1" dirty="0"/>
          </a:p>
        </p:txBody>
      </p:sp>
      <p:sp>
        <p:nvSpPr>
          <p:cNvPr id="15" name="Oval 14"/>
          <p:cNvSpPr/>
          <p:nvPr/>
        </p:nvSpPr>
        <p:spPr>
          <a:xfrm>
            <a:off x="802650" y="5093813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28</a:t>
            </a:r>
            <a:endParaRPr lang="en-US" sz="2000" b="1" dirty="0"/>
          </a:p>
        </p:txBody>
      </p:sp>
      <p:sp>
        <p:nvSpPr>
          <p:cNvPr id="16" name="Oval 15"/>
          <p:cNvSpPr/>
          <p:nvPr/>
        </p:nvSpPr>
        <p:spPr>
          <a:xfrm>
            <a:off x="2715085" y="5088844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47</a:t>
            </a:r>
            <a:endParaRPr lang="en-US" sz="2000" b="1" dirty="0"/>
          </a:p>
        </p:txBody>
      </p:sp>
      <p:cxnSp>
        <p:nvCxnSpPr>
          <p:cNvPr id="17" name="Straight Arrow Connector 16"/>
          <p:cNvCxnSpPr>
            <a:stCxn id="7" idx="3"/>
            <a:endCxn id="8" idx="0"/>
          </p:cNvCxnSpPr>
          <p:nvPr/>
        </p:nvCxnSpPr>
        <p:spPr>
          <a:xfrm flipH="1">
            <a:off x="1490671" y="2674114"/>
            <a:ext cx="902387" cy="416234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4"/>
            <a:endCxn id="14" idx="0"/>
          </p:cNvCxnSpPr>
          <p:nvPr/>
        </p:nvCxnSpPr>
        <p:spPr>
          <a:xfrm flipH="1">
            <a:off x="1935509" y="4688753"/>
            <a:ext cx="254560" cy="397584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5"/>
            <a:endCxn id="9" idx="0"/>
          </p:cNvCxnSpPr>
          <p:nvPr/>
        </p:nvCxnSpPr>
        <p:spPr>
          <a:xfrm>
            <a:off x="2877992" y="2674114"/>
            <a:ext cx="1185785" cy="468868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4"/>
            <a:endCxn id="10" idx="0"/>
          </p:cNvCxnSpPr>
          <p:nvPr/>
        </p:nvCxnSpPr>
        <p:spPr>
          <a:xfrm flipH="1">
            <a:off x="865407" y="3684708"/>
            <a:ext cx="625264" cy="409686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4"/>
            <a:endCxn id="11" idx="0"/>
          </p:cNvCxnSpPr>
          <p:nvPr/>
        </p:nvCxnSpPr>
        <p:spPr>
          <a:xfrm>
            <a:off x="1490671" y="3684708"/>
            <a:ext cx="699398" cy="409685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4"/>
            <a:endCxn id="15" idx="0"/>
          </p:cNvCxnSpPr>
          <p:nvPr/>
        </p:nvCxnSpPr>
        <p:spPr>
          <a:xfrm>
            <a:off x="865407" y="4688754"/>
            <a:ext cx="280143" cy="405059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4"/>
            <a:endCxn id="13" idx="0"/>
          </p:cNvCxnSpPr>
          <p:nvPr/>
        </p:nvCxnSpPr>
        <p:spPr>
          <a:xfrm flipH="1">
            <a:off x="3526889" y="3737342"/>
            <a:ext cx="536888" cy="388936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4"/>
            <a:endCxn id="12" idx="0"/>
          </p:cNvCxnSpPr>
          <p:nvPr/>
        </p:nvCxnSpPr>
        <p:spPr>
          <a:xfrm>
            <a:off x="4063777" y="3737342"/>
            <a:ext cx="735691" cy="38893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4"/>
            <a:endCxn id="16" idx="0"/>
          </p:cNvCxnSpPr>
          <p:nvPr/>
        </p:nvCxnSpPr>
        <p:spPr>
          <a:xfrm flipH="1">
            <a:off x="3057985" y="4720638"/>
            <a:ext cx="468904" cy="368206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653999" y="5084212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59</a:t>
            </a:r>
            <a:endParaRPr lang="en-US" sz="2000" b="1" dirty="0"/>
          </a:p>
        </p:txBody>
      </p:sp>
      <p:cxnSp>
        <p:nvCxnSpPr>
          <p:cNvPr id="27" name="Straight Arrow Connector 26"/>
          <p:cNvCxnSpPr>
            <a:stCxn id="13" idx="4"/>
            <a:endCxn id="26" idx="0"/>
          </p:cNvCxnSpPr>
          <p:nvPr/>
        </p:nvCxnSpPr>
        <p:spPr>
          <a:xfrm>
            <a:off x="3526889" y="4720638"/>
            <a:ext cx="470010" cy="363574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7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Insertion</a:t>
            </a:r>
            <a:endParaRPr lang="x-none" dirty="0"/>
          </a:p>
        </p:txBody>
      </p:sp>
      <p:sp>
        <p:nvSpPr>
          <p:cNvPr id="28" name="Oval 27"/>
          <p:cNvSpPr/>
          <p:nvPr/>
        </p:nvSpPr>
        <p:spPr>
          <a:xfrm>
            <a:off x="1771417" y="2585758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43</a:t>
            </a:r>
            <a:endParaRPr lang="en-US" sz="2000" b="1" dirty="0"/>
          </a:p>
        </p:txBody>
      </p:sp>
      <p:sp>
        <p:nvSpPr>
          <p:cNvPr id="29" name="Oval 28"/>
          <p:cNvSpPr/>
          <p:nvPr/>
        </p:nvSpPr>
        <p:spPr>
          <a:xfrm>
            <a:off x="640779" y="3367554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31</a:t>
            </a:r>
            <a:endParaRPr lang="en-US" sz="2000" b="1" dirty="0"/>
          </a:p>
        </p:txBody>
      </p:sp>
      <p:sp>
        <p:nvSpPr>
          <p:cNvPr id="30" name="Oval 29"/>
          <p:cNvSpPr/>
          <p:nvPr/>
        </p:nvSpPr>
        <p:spPr>
          <a:xfrm>
            <a:off x="3213885" y="3420188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64</a:t>
            </a:r>
            <a:endParaRPr lang="en-US" sz="2000" b="1" dirty="0"/>
          </a:p>
        </p:txBody>
      </p:sp>
      <p:sp>
        <p:nvSpPr>
          <p:cNvPr id="31" name="Oval 30"/>
          <p:cNvSpPr/>
          <p:nvPr/>
        </p:nvSpPr>
        <p:spPr>
          <a:xfrm>
            <a:off x="15515" y="4371600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  <p:sp>
        <p:nvSpPr>
          <p:cNvPr id="32" name="Oval 31"/>
          <p:cNvSpPr/>
          <p:nvPr/>
        </p:nvSpPr>
        <p:spPr>
          <a:xfrm>
            <a:off x="1340177" y="4371599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40</a:t>
            </a:r>
            <a:endParaRPr lang="en-US" sz="2000" b="1" dirty="0"/>
          </a:p>
        </p:txBody>
      </p:sp>
      <p:sp>
        <p:nvSpPr>
          <p:cNvPr id="33" name="Oval 32"/>
          <p:cNvSpPr/>
          <p:nvPr/>
        </p:nvSpPr>
        <p:spPr>
          <a:xfrm>
            <a:off x="3949576" y="4403485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89</a:t>
            </a:r>
            <a:endParaRPr lang="en-US" sz="2000" b="1" dirty="0"/>
          </a:p>
        </p:txBody>
      </p:sp>
      <p:sp>
        <p:nvSpPr>
          <p:cNvPr id="34" name="Oval 33"/>
          <p:cNvSpPr/>
          <p:nvPr/>
        </p:nvSpPr>
        <p:spPr>
          <a:xfrm>
            <a:off x="2676997" y="4403484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56</a:t>
            </a:r>
            <a:endParaRPr lang="en-US" sz="2000" b="1" dirty="0"/>
          </a:p>
        </p:txBody>
      </p:sp>
      <p:sp>
        <p:nvSpPr>
          <p:cNvPr id="35" name="Oval 34"/>
          <p:cNvSpPr/>
          <p:nvPr/>
        </p:nvSpPr>
        <p:spPr>
          <a:xfrm>
            <a:off x="1085617" y="5363543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33</a:t>
            </a:r>
            <a:endParaRPr lang="en-US" sz="2000" b="1" dirty="0"/>
          </a:p>
        </p:txBody>
      </p:sp>
      <p:sp>
        <p:nvSpPr>
          <p:cNvPr id="36" name="Oval 35"/>
          <p:cNvSpPr/>
          <p:nvPr/>
        </p:nvSpPr>
        <p:spPr>
          <a:xfrm>
            <a:off x="295658" y="5371019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28</a:t>
            </a:r>
            <a:endParaRPr lang="en-US" sz="2000" b="1" dirty="0"/>
          </a:p>
        </p:txBody>
      </p:sp>
      <p:sp>
        <p:nvSpPr>
          <p:cNvPr id="37" name="Oval 36"/>
          <p:cNvSpPr/>
          <p:nvPr/>
        </p:nvSpPr>
        <p:spPr>
          <a:xfrm>
            <a:off x="2208093" y="5366050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47</a:t>
            </a:r>
            <a:endParaRPr lang="en-US" sz="2000" b="1" dirty="0"/>
          </a:p>
        </p:txBody>
      </p:sp>
      <p:cxnSp>
        <p:nvCxnSpPr>
          <p:cNvPr id="38" name="Straight Arrow Connector 37"/>
          <p:cNvCxnSpPr>
            <a:stCxn id="28" idx="3"/>
            <a:endCxn id="29" idx="0"/>
          </p:cNvCxnSpPr>
          <p:nvPr/>
        </p:nvCxnSpPr>
        <p:spPr>
          <a:xfrm flipH="1">
            <a:off x="983679" y="3093076"/>
            <a:ext cx="888171" cy="274478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2" idx="4"/>
            <a:endCxn id="35" idx="0"/>
          </p:cNvCxnSpPr>
          <p:nvPr/>
        </p:nvCxnSpPr>
        <p:spPr>
          <a:xfrm flipH="1">
            <a:off x="1428517" y="4965959"/>
            <a:ext cx="254560" cy="397584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8" idx="5"/>
            <a:endCxn id="30" idx="0"/>
          </p:cNvCxnSpPr>
          <p:nvPr/>
        </p:nvCxnSpPr>
        <p:spPr>
          <a:xfrm>
            <a:off x="2356784" y="3093076"/>
            <a:ext cx="1200001" cy="327112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9" idx="4"/>
            <a:endCxn id="31" idx="0"/>
          </p:cNvCxnSpPr>
          <p:nvPr/>
        </p:nvCxnSpPr>
        <p:spPr>
          <a:xfrm flipH="1">
            <a:off x="358415" y="3961914"/>
            <a:ext cx="625264" cy="409686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9" idx="4"/>
            <a:endCxn id="32" idx="0"/>
          </p:cNvCxnSpPr>
          <p:nvPr/>
        </p:nvCxnSpPr>
        <p:spPr>
          <a:xfrm>
            <a:off x="983679" y="3961914"/>
            <a:ext cx="699398" cy="409685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4"/>
            <a:endCxn id="36" idx="0"/>
          </p:cNvCxnSpPr>
          <p:nvPr/>
        </p:nvCxnSpPr>
        <p:spPr>
          <a:xfrm>
            <a:off x="358415" y="4965960"/>
            <a:ext cx="280143" cy="405059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0" idx="4"/>
            <a:endCxn id="34" idx="0"/>
          </p:cNvCxnSpPr>
          <p:nvPr/>
        </p:nvCxnSpPr>
        <p:spPr>
          <a:xfrm flipH="1">
            <a:off x="3019897" y="4014548"/>
            <a:ext cx="536888" cy="388936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4"/>
            <a:endCxn id="33" idx="0"/>
          </p:cNvCxnSpPr>
          <p:nvPr/>
        </p:nvCxnSpPr>
        <p:spPr>
          <a:xfrm>
            <a:off x="3556785" y="4014548"/>
            <a:ext cx="735691" cy="38893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4" idx="4"/>
            <a:endCxn id="37" idx="0"/>
          </p:cNvCxnSpPr>
          <p:nvPr/>
        </p:nvCxnSpPr>
        <p:spPr>
          <a:xfrm flipH="1">
            <a:off x="2550993" y="4997844"/>
            <a:ext cx="468904" cy="368206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3147007" y="5361418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59</a:t>
            </a:r>
            <a:endParaRPr lang="en-US" sz="2000" b="1" dirty="0"/>
          </a:p>
        </p:txBody>
      </p:sp>
      <p:cxnSp>
        <p:nvCxnSpPr>
          <p:cNvPr id="48" name="Straight Arrow Connector 47"/>
          <p:cNvCxnSpPr>
            <a:stCxn id="34" idx="4"/>
            <a:endCxn id="47" idx="0"/>
          </p:cNvCxnSpPr>
          <p:nvPr/>
        </p:nvCxnSpPr>
        <p:spPr>
          <a:xfrm>
            <a:off x="3019897" y="4997844"/>
            <a:ext cx="470010" cy="363574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86609" y="2806677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&gt;</a:t>
            </a:r>
            <a:endParaRPr lang="en-US" sz="2800" dirty="0"/>
          </a:p>
        </p:txBody>
      </p:sp>
      <p:sp>
        <p:nvSpPr>
          <p:cNvPr id="50" name="TextBox 49"/>
          <p:cNvSpPr txBox="1"/>
          <p:nvPr/>
        </p:nvSpPr>
        <p:spPr>
          <a:xfrm>
            <a:off x="2956367" y="2817907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&lt;</a:t>
            </a:r>
            <a:endParaRPr lang="en-US" sz="2800" dirty="0"/>
          </a:p>
        </p:txBody>
      </p:sp>
      <p:sp>
        <p:nvSpPr>
          <p:cNvPr id="51" name="TextBox 50"/>
          <p:cNvSpPr txBox="1"/>
          <p:nvPr/>
        </p:nvSpPr>
        <p:spPr>
          <a:xfrm>
            <a:off x="1286315" y="3745790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&lt;</a:t>
            </a:r>
            <a:endParaRPr lang="en-US" sz="2800" dirty="0"/>
          </a:p>
        </p:txBody>
      </p:sp>
      <p:sp>
        <p:nvSpPr>
          <p:cNvPr id="52" name="TextBox 51"/>
          <p:cNvSpPr txBox="1"/>
          <p:nvPr/>
        </p:nvSpPr>
        <p:spPr>
          <a:xfrm>
            <a:off x="3872556" y="3804943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&lt;</a:t>
            </a:r>
            <a:endParaRPr lang="en-US" sz="2800" dirty="0"/>
          </a:p>
        </p:txBody>
      </p:sp>
      <p:sp>
        <p:nvSpPr>
          <p:cNvPr id="53" name="TextBox 52"/>
          <p:cNvSpPr txBox="1"/>
          <p:nvPr/>
        </p:nvSpPr>
        <p:spPr>
          <a:xfrm>
            <a:off x="3184745" y="4828317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&lt;</a:t>
            </a:r>
            <a:endParaRPr lang="en-US" sz="2800" dirty="0"/>
          </a:p>
        </p:txBody>
      </p:sp>
      <p:sp>
        <p:nvSpPr>
          <p:cNvPr id="54" name="TextBox 53"/>
          <p:cNvSpPr txBox="1"/>
          <p:nvPr/>
        </p:nvSpPr>
        <p:spPr>
          <a:xfrm>
            <a:off x="2309998" y="4837954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&gt;</a:t>
            </a:r>
            <a:endParaRPr lang="en-US" sz="2800" dirty="0"/>
          </a:p>
        </p:txBody>
      </p:sp>
      <p:sp>
        <p:nvSpPr>
          <p:cNvPr id="55" name="TextBox 54"/>
          <p:cNvSpPr txBox="1"/>
          <p:nvPr/>
        </p:nvSpPr>
        <p:spPr>
          <a:xfrm>
            <a:off x="476674" y="4837954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&lt;</a:t>
            </a:r>
            <a:endParaRPr lang="en-US" sz="2800" dirty="0"/>
          </a:p>
        </p:txBody>
      </p:sp>
      <p:sp>
        <p:nvSpPr>
          <p:cNvPr id="56" name="TextBox 55"/>
          <p:cNvSpPr txBox="1"/>
          <p:nvPr/>
        </p:nvSpPr>
        <p:spPr>
          <a:xfrm>
            <a:off x="269547" y="3783735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&gt;</a:t>
            </a:r>
            <a:endParaRPr lang="en-US" sz="2800" dirty="0"/>
          </a:p>
        </p:txBody>
      </p:sp>
      <p:sp>
        <p:nvSpPr>
          <p:cNvPr id="57" name="TextBox 56"/>
          <p:cNvSpPr txBox="1"/>
          <p:nvPr/>
        </p:nvSpPr>
        <p:spPr>
          <a:xfrm>
            <a:off x="1048230" y="4787492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&gt;</a:t>
            </a:r>
            <a:endParaRPr lang="en-US" sz="2800" dirty="0"/>
          </a:p>
        </p:txBody>
      </p:sp>
      <p:sp>
        <p:nvSpPr>
          <p:cNvPr id="58" name="TextBox 57"/>
          <p:cNvSpPr txBox="1"/>
          <p:nvPr/>
        </p:nvSpPr>
        <p:spPr>
          <a:xfrm>
            <a:off x="2772317" y="3831276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&gt;</a:t>
            </a:r>
            <a:endParaRPr lang="en-US" sz="2800" dirty="0"/>
          </a:p>
        </p:txBody>
      </p:sp>
      <p:sp>
        <p:nvSpPr>
          <p:cNvPr id="59" name="Rectangle 58"/>
          <p:cNvSpPr/>
          <p:nvPr/>
        </p:nvSpPr>
        <p:spPr>
          <a:xfrm>
            <a:off x="6166894" y="2711528"/>
            <a:ext cx="1257044" cy="300768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Fred</a:t>
            </a:r>
            <a:endParaRPr lang="en-US" sz="2000" dirty="0"/>
          </a:p>
        </p:txBody>
      </p:sp>
      <p:sp>
        <p:nvSpPr>
          <p:cNvPr id="60" name="Rectangle 59"/>
          <p:cNvSpPr/>
          <p:nvPr/>
        </p:nvSpPr>
        <p:spPr>
          <a:xfrm>
            <a:off x="4978671" y="3582738"/>
            <a:ext cx="1257044" cy="30144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Dan</a:t>
            </a:r>
            <a:endParaRPr lang="en-US" sz="3200" dirty="0"/>
          </a:p>
        </p:txBody>
      </p:sp>
      <p:sp>
        <p:nvSpPr>
          <p:cNvPr id="61" name="Rectangle 60"/>
          <p:cNvSpPr/>
          <p:nvPr/>
        </p:nvSpPr>
        <p:spPr>
          <a:xfrm>
            <a:off x="7412762" y="3582738"/>
            <a:ext cx="1257044" cy="277143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Mary</a:t>
            </a:r>
            <a:endParaRPr lang="en-US" sz="2000" dirty="0"/>
          </a:p>
        </p:txBody>
      </p:sp>
      <p:sp>
        <p:nvSpPr>
          <p:cNvPr id="62" name="Rectangle 61"/>
          <p:cNvSpPr/>
          <p:nvPr/>
        </p:nvSpPr>
        <p:spPr>
          <a:xfrm>
            <a:off x="4689964" y="4528500"/>
            <a:ext cx="948849" cy="308683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Alan</a:t>
            </a:r>
            <a:endParaRPr lang="en-US" sz="2000" dirty="0"/>
          </a:p>
        </p:txBody>
      </p:sp>
      <p:sp>
        <p:nvSpPr>
          <p:cNvPr id="63" name="Rectangle 62"/>
          <p:cNvSpPr/>
          <p:nvPr/>
        </p:nvSpPr>
        <p:spPr>
          <a:xfrm>
            <a:off x="5937167" y="4540027"/>
            <a:ext cx="835351" cy="297156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Eve</a:t>
            </a:r>
            <a:endParaRPr lang="en-US" sz="2000" dirty="0"/>
          </a:p>
        </p:txBody>
      </p:sp>
      <p:sp>
        <p:nvSpPr>
          <p:cNvPr id="64" name="Rectangle 63"/>
          <p:cNvSpPr/>
          <p:nvPr/>
        </p:nvSpPr>
        <p:spPr>
          <a:xfrm>
            <a:off x="8187970" y="4528500"/>
            <a:ext cx="806423" cy="304740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Sue</a:t>
            </a:r>
            <a:endParaRPr lang="en-US" sz="2000" dirty="0"/>
          </a:p>
        </p:txBody>
      </p:sp>
      <p:sp>
        <p:nvSpPr>
          <p:cNvPr id="65" name="Rectangle 64"/>
          <p:cNvSpPr/>
          <p:nvPr/>
        </p:nvSpPr>
        <p:spPr>
          <a:xfrm>
            <a:off x="7220415" y="4528500"/>
            <a:ext cx="760121" cy="277143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Kate</a:t>
            </a:r>
            <a:endParaRPr lang="en-US" sz="2000" dirty="0"/>
          </a:p>
        </p:txBody>
      </p:sp>
      <p:sp>
        <p:nvSpPr>
          <p:cNvPr id="66" name="Rectangle 65"/>
          <p:cNvSpPr/>
          <p:nvPr/>
        </p:nvSpPr>
        <p:spPr>
          <a:xfrm>
            <a:off x="5104406" y="5622800"/>
            <a:ext cx="916858" cy="277143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Eric</a:t>
            </a:r>
            <a:endParaRPr lang="en-US" sz="2000" dirty="0"/>
          </a:p>
        </p:txBody>
      </p:sp>
      <p:sp>
        <p:nvSpPr>
          <p:cNvPr id="67" name="Rectangle 66"/>
          <p:cNvSpPr/>
          <p:nvPr/>
        </p:nvSpPr>
        <p:spPr>
          <a:xfrm>
            <a:off x="4128747" y="5622800"/>
            <a:ext cx="832082" cy="283477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Bill</a:t>
            </a:r>
            <a:endParaRPr lang="en-US" sz="2000" dirty="0"/>
          </a:p>
        </p:txBody>
      </p:sp>
      <p:sp>
        <p:nvSpPr>
          <p:cNvPr id="68" name="Rectangle 67"/>
          <p:cNvSpPr/>
          <p:nvPr/>
        </p:nvSpPr>
        <p:spPr>
          <a:xfrm>
            <a:off x="6378736" y="5663230"/>
            <a:ext cx="1014546" cy="243047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Greg</a:t>
            </a:r>
            <a:endParaRPr lang="en-US" sz="2000" dirty="0"/>
          </a:p>
        </p:txBody>
      </p:sp>
      <p:cxnSp>
        <p:nvCxnSpPr>
          <p:cNvPr id="69" name="Straight Arrow Connector 68"/>
          <p:cNvCxnSpPr>
            <a:stCxn id="59" idx="2"/>
            <a:endCxn id="60" idx="0"/>
          </p:cNvCxnSpPr>
          <p:nvPr/>
        </p:nvCxnSpPr>
        <p:spPr>
          <a:xfrm flipH="1">
            <a:off x="5607193" y="3012296"/>
            <a:ext cx="1188223" cy="570442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3" idx="2"/>
            <a:endCxn id="66" idx="0"/>
          </p:cNvCxnSpPr>
          <p:nvPr/>
        </p:nvCxnSpPr>
        <p:spPr>
          <a:xfrm flipH="1">
            <a:off x="5562835" y="4837183"/>
            <a:ext cx="792008" cy="78561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9" idx="2"/>
            <a:endCxn id="61" idx="0"/>
          </p:cNvCxnSpPr>
          <p:nvPr/>
        </p:nvCxnSpPr>
        <p:spPr>
          <a:xfrm>
            <a:off x="6795416" y="3012296"/>
            <a:ext cx="1245868" cy="570442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0" idx="2"/>
            <a:endCxn id="62" idx="0"/>
          </p:cNvCxnSpPr>
          <p:nvPr/>
        </p:nvCxnSpPr>
        <p:spPr>
          <a:xfrm flipH="1">
            <a:off x="5164389" y="3884182"/>
            <a:ext cx="442804" cy="644318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0" idx="2"/>
            <a:endCxn id="63" idx="0"/>
          </p:cNvCxnSpPr>
          <p:nvPr/>
        </p:nvCxnSpPr>
        <p:spPr>
          <a:xfrm>
            <a:off x="5607193" y="3884182"/>
            <a:ext cx="747650" cy="655845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2" idx="2"/>
            <a:endCxn id="67" idx="0"/>
          </p:cNvCxnSpPr>
          <p:nvPr/>
        </p:nvCxnSpPr>
        <p:spPr>
          <a:xfrm flipH="1">
            <a:off x="4544788" y="4837183"/>
            <a:ext cx="619601" cy="78561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1" idx="2"/>
            <a:endCxn id="65" idx="0"/>
          </p:cNvCxnSpPr>
          <p:nvPr/>
        </p:nvCxnSpPr>
        <p:spPr>
          <a:xfrm flipH="1">
            <a:off x="7600476" y="3859881"/>
            <a:ext cx="440808" cy="668619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1" idx="2"/>
            <a:endCxn id="64" idx="0"/>
          </p:cNvCxnSpPr>
          <p:nvPr/>
        </p:nvCxnSpPr>
        <p:spPr>
          <a:xfrm>
            <a:off x="8041284" y="3859881"/>
            <a:ext cx="549898" cy="668619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5" idx="2"/>
            <a:endCxn id="68" idx="0"/>
          </p:cNvCxnSpPr>
          <p:nvPr/>
        </p:nvCxnSpPr>
        <p:spPr>
          <a:xfrm flipH="1">
            <a:off x="6886009" y="4805643"/>
            <a:ext cx="714467" cy="85758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7627534" y="5622800"/>
            <a:ext cx="1257044" cy="296358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Len</a:t>
            </a:r>
            <a:endParaRPr lang="en-US" sz="2000" dirty="0"/>
          </a:p>
        </p:txBody>
      </p:sp>
      <p:cxnSp>
        <p:nvCxnSpPr>
          <p:cNvPr id="79" name="Straight Arrow Connector 78"/>
          <p:cNvCxnSpPr>
            <a:stCxn id="65" idx="2"/>
            <a:endCxn id="78" idx="0"/>
          </p:cNvCxnSpPr>
          <p:nvPr/>
        </p:nvCxnSpPr>
        <p:spPr>
          <a:xfrm>
            <a:off x="7600476" y="4805643"/>
            <a:ext cx="655580" cy="81715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830427" y="3038362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&gt;</a:t>
            </a:r>
            <a:endParaRPr lang="en-US" sz="2800" dirty="0"/>
          </a:p>
        </p:txBody>
      </p:sp>
      <p:sp>
        <p:nvSpPr>
          <p:cNvPr id="81" name="TextBox 80"/>
          <p:cNvSpPr txBox="1"/>
          <p:nvPr/>
        </p:nvSpPr>
        <p:spPr>
          <a:xfrm>
            <a:off x="7393367" y="3000843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&lt;</a:t>
            </a:r>
            <a:endParaRPr lang="en-US" sz="2800" dirty="0"/>
          </a:p>
        </p:txBody>
      </p:sp>
      <p:sp>
        <p:nvSpPr>
          <p:cNvPr id="82" name="TextBox 81"/>
          <p:cNvSpPr txBox="1"/>
          <p:nvPr/>
        </p:nvSpPr>
        <p:spPr>
          <a:xfrm>
            <a:off x="5937167" y="3804943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&lt;</a:t>
            </a:r>
            <a:endParaRPr lang="en-US" sz="2800" dirty="0"/>
          </a:p>
        </p:txBody>
      </p:sp>
      <p:sp>
        <p:nvSpPr>
          <p:cNvPr id="83" name="TextBox 82"/>
          <p:cNvSpPr txBox="1"/>
          <p:nvPr/>
        </p:nvSpPr>
        <p:spPr>
          <a:xfrm>
            <a:off x="7220415" y="3794457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&gt;</a:t>
            </a:r>
            <a:endParaRPr lang="en-US" sz="2800" dirty="0"/>
          </a:p>
        </p:txBody>
      </p:sp>
      <p:sp>
        <p:nvSpPr>
          <p:cNvPr id="84" name="TextBox 83"/>
          <p:cNvSpPr txBox="1"/>
          <p:nvPr/>
        </p:nvSpPr>
        <p:spPr>
          <a:xfrm>
            <a:off x="6710860" y="4903141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&gt;</a:t>
            </a:r>
            <a:endParaRPr lang="en-US" sz="2800" dirty="0"/>
          </a:p>
        </p:txBody>
      </p:sp>
      <p:sp>
        <p:nvSpPr>
          <p:cNvPr id="85" name="TextBox 84"/>
          <p:cNvSpPr txBox="1"/>
          <p:nvPr/>
        </p:nvSpPr>
        <p:spPr>
          <a:xfrm>
            <a:off x="7865893" y="4787918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&lt;</a:t>
            </a:r>
            <a:endParaRPr lang="en-US" sz="2800" dirty="0"/>
          </a:p>
        </p:txBody>
      </p:sp>
      <p:sp>
        <p:nvSpPr>
          <p:cNvPr id="86" name="TextBox 85"/>
          <p:cNvSpPr txBox="1"/>
          <p:nvPr/>
        </p:nvSpPr>
        <p:spPr>
          <a:xfrm>
            <a:off x="4822662" y="4812367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&lt;</a:t>
            </a:r>
            <a:endParaRPr lang="en-US" sz="2800" dirty="0"/>
          </a:p>
        </p:txBody>
      </p:sp>
      <p:sp>
        <p:nvSpPr>
          <p:cNvPr id="87" name="TextBox 86"/>
          <p:cNvSpPr txBox="1"/>
          <p:nvPr/>
        </p:nvSpPr>
        <p:spPr>
          <a:xfrm>
            <a:off x="5097097" y="3804943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&gt;</a:t>
            </a:r>
            <a:endParaRPr lang="en-US" sz="2800" dirty="0"/>
          </a:p>
        </p:txBody>
      </p:sp>
      <p:sp>
        <p:nvSpPr>
          <p:cNvPr id="88" name="TextBox 87"/>
          <p:cNvSpPr txBox="1"/>
          <p:nvPr/>
        </p:nvSpPr>
        <p:spPr>
          <a:xfrm>
            <a:off x="5890734" y="4850660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&gt;</a:t>
            </a:r>
            <a:endParaRPr lang="en-US" sz="2800" dirty="0"/>
          </a:p>
        </p:txBody>
      </p:sp>
      <p:sp>
        <p:nvSpPr>
          <p:cNvPr id="89" name="TextBox 88"/>
          <p:cNvSpPr txBox="1"/>
          <p:nvPr/>
        </p:nvSpPr>
        <p:spPr>
          <a:xfrm>
            <a:off x="8370397" y="3806968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&lt;</a:t>
            </a:r>
            <a:endParaRPr lang="en-US" sz="2800" dirty="0"/>
          </a:p>
        </p:txBody>
      </p:sp>
      <p:sp>
        <p:nvSpPr>
          <p:cNvPr id="90" name="Left Arrow 89"/>
          <p:cNvSpPr/>
          <p:nvPr/>
        </p:nvSpPr>
        <p:spPr>
          <a:xfrm>
            <a:off x="2512905" y="2574483"/>
            <a:ext cx="1319902" cy="373904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dirty="0" smtClean="0"/>
              <a:t>Integer Key</a:t>
            </a:r>
            <a:endParaRPr lang="en-US" sz="1400" dirty="0"/>
          </a:p>
        </p:txBody>
      </p:sp>
      <p:sp>
        <p:nvSpPr>
          <p:cNvPr id="91" name="Right Arrow 90"/>
          <p:cNvSpPr/>
          <p:nvPr/>
        </p:nvSpPr>
        <p:spPr>
          <a:xfrm>
            <a:off x="4689964" y="2574483"/>
            <a:ext cx="1110516" cy="34655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/>
              <a:t>String Key</a:t>
            </a:r>
            <a:endParaRPr lang="en-US" sz="1600" dirty="0"/>
          </a:p>
        </p:txBody>
      </p:sp>
      <p:sp>
        <p:nvSpPr>
          <p:cNvPr id="92" name="Rectangle 91"/>
          <p:cNvSpPr/>
          <p:nvPr/>
        </p:nvSpPr>
        <p:spPr>
          <a:xfrm>
            <a:off x="753972" y="2130872"/>
            <a:ext cx="681711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1429815" y="2130872"/>
            <a:ext cx="616847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31</a:t>
            </a:r>
            <a:endParaRPr lang="en-US" dirty="0"/>
          </a:p>
        </p:txBody>
      </p:sp>
      <p:sp>
        <p:nvSpPr>
          <p:cNvPr id="94" name="Rectangle 93"/>
          <p:cNvSpPr/>
          <p:nvPr/>
        </p:nvSpPr>
        <p:spPr>
          <a:xfrm>
            <a:off x="2026801" y="2130872"/>
            <a:ext cx="702640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64</a:t>
            </a:r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2731766" y="2130872"/>
            <a:ext cx="673887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40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3405653" y="2130872"/>
            <a:ext cx="666162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4069605" y="2130872"/>
            <a:ext cx="674301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89</a:t>
            </a:r>
            <a:endParaRPr lang="en-US" dirty="0"/>
          </a:p>
        </p:txBody>
      </p:sp>
      <p:sp>
        <p:nvSpPr>
          <p:cNvPr id="98" name="Rectangle 97"/>
          <p:cNvSpPr/>
          <p:nvPr/>
        </p:nvSpPr>
        <p:spPr>
          <a:xfrm>
            <a:off x="4753775" y="2130872"/>
            <a:ext cx="786030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56</a:t>
            </a:r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5538243" y="2130872"/>
            <a:ext cx="693395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6234132" y="2130871"/>
            <a:ext cx="665957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33</a:t>
            </a:r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6890310" y="2120361"/>
            <a:ext cx="780080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28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7670391" y="2125584"/>
            <a:ext cx="647821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59</a:t>
            </a:r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130629" y="2128278"/>
            <a:ext cx="954988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Fred</a:t>
            </a:r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918242" y="2128278"/>
            <a:ext cx="764835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Mary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1683077" y="2130873"/>
            <a:ext cx="626921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Kate</a:t>
            </a:r>
            <a:endParaRPr lang="en-US" dirty="0"/>
          </a:p>
        </p:txBody>
      </p:sp>
      <p:sp>
        <p:nvSpPr>
          <p:cNvPr id="106" name="Rectangle 105"/>
          <p:cNvSpPr/>
          <p:nvPr/>
        </p:nvSpPr>
        <p:spPr>
          <a:xfrm>
            <a:off x="2315682" y="2128278"/>
            <a:ext cx="704215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Dan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3019897" y="2128278"/>
            <a:ext cx="812910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Len</a:t>
            </a:r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3832807" y="2128278"/>
            <a:ext cx="802569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Alan</a:t>
            </a:r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4635376" y="2128277"/>
            <a:ext cx="682505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5327869" y="2128276"/>
            <a:ext cx="693395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Bill</a:t>
            </a:r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6012306" y="2128278"/>
            <a:ext cx="760212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Sue</a:t>
            </a:r>
            <a:endParaRPr lang="en-US" dirty="0"/>
          </a:p>
        </p:txBody>
      </p:sp>
      <p:sp>
        <p:nvSpPr>
          <p:cNvPr id="112" name="Rectangle 111"/>
          <p:cNvSpPr/>
          <p:nvPr/>
        </p:nvSpPr>
        <p:spPr>
          <a:xfrm>
            <a:off x="6772518" y="2128275"/>
            <a:ext cx="945222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Greg</a:t>
            </a:r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7717125" y="2128275"/>
            <a:ext cx="616852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50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5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5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indefinite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1" dur="indefinite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indefinite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indefinite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7" dur="indefinite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indefinite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3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indefinite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9" dur="indefinite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0" dur="indefinite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indefinite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1" dur="indefinite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2" dur="indefinite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3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4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indefinite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5" dur="indefinite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6" dur="indefinite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indefinite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1" dur="indefinite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2" dur="indefinite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1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4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5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indefinit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4" dur="indefinit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5" dur="indefinit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indefinite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0" dur="indefinite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1" dur="indefinite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0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1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indefinit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6" dur="indefinit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7" dur="indefinit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indefinite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2" dur="indefinite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3" dur="indefinite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>
                      <p:stCondLst>
                        <p:cond delay="indefinite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>
                      <p:stCondLst>
                        <p:cond delay="indefinite"/>
                      </p:stCondLst>
                      <p:childTnLst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8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9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0" fill="hold">
                      <p:stCondLst>
                        <p:cond delay="indefinite"/>
                      </p:stCondLst>
                      <p:childTnLst>
                        <p:par>
                          <p:cTn id="501" fill="hold">
                            <p:stCondLst>
                              <p:cond delay="0"/>
                            </p:stCondLst>
                            <p:childTnLst>
                              <p:par>
                                <p:cTn id="502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4" fill="hold">
                      <p:stCondLst>
                        <p:cond delay="indefinite"/>
                      </p:stCondLst>
                      <p:childTnLst>
                        <p:par>
                          <p:cTn id="505" fill="hold">
                            <p:stCondLst>
                              <p:cond delay="0"/>
                            </p:stCondLst>
                            <p:childTnLst>
                              <p:par>
                                <p:cTn id="50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4" fill="hold">
                      <p:stCondLst>
                        <p:cond delay="indefinite"/>
                      </p:stCondLst>
                      <p:childTnLst>
                        <p:par>
                          <p:cTn id="515" fill="hold">
                            <p:stCondLst>
                              <p:cond delay="0"/>
                            </p:stCondLst>
                            <p:childTnLst>
                              <p:par>
                                <p:cTn id="5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>
                      <p:stCondLst>
                        <p:cond delay="indefinite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6" fill="hold">
                      <p:stCondLst>
                        <p:cond delay="indefinite"/>
                      </p:stCondLst>
                      <p:childTnLst>
                        <p:par>
                          <p:cTn id="527" fill="hold">
                            <p:stCondLst>
                              <p:cond delay="0"/>
                            </p:stCondLst>
                            <p:childTnLst>
                              <p:par>
                                <p:cTn id="528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indefinite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0" dur="indefinite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1" dur="indefinite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2" fill="hold">
                      <p:stCondLst>
                        <p:cond delay="indefinite"/>
                      </p:stCondLst>
                      <p:childTnLst>
                        <p:par>
                          <p:cTn id="533" fill="hold">
                            <p:stCondLst>
                              <p:cond delay="0"/>
                            </p:stCondLst>
                            <p:childTnLst>
                              <p:par>
                                <p:cTn id="534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6" fill="hold">
                      <p:stCondLst>
                        <p:cond delay="indefinite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2" fill="hold">
                      <p:stCondLst>
                        <p:cond delay="indefinite"/>
                      </p:stCondLst>
                      <p:childTnLst>
                        <p:par>
                          <p:cTn id="543" fill="hold">
                            <p:stCondLst>
                              <p:cond delay="0"/>
                            </p:stCondLst>
                            <p:childTnLst>
                              <p:par>
                                <p:cTn id="5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6" fill="hold">
                      <p:stCondLst>
                        <p:cond delay="indefinite"/>
                      </p:stCondLst>
                      <p:childTnLst>
                        <p:par>
                          <p:cTn id="547" fill="hold">
                            <p:stCondLst>
                              <p:cond delay="0"/>
                            </p:stCondLst>
                            <p:childTnLst>
                              <p:par>
                                <p:cTn id="548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2" fill="hold">
                      <p:stCondLst>
                        <p:cond delay="indefinite"/>
                      </p:stCondLst>
                      <p:childTnLst>
                        <p:par>
                          <p:cTn id="553" fill="hold">
                            <p:stCondLst>
                              <p:cond delay="0"/>
                            </p:stCondLst>
                            <p:childTnLst>
                              <p:par>
                                <p:cTn id="554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indefinit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6" dur="indefinit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7" dur="indefinit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8" fill="hold">
                      <p:stCondLst>
                        <p:cond delay="indefinite"/>
                      </p:stCondLst>
                      <p:childTnLst>
                        <p:par>
                          <p:cTn id="559" fill="hold">
                            <p:stCondLst>
                              <p:cond delay="0"/>
                            </p:stCondLst>
                            <p:childTnLst>
                              <p:par>
                                <p:cTn id="560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2" fill="hold">
                      <p:stCondLst>
                        <p:cond delay="indefinite"/>
                      </p:stCondLst>
                      <p:childTnLst>
                        <p:par>
                          <p:cTn id="563" fill="hold">
                            <p:stCondLst>
                              <p:cond delay="0"/>
                            </p:stCondLst>
                            <p:childTnLst>
                              <p:par>
                                <p:cTn id="564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6" fill="hold">
                      <p:stCondLst>
                        <p:cond delay="indefinite"/>
                      </p:stCondLst>
                      <p:childTnLst>
                        <p:par>
                          <p:cTn id="567" fill="hold">
                            <p:stCondLst>
                              <p:cond delay="0"/>
                            </p:stCondLst>
                            <p:childTnLst>
                              <p:par>
                                <p:cTn id="5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2" fill="hold">
                      <p:stCondLst>
                        <p:cond delay="indefinite"/>
                      </p:stCondLst>
                      <p:childTnLst>
                        <p:par>
                          <p:cTn id="573" fill="hold">
                            <p:stCondLst>
                              <p:cond delay="0"/>
                            </p:stCondLst>
                            <p:childTnLst>
                              <p:par>
                                <p:cTn id="5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6" fill="hold">
                      <p:stCondLst>
                        <p:cond delay="indefinite"/>
                      </p:stCondLst>
                      <p:childTnLst>
                        <p:par>
                          <p:cTn id="577" fill="hold">
                            <p:stCondLst>
                              <p:cond delay="0"/>
                            </p:stCondLst>
                            <p:childTnLst>
                              <p:par>
                                <p:cTn id="578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0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4" fill="hold">
                      <p:stCondLst>
                        <p:cond delay="indefinite"/>
                      </p:stCondLst>
                      <p:childTnLst>
                        <p:par>
                          <p:cTn id="585" fill="hold">
                            <p:stCondLst>
                              <p:cond delay="0"/>
                            </p:stCondLst>
                            <p:childTnLst>
                              <p:par>
                                <p:cTn id="586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88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9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0" fill="hold">
                      <p:stCondLst>
                        <p:cond delay="indefinite"/>
                      </p:stCondLst>
                      <p:childTnLst>
                        <p:par>
                          <p:cTn id="591" fill="hold">
                            <p:stCondLst>
                              <p:cond delay="0"/>
                            </p:stCondLst>
                            <p:childTnLst>
                              <p:par>
                                <p:cTn id="592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4" fill="hold">
                      <p:stCondLst>
                        <p:cond delay="indefinite"/>
                      </p:stCondLst>
                      <p:childTnLst>
                        <p:par>
                          <p:cTn id="595" fill="hold">
                            <p:stCondLst>
                              <p:cond delay="0"/>
                            </p:stCondLst>
                            <p:childTnLst>
                              <p:par>
                                <p:cTn id="59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8" fill="hold">
                      <p:stCondLst>
                        <p:cond delay="indefinite"/>
                      </p:stCondLst>
                      <p:childTnLst>
                        <p:par>
                          <p:cTn id="599" fill="hold">
                            <p:stCondLst>
                              <p:cond delay="0"/>
                            </p:stCondLst>
                            <p:childTnLst>
                              <p:par>
                                <p:cTn id="6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4" fill="hold">
                      <p:stCondLst>
                        <p:cond delay="indefinite"/>
                      </p:stCondLst>
                      <p:childTnLst>
                        <p:par>
                          <p:cTn id="605" fill="hold">
                            <p:stCondLst>
                              <p:cond delay="0"/>
                            </p:stCondLst>
                            <p:childTnLst>
                              <p:par>
                                <p:cTn id="6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8" fill="hold">
                      <p:stCondLst>
                        <p:cond delay="indefinite"/>
                      </p:stCondLst>
                      <p:childTnLst>
                        <p:par>
                          <p:cTn id="609" fill="hold">
                            <p:stCondLst>
                              <p:cond delay="0"/>
                            </p:stCondLst>
                            <p:childTnLst>
                              <p:par>
                                <p:cTn id="610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7" grpId="0" animBg="1"/>
      <p:bldP spid="49" grpId="0"/>
      <p:bldP spid="49" grpId="1"/>
      <p:bldP spid="49" grpId="2"/>
      <p:bldP spid="49" grpId="3"/>
      <p:bldP spid="49" grpId="4"/>
      <p:bldP spid="49" grpId="5"/>
      <p:bldP spid="49" grpId="6"/>
      <p:bldP spid="49" grpId="7"/>
      <p:bldP spid="49" grpId="8"/>
      <p:bldP spid="49" grpId="9"/>
      <p:bldP spid="50" grpId="0"/>
      <p:bldP spid="50" grpId="1"/>
      <p:bldP spid="50" grpId="2"/>
      <p:bldP spid="50" grpId="3"/>
      <p:bldP spid="50" grpId="4"/>
      <p:bldP spid="50" grpId="5"/>
      <p:bldP spid="50" grpId="6"/>
      <p:bldP spid="50" grpId="7"/>
      <p:bldP spid="50" grpId="8"/>
      <p:bldP spid="50" grpId="9"/>
      <p:bldP spid="51" grpId="0"/>
      <p:bldP spid="51" grpId="1"/>
      <p:bldP spid="51" grpId="2"/>
      <p:bldP spid="51" grpId="3"/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56" grpId="0"/>
      <p:bldP spid="56" grpId="1"/>
      <p:bldP spid="56" grpId="2"/>
      <p:bldP spid="56" grpId="3"/>
      <p:bldP spid="57" grpId="0"/>
      <p:bldP spid="57" grpId="1"/>
      <p:bldP spid="58" grpId="0"/>
      <p:bldP spid="58" grpId="1"/>
      <p:bldP spid="58" grpId="2"/>
      <p:bldP spid="58" grpId="3"/>
      <p:bldP spid="58" grpId="4"/>
      <p:bldP spid="58" grpId="5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78" grpId="0" animBg="1"/>
      <p:bldP spid="80" grpId="0"/>
      <p:bldP spid="80" grpId="1"/>
      <p:bldP spid="80" grpId="2"/>
      <p:bldP spid="80" grpId="3"/>
      <p:bldP spid="80" grpId="4"/>
      <p:bldP spid="80" grpId="5"/>
      <p:bldP spid="80" grpId="6"/>
      <p:bldP spid="80" grpId="7"/>
      <p:bldP spid="80" grpId="8"/>
      <p:bldP spid="80" grpId="9"/>
      <p:bldP spid="81" grpId="0"/>
      <p:bldP spid="81" grpId="1"/>
      <p:bldP spid="81" grpId="2"/>
      <p:bldP spid="81" grpId="3"/>
      <p:bldP spid="81" grpId="4"/>
      <p:bldP spid="81" grpId="5"/>
      <p:bldP spid="81" grpId="6"/>
      <p:bldP spid="81" grpId="7"/>
      <p:bldP spid="82" grpId="0"/>
      <p:bldP spid="82" grpId="1"/>
      <p:bldP spid="82" grpId="2"/>
      <p:bldP spid="82" grpId="3"/>
      <p:bldP spid="83" grpId="0"/>
      <p:bldP spid="83" grpId="1"/>
      <p:bldP spid="83" grpId="2"/>
      <p:bldP spid="83" grpId="3"/>
      <p:bldP spid="83" grpId="4"/>
      <p:bldP spid="83" grpId="5"/>
      <p:bldP spid="84" grpId="0"/>
      <p:bldP spid="84" grpId="1"/>
      <p:bldP spid="85" grpId="0"/>
      <p:bldP spid="85" grpId="1"/>
      <p:bldP spid="86" grpId="0"/>
      <p:bldP spid="86" grpId="1"/>
      <p:bldP spid="87" grpId="0"/>
      <p:bldP spid="87" grpId="1"/>
      <p:bldP spid="87" grpId="2"/>
      <p:bldP spid="87" grpId="3"/>
      <p:bldP spid="88" grpId="0"/>
      <p:bldP spid="88" grpId="1"/>
      <p:bldP spid="89" grpId="0"/>
      <p:bldP spid="89" grpId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3" grpId="1" animBg="1"/>
      <p:bldP spid="104" grpId="0" animBg="1"/>
      <p:bldP spid="104" grpId="1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Searching</a:t>
            </a:r>
            <a:endParaRPr lang="x-none" dirty="0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159305" y="2269075"/>
            <a:ext cx="2283497" cy="63070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tx1"/>
                </a:solidFill>
              </a:rPr>
              <a:t>Search Elements 59 and 42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4272832" y="2192815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43</a:t>
            </a:r>
            <a:endParaRPr lang="en-US" sz="2000" b="1" dirty="0"/>
          </a:p>
        </p:txBody>
      </p:sp>
      <p:sp>
        <p:nvSpPr>
          <p:cNvPr id="30" name="Oval 29"/>
          <p:cNvSpPr/>
          <p:nvPr/>
        </p:nvSpPr>
        <p:spPr>
          <a:xfrm>
            <a:off x="2642785" y="3138060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31</a:t>
            </a:r>
            <a:endParaRPr lang="en-US" sz="2000" b="1" dirty="0"/>
          </a:p>
        </p:txBody>
      </p:sp>
      <p:sp>
        <p:nvSpPr>
          <p:cNvPr id="31" name="Oval 30"/>
          <p:cNvSpPr/>
          <p:nvPr/>
        </p:nvSpPr>
        <p:spPr>
          <a:xfrm>
            <a:off x="6138574" y="3116367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64</a:t>
            </a:r>
            <a:endParaRPr lang="en-US" sz="2000" b="1" dirty="0"/>
          </a:p>
        </p:txBody>
      </p:sp>
      <p:sp>
        <p:nvSpPr>
          <p:cNvPr id="32" name="Oval 31"/>
          <p:cNvSpPr/>
          <p:nvPr/>
        </p:nvSpPr>
        <p:spPr>
          <a:xfrm>
            <a:off x="1757002" y="4120412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  <p:sp>
        <p:nvSpPr>
          <p:cNvPr id="33" name="Oval 32"/>
          <p:cNvSpPr/>
          <p:nvPr/>
        </p:nvSpPr>
        <p:spPr>
          <a:xfrm>
            <a:off x="3368841" y="4202087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40</a:t>
            </a:r>
            <a:endParaRPr lang="en-US" sz="2000" b="1" dirty="0"/>
          </a:p>
        </p:txBody>
      </p:sp>
      <p:sp>
        <p:nvSpPr>
          <p:cNvPr id="34" name="Oval 33"/>
          <p:cNvSpPr/>
          <p:nvPr/>
        </p:nvSpPr>
        <p:spPr>
          <a:xfrm>
            <a:off x="7037904" y="4127443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89</a:t>
            </a:r>
            <a:endParaRPr lang="en-US" sz="2000" b="1" dirty="0"/>
          </a:p>
        </p:txBody>
      </p:sp>
      <p:sp>
        <p:nvSpPr>
          <p:cNvPr id="35" name="Oval 34"/>
          <p:cNvSpPr/>
          <p:nvPr/>
        </p:nvSpPr>
        <p:spPr>
          <a:xfrm>
            <a:off x="5164196" y="4152297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56</a:t>
            </a:r>
            <a:endParaRPr lang="en-US" sz="2000" b="1" dirty="0"/>
          </a:p>
        </p:txBody>
      </p:sp>
      <p:sp>
        <p:nvSpPr>
          <p:cNvPr id="36" name="Oval 35"/>
          <p:cNvSpPr/>
          <p:nvPr/>
        </p:nvSpPr>
        <p:spPr>
          <a:xfrm>
            <a:off x="3061412" y="5120761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33</a:t>
            </a:r>
            <a:endParaRPr lang="en-US" sz="2000" b="1" dirty="0"/>
          </a:p>
        </p:txBody>
      </p:sp>
      <p:sp>
        <p:nvSpPr>
          <p:cNvPr id="37" name="Oval 36"/>
          <p:cNvSpPr/>
          <p:nvPr/>
        </p:nvSpPr>
        <p:spPr>
          <a:xfrm>
            <a:off x="2251855" y="5117497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28</a:t>
            </a:r>
            <a:endParaRPr lang="en-US" sz="2000" b="1" dirty="0"/>
          </a:p>
        </p:txBody>
      </p:sp>
      <p:sp>
        <p:nvSpPr>
          <p:cNvPr id="38" name="Oval 37"/>
          <p:cNvSpPr/>
          <p:nvPr/>
        </p:nvSpPr>
        <p:spPr>
          <a:xfrm>
            <a:off x="4534690" y="5147187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47</a:t>
            </a:r>
            <a:endParaRPr lang="en-US" sz="2000" b="1" dirty="0"/>
          </a:p>
        </p:txBody>
      </p:sp>
      <p:cxnSp>
        <p:nvCxnSpPr>
          <p:cNvPr id="39" name="Straight Arrow Connector 38"/>
          <p:cNvCxnSpPr>
            <a:stCxn id="29" idx="3"/>
            <a:endCxn id="30" idx="0"/>
          </p:cNvCxnSpPr>
          <p:nvPr/>
        </p:nvCxnSpPr>
        <p:spPr>
          <a:xfrm flipH="1">
            <a:off x="2985685" y="2700133"/>
            <a:ext cx="1387580" cy="43792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3" idx="4"/>
            <a:endCxn id="36" idx="0"/>
          </p:cNvCxnSpPr>
          <p:nvPr/>
        </p:nvCxnSpPr>
        <p:spPr>
          <a:xfrm flipH="1">
            <a:off x="3404312" y="4796447"/>
            <a:ext cx="307429" cy="324314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9" idx="5"/>
            <a:endCxn id="31" idx="0"/>
          </p:cNvCxnSpPr>
          <p:nvPr/>
        </p:nvCxnSpPr>
        <p:spPr>
          <a:xfrm>
            <a:off x="4858199" y="2700133"/>
            <a:ext cx="1623275" cy="416234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4"/>
            <a:endCxn id="32" idx="0"/>
          </p:cNvCxnSpPr>
          <p:nvPr/>
        </p:nvCxnSpPr>
        <p:spPr>
          <a:xfrm flipH="1">
            <a:off x="2099902" y="3732420"/>
            <a:ext cx="885783" cy="387992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0" idx="4"/>
            <a:endCxn id="33" idx="0"/>
          </p:cNvCxnSpPr>
          <p:nvPr/>
        </p:nvCxnSpPr>
        <p:spPr>
          <a:xfrm>
            <a:off x="2985685" y="3732420"/>
            <a:ext cx="726056" cy="46966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2" idx="4"/>
            <a:endCxn id="37" idx="0"/>
          </p:cNvCxnSpPr>
          <p:nvPr/>
        </p:nvCxnSpPr>
        <p:spPr>
          <a:xfrm>
            <a:off x="2099902" y="4714772"/>
            <a:ext cx="494853" cy="402725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1" idx="4"/>
            <a:endCxn id="35" idx="0"/>
          </p:cNvCxnSpPr>
          <p:nvPr/>
        </p:nvCxnSpPr>
        <p:spPr>
          <a:xfrm flipH="1">
            <a:off x="5507096" y="3710727"/>
            <a:ext cx="974378" cy="441570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1" idx="4"/>
            <a:endCxn id="34" idx="0"/>
          </p:cNvCxnSpPr>
          <p:nvPr/>
        </p:nvCxnSpPr>
        <p:spPr>
          <a:xfrm>
            <a:off x="6481474" y="3710727"/>
            <a:ext cx="899330" cy="416716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5" idx="4"/>
            <a:endCxn id="38" idx="0"/>
          </p:cNvCxnSpPr>
          <p:nvPr/>
        </p:nvCxnSpPr>
        <p:spPr>
          <a:xfrm flipH="1">
            <a:off x="4877590" y="4746657"/>
            <a:ext cx="629506" cy="400530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813500" y="5144984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59</a:t>
            </a:r>
            <a:endParaRPr lang="en-US" sz="2000" b="1" dirty="0"/>
          </a:p>
        </p:txBody>
      </p:sp>
      <p:cxnSp>
        <p:nvCxnSpPr>
          <p:cNvPr id="49" name="Straight Arrow Connector 48"/>
          <p:cNvCxnSpPr>
            <a:stCxn id="35" idx="4"/>
            <a:endCxn id="48" idx="0"/>
          </p:cNvCxnSpPr>
          <p:nvPr/>
        </p:nvCxnSpPr>
        <p:spPr>
          <a:xfrm>
            <a:off x="5507096" y="4746657"/>
            <a:ext cx="649304" cy="39832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164197" y="2192815"/>
            <a:ext cx="879788" cy="5073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43 &lt; 59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5201720" y="3214181"/>
            <a:ext cx="879788" cy="5073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64 &gt; 59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879901" y="4231420"/>
            <a:ext cx="879788" cy="5073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56 &lt; 59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6598010" y="5190708"/>
            <a:ext cx="879788" cy="5073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59 = 59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3061412" y="2233730"/>
            <a:ext cx="879788" cy="5073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43 &gt; 42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3470640" y="3145081"/>
            <a:ext cx="879788" cy="5073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31 &lt; 42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086156" y="4278030"/>
            <a:ext cx="879788" cy="5073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40 &lt; 42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3839855" y="4838817"/>
            <a:ext cx="612152" cy="5073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 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66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6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7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1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5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9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B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3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B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6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B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9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4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4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7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7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0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8110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en.wikipedia.org/wiki/Binary_Search_Tree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099"/>
            <a:ext cx="3232896" cy="829939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2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5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C64CA3FC4E4942ABAD596595C10E21" ma:contentTypeVersion="0" ma:contentTypeDescription="Create a new document." ma:contentTypeScope="" ma:versionID="cfc5c01b05d670fad0c29aad3b7299b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1B35DA2-5FDC-471D-B4EE-9DE06D3D7781}"/>
</file>

<file path=customXml/itemProps2.xml><?xml version="1.0" encoding="utf-8"?>
<ds:datastoreItem xmlns:ds="http://schemas.openxmlformats.org/officeDocument/2006/customXml" ds:itemID="{CCAB8F16-CD42-4D52-A48A-C1BD8B9E7192}"/>
</file>

<file path=customXml/itemProps3.xml><?xml version="1.0" encoding="utf-8"?>
<ds:datastoreItem xmlns:ds="http://schemas.openxmlformats.org/officeDocument/2006/customXml" ds:itemID="{C708E1C0-7800-4897-BFA0-B50B43F80091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1211</TotalTime>
  <Words>373</Words>
  <Application>Microsoft Office PowerPoint</Application>
  <PresentationFormat>On-screen Show (4:3)</PresentationFormat>
  <Paragraphs>136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Spectrum</vt:lpstr>
      <vt:lpstr>Binary Search Tree</vt:lpstr>
      <vt:lpstr>Lecture Outline</vt:lpstr>
      <vt:lpstr>Binary Search Tree</vt:lpstr>
      <vt:lpstr>Binary Search Tree</vt:lpstr>
      <vt:lpstr>Binary Search Tree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Windows User</cp:lastModifiedBy>
  <cp:revision>112</cp:revision>
  <dcterms:created xsi:type="dcterms:W3CDTF">2018-12-10T17:20:29Z</dcterms:created>
  <dcterms:modified xsi:type="dcterms:W3CDTF">2020-04-28T15:49:23Z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0x01010078C64CA3FC4E4942ABAD596595C10E21</vt:lpwstr>
  </property>
</Properties>
</file>