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11" r:id="rId26"/>
    <p:sldId id="309" r:id="rId27"/>
    <p:sldId id="312" r:id="rId28"/>
    <p:sldId id="313" r:id="rId29"/>
    <p:sldId id="314" r:id="rId30"/>
    <p:sldId id="315" r:id="rId31"/>
    <p:sldId id="316" r:id="rId32"/>
    <p:sldId id="319" r:id="rId33"/>
    <p:sldId id="317" r:id="rId34"/>
    <p:sldId id="321" r:id="rId35"/>
    <p:sldId id="320" r:id="rId36"/>
    <p:sldId id="264" r:id="rId37"/>
    <p:sldId id="26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8671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b="1" i="0" baseline="0" dirty="0" smtClean="0"/>
                        <a:t>                                                                 Email: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Array Representation of Max Heaps</a:t>
            </a:r>
            <a:endParaRPr lang="en-US" sz="4000" dirty="0"/>
          </a:p>
        </p:txBody>
      </p:sp>
      <p:sp>
        <p:nvSpPr>
          <p:cNvPr id="35" name="Line 6"/>
          <p:cNvSpPr>
            <a:spLocks noChangeAspect="1" noChangeShapeType="1"/>
          </p:cNvSpPr>
          <p:nvPr/>
        </p:nvSpPr>
        <p:spPr bwMode="auto">
          <a:xfrm flipV="1">
            <a:off x="2077455" y="4369990"/>
            <a:ext cx="569913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7"/>
          <p:cNvSpPr>
            <a:spLocks noChangeAspect="1" noChangeShapeType="1"/>
          </p:cNvSpPr>
          <p:nvPr/>
        </p:nvSpPr>
        <p:spPr bwMode="auto">
          <a:xfrm flipV="1">
            <a:off x="3106155" y="3666728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8"/>
          <p:cNvSpPr>
            <a:spLocks noChangeAspect="1" noChangeShapeType="1"/>
          </p:cNvSpPr>
          <p:nvPr/>
        </p:nvSpPr>
        <p:spPr bwMode="auto">
          <a:xfrm rot="16200000" flipV="1">
            <a:off x="1082093" y="430649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9"/>
          <p:cNvSpPr>
            <a:spLocks noChangeAspect="1" noChangeShapeType="1"/>
          </p:cNvSpPr>
          <p:nvPr/>
        </p:nvSpPr>
        <p:spPr bwMode="auto">
          <a:xfrm rot="16200000" flipV="1">
            <a:off x="1832980" y="3693715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10"/>
          <p:cNvSpPr>
            <a:spLocks noChangeAspect="1" noChangeShapeType="1"/>
          </p:cNvSpPr>
          <p:nvPr/>
        </p:nvSpPr>
        <p:spPr bwMode="auto">
          <a:xfrm rot="16200000" flipV="1">
            <a:off x="2645781" y="2642790"/>
            <a:ext cx="1973262" cy="169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V="1">
            <a:off x="739193" y="2615803"/>
            <a:ext cx="2219325" cy="235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Oval 12"/>
          <p:cNvSpPr>
            <a:spLocks noChangeArrowheads="1"/>
          </p:cNvSpPr>
          <p:nvPr/>
        </p:nvSpPr>
        <p:spPr bwMode="auto">
          <a:xfrm>
            <a:off x="1056693" y="4120753"/>
            <a:ext cx="444500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2" name="Oval 13"/>
          <p:cNvSpPr>
            <a:spLocks noChangeArrowheads="1"/>
          </p:cNvSpPr>
          <p:nvPr/>
        </p:nvSpPr>
        <p:spPr bwMode="auto">
          <a:xfrm>
            <a:off x="505830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3" name="Oval 14"/>
          <p:cNvSpPr>
            <a:spLocks noChangeArrowheads="1"/>
          </p:cNvSpPr>
          <p:nvPr/>
        </p:nvSpPr>
        <p:spPr bwMode="auto">
          <a:xfrm>
            <a:off x="1478968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1690105" y="3439715"/>
            <a:ext cx="444500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2323518" y="4120753"/>
            <a:ext cx="446087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2007605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2693405" y="2380853"/>
            <a:ext cx="446088" cy="495300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8" name="Oval 19"/>
          <p:cNvSpPr>
            <a:spLocks noChangeArrowheads="1"/>
          </p:cNvSpPr>
          <p:nvPr/>
        </p:nvSpPr>
        <p:spPr bwMode="auto">
          <a:xfrm>
            <a:off x="3587168" y="3439715"/>
            <a:ext cx="446087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49" name="Oval 20"/>
          <p:cNvSpPr>
            <a:spLocks noChangeArrowheads="1"/>
          </p:cNvSpPr>
          <p:nvPr/>
        </p:nvSpPr>
        <p:spPr bwMode="auto">
          <a:xfrm>
            <a:off x="2874380" y="4120753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50" name="Oval 21"/>
          <p:cNvSpPr>
            <a:spLocks noChangeArrowheads="1"/>
          </p:cNvSpPr>
          <p:nvPr/>
        </p:nvSpPr>
        <p:spPr bwMode="auto">
          <a:xfrm>
            <a:off x="4142793" y="4120753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2741030" y="20728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1742493" y="31333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3620505" y="31333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1097968" y="38064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2388605" y="38064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2926768" y="38064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4218993" y="38064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534405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1531355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983793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4724684" y="2124471"/>
            <a:ext cx="414222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rgbClr val="090409"/>
                </a:solidFill>
              </a:rPr>
              <a:t>The elements in 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n/2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]…..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</a:rPr>
              <a:t>A[n-1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altLang="ja-JP" dirty="0">
                <a:solidFill>
                  <a:srgbClr val="090409"/>
                </a:solidFill>
              </a:rPr>
              <a:t>are </a:t>
            </a:r>
            <a:r>
              <a:rPr lang="en-US" altLang="ja-JP" dirty="0">
                <a:solidFill>
                  <a:srgbClr val="FF0000"/>
                </a:solidFill>
              </a:rPr>
              <a:t>leaves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altLang="ja-JP" sz="1400" dirty="0">
                <a:solidFill>
                  <a:srgbClr val="7F7F7F"/>
                </a:solidFill>
                <a:latin typeface="Comic Sans MS" pitchFamily="66" charset="0"/>
                <a:sym typeface="Symbol" pitchFamily="18" charset="2"/>
              </a:rPr>
              <a:t>i.e. A[5] to A[9]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endParaRPr lang="en-US" altLang="ja-JP" sz="14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ja-JP" dirty="0" smtClean="0">
                <a:solidFill>
                  <a:srgbClr val="FF0000"/>
                </a:solidFill>
              </a:rPr>
              <a:t> Parents</a:t>
            </a:r>
            <a:r>
              <a:rPr lang="en-US" altLang="ja-JP" dirty="0" smtClean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90409"/>
                </a:solidFill>
              </a:rPr>
              <a:t>are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b="1" dirty="0">
                <a:solidFill>
                  <a:srgbClr val="0000FF"/>
                </a:solidFill>
              </a:rPr>
              <a:t>A[0]………..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n/2-1]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ja-JP" sz="1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ja-JP" sz="1600" dirty="0">
                <a:solidFill>
                  <a:srgbClr val="7F7F7F"/>
                </a:solidFill>
                <a:latin typeface="Comic Sans MS" pitchFamily="66" charset="0"/>
                <a:sym typeface="Symbol" pitchFamily="18" charset="2"/>
              </a:rPr>
              <a:t>i.e. A[0] to A[4]</a:t>
            </a:r>
            <a:endParaRPr lang="en-US" altLang="ja-JP" sz="1600" dirty="0">
              <a:solidFill>
                <a:srgbClr val="7F7F7F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ja-JP" dirty="0"/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ja-JP" dirty="0" smtClean="0">
                <a:solidFill>
                  <a:schemeClr val="tx1"/>
                </a:solidFill>
              </a:rPr>
              <a:t> The </a:t>
            </a:r>
            <a:r>
              <a:rPr lang="en-US" altLang="ja-JP" dirty="0">
                <a:solidFill>
                  <a:schemeClr val="tx1"/>
                </a:solidFill>
              </a:rPr>
              <a:t>root have the maximum element of the heap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ja-JP" sz="1600" dirty="0">
                <a:solidFill>
                  <a:srgbClr val="7F7F7F"/>
                </a:solidFill>
                <a:latin typeface="Comic Sans MS" pitchFamily="66" charset="0"/>
              </a:rPr>
              <a:t>i.e. A[0]=16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Operations on Heaps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" y="2111520"/>
            <a:ext cx="8662987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7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Maintaining the Heap Property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" y="2111954"/>
            <a:ext cx="86391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0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u="sng" dirty="0"/>
              <a:t>Maintaining the Heap Property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89358" y="2133600"/>
            <a:ext cx="4504315" cy="39925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175">
              <a:buFont typeface="Wingdings" pitchFamily="2" charset="2"/>
              <a:buNone/>
            </a:pPr>
            <a:r>
              <a:rPr lang="en-US" altLang="ja-JP" smtClean="0">
                <a:solidFill>
                  <a:srgbClr val="0000FF"/>
                </a:solidFill>
              </a:rPr>
              <a:t>When:</a:t>
            </a:r>
          </a:p>
          <a:p>
            <a:pPr>
              <a:buFont typeface="Wingdings" pitchFamily="2" charset="2"/>
              <a:buChar char="v"/>
            </a:pPr>
            <a:r>
              <a:rPr lang="en-US" altLang="ja-JP" smtClean="0">
                <a:solidFill>
                  <a:srgbClr val="0000FF"/>
                </a:solidFill>
              </a:rPr>
              <a:t>Left and Right subtrees of </a:t>
            </a:r>
            <a:r>
              <a:rPr lang="en-US" altLang="ja-JP" i="1" smtClean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ja-JP" smtClean="0">
                <a:solidFill>
                  <a:srgbClr val="FF0000"/>
                </a:solidFill>
              </a:rPr>
              <a:t> </a:t>
            </a:r>
            <a:r>
              <a:rPr lang="en-US" altLang="ja-JP" smtClean="0">
                <a:solidFill>
                  <a:srgbClr val="0000FF"/>
                </a:solidFill>
              </a:rPr>
              <a:t>are max-heaps and</a:t>
            </a:r>
          </a:p>
          <a:p>
            <a:pPr>
              <a:buFont typeface="Wingdings" pitchFamily="2" charset="2"/>
              <a:buChar char="v"/>
            </a:pPr>
            <a:r>
              <a:rPr lang="en-US" altLang="ja-JP" smtClean="0">
                <a:solidFill>
                  <a:srgbClr val="FF0000"/>
                </a:solidFill>
                <a:latin typeface="Comic Sans MS" pitchFamily="66" charset="0"/>
              </a:rPr>
              <a:t> A[i]</a:t>
            </a:r>
            <a:r>
              <a:rPr lang="en-US" altLang="ja-JP" smtClean="0">
                <a:solidFill>
                  <a:srgbClr val="FF0000"/>
                </a:solidFill>
              </a:rPr>
              <a:t> </a:t>
            </a:r>
            <a:r>
              <a:rPr lang="en-US" altLang="ja-JP" smtClean="0">
                <a:solidFill>
                  <a:srgbClr val="0000FF"/>
                </a:solidFill>
              </a:rPr>
              <a:t>breaks the heap property. </a:t>
            </a:r>
          </a:p>
          <a:p>
            <a:pPr>
              <a:buFont typeface="Wingdings" pitchFamily="2" charset="2"/>
              <a:buChar char="v"/>
            </a:pPr>
            <a:r>
              <a:rPr lang="en-US" altLang="ja-JP" smtClean="0">
                <a:solidFill>
                  <a:srgbClr val="FF0000"/>
                </a:solidFill>
                <a:latin typeface="Comic Sans MS" pitchFamily="66" charset="0"/>
              </a:rPr>
              <a:t>A[i] </a:t>
            </a:r>
            <a:r>
              <a:rPr lang="en-US" altLang="ja-JP" smtClean="0">
                <a:solidFill>
                  <a:srgbClr val="0000FF"/>
                </a:solidFill>
              </a:rPr>
              <a:t>may be smaller than its children</a:t>
            </a:r>
          </a:p>
          <a:p>
            <a:endParaRPr lang="en-US" dirty="0"/>
          </a:p>
        </p:txBody>
      </p:sp>
      <p:graphicFrame>
        <p:nvGraphicFramePr>
          <p:cNvPr id="38" name="Object 3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69444434"/>
              </p:ext>
            </p:extLst>
          </p:nvPr>
        </p:nvGraphicFramePr>
        <p:xfrm>
          <a:off x="5391150" y="2823009"/>
          <a:ext cx="3219450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Paint Shop Pro Image" r:id="rId3" imgW="2790244" imgH="2390244" progId="">
                  <p:embed/>
                </p:oleObj>
              </mc:Choice>
              <mc:Fallback>
                <p:oleObj name="Paint Shop Pro Image" r:id="rId3" imgW="2790244" imgH="2390244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2823009"/>
                        <a:ext cx="3219450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8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MAX-HEAPIFY(A, </a:t>
            </a:r>
            <a:r>
              <a:rPr lang="en-US" dirty="0" err="1"/>
              <a:t>i</a:t>
            </a:r>
            <a:r>
              <a:rPr lang="en-US" dirty="0"/>
              <a:t>, 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4163" y="2202872"/>
            <a:ext cx="8574087" cy="4003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2i+1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=2i+2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 n and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&gt; A[</a:t>
            </a:r>
            <a:r>
              <a:rPr lang="en-US" sz="2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endParaRPr lang="en-US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else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lang="en-US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 n and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&gt;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endParaRPr lang="en-US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≠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lang="en-US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exchange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↔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MAX-HEAPIFY(A,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Initializing A Max Heap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793115" y="232701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659515" y="33176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002915" y="33176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689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4215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7837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3110365" y="262546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243965" y="262546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1967365" y="369226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034165" y="369226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6158365" y="376846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722890" y="417962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5837690" y="417962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7056890" y="334142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4862965" y="239686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2653165" y="3387465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3399290" y="417962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1178" y="5502616"/>
            <a:ext cx="5280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the position (home)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425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Initializing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862390" y="2243885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4856040" y="231373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no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728790" y="323448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072190" y="32344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7381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4907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8529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3179640" y="254233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313240" y="254233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2036640" y="360913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103440" y="360913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6227640" y="368533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1792165" y="409649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906965" y="409649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7126165" y="325829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3468565" y="409649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1735" y="32582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1178" y="5530326"/>
            <a:ext cx="63047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 smtClean="0">
                <a:solidFill>
                  <a:srgbClr val="000000"/>
                </a:solidFill>
              </a:rPr>
              <a:t>Again find </a:t>
            </a:r>
            <a:r>
              <a:rPr lang="en-US" altLang="ja-JP" sz="3200" dirty="0">
                <a:solidFill>
                  <a:srgbClr val="000000"/>
                </a:solidFill>
              </a:rPr>
              <a:t>the position (home)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59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4917810" y="241014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784210" y="340074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7127610" y="34007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793610" y="42389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546210" y="423894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908410" y="42389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3235060" y="270859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368660" y="270859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H="1">
            <a:off x="2092060" y="377539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158860" y="377539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6283060" y="385159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1847585" y="426275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5962385" y="426275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7181585" y="342455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4911460" y="247999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761985" y="342455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46210" y="4308795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6227" y="5809611"/>
            <a:ext cx="239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Done</a:t>
            </a:r>
            <a:endParaRPr lang="en-US" sz="3600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Initializing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u="sng" dirty="0"/>
              <a:t>Building a Heap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84164" y="2133600"/>
            <a:ext cx="4584699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1" dirty="0" smtClean="0">
                <a:solidFill>
                  <a:schemeClr val="tx1"/>
                </a:solidFill>
              </a:rPr>
              <a:t>Convert an array </a:t>
            </a:r>
            <a:r>
              <a:rPr lang="en-US" altLang="ja-JP" sz="2400" b="1" dirty="0" smtClean="0">
                <a:solidFill>
                  <a:schemeClr val="tx1"/>
                </a:solidFill>
                <a:latin typeface="Comic Sans MS" pitchFamily="66" charset="0"/>
              </a:rPr>
              <a:t>A[0…n-1]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1" dirty="0" smtClean="0">
                <a:solidFill>
                  <a:schemeClr val="tx1"/>
                </a:solidFill>
              </a:rPr>
              <a:t>into a max-heap </a:t>
            </a:r>
          </a:p>
          <a:p>
            <a:pPr>
              <a:lnSpc>
                <a:spcPct val="120000"/>
              </a:lnSpc>
            </a:pPr>
            <a:r>
              <a:rPr lang="en-US" altLang="ja-JP" sz="2000" b="1" dirty="0" smtClean="0">
                <a:solidFill>
                  <a:schemeClr val="tx1"/>
                </a:solidFill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</a:rPr>
              <a:t>when, </a:t>
            </a:r>
          </a:p>
          <a:p>
            <a:pPr marL="460375" lvl="1" algn="l">
              <a:lnSpc>
                <a:spcPct val="120000"/>
              </a:lnSpc>
            </a:pPr>
            <a:r>
              <a:rPr lang="en-US" altLang="ja-JP" sz="2400" dirty="0" smtClean="0">
                <a:solidFill>
                  <a:srgbClr val="FF0000"/>
                </a:solidFill>
                <a:latin typeface="Comic Sans MS" pitchFamily="66" charset="0"/>
              </a:rPr>
              <a:t>n = length of A[] = number of element 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 The elements in the sub-array 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n/2]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</a:rPr>
              <a:t> …… A[n-1]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</a:rPr>
              <a:t>are leaves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 Apply </a:t>
            </a:r>
            <a:r>
              <a:rPr lang="en-US" altLang="ja-JP" sz="2000" dirty="0" smtClean="0">
                <a:solidFill>
                  <a:srgbClr val="FF0000"/>
                </a:solidFill>
              </a:rPr>
              <a:t>MAX-HEAPIFY</a:t>
            </a:r>
            <a:r>
              <a:rPr lang="en-US" altLang="ja-JP" sz="2000" dirty="0" smtClean="0">
                <a:solidFill>
                  <a:schemeClr val="tx1"/>
                </a:solidFill>
              </a:rPr>
              <a:t> on elements among </a:t>
            </a:r>
            <a:r>
              <a:rPr lang="en-US" altLang="ja-JP" sz="2400" dirty="0" smtClean="0">
                <a:solidFill>
                  <a:schemeClr val="tx1"/>
                </a:solidFill>
              </a:rPr>
              <a:t>A[(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n/2-1)] </a:t>
            </a:r>
            <a:r>
              <a:rPr lang="en-US" altLang="ja-JP" sz="2400" dirty="0" smtClean="0">
                <a:solidFill>
                  <a:schemeClr val="tx1"/>
                </a:solidFill>
                <a:sym typeface="Symbol" pitchFamily="18" charset="2"/>
              </a:rPr>
              <a:t>t</a:t>
            </a:r>
            <a:r>
              <a:rPr lang="en-US" altLang="ja-JP" sz="2400" dirty="0" smtClean="0">
                <a:solidFill>
                  <a:schemeClr val="tx1"/>
                </a:solidFill>
              </a:rPr>
              <a:t>o  A[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</a:rPr>
              <a:t>0]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endParaRPr lang="en-US" altLang="ja-JP" sz="24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24" name="Line 6"/>
          <p:cNvSpPr>
            <a:spLocks noChangeAspect="1" noChangeShapeType="1"/>
          </p:cNvSpPr>
          <p:nvPr/>
        </p:nvSpPr>
        <p:spPr bwMode="auto">
          <a:xfrm flipV="1">
            <a:off x="6440488" y="4937125"/>
            <a:ext cx="569912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7"/>
          <p:cNvSpPr>
            <a:spLocks noChangeAspect="1" noChangeShapeType="1"/>
          </p:cNvSpPr>
          <p:nvPr/>
        </p:nvSpPr>
        <p:spPr bwMode="auto">
          <a:xfrm flipV="1">
            <a:off x="7469188" y="4233863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8"/>
          <p:cNvSpPr>
            <a:spLocks noChangeAspect="1" noChangeShapeType="1"/>
          </p:cNvSpPr>
          <p:nvPr/>
        </p:nvSpPr>
        <p:spPr bwMode="auto">
          <a:xfrm rot="16200000" flipV="1">
            <a:off x="5445919" y="4872831"/>
            <a:ext cx="787400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9"/>
          <p:cNvSpPr>
            <a:spLocks noChangeAspect="1" noChangeShapeType="1"/>
          </p:cNvSpPr>
          <p:nvPr/>
        </p:nvSpPr>
        <p:spPr bwMode="auto">
          <a:xfrm rot="16200000" flipV="1">
            <a:off x="6196013" y="426085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0"/>
          <p:cNvSpPr>
            <a:spLocks noChangeAspect="1" noChangeShapeType="1"/>
          </p:cNvSpPr>
          <p:nvPr/>
        </p:nvSpPr>
        <p:spPr bwMode="auto">
          <a:xfrm rot="16200000" flipV="1">
            <a:off x="7008019" y="3209131"/>
            <a:ext cx="1974850" cy="169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V="1">
            <a:off x="5102225" y="3182938"/>
            <a:ext cx="2219325" cy="235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5419725" y="4687888"/>
            <a:ext cx="444500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4868863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5842000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6053138" y="4005263"/>
            <a:ext cx="444500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4" name="Oval 16"/>
          <p:cNvSpPr>
            <a:spLocks noChangeArrowheads="1"/>
          </p:cNvSpPr>
          <p:nvPr/>
        </p:nvSpPr>
        <p:spPr bwMode="auto">
          <a:xfrm>
            <a:off x="6686550" y="4687888"/>
            <a:ext cx="446088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6370638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6" name="Oval 18"/>
          <p:cNvSpPr>
            <a:spLocks noChangeArrowheads="1"/>
          </p:cNvSpPr>
          <p:nvPr/>
        </p:nvSpPr>
        <p:spPr bwMode="auto">
          <a:xfrm>
            <a:off x="7056438" y="2947988"/>
            <a:ext cx="446087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7" name="Oval 19"/>
          <p:cNvSpPr>
            <a:spLocks noChangeArrowheads="1"/>
          </p:cNvSpPr>
          <p:nvPr/>
        </p:nvSpPr>
        <p:spPr bwMode="auto">
          <a:xfrm>
            <a:off x="7950200" y="4005263"/>
            <a:ext cx="446088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38" name="Oval 20"/>
          <p:cNvSpPr>
            <a:spLocks noChangeArrowheads="1"/>
          </p:cNvSpPr>
          <p:nvPr/>
        </p:nvSpPr>
        <p:spPr bwMode="auto">
          <a:xfrm>
            <a:off x="7237413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8505825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7104063" y="2638425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6105525" y="37004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7983538" y="3700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5461000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6751638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7289800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8582025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489743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5894388" y="5070475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6414077" y="50419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50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90640"/>
              </p:ext>
            </p:extLst>
          </p:nvPr>
        </p:nvGraphicFramePr>
        <p:xfrm>
          <a:off x="4826000" y="5794375"/>
          <a:ext cx="4141788" cy="335130"/>
        </p:xfrm>
        <a:graphic>
          <a:graphicData uri="http://schemas.openxmlformats.org/drawingml/2006/table">
            <a:tbl>
              <a:tblPr/>
              <a:tblGrid>
                <a:gridCol w="414338"/>
                <a:gridCol w="415925"/>
                <a:gridCol w="412750"/>
                <a:gridCol w="414337"/>
                <a:gridCol w="414338"/>
                <a:gridCol w="412750"/>
                <a:gridCol w="414337"/>
                <a:gridCol w="412750"/>
                <a:gridCol w="415925"/>
                <a:gridCol w="414338"/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45" marB="456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  <a:endParaRPr kumimoji="0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4264025" y="589915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A:</a:t>
            </a:r>
          </a:p>
        </p:txBody>
      </p:sp>
      <p:sp>
        <p:nvSpPr>
          <p:cNvPr id="52" name="Freeform 57"/>
          <p:cNvSpPr>
            <a:spLocks/>
          </p:cNvSpPr>
          <p:nvPr/>
        </p:nvSpPr>
        <p:spPr bwMode="auto">
          <a:xfrm>
            <a:off x="5157788" y="2673350"/>
            <a:ext cx="3451225" cy="2678113"/>
          </a:xfrm>
          <a:custGeom>
            <a:avLst/>
            <a:gdLst>
              <a:gd name="T0" fmla="*/ 2147483647 w 1661"/>
              <a:gd name="T1" fmla="*/ 2147483647 h 1141"/>
              <a:gd name="T2" fmla="*/ 2147483647 w 1661"/>
              <a:gd name="T3" fmla="*/ 2147483647 h 1141"/>
              <a:gd name="T4" fmla="*/ 2147483647 w 1661"/>
              <a:gd name="T5" fmla="*/ 2147483647 h 1141"/>
              <a:gd name="T6" fmla="*/ 2147483647 w 1661"/>
              <a:gd name="T7" fmla="*/ 2147483647 h 1141"/>
              <a:gd name="T8" fmla="*/ 2147483647 w 1661"/>
              <a:gd name="T9" fmla="*/ 2147483647 h 1141"/>
              <a:gd name="T10" fmla="*/ 2147483647 w 1661"/>
              <a:gd name="T11" fmla="*/ 2147483647 h 1141"/>
              <a:gd name="T12" fmla="*/ 0 w 1661"/>
              <a:gd name="T13" fmla="*/ 2147483647 h 1141"/>
              <a:gd name="T14" fmla="*/ 2147483647 w 1661"/>
              <a:gd name="T15" fmla="*/ 2147483647 h 1141"/>
              <a:gd name="T16" fmla="*/ 2147483647 w 1661"/>
              <a:gd name="T17" fmla="*/ 2147483647 h 1141"/>
              <a:gd name="T18" fmla="*/ 2147483647 w 1661"/>
              <a:gd name="T19" fmla="*/ 2147483647 h 1141"/>
              <a:gd name="T20" fmla="*/ 2147483647 w 1661"/>
              <a:gd name="T21" fmla="*/ 2147483647 h 1141"/>
              <a:gd name="T22" fmla="*/ 2147483647 w 1661"/>
              <a:gd name="T23" fmla="*/ 2147483647 h 1141"/>
              <a:gd name="T24" fmla="*/ 2147483647 w 1661"/>
              <a:gd name="T25" fmla="*/ 2147483647 h 1141"/>
              <a:gd name="T26" fmla="*/ 2147483647 w 1661"/>
              <a:gd name="T27" fmla="*/ 2147483647 h 1141"/>
              <a:gd name="T28" fmla="*/ 2147483647 w 1661"/>
              <a:gd name="T29" fmla="*/ 2147483647 h 1141"/>
              <a:gd name="T30" fmla="*/ 2147483647 w 1661"/>
              <a:gd name="T31" fmla="*/ 2147483647 h 1141"/>
              <a:gd name="T32" fmla="*/ 2147483647 w 1661"/>
              <a:gd name="T33" fmla="*/ 2147483647 h 1141"/>
              <a:gd name="T34" fmla="*/ 2147483647 w 1661"/>
              <a:gd name="T35" fmla="*/ 2147483647 h 1141"/>
              <a:gd name="T36" fmla="*/ 2147483647 w 1661"/>
              <a:gd name="T37" fmla="*/ 2147483647 h 1141"/>
              <a:gd name="T38" fmla="*/ 2147483647 w 1661"/>
              <a:gd name="T39" fmla="*/ 2147483647 h 1141"/>
              <a:gd name="T40" fmla="*/ 2147483647 w 1661"/>
              <a:gd name="T41" fmla="*/ 2147483647 h 1141"/>
              <a:gd name="T42" fmla="*/ 2147483647 w 1661"/>
              <a:gd name="T43" fmla="*/ 2147483647 h 1141"/>
              <a:gd name="T44" fmla="*/ 2147483647 w 1661"/>
              <a:gd name="T45" fmla="*/ 2147483647 h 1141"/>
              <a:gd name="T46" fmla="*/ 2147483647 w 1661"/>
              <a:gd name="T47" fmla="*/ 2147483647 h 1141"/>
              <a:gd name="T48" fmla="*/ 2147483647 w 1661"/>
              <a:gd name="T49" fmla="*/ 2147483647 h 1141"/>
              <a:gd name="T50" fmla="*/ 2147483647 w 1661"/>
              <a:gd name="T51" fmla="*/ 2147483647 h 1141"/>
              <a:gd name="T52" fmla="*/ 2147483647 w 1661"/>
              <a:gd name="T53" fmla="*/ 2147483647 h 1141"/>
              <a:gd name="T54" fmla="*/ 2147483647 w 1661"/>
              <a:gd name="T55" fmla="*/ 2147483647 h 1141"/>
              <a:gd name="T56" fmla="*/ 2147483647 w 1661"/>
              <a:gd name="T57" fmla="*/ 2147483647 h 1141"/>
              <a:gd name="T58" fmla="*/ 2147483647 w 1661"/>
              <a:gd name="T59" fmla="*/ 2147483647 h 1141"/>
              <a:gd name="T60" fmla="*/ 2147483647 w 1661"/>
              <a:gd name="T61" fmla="*/ 2147483647 h 1141"/>
              <a:gd name="T62" fmla="*/ 2147483647 w 1661"/>
              <a:gd name="T63" fmla="*/ 2147483647 h 1141"/>
              <a:gd name="T64" fmla="*/ 2147483647 w 1661"/>
              <a:gd name="T65" fmla="*/ 2147483647 h 1141"/>
              <a:gd name="T66" fmla="*/ 2147483647 w 1661"/>
              <a:gd name="T67" fmla="*/ 2147483647 h 1141"/>
              <a:gd name="T68" fmla="*/ 2147483647 w 1661"/>
              <a:gd name="T69" fmla="*/ 2147483647 h 1141"/>
              <a:gd name="T70" fmla="*/ 2147483647 w 1661"/>
              <a:gd name="T71" fmla="*/ 2147483647 h 1141"/>
              <a:gd name="T72" fmla="*/ 2147483647 w 1661"/>
              <a:gd name="T73" fmla="*/ 2147483647 h 1141"/>
              <a:gd name="T74" fmla="*/ 2147483647 w 1661"/>
              <a:gd name="T75" fmla="*/ 2147483647 h 1141"/>
              <a:gd name="T76" fmla="*/ 2147483647 w 1661"/>
              <a:gd name="T77" fmla="*/ 2147483647 h 1141"/>
              <a:gd name="T78" fmla="*/ 2147483647 w 1661"/>
              <a:gd name="T79" fmla="*/ 2147483647 h 1141"/>
              <a:gd name="T80" fmla="*/ 2147483647 w 1661"/>
              <a:gd name="T81" fmla="*/ 2147483647 h 1141"/>
              <a:gd name="T82" fmla="*/ 2147483647 w 1661"/>
              <a:gd name="T83" fmla="*/ 2147483647 h 1141"/>
              <a:gd name="T84" fmla="*/ 2147483647 w 1661"/>
              <a:gd name="T85" fmla="*/ 2147483647 h 1141"/>
              <a:gd name="T86" fmla="*/ 2147483647 w 1661"/>
              <a:gd name="T87" fmla="*/ 0 h 1141"/>
              <a:gd name="T88" fmla="*/ 2147483647 w 1661"/>
              <a:gd name="T89" fmla="*/ 2147483647 h 1141"/>
              <a:gd name="T90" fmla="*/ 2147483647 w 1661"/>
              <a:gd name="T91" fmla="*/ 2147483647 h 1141"/>
              <a:gd name="T92" fmla="*/ 2147483647 w 1661"/>
              <a:gd name="T93" fmla="*/ 2147483647 h 1141"/>
              <a:gd name="T94" fmla="*/ 2147483647 w 1661"/>
              <a:gd name="T95" fmla="*/ 2147483647 h 1141"/>
              <a:gd name="T96" fmla="*/ 2147483647 w 1661"/>
              <a:gd name="T97" fmla="*/ 2147483647 h 1141"/>
              <a:gd name="T98" fmla="*/ 2147483647 w 1661"/>
              <a:gd name="T99" fmla="*/ 2147483647 h 1141"/>
              <a:gd name="T100" fmla="*/ 2147483647 w 1661"/>
              <a:gd name="T101" fmla="*/ 2147483647 h 1141"/>
              <a:gd name="T102" fmla="*/ 2147483647 w 1661"/>
              <a:gd name="T103" fmla="*/ 2147483647 h 1141"/>
              <a:gd name="T104" fmla="*/ 2147483647 w 1661"/>
              <a:gd name="T105" fmla="*/ 2147483647 h 1141"/>
              <a:gd name="T106" fmla="*/ 2147483647 w 1661"/>
              <a:gd name="T107" fmla="*/ 2147483647 h 1141"/>
              <a:gd name="T108" fmla="*/ 2147483647 w 1661"/>
              <a:gd name="T109" fmla="*/ 2147483647 h 1141"/>
              <a:gd name="T110" fmla="*/ 2147483647 w 1661"/>
              <a:gd name="T111" fmla="*/ 2147483647 h 1141"/>
              <a:gd name="T112" fmla="*/ 2147483647 w 1661"/>
              <a:gd name="T113" fmla="*/ 2147483647 h 1141"/>
              <a:gd name="T114" fmla="*/ 2147483647 w 1661"/>
              <a:gd name="T115" fmla="*/ 2147483647 h 1141"/>
              <a:gd name="T116" fmla="*/ 2147483647 w 1661"/>
              <a:gd name="T117" fmla="*/ 2147483647 h 1141"/>
              <a:gd name="T118" fmla="*/ 2147483647 w 1661"/>
              <a:gd name="T119" fmla="*/ 2147483647 h 1141"/>
              <a:gd name="T120" fmla="*/ 2147483647 w 1661"/>
              <a:gd name="T121" fmla="*/ 2147483647 h 1141"/>
              <a:gd name="T122" fmla="*/ 2147483647 w 1661"/>
              <a:gd name="T123" fmla="*/ 2147483647 h 1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661"/>
              <a:gd name="T187" fmla="*/ 0 h 1141"/>
              <a:gd name="T188" fmla="*/ 1661 w 1661"/>
              <a:gd name="T189" fmla="*/ 1141 h 114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u="sng" dirty="0"/>
              <a:t>Building a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1" name="Line 6"/>
          <p:cNvSpPr>
            <a:spLocks noChangeAspect="1" noChangeShapeType="1"/>
          </p:cNvSpPr>
          <p:nvPr/>
        </p:nvSpPr>
        <p:spPr bwMode="auto">
          <a:xfrm flipV="1">
            <a:off x="6440488" y="4937125"/>
            <a:ext cx="569912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7"/>
          <p:cNvSpPr>
            <a:spLocks noChangeAspect="1" noChangeShapeType="1"/>
          </p:cNvSpPr>
          <p:nvPr/>
        </p:nvSpPr>
        <p:spPr bwMode="auto">
          <a:xfrm flipV="1">
            <a:off x="7469188" y="4233863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8"/>
          <p:cNvSpPr>
            <a:spLocks noChangeAspect="1" noChangeShapeType="1"/>
          </p:cNvSpPr>
          <p:nvPr/>
        </p:nvSpPr>
        <p:spPr bwMode="auto">
          <a:xfrm rot="16200000" flipV="1">
            <a:off x="5445919" y="4872831"/>
            <a:ext cx="787400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9"/>
          <p:cNvSpPr>
            <a:spLocks noChangeAspect="1" noChangeShapeType="1"/>
          </p:cNvSpPr>
          <p:nvPr/>
        </p:nvSpPr>
        <p:spPr bwMode="auto">
          <a:xfrm rot="16200000" flipV="1">
            <a:off x="6196013" y="426085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0"/>
          <p:cNvSpPr>
            <a:spLocks noChangeAspect="1" noChangeShapeType="1"/>
          </p:cNvSpPr>
          <p:nvPr/>
        </p:nvSpPr>
        <p:spPr bwMode="auto">
          <a:xfrm rot="16200000" flipV="1">
            <a:off x="7008019" y="3209131"/>
            <a:ext cx="1974850" cy="169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V="1">
            <a:off x="5102225" y="3182938"/>
            <a:ext cx="2219325" cy="235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5419725" y="4687888"/>
            <a:ext cx="444500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4868863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5842000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6053138" y="4005263"/>
            <a:ext cx="444500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1" name="Oval 16"/>
          <p:cNvSpPr>
            <a:spLocks noChangeArrowheads="1"/>
          </p:cNvSpPr>
          <p:nvPr/>
        </p:nvSpPr>
        <p:spPr bwMode="auto">
          <a:xfrm>
            <a:off x="6686550" y="4687888"/>
            <a:ext cx="446088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6370638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3" name="Oval 18"/>
          <p:cNvSpPr>
            <a:spLocks noChangeArrowheads="1"/>
          </p:cNvSpPr>
          <p:nvPr/>
        </p:nvSpPr>
        <p:spPr bwMode="auto">
          <a:xfrm>
            <a:off x="7056438" y="2947988"/>
            <a:ext cx="446087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7950200" y="4005263"/>
            <a:ext cx="446088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7237413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8505825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7104063" y="2638425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6105525" y="37004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7983538" y="3700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5461000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6751638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7289800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8582025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489743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589438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346825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47" name="Group 59"/>
          <p:cNvGraphicFramePr>
            <a:graphicFrameLocks noGrp="1"/>
          </p:cNvGraphicFramePr>
          <p:nvPr/>
        </p:nvGraphicFramePr>
        <p:xfrm>
          <a:off x="4826000" y="5948363"/>
          <a:ext cx="4141788" cy="335130"/>
        </p:xfrm>
        <a:graphic>
          <a:graphicData uri="http://schemas.openxmlformats.org/drawingml/2006/table">
            <a:tbl>
              <a:tblPr/>
              <a:tblGrid>
                <a:gridCol w="414338"/>
                <a:gridCol w="415925"/>
                <a:gridCol w="412750"/>
                <a:gridCol w="414337"/>
                <a:gridCol w="414338"/>
                <a:gridCol w="412750"/>
                <a:gridCol w="414337"/>
                <a:gridCol w="412750"/>
                <a:gridCol w="415925"/>
                <a:gridCol w="414338"/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45" marB="456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  <a:endParaRPr kumimoji="0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 Box 56"/>
          <p:cNvSpPr txBox="1">
            <a:spLocks noChangeArrowheads="1"/>
          </p:cNvSpPr>
          <p:nvPr/>
        </p:nvSpPr>
        <p:spPr bwMode="auto">
          <a:xfrm>
            <a:off x="4264025" y="589915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A:</a:t>
            </a:r>
          </a:p>
        </p:txBody>
      </p:sp>
      <p:sp>
        <p:nvSpPr>
          <p:cNvPr id="49" name="Freeform 57"/>
          <p:cNvSpPr>
            <a:spLocks/>
          </p:cNvSpPr>
          <p:nvPr/>
        </p:nvSpPr>
        <p:spPr bwMode="auto">
          <a:xfrm>
            <a:off x="5157788" y="2673350"/>
            <a:ext cx="3451225" cy="2678113"/>
          </a:xfrm>
          <a:custGeom>
            <a:avLst/>
            <a:gdLst>
              <a:gd name="T0" fmla="*/ 2147483647 w 1661"/>
              <a:gd name="T1" fmla="*/ 2147483647 h 1141"/>
              <a:gd name="T2" fmla="*/ 2147483647 w 1661"/>
              <a:gd name="T3" fmla="*/ 2147483647 h 1141"/>
              <a:gd name="T4" fmla="*/ 2147483647 w 1661"/>
              <a:gd name="T5" fmla="*/ 2147483647 h 1141"/>
              <a:gd name="T6" fmla="*/ 2147483647 w 1661"/>
              <a:gd name="T7" fmla="*/ 2147483647 h 1141"/>
              <a:gd name="T8" fmla="*/ 2147483647 w 1661"/>
              <a:gd name="T9" fmla="*/ 2147483647 h 1141"/>
              <a:gd name="T10" fmla="*/ 2147483647 w 1661"/>
              <a:gd name="T11" fmla="*/ 2147483647 h 1141"/>
              <a:gd name="T12" fmla="*/ 0 w 1661"/>
              <a:gd name="T13" fmla="*/ 2147483647 h 1141"/>
              <a:gd name="T14" fmla="*/ 2147483647 w 1661"/>
              <a:gd name="T15" fmla="*/ 2147483647 h 1141"/>
              <a:gd name="T16" fmla="*/ 2147483647 w 1661"/>
              <a:gd name="T17" fmla="*/ 2147483647 h 1141"/>
              <a:gd name="T18" fmla="*/ 2147483647 w 1661"/>
              <a:gd name="T19" fmla="*/ 2147483647 h 1141"/>
              <a:gd name="T20" fmla="*/ 2147483647 w 1661"/>
              <a:gd name="T21" fmla="*/ 2147483647 h 1141"/>
              <a:gd name="T22" fmla="*/ 2147483647 w 1661"/>
              <a:gd name="T23" fmla="*/ 2147483647 h 1141"/>
              <a:gd name="T24" fmla="*/ 2147483647 w 1661"/>
              <a:gd name="T25" fmla="*/ 2147483647 h 1141"/>
              <a:gd name="T26" fmla="*/ 2147483647 w 1661"/>
              <a:gd name="T27" fmla="*/ 2147483647 h 1141"/>
              <a:gd name="T28" fmla="*/ 2147483647 w 1661"/>
              <a:gd name="T29" fmla="*/ 2147483647 h 1141"/>
              <a:gd name="T30" fmla="*/ 2147483647 w 1661"/>
              <a:gd name="T31" fmla="*/ 2147483647 h 1141"/>
              <a:gd name="T32" fmla="*/ 2147483647 w 1661"/>
              <a:gd name="T33" fmla="*/ 2147483647 h 1141"/>
              <a:gd name="T34" fmla="*/ 2147483647 w 1661"/>
              <a:gd name="T35" fmla="*/ 2147483647 h 1141"/>
              <a:gd name="T36" fmla="*/ 2147483647 w 1661"/>
              <a:gd name="T37" fmla="*/ 2147483647 h 1141"/>
              <a:gd name="T38" fmla="*/ 2147483647 w 1661"/>
              <a:gd name="T39" fmla="*/ 2147483647 h 1141"/>
              <a:gd name="T40" fmla="*/ 2147483647 w 1661"/>
              <a:gd name="T41" fmla="*/ 2147483647 h 1141"/>
              <a:gd name="T42" fmla="*/ 2147483647 w 1661"/>
              <a:gd name="T43" fmla="*/ 2147483647 h 1141"/>
              <a:gd name="T44" fmla="*/ 2147483647 w 1661"/>
              <a:gd name="T45" fmla="*/ 2147483647 h 1141"/>
              <a:gd name="T46" fmla="*/ 2147483647 w 1661"/>
              <a:gd name="T47" fmla="*/ 2147483647 h 1141"/>
              <a:gd name="T48" fmla="*/ 2147483647 w 1661"/>
              <a:gd name="T49" fmla="*/ 2147483647 h 1141"/>
              <a:gd name="T50" fmla="*/ 2147483647 w 1661"/>
              <a:gd name="T51" fmla="*/ 2147483647 h 1141"/>
              <a:gd name="T52" fmla="*/ 2147483647 w 1661"/>
              <a:gd name="T53" fmla="*/ 2147483647 h 1141"/>
              <a:gd name="T54" fmla="*/ 2147483647 w 1661"/>
              <a:gd name="T55" fmla="*/ 2147483647 h 1141"/>
              <a:gd name="T56" fmla="*/ 2147483647 w 1661"/>
              <a:gd name="T57" fmla="*/ 2147483647 h 1141"/>
              <a:gd name="T58" fmla="*/ 2147483647 w 1661"/>
              <a:gd name="T59" fmla="*/ 2147483647 h 1141"/>
              <a:gd name="T60" fmla="*/ 2147483647 w 1661"/>
              <a:gd name="T61" fmla="*/ 2147483647 h 1141"/>
              <a:gd name="T62" fmla="*/ 2147483647 w 1661"/>
              <a:gd name="T63" fmla="*/ 2147483647 h 1141"/>
              <a:gd name="T64" fmla="*/ 2147483647 w 1661"/>
              <a:gd name="T65" fmla="*/ 2147483647 h 1141"/>
              <a:gd name="T66" fmla="*/ 2147483647 w 1661"/>
              <a:gd name="T67" fmla="*/ 2147483647 h 1141"/>
              <a:gd name="T68" fmla="*/ 2147483647 w 1661"/>
              <a:gd name="T69" fmla="*/ 2147483647 h 1141"/>
              <a:gd name="T70" fmla="*/ 2147483647 w 1661"/>
              <a:gd name="T71" fmla="*/ 2147483647 h 1141"/>
              <a:gd name="T72" fmla="*/ 2147483647 w 1661"/>
              <a:gd name="T73" fmla="*/ 2147483647 h 1141"/>
              <a:gd name="T74" fmla="*/ 2147483647 w 1661"/>
              <a:gd name="T75" fmla="*/ 2147483647 h 1141"/>
              <a:gd name="T76" fmla="*/ 2147483647 w 1661"/>
              <a:gd name="T77" fmla="*/ 2147483647 h 1141"/>
              <a:gd name="T78" fmla="*/ 2147483647 w 1661"/>
              <a:gd name="T79" fmla="*/ 2147483647 h 1141"/>
              <a:gd name="T80" fmla="*/ 2147483647 w 1661"/>
              <a:gd name="T81" fmla="*/ 2147483647 h 1141"/>
              <a:gd name="T82" fmla="*/ 2147483647 w 1661"/>
              <a:gd name="T83" fmla="*/ 2147483647 h 1141"/>
              <a:gd name="T84" fmla="*/ 2147483647 w 1661"/>
              <a:gd name="T85" fmla="*/ 2147483647 h 1141"/>
              <a:gd name="T86" fmla="*/ 2147483647 w 1661"/>
              <a:gd name="T87" fmla="*/ 0 h 1141"/>
              <a:gd name="T88" fmla="*/ 2147483647 w 1661"/>
              <a:gd name="T89" fmla="*/ 2147483647 h 1141"/>
              <a:gd name="T90" fmla="*/ 2147483647 w 1661"/>
              <a:gd name="T91" fmla="*/ 2147483647 h 1141"/>
              <a:gd name="T92" fmla="*/ 2147483647 w 1661"/>
              <a:gd name="T93" fmla="*/ 2147483647 h 1141"/>
              <a:gd name="T94" fmla="*/ 2147483647 w 1661"/>
              <a:gd name="T95" fmla="*/ 2147483647 h 1141"/>
              <a:gd name="T96" fmla="*/ 2147483647 w 1661"/>
              <a:gd name="T97" fmla="*/ 2147483647 h 1141"/>
              <a:gd name="T98" fmla="*/ 2147483647 w 1661"/>
              <a:gd name="T99" fmla="*/ 2147483647 h 1141"/>
              <a:gd name="T100" fmla="*/ 2147483647 w 1661"/>
              <a:gd name="T101" fmla="*/ 2147483647 h 1141"/>
              <a:gd name="T102" fmla="*/ 2147483647 w 1661"/>
              <a:gd name="T103" fmla="*/ 2147483647 h 1141"/>
              <a:gd name="T104" fmla="*/ 2147483647 w 1661"/>
              <a:gd name="T105" fmla="*/ 2147483647 h 1141"/>
              <a:gd name="T106" fmla="*/ 2147483647 w 1661"/>
              <a:gd name="T107" fmla="*/ 2147483647 h 1141"/>
              <a:gd name="T108" fmla="*/ 2147483647 w 1661"/>
              <a:gd name="T109" fmla="*/ 2147483647 h 1141"/>
              <a:gd name="T110" fmla="*/ 2147483647 w 1661"/>
              <a:gd name="T111" fmla="*/ 2147483647 h 1141"/>
              <a:gd name="T112" fmla="*/ 2147483647 w 1661"/>
              <a:gd name="T113" fmla="*/ 2147483647 h 1141"/>
              <a:gd name="T114" fmla="*/ 2147483647 w 1661"/>
              <a:gd name="T115" fmla="*/ 2147483647 h 1141"/>
              <a:gd name="T116" fmla="*/ 2147483647 w 1661"/>
              <a:gd name="T117" fmla="*/ 2147483647 h 1141"/>
              <a:gd name="T118" fmla="*/ 2147483647 w 1661"/>
              <a:gd name="T119" fmla="*/ 2147483647 h 1141"/>
              <a:gd name="T120" fmla="*/ 2147483647 w 1661"/>
              <a:gd name="T121" fmla="*/ 2147483647 h 1141"/>
              <a:gd name="T122" fmla="*/ 2147483647 w 1661"/>
              <a:gd name="T123" fmla="*/ 2147483647 h 1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661"/>
              <a:gd name="T187" fmla="*/ 0 h 1141"/>
              <a:gd name="T188" fmla="*/ 1661 w 1661"/>
              <a:gd name="T189" fmla="*/ 1141 h 114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371908" y="2207417"/>
            <a:ext cx="4454092" cy="39925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 typeface="Wingdings" pitchFamily="2" charset="2"/>
              <a:buNone/>
            </a:pPr>
            <a:r>
              <a:rPr lang="en-US" altLang="ja-JP" smtClean="0">
                <a:solidFill>
                  <a:srgbClr val="FF0000"/>
                </a:solidFill>
                <a:latin typeface="Monotype Corsiva" pitchFamily="66" charset="0"/>
              </a:rPr>
              <a:t>Alg: </a:t>
            </a:r>
            <a:r>
              <a:rPr lang="en-US" altLang="ja-JP" u="sng" smtClean="0">
                <a:solidFill>
                  <a:srgbClr val="0000FF"/>
                </a:solidFill>
              </a:rPr>
              <a:t>BUILD-MAX-HEAP</a:t>
            </a:r>
            <a:r>
              <a:rPr lang="en-US" altLang="ja-JP" u="sng" smtClean="0">
                <a:solidFill>
                  <a:srgbClr val="0000FF"/>
                </a:solidFill>
                <a:latin typeface="Comic Sans MS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altLang="ja-JP" smtClean="0">
                <a:solidFill>
                  <a:srgbClr val="0000FF"/>
                </a:solidFill>
              </a:rPr>
              <a:t> = length of A[]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 smtClean="0">
                <a:solidFill>
                  <a:srgbClr val="0000FF"/>
                </a:solidFill>
              </a:rPr>
              <a:t> for 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i = 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n/2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-1</a:t>
            </a:r>
            <a:r>
              <a:rPr lang="en-US" altLang="ja-JP" smtClean="0">
                <a:solidFill>
                  <a:srgbClr val="0000FF"/>
                </a:solidFill>
                <a:latin typeface="Monotype Corsiva" pitchFamily="66" charset="0"/>
              </a:rPr>
              <a:t> </a:t>
            </a:r>
            <a:r>
              <a:rPr lang="en-US" altLang="ja-JP" smtClean="0">
                <a:solidFill>
                  <a:srgbClr val="0000FF"/>
                </a:solidFill>
              </a:rPr>
              <a:t>down to 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 smtClean="0">
                <a:solidFill>
                  <a:srgbClr val="0000FF"/>
                </a:solidFill>
              </a:rPr>
              <a:t>       do MAX-HEAPIFY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(A, i, n)</a:t>
            </a:r>
            <a:endParaRPr lang="en-US" altLang="ja-JP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0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Heap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Heap Types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Heap as an Array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Array Representation of Max Heaps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Operations on Heap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Building A Max Heap</a:t>
            </a:r>
            <a:endParaRPr lang="en-US" dirty="0"/>
          </a:p>
        </p:txBody>
      </p:sp>
      <p:grpSp>
        <p:nvGrpSpPr>
          <p:cNvPr id="53" name="Group 38"/>
          <p:cNvGrpSpPr>
            <a:grpSpLocks/>
          </p:cNvGrpSpPr>
          <p:nvPr/>
        </p:nvGrpSpPr>
        <p:grpSpPr bwMode="auto">
          <a:xfrm>
            <a:off x="635000" y="2111570"/>
            <a:ext cx="7531100" cy="3163887"/>
            <a:chOff x="292" y="916"/>
            <a:chExt cx="4744" cy="2118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1536" y="278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688" y="9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ja-JP" sz="20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85" name="Line 35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1344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88" name="Rectangle 3"/>
          <p:cNvSpPr txBox="1">
            <a:spLocks noChangeArrowheads="1"/>
          </p:cNvSpPr>
          <p:nvPr/>
        </p:nvSpPr>
        <p:spPr>
          <a:xfrm>
            <a:off x="365125" y="5520076"/>
            <a:ext cx="8458200" cy="358514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800" b="1" dirty="0" smtClean="0">
                <a:solidFill>
                  <a:schemeClr val="tx1"/>
                </a:solidFill>
              </a:rPr>
              <a:t>input array = [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1, 2, 3, 4, 5, 6, 7, 8, 9, 10, 11</a:t>
            </a:r>
            <a:r>
              <a:rPr lang="en-US" altLang="ja-JP" sz="2800" b="1" dirty="0" smtClean="0">
                <a:solidFill>
                  <a:schemeClr val="tx1"/>
                </a:solidFill>
              </a:rPr>
              <a:t>] and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n=11</a:t>
            </a:r>
          </a:p>
        </p:txBody>
      </p:sp>
    </p:spTree>
    <p:extLst>
      <p:ext uri="{BB962C8B-B14F-4D97-AF65-F5344CB8AC3E}">
        <p14:creationId xmlns:p14="http://schemas.microsoft.com/office/powerpoint/2010/main" val="24925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5" name="Oval 4"/>
          <p:cNvSpPr>
            <a:spLocks noChangeArrowheads="1"/>
          </p:cNvSpPr>
          <p:nvPr/>
        </p:nvSpPr>
        <p:spPr bwMode="auto">
          <a:xfrm>
            <a:off x="4529870" y="19529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6" name="Oval 5"/>
          <p:cNvSpPr>
            <a:spLocks noChangeArrowheads="1"/>
          </p:cNvSpPr>
          <p:nvPr/>
        </p:nvSpPr>
        <p:spPr bwMode="auto">
          <a:xfrm>
            <a:off x="2396270" y="2943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7" name="Oval 6"/>
          <p:cNvSpPr>
            <a:spLocks noChangeArrowheads="1"/>
          </p:cNvSpPr>
          <p:nvPr/>
        </p:nvSpPr>
        <p:spPr bwMode="auto">
          <a:xfrm>
            <a:off x="6739670" y="2943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8" name="Oval 7"/>
          <p:cNvSpPr>
            <a:spLocks noChangeArrowheads="1"/>
          </p:cNvSpPr>
          <p:nvPr/>
        </p:nvSpPr>
        <p:spPr bwMode="auto">
          <a:xfrm>
            <a:off x="14056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9" name="Oval 8"/>
          <p:cNvSpPr>
            <a:spLocks noChangeArrowheads="1"/>
          </p:cNvSpPr>
          <p:nvPr/>
        </p:nvSpPr>
        <p:spPr bwMode="auto">
          <a:xfrm>
            <a:off x="3158270" y="378173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0" name="Oval 9"/>
          <p:cNvSpPr>
            <a:spLocks noChangeArrowheads="1"/>
          </p:cNvSpPr>
          <p:nvPr/>
        </p:nvSpPr>
        <p:spPr bwMode="auto">
          <a:xfrm>
            <a:off x="55204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1" name="Oval 10"/>
          <p:cNvSpPr>
            <a:spLocks noChangeArrowheads="1"/>
          </p:cNvSpPr>
          <p:nvPr/>
        </p:nvSpPr>
        <p:spPr bwMode="auto">
          <a:xfrm>
            <a:off x="78826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2" name="Oval 11"/>
          <p:cNvSpPr>
            <a:spLocks noChangeArrowheads="1"/>
          </p:cNvSpPr>
          <p:nvPr/>
        </p:nvSpPr>
        <p:spPr bwMode="auto">
          <a:xfrm>
            <a:off x="7960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3" name="Oval 12"/>
          <p:cNvSpPr>
            <a:spLocks noChangeArrowheads="1"/>
          </p:cNvSpPr>
          <p:nvPr/>
        </p:nvSpPr>
        <p:spPr bwMode="auto">
          <a:xfrm>
            <a:off x="19390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4" name="Line 13"/>
          <p:cNvSpPr>
            <a:spLocks noChangeShapeType="1"/>
          </p:cNvSpPr>
          <p:nvPr/>
        </p:nvSpPr>
        <p:spPr bwMode="auto">
          <a:xfrm flipH="1">
            <a:off x="2847120" y="225138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5" name="Line 14"/>
          <p:cNvSpPr>
            <a:spLocks noChangeShapeType="1"/>
          </p:cNvSpPr>
          <p:nvPr/>
        </p:nvSpPr>
        <p:spPr bwMode="auto">
          <a:xfrm>
            <a:off x="4980720" y="225138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 flipH="1">
            <a:off x="1704120" y="331818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7" name="Line 16"/>
          <p:cNvSpPr>
            <a:spLocks noChangeShapeType="1"/>
          </p:cNvSpPr>
          <p:nvPr/>
        </p:nvSpPr>
        <p:spPr bwMode="auto">
          <a:xfrm>
            <a:off x="2770920" y="331818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8" name="Line 17"/>
          <p:cNvSpPr>
            <a:spLocks noChangeShapeType="1"/>
          </p:cNvSpPr>
          <p:nvPr/>
        </p:nvSpPr>
        <p:spPr bwMode="auto">
          <a:xfrm flipH="1">
            <a:off x="5742720" y="3394379"/>
            <a:ext cx="1066800" cy="411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9" name="Line 18"/>
          <p:cNvSpPr>
            <a:spLocks noChangeShapeType="1"/>
          </p:cNvSpPr>
          <p:nvPr/>
        </p:nvSpPr>
        <p:spPr bwMode="auto">
          <a:xfrm>
            <a:off x="7114320" y="331818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19"/>
          <p:cNvSpPr>
            <a:spLocks noChangeShapeType="1"/>
          </p:cNvSpPr>
          <p:nvPr/>
        </p:nvSpPr>
        <p:spPr bwMode="auto">
          <a:xfrm flipH="1">
            <a:off x="1094520" y="415638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1" name="Line 20"/>
          <p:cNvSpPr>
            <a:spLocks noChangeShapeType="1"/>
          </p:cNvSpPr>
          <p:nvPr/>
        </p:nvSpPr>
        <p:spPr bwMode="auto">
          <a:xfrm>
            <a:off x="1780320" y="415638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" name="Rectangle 21"/>
          <p:cNvSpPr>
            <a:spLocks noChangeArrowheads="1"/>
          </p:cNvSpPr>
          <p:nvPr/>
        </p:nvSpPr>
        <p:spPr bwMode="auto">
          <a:xfrm>
            <a:off x="38218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3" name="Rectangle 22"/>
          <p:cNvSpPr>
            <a:spLocks noChangeArrowheads="1"/>
          </p:cNvSpPr>
          <p:nvPr/>
        </p:nvSpPr>
        <p:spPr bwMode="auto">
          <a:xfrm>
            <a:off x="14596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4" name="Rectangle 23"/>
          <p:cNvSpPr>
            <a:spLocks noChangeArrowheads="1"/>
          </p:cNvSpPr>
          <p:nvPr/>
        </p:nvSpPr>
        <p:spPr bwMode="auto">
          <a:xfrm>
            <a:off x="28312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5" name="Rectangle 24"/>
          <p:cNvSpPr>
            <a:spLocks noChangeArrowheads="1"/>
          </p:cNvSpPr>
          <p:nvPr/>
        </p:nvSpPr>
        <p:spPr bwMode="auto">
          <a:xfrm>
            <a:off x="55744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6" name="Rectangle 25"/>
          <p:cNvSpPr>
            <a:spLocks noChangeArrowheads="1"/>
          </p:cNvSpPr>
          <p:nvPr/>
        </p:nvSpPr>
        <p:spPr bwMode="auto">
          <a:xfrm>
            <a:off x="79366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7" name="Rectangle 26"/>
          <p:cNvSpPr>
            <a:spLocks noChangeArrowheads="1"/>
          </p:cNvSpPr>
          <p:nvPr/>
        </p:nvSpPr>
        <p:spPr bwMode="auto">
          <a:xfrm>
            <a:off x="8500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8" name="Rectangle 27"/>
          <p:cNvSpPr>
            <a:spLocks noChangeArrowheads="1"/>
          </p:cNvSpPr>
          <p:nvPr/>
        </p:nvSpPr>
        <p:spPr bwMode="auto">
          <a:xfrm>
            <a:off x="19930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9" name="Rectangle 28"/>
          <p:cNvSpPr>
            <a:spLocks noChangeArrowheads="1"/>
          </p:cNvSpPr>
          <p:nvPr/>
        </p:nvSpPr>
        <p:spPr bwMode="auto">
          <a:xfrm>
            <a:off x="6793645" y="2967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0" name="Rectangle 29"/>
          <p:cNvSpPr>
            <a:spLocks noChangeArrowheads="1"/>
          </p:cNvSpPr>
          <p:nvPr/>
        </p:nvSpPr>
        <p:spPr bwMode="auto">
          <a:xfrm>
            <a:off x="28312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27772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2" name="Line 31"/>
          <p:cNvSpPr>
            <a:spLocks noChangeShapeType="1"/>
          </p:cNvSpPr>
          <p:nvPr/>
        </p:nvSpPr>
        <p:spPr bwMode="auto">
          <a:xfrm flipH="1">
            <a:off x="3075720" y="423258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3" name="Rectangle 32"/>
          <p:cNvSpPr>
            <a:spLocks noChangeArrowheads="1"/>
          </p:cNvSpPr>
          <p:nvPr/>
        </p:nvSpPr>
        <p:spPr bwMode="auto">
          <a:xfrm>
            <a:off x="2770920" y="491838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4" name="Rectangle 33"/>
          <p:cNvSpPr>
            <a:spLocks noChangeArrowheads="1"/>
          </p:cNvSpPr>
          <p:nvPr/>
        </p:nvSpPr>
        <p:spPr bwMode="auto">
          <a:xfrm>
            <a:off x="4599720" y="202278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5" name="Oval 34"/>
          <p:cNvSpPr>
            <a:spLocks noChangeArrowheads="1"/>
          </p:cNvSpPr>
          <p:nvPr/>
        </p:nvSpPr>
        <p:spPr bwMode="auto">
          <a:xfrm>
            <a:off x="37678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16" name="Line 35"/>
          <p:cNvSpPr>
            <a:spLocks noChangeShapeType="1"/>
          </p:cNvSpPr>
          <p:nvPr/>
        </p:nvSpPr>
        <p:spPr bwMode="auto">
          <a:xfrm>
            <a:off x="3532920" y="415638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7" name="Rectangle 36"/>
          <p:cNvSpPr>
            <a:spLocks noChangeArrowheads="1"/>
          </p:cNvSpPr>
          <p:nvPr/>
        </p:nvSpPr>
        <p:spPr bwMode="auto">
          <a:xfrm>
            <a:off x="32122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8" name="Rectangle 37"/>
          <p:cNvSpPr>
            <a:spLocks noChangeArrowheads="1"/>
          </p:cNvSpPr>
          <p:nvPr/>
        </p:nvSpPr>
        <p:spPr bwMode="auto">
          <a:xfrm>
            <a:off x="2466120" y="301338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9" name="Rectangle 3"/>
          <p:cNvSpPr txBox="1">
            <a:spLocks noChangeArrowheads="1"/>
          </p:cNvSpPr>
          <p:nvPr/>
        </p:nvSpPr>
        <p:spPr>
          <a:xfrm>
            <a:off x="300770" y="5472545"/>
            <a:ext cx="8458200" cy="106680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800" dirty="0" smtClean="0">
                <a:solidFill>
                  <a:schemeClr val="tx1"/>
                </a:solidFill>
              </a:rPr>
              <a:t>Start at rightmost node that has a </a:t>
            </a:r>
            <a:r>
              <a:rPr lang="en-US" altLang="ja-JP" sz="2800" dirty="0">
                <a:solidFill>
                  <a:schemeClr val="tx1"/>
                </a:solidFill>
              </a:rPr>
              <a:t>child i.e. last parent</a:t>
            </a:r>
          </a:p>
          <a:p>
            <a:pPr marL="460375" lvl="1" indent="0" algn="ctr">
              <a:buNone/>
              <a:defRPr/>
            </a:pPr>
            <a:r>
              <a:rPr lang="en-US" altLang="ja-JP" sz="2800" dirty="0" smtClean="0">
                <a:solidFill>
                  <a:srgbClr val="FF0000"/>
                </a:solidFill>
              </a:rPr>
              <a:t> Index </a:t>
            </a:r>
            <a:r>
              <a:rPr lang="en-US" altLang="ja-JP" sz="2800" dirty="0">
                <a:solidFill>
                  <a:srgbClr val="FF0000"/>
                </a:solidFill>
              </a:rPr>
              <a:t>is (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n/2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ja-JP" sz="2800" dirty="0">
                <a:solidFill>
                  <a:srgbClr val="FF0000"/>
                </a:solidFill>
              </a:rPr>
              <a:t>-1) </a:t>
            </a:r>
          </a:p>
        </p:txBody>
      </p:sp>
    </p:spTree>
    <p:extLst>
      <p:ext uri="{BB962C8B-B14F-4D97-AF65-F5344CB8AC3E}">
        <p14:creationId xmlns:p14="http://schemas.microsoft.com/office/powerpoint/2010/main" val="3544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7839" y="5334000"/>
            <a:ext cx="8579906" cy="1219200"/>
          </a:xfrm>
          <a:prstGeom prst="rect">
            <a:avLst/>
          </a:prstGeom>
          <a:extLst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ja-JP" sz="2800" dirty="0" smtClean="0">
                <a:solidFill>
                  <a:schemeClr val="tx1"/>
                </a:solidFill>
              </a:rPr>
              <a:t>Move to next lower array position. Repeat it up to root. 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99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 smtClean="0">
                <a:solidFill>
                  <a:srgbClr val="000000"/>
                </a:solidFill>
              </a:rPr>
              <a:t>.</a:t>
            </a:r>
            <a:endParaRPr lang="en-US" altLang="ja-JP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0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5553075" y="2819400"/>
            <a:ext cx="9239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35972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75895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3" y="2819400"/>
            <a:ext cx="923926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3</a:t>
            </a:r>
            <a:r>
              <a:rPr lang="en-US" altLang="ja-JP" sz="3200" dirty="0" smtClean="0">
                <a:solidFill>
                  <a:srgbClr val="000000"/>
                </a:solidFill>
              </a:rPr>
              <a:t>.</a:t>
            </a:r>
            <a:endParaRPr lang="en-US" altLang="ja-JP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3" y="2819400"/>
            <a:ext cx="923926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26313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676400" y="56388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a home for </a:t>
            </a:r>
            <a:r>
              <a:rPr lang="en-US" altLang="ja-JP" sz="3200" dirty="0">
                <a:solidFill>
                  <a:srgbClr val="FF0033"/>
                </a:solidFill>
              </a:rPr>
              <a:t>2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4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676400" y="56388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a home for </a:t>
            </a:r>
            <a:r>
              <a:rPr lang="en-US" altLang="ja-JP" sz="3200" dirty="0">
                <a:solidFill>
                  <a:srgbClr val="FF0033"/>
                </a:solidFill>
              </a:rPr>
              <a:t>2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71800" y="3352800"/>
            <a:ext cx="298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4" y="2819400"/>
            <a:ext cx="9239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574925" y="4373563"/>
            <a:ext cx="31579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i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35052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5209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74926" y="4419600"/>
            <a:ext cx="31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31731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04801" y="2435896"/>
            <a:ext cx="85621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400" dirty="0">
                <a:latin typeface="Times New Roman" pitchFamily="18" charset="0"/>
              </a:rPr>
              <a:t>A </a:t>
            </a:r>
            <a:r>
              <a:rPr lang="en-US" altLang="ja-JP" sz="2400" i="1" dirty="0">
                <a:latin typeface="Times New Roman" pitchFamily="18" charset="0"/>
              </a:rPr>
              <a:t>heap</a:t>
            </a:r>
            <a:r>
              <a:rPr lang="en-US" altLang="ja-JP" sz="2400" dirty="0">
                <a:latin typeface="Times New Roman" pitchFamily="18" charset="0"/>
              </a:rPr>
              <a:t> is a binary tree with the following conditions</a:t>
            </a:r>
            <a:r>
              <a:rPr lang="en-US" altLang="ja-JP" sz="2400" dirty="0" smtClean="0"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ja-JP" sz="2400" dirty="0" smtClean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latin typeface="Times New Roman" pitchFamily="18" charset="0"/>
              </a:rPr>
              <a:t>It </a:t>
            </a:r>
            <a:r>
              <a:rPr lang="en-US" altLang="ja-JP" sz="2400" dirty="0">
                <a:latin typeface="Times New Roman" pitchFamily="18" charset="0"/>
              </a:rPr>
              <a:t>is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</a:rPr>
              <a:t>essentially complete</a:t>
            </a:r>
            <a:r>
              <a:rPr lang="en-US" altLang="ja-JP" sz="2400" dirty="0">
                <a:latin typeface="Times New Roman" pitchFamily="18" charset="0"/>
              </a:rPr>
              <a:t>: all its levels are full, except last level where only some rightmost leaves may be </a:t>
            </a:r>
            <a:r>
              <a:rPr lang="en-US" altLang="ja-JP" sz="2400" dirty="0" smtClean="0">
                <a:latin typeface="Times New Roman" pitchFamily="18" charset="0"/>
              </a:rPr>
              <a:t>missing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 smtClean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ja-JP" sz="24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ja-JP" sz="2400" dirty="0" smtClean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sz="2400" dirty="0">
                <a:latin typeface="Times New Roman" pitchFamily="18" charset="0"/>
              </a:rPr>
              <a:t>The key at each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</a:rPr>
              <a:t>node is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keys at its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children</a:t>
            </a:r>
          </a:p>
          <a:p>
            <a:pPr lvl="1">
              <a:lnSpc>
                <a:spcPct val="90000"/>
              </a:lnSpc>
            </a:pPr>
            <a:endParaRPr lang="en-US" altLang="ja-JP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ja-JP" dirty="0">
              <a:latin typeface="Times New Roman" pitchFamily="18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667000" y="4000500"/>
            <a:ext cx="2362200" cy="1295400"/>
            <a:chOff x="3504" y="2448"/>
            <a:chExt cx="1488" cy="816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3600" y="2448"/>
              <a:ext cx="1392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464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368" y="321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4416" y="3168"/>
              <a:ext cx="48" cy="4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4080" y="3120"/>
              <a:ext cx="240" cy="144"/>
              <a:chOff x="1056" y="4032"/>
              <a:chExt cx="240" cy="144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" name="Oval 11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" name="Oval 12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3792" y="3120"/>
              <a:ext cx="240" cy="144"/>
              <a:chOff x="1056" y="4032"/>
              <a:chExt cx="240" cy="144"/>
            </a:xfrm>
          </p:grpSpPr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3504" y="3120"/>
              <a:ext cx="240" cy="144"/>
              <a:chOff x="1056" y="4032"/>
              <a:chExt cx="240" cy="144"/>
            </a:xfrm>
          </p:grpSpPr>
          <p:sp>
            <p:nvSpPr>
              <p:cNvPr id="15" name="Oval 22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Oval 23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Oval 24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6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33600" y="2468563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1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89250" y="3352800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 smtClean="0">
                <a:solidFill>
                  <a:srgbClr val="000000"/>
                </a:solidFill>
              </a:rPr>
              <a:t>Done</a:t>
            </a:r>
            <a:endParaRPr lang="en-US" altLang="ja-JP" sz="320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89325" y="4419600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Exercise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1336" y="2260661"/>
            <a:ext cx="859328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sz="2800" dirty="0" smtClean="0">
                <a:solidFill>
                  <a:srgbClr val="534239"/>
                </a:solidFill>
              </a:rPr>
              <a:t>Arrange </a:t>
            </a:r>
            <a:r>
              <a:rPr lang="en-US" altLang="ja-JP" sz="2800" dirty="0">
                <a:solidFill>
                  <a:srgbClr val="534239"/>
                </a:solidFill>
              </a:rPr>
              <a:t>this array as a heap tree/Array</a:t>
            </a:r>
            <a:r>
              <a:rPr lang="en-US" altLang="ja-JP" sz="2800" dirty="0" smtClean="0">
                <a:solidFill>
                  <a:srgbClr val="534239"/>
                </a:solidFill>
              </a:rPr>
              <a:t>?</a:t>
            </a:r>
          </a:p>
          <a:p>
            <a:pPr marL="342900" indent="-342900">
              <a:buAutoNum type="arabicPeriod"/>
            </a:pPr>
            <a:endParaRPr lang="en-US" altLang="ja-JP" sz="2800" dirty="0" smtClean="0">
              <a:solidFill>
                <a:srgbClr val="534239"/>
              </a:solidFill>
            </a:endParaRPr>
          </a:p>
          <a:p>
            <a:pPr marL="342900" indent="-342900">
              <a:buAutoNum type="arabicPeriod"/>
            </a:pPr>
            <a:endParaRPr lang="en-US" altLang="ja-JP" b="1" dirty="0">
              <a:solidFill>
                <a:srgbClr val="534239"/>
              </a:solidFill>
            </a:endParaRPr>
          </a:p>
          <a:p>
            <a:r>
              <a:rPr lang="en-US" altLang="ja-JP" b="1" dirty="0" smtClean="0">
                <a:solidFill>
                  <a:srgbClr val="534239"/>
                </a:solidFill>
              </a:rPr>
              <a:t>Input Array  </a:t>
            </a: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 smtClean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 smtClean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r>
              <a:rPr kumimoji="1" lang="en-US" altLang="ja-JP" b="1" dirty="0" smtClean="0">
                <a:solidFill>
                  <a:srgbClr val="534239"/>
                </a:solidFill>
              </a:rPr>
              <a:t>Output Array/</a:t>
            </a:r>
          </a:p>
          <a:p>
            <a:r>
              <a:rPr kumimoji="1" lang="en-US" altLang="ja-JP" b="1" dirty="0" smtClean="0">
                <a:solidFill>
                  <a:srgbClr val="534239"/>
                </a:solidFill>
              </a:rPr>
              <a:t>Heap Array </a:t>
            </a:r>
            <a:endParaRPr kumimoji="1" lang="ja-JP" altLang="en-US" b="1" dirty="0">
              <a:solidFill>
                <a:srgbClr val="53423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88780"/>
              </p:ext>
            </p:extLst>
          </p:nvPr>
        </p:nvGraphicFramePr>
        <p:xfrm>
          <a:off x="1674672" y="3408896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68688"/>
              </p:ext>
            </p:extLst>
          </p:nvPr>
        </p:nvGraphicFramePr>
        <p:xfrm>
          <a:off x="1911931" y="5223289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087091" y="3779736"/>
            <a:ext cx="374073" cy="14435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Exercise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1336" y="2260661"/>
            <a:ext cx="8593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>
                <a:solidFill>
                  <a:srgbClr val="534239"/>
                </a:solidFill>
              </a:rPr>
              <a:t>1. Arrange </a:t>
            </a:r>
            <a:r>
              <a:rPr lang="en-US" altLang="ja-JP" b="1" dirty="0">
                <a:solidFill>
                  <a:srgbClr val="534239"/>
                </a:solidFill>
              </a:rPr>
              <a:t>this array as a heap tree/Array</a:t>
            </a:r>
            <a:r>
              <a:rPr lang="en-US" altLang="ja-JP" b="1" dirty="0" smtClean="0">
                <a:solidFill>
                  <a:srgbClr val="534239"/>
                </a:solidFill>
              </a:rPr>
              <a:t>? </a:t>
            </a:r>
            <a:endParaRPr kumimoji="1" lang="ja-JP" altLang="en-US" b="1" dirty="0">
              <a:solidFill>
                <a:srgbClr val="534239"/>
              </a:solidFill>
            </a:endParaRPr>
          </a:p>
        </p:txBody>
      </p:sp>
      <p:pic>
        <p:nvPicPr>
          <p:cNvPr id="40" name="図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403" y="2629992"/>
            <a:ext cx="8182105" cy="334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 27"/>
          <p:cNvGrpSpPr>
            <a:grpSpLocks/>
          </p:cNvGrpSpPr>
          <p:nvPr/>
        </p:nvGrpSpPr>
        <p:grpSpPr bwMode="auto">
          <a:xfrm>
            <a:off x="508585" y="3547685"/>
            <a:ext cx="3254375" cy="2424113"/>
            <a:chOff x="137" y="715"/>
            <a:chExt cx="1854" cy="1288"/>
          </a:xfrm>
        </p:grpSpPr>
        <p:sp>
          <p:nvSpPr>
            <p:cNvPr id="43" name="Line 28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6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9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15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1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2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3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34"/>
            <p:cNvSpPr>
              <a:spLocks noChangeArrowheads="1"/>
            </p:cNvSpPr>
            <p:nvPr/>
          </p:nvSpPr>
          <p:spPr bwMode="auto">
            <a:xfrm>
              <a:off x="387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7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0" name="Oval 35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2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1" name="Oval 36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6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2" name="Oval 37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4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89" name="Oval 38"/>
            <p:cNvSpPr>
              <a:spLocks noChangeArrowheads="1"/>
            </p:cNvSpPr>
            <p:nvPr/>
          </p:nvSpPr>
          <p:spPr bwMode="auto">
            <a:xfrm>
              <a:off x="963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19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0" name="Oval 39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1" name="Oval 40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2" name="Oval 41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9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8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4" name="Oval 43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17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1152" y="715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96" name="Text Box 45"/>
            <p:cNvSpPr txBox="1">
              <a:spLocks noChangeArrowheads="1"/>
            </p:cNvSpPr>
            <p:nvPr/>
          </p:nvSpPr>
          <p:spPr bwMode="auto">
            <a:xfrm>
              <a:off x="699" y="114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1552" y="114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98" name="Text Box 47"/>
            <p:cNvSpPr txBox="1">
              <a:spLocks noChangeArrowheads="1"/>
            </p:cNvSpPr>
            <p:nvPr/>
          </p:nvSpPr>
          <p:spPr bwMode="auto">
            <a:xfrm>
              <a:off x="406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99" name="Text Box 48"/>
            <p:cNvSpPr txBox="1">
              <a:spLocks noChangeArrowheads="1"/>
            </p:cNvSpPr>
            <p:nvPr/>
          </p:nvSpPr>
          <p:spPr bwMode="auto">
            <a:xfrm>
              <a:off x="992" y="1423"/>
              <a:ext cx="16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1237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01" name="Text Box 50"/>
            <p:cNvSpPr txBox="1">
              <a:spLocks noChangeArrowheads="1"/>
            </p:cNvSpPr>
            <p:nvPr/>
          </p:nvSpPr>
          <p:spPr bwMode="auto">
            <a:xfrm>
              <a:off x="1824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102" name="Text Box 51"/>
            <p:cNvSpPr txBox="1">
              <a:spLocks noChangeArrowheads="1"/>
            </p:cNvSpPr>
            <p:nvPr/>
          </p:nvSpPr>
          <p:spPr bwMode="auto">
            <a:xfrm>
              <a:off x="150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103" name="Text Box 52"/>
            <p:cNvSpPr txBox="1">
              <a:spLocks noChangeArrowheads="1"/>
            </p:cNvSpPr>
            <p:nvPr/>
          </p:nvSpPr>
          <p:spPr bwMode="auto">
            <a:xfrm>
              <a:off x="603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8</a:t>
              </a:r>
            </a:p>
          </p:txBody>
        </p:sp>
        <p:sp>
          <p:nvSpPr>
            <p:cNvPr id="104" name="Text Box 53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9</a:t>
              </a:r>
            </a:p>
          </p:txBody>
        </p:sp>
      </p:grpSp>
      <p:sp>
        <p:nvSpPr>
          <p:cNvPr id="105" name="Line 30"/>
          <p:cNvSpPr>
            <a:spLocks noChangeAspect="1" noChangeShapeType="1"/>
          </p:cNvSpPr>
          <p:nvPr/>
        </p:nvSpPr>
        <p:spPr bwMode="auto">
          <a:xfrm rot="16200000" flipV="1">
            <a:off x="2245934" y="5499709"/>
            <a:ext cx="131941" cy="117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Oval 36"/>
          <p:cNvSpPr>
            <a:spLocks noChangeArrowheads="1"/>
          </p:cNvSpPr>
          <p:nvPr/>
        </p:nvSpPr>
        <p:spPr bwMode="auto">
          <a:xfrm>
            <a:off x="2283120" y="5593250"/>
            <a:ext cx="355600" cy="381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534239"/>
                </a:solidFill>
                <a:latin typeface="Arial" pitchFamily="34" charset="0"/>
              </a:rPr>
              <a:t>21</a:t>
            </a:r>
            <a:endParaRPr lang="en-US" altLang="ja-JP" sz="1800" dirty="0">
              <a:solidFill>
                <a:srgbClr val="534239"/>
              </a:solidFill>
              <a:latin typeface="Arial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992372" y="3974915"/>
            <a:ext cx="1605605" cy="3257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807527" y="3547685"/>
            <a:ext cx="201862" cy="4272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3235" y="2136339"/>
            <a:ext cx="8589819" cy="225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altLang="ja-JP" sz="2000" dirty="0">
                <a:latin typeface="Monotype Corsiva" pitchFamily="66" charset="0"/>
              </a:rPr>
              <a:t> </a:t>
            </a:r>
            <a:r>
              <a:rPr lang="en-US" altLang="ja-JP" sz="2000" dirty="0"/>
              <a:t>A heap is a </a:t>
            </a:r>
            <a:r>
              <a:rPr lang="en-US" altLang="ja-JP" sz="2000" i="1" u="sng" dirty="0"/>
              <a:t>complete binary tree</a:t>
            </a:r>
            <a:r>
              <a:rPr lang="en-US" altLang="ja-JP" sz="2000" dirty="0"/>
              <a:t>  with the following two properties</a:t>
            </a:r>
            <a:r>
              <a:rPr lang="en-US" altLang="ja-JP" sz="2000" dirty="0" smtClean="0"/>
              <a:t>:</a:t>
            </a:r>
          </a:p>
          <a:p>
            <a:endParaRPr lang="en-US" altLang="ja-JP" sz="1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ja-JP" sz="2000" dirty="0">
                <a:solidFill>
                  <a:srgbClr val="FF0000"/>
                </a:solidFill>
              </a:rPr>
              <a:t>Structural property: </a:t>
            </a:r>
            <a:r>
              <a:rPr lang="en-US" altLang="ja-JP" sz="2000" dirty="0"/>
              <a:t>all levels are full, except possibly the last one, which is filled from left to </a:t>
            </a:r>
            <a:r>
              <a:rPr lang="en-US" altLang="ja-JP" sz="2000" dirty="0" smtClean="0"/>
              <a:t>right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ja-JP" sz="105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ja-JP" sz="2000" dirty="0"/>
              <a:t>Order (heap) property: for any node </a:t>
            </a:r>
            <a:r>
              <a:rPr lang="en-US" altLang="ja-JP" sz="2000" dirty="0">
                <a:latin typeface="Comic Sans MS" pitchFamily="66" charset="0"/>
              </a:rPr>
              <a:t>x</a:t>
            </a:r>
          </a:p>
          <a:p>
            <a:pPr marL="2855913" lvl="8" indent="0">
              <a:buNone/>
            </a:pPr>
            <a:r>
              <a:rPr lang="en-US" altLang="ja-JP" sz="2000" dirty="0">
                <a:latin typeface="Comic Sans MS" pitchFamily="66" charset="0"/>
              </a:rPr>
              <a:t>Parent(x) ≥ </a:t>
            </a:r>
            <a:r>
              <a:rPr lang="en-US" altLang="ja-JP" sz="2000" dirty="0" smtClean="0">
                <a:latin typeface="Comic Sans MS" pitchFamily="66" charset="0"/>
              </a:rPr>
              <a:t>x</a:t>
            </a:r>
            <a:endParaRPr lang="en-US" altLang="ja-JP" dirty="0"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1696580" y="5122430"/>
            <a:ext cx="2349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 flipV="1">
            <a:off x="1101268" y="430963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7"/>
          <p:cNvSpPr>
            <a:spLocks noChangeAspect="1" noChangeShapeType="1"/>
          </p:cNvSpPr>
          <p:nvPr/>
        </p:nvSpPr>
        <p:spPr bwMode="auto">
          <a:xfrm rot="16200000" flipV="1">
            <a:off x="2222837" y="4253274"/>
            <a:ext cx="760412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993318" y="5284355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450518" y="4843030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174418" y="4157230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902202" y="4962092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1847393" y="5284355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3844637" y="4608522"/>
            <a:ext cx="34226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Arial" pitchFamily="34" charset="0"/>
              </a:rPr>
              <a:t>It doesn‘t matter that 4 in level 1 is smaller than 5 in level 2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547409" y="5811175"/>
            <a:ext cx="3137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solidFill>
                  <a:srgbClr val="000000"/>
                </a:solidFill>
                <a:latin typeface="Arial" pitchFamily="34" charset="0"/>
              </a:rPr>
              <a:t>Heap </a:t>
            </a:r>
            <a:r>
              <a:rPr lang="en-US" altLang="ja-JP" sz="1400" dirty="0">
                <a:solidFill>
                  <a:srgbClr val="0000FF"/>
                </a:solidFill>
                <a:latin typeface="Arial" pitchFamily="34" charset="0"/>
              </a:rPr>
              <a:t>(top to bottom and left to right</a:t>
            </a:r>
            <a:r>
              <a:rPr lang="en-US" altLang="ja-JP" sz="140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413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Heap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4" name="Picture 4" descr="Fig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5022" y="2314103"/>
            <a:ext cx="7828554" cy="150065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90600" y="3997038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altLang="ja-JP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heap</a:t>
            </a:r>
            <a:endParaRPr lang="en-US" altLang="ja-JP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69327" y="3983183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Not a </a:t>
            </a: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heap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698673" y="3983183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Not a </a:t>
            </a: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heap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65022" y="5121346"/>
            <a:ext cx="7828554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Note: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ja-JP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Heap’s 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elements are ordered top down (along any </a:t>
            </a:r>
            <a:r>
              <a:rPr lang="en-US" altLang="ja-JP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path 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 from its root), but they are not ordered  </a:t>
            </a:r>
            <a:r>
              <a:rPr lang="en-US" altLang="ja-JP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 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178952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46" y="2363928"/>
            <a:ext cx="8562110" cy="369050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b="1" dirty="0">
                <a:solidFill>
                  <a:srgbClr val="FF0000"/>
                </a:solidFill>
                <a:latin typeface="Verdana" pitchFamily="34" charset="0"/>
              </a:rPr>
              <a:t>Max-heaps </a:t>
            </a:r>
            <a:r>
              <a:rPr lang="en-US" altLang="ja-JP" b="1" dirty="0">
                <a:solidFill>
                  <a:srgbClr val="000000"/>
                </a:solidFill>
                <a:latin typeface="Verdana" pitchFamily="34" charset="0"/>
              </a:rPr>
              <a:t>(largest element at root), have the </a:t>
            </a:r>
            <a:r>
              <a:rPr lang="en-US" altLang="ja-JP" b="1" i="1" dirty="0">
                <a:solidFill>
                  <a:srgbClr val="000000"/>
                </a:solidFill>
                <a:latin typeface="Verdana" pitchFamily="34" charset="0"/>
              </a:rPr>
              <a:t>max-heap property:</a:t>
            </a:r>
            <a:r>
              <a:rPr lang="en-US" altLang="ja-JP" dirty="0">
                <a:solidFill>
                  <a:srgbClr val="000000"/>
                </a:solidFill>
                <a:latin typeface="Verdana" pitchFamily="34" charset="0"/>
              </a:rPr>
              <a:t> </a:t>
            </a:r>
            <a:endParaRPr lang="en-US" altLang="ja-JP" dirty="0" smtClean="0">
              <a:solidFill>
                <a:srgbClr val="000000"/>
              </a:solidFill>
              <a:latin typeface="Verdana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sz="2400" b="1" dirty="0" smtClean="0">
                <a:solidFill>
                  <a:srgbClr val="000000"/>
                </a:solidFill>
                <a:latin typeface="Verdana" pitchFamily="34" charset="0"/>
              </a:rPr>
              <a:t>for </a:t>
            </a:r>
            <a:r>
              <a:rPr lang="en-US" altLang="ja-JP" sz="2400" b="1" dirty="0">
                <a:solidFill>
                  <a:srgbClr val="000000"/>
                </a:solidFill>
                <a:latin typeface="Verdana" pitchFamily="34" charset="0"/>
              </a:rPr>
              <a:t>all nodes, excluding the root: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ja-JP" sz="2000" b="1" dirty="0" smtClean="0">
                <a:solidFill>
                  <a:srgbClr val="FF0000"/>
                </a:solidFill>
                <a:latin typeface="Comic Sans MS" pitchFamily="66" charset="0"/>
              </a:rPr>
              <a:t>PARENT </a:t>
            </a:r>
            <a:r>
              <a:rPr lang="en-US" altLang="ja-JP" sz="2800" b="1" dirty="0">
                <a:solidFill>
                  <a:srgbClr val="FF0000"/>
                </a:solidFill>
                <a:latin typeface="Comic Sans MS" pitchFamily="66" charset="0"/>
              </a:rPr>
              <a:t>≥</a:t>
            </a:r>
            <a:r>
              <a:rPr lang="en-US" altLang="ja-JP" sz="2000" b="1" dirty="0">
                <a:solidFill>
                  <a:srgbClr val="FF0000"/>
                </a:solidFill>
                <a:latin typeface="Comic Sans MS" pitchFamily="66" charset="0"/>
              </a:rPr>
              <a:t> child</a:t>
            </a:r>
            <a:endParaRPr lang="en-US" altLang="ja-JP" sz="2000" b="1" dirty="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b="1" dirty="0">
                <a:solidFill>
                  <a:srgbClr val="FF0000"/>
                </a:solidFill>
                <a:latin typeface="Verdana" pitchFamily="34" charset="0"/>
              </a:rPr>
              <a:t>Min-heaps </a:t>
            </a:r>
            <a:r>
              <a:rPr lang="en-US" altLang="ja-JP" b="1" dirty="0">
                <a:solidFill>
                  <a:srgbClr val="000000"/>
                </a:solidFill>
                <a:latin typeface="Verdana" pitchFamily="34" charset="0"/>
              </a:rPr>
              <a:t>(smallest element at root), have the </a:t>
            </a:r>
            <a:r>
              <a:rPr lang="en-US" altLang="ja-JP" b="1" i="1" dirty="0">
                <a:solidFill>
                  <a:srgbClr val="000000"/>
                </a:solidFill>
                <a:latin typeface="Verdana" pitchFamily="34" charset="0"/>
              </a:rPr>
              <a:t>min-heap </a:t>
            </a:r>
            <a:r>
              <a:rPr lang="en-US" altLang="ja-JP" b="1" i="1" dirty="0" smtClean="0">
                <a:solidFill>
                  <a:srgbClr val="000000"/>
                </a:solidFill>
                <a:latin typeface="Verdana" pitchFamily="34" charset="0"/>
              </a:rPr>
              <a:t>property: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sz="2400" b="1" dirty="0" smtClean="0">
                <a:solidFill>
                  <a:srgbClr val="000000"/>
                </a:solidFill>
                <a:latin typeface="Verdana" pitchFamily="34" charset="0"/>
              </a:rPr>
              <a:t>for </a:t>
            </a:r>
            <a:r>
              <a:rPr lang="en-US" altLang="ja-JP" sz="2400" b="1" dirty="0">
                <a:solidFill>
                  <a:srgbClr val="000000"/>
                </a:solidFill>
                <a:latin typeface="Verdana" pitchFamily="34" charset="0"/>
              </a:rPr>
              <a:t>all nodes , excluding the root: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ja-JP" sz="2000" b="1" dirty="0" smtClean="0">
                <a:solidFill>
                  <a:srgbClr val="FF0000"/>
                </a:solidFill>
                <a:latin typeface="Comic Sans MS" pitchFamily="66" charset="0"/>
              </a:rPr>
              <a:t>PARENT </a:t>
            </a:r>
            <a:r>
              <a:rPr lang="en-US" altLang="ja-JP" sz="2800" b="1" dirty="0">
                <a:solidFill>
                  <a:srgbClr val="FF0000"/>
                </a:solidFill>
                <a:latin typeface="Comic Sans MS" pitchFamily="66" charset="0"/>
              </a:rPr>
              <a:t>≤</a:t>
            </a:r>
            <a:r>
              <a:rPr lang="en-US" altLang="ja-JP" sz="2000" b="1" dirty="0">
                <a:solidFill>
                  <a:srgbClr val="FF0000"/>
                </a:solidFill>
                <a:latin typeface="Comic Sans MS" pitchFamily="66" charset="0"/>
              </a:rPr>
              <a:t> child</a:t>
            </a:r>
          </a:p>
        </p:txBody>
      </p:sp>
    </p:spTree>
    <p:extLst>
      <p:ext uri="{BB962C8B-B14F-4D97-AF65-F5344CB8AC3E}">
        <p14:creationId xmlns:p14="http://schemas.microsoft.com/office/powerpoint/2010/main" val="254528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Heap Types (Example)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10" name="図形グループ 27"/>
          <p:cNvGrpSpPr>
            <a:grpSpLocks/>
          </p:cNvGrpSpPr>
          <p:nvPr/>
        </p:nvGrpSpPr>
        <p:grpSpPr bwMode="auto">
          <a:xfrm>
            <a:off x="917575" y="2108199"/>
            <a:ext cx="7156450" cy="2916237"/>
            <a:chOff x="1023840" y="1150865"/>
            <a:chExt cx="5928781" cy="1482380"/>
          </a:xfrm>
        </p:grpSpPr>
        <p:sp>
          <p:nvSpPr>
            <p:cNvPr id="11" name="Line 2"/>
            <p:cNvSpPr>
              <a:spLocks noChangeShapeType="1"/>
            </p:cNvSpPr>
            <p:nvPr/>
          </p:nvSpPr>
          <p:spPr bwMode="auto">
            <a:xfrm>
              <a:off x="1727456" y="2099847"/>
              <a:ext cx="234100" cy="20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V="1">
              <a:off x="1131684" y="1286434"/>
              <a:ext cx="1295442" cy="121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2253530" y="1230599"/>
              <a:ext cx="760154" cy="723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023840" y="2261238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481519" y="1819832"/>
              <a:ext cx="319586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849294" y="181983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1877385" y="2261238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2491568" y="2253168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9" name="Line 2"/>
            <p:cNvSpPr>
              <a:spLocks noChangeShapeType="1"/>
            </p:cNvSpPr>
            <p:nvPr/>
          </p:nvSpPr>
          <p:spPr bwMode="auto">
            <a:xfrm flipH="1">
              <a:off x="2741450" y="2099847"/>
              <a:ext cx="253828" cy="22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"/>
            <p:cNvSpPr>
              <a:spLocks noChangeShapeType="1"/>
            </p:cNvSpPr>
            <p:nvPr/>
          </p:nvSpPr>
          <p:spPr bwMode="auto">
            <a:xfrm>
              <a:off x="3067612" y="2153106"/>
              <a:ext cx="234100" cy="20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3138631" y="2282219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2189080" y="1150865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 dirty="0">
                  <a:solidFill>
                    <a:srgbClr val="0000FF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23" name="Line 2"/>
            <p:cNvSpPr>
              <a:spLocks noChangeShapeType="1"/>
            </p:cNvSpPr>
            <p:nvPr/>
          </p:nvSpPr>
          <p:spPr bwMode="auto">
            <a:xfrm>
              <a:off x="5220544" y="2130511"/>
              <a:ext cx="234100" cy="20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 flipV="1">
              <a:off x="4624772" y="1317098"/>
              <a:ext cx="1295442" cy="121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5746619" y="1261264"/>
              <a:ext cx="760154" cy="723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4516928" y="229190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4974607" y="1850497"/>
              <a:ext cx="319586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6342383" y="1850497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auto">
            <a:xfrm>
              <a:off x="5370473" y="229190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5984657" y="2283833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31" name="Line 2"/>
            <p:cNvSpPr>
              <a:spLocks noChangeShapeType="1"/>
            </p:cNvSpPr>
            <p:nvPr/>
          </p:nvSpPr>
          <p:spPr bwMode="auto">
            <a:xfrm flipH="1">
              <a:off x="6234539" y="2130511"/>
              <a:ext cx="253828" cy="22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"/>
            <p:cNvSpPr>
              <a:spLocks noChangeShapeType="1"/>
            </p:cNvSpPr>
            <p:nvPr/>
          </p:nvSpPr>
          <p:spPr bwMode="auto">
            <a:xfrm>
              <a:off x="6559386" y="2183770"/>
              <a:ext cx="235415" cy="20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631720" y="2312883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5680853" y="1181529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35" name="正方形/長方形 13"/>
          <p:cNvSpPr/>
          <p:nvPr/>
        </p:nvSpPr>
        <p:spPr>
          <a:xfrm>
            <a:off x="1191058" y="5300807"/>
            <a:ext cx="21463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800" kern="0" dirty="0">
                <a:solidFill>
                  <a:srgbClr val="FF0000"/>
                </a:solidFill>
                <a:latin typeface="Verdana"/>
                <a:ea typeface="MS PGothic" charset="0"/>
                <a:cs typeface="MS PGothic" charset="0"/>
              </a:rPr>
              <a:t>Max-heaps </a:t>
            </a:r>
            <a:endParaRPr lang="ja-JP" altLang="en-US" sz="2800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36" name="正方形/長方形 13"/>
          <p:cNvSpPr/>
          <p:nvPr/>
        </p:nvSpPr>
        <p:spPr>
          <a:xfrm>
            <a:off x="5691548" y="5300806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800" kern="0" dirty="0" smtClean="0">
                <a:solidFill>
                  <a:srgbClr val="FF0000"/>
                </a:solidFill>
                <a:latin typeface="Verdana"/>
                <a:ea typeface="MS PGothic" charset="0"/>
                <a:cs typeface="MS PGothic" charset="0"/>
              </a:rPr>
              <a:t>Min-heaps </a:t>
            </a:r>
            <a:endParaRPr lang="ja-JP" altLang="en-US" sz="2800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3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u="sng" dirty="0"/>
              <a:t>Heap as an array</a:t>
            </a:r>
            <a:endParaRPr lang="en-US" dirty="0"/>
          </a:p>
        </p:txBody>
      </p:sp>
      <p:pic>
        <p:nvPicPr>
          <p:cNvPr id="5" name="コンテンツ プレースホルダー 34" descr="heap.jpg"/>
          <p:cNvPicPr>
            <a:picLocks noChangeAspect="1"/>
          </p:cNvPicPr>
          <p:nvPr/>
        </p:nvPicPr>
        <p:blipFill>
          <a:blip r:embed="rId2"/>
          <a:srcRect t="-33134" b="-33134"/>
          <a:stretch>
            <a:fillRect/>
          </a:stretch>
        </p:blipFill>
        <p:spPr>
          <a:xfrm>
            <a:off x="856455" y="1944611"/>
            <a:ext cx="7262309" cy="3278553"/>
          </a:xfrm>
          <a:prstGeom prst="rect">
            <a:avLst/>
          </a:prstGeom>
        </p:spPr>
      </p:pic>
      <p:sp>
        <p:nvSpPr>
          <p:cNvPr id="6" name="テキスト ボックス 35"/>
          <p:cNvSpPr txBox="1"/>
          <p:nvPr/>
        </p:nvSpPr>
        <p:spPr>
          <a:xfrm>
            <a:off x="3733800" y="4391314"/>
            <a:ext cx="5410200" cy="2432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Parent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</a:t>
            </a:r>
            <a:r>
              <a:rPr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left Child</a:t>
            </a: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</a:t>
            </a:r>
            <a:r>
              <a:rPr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right Child</a:t>
            </a:r>
          </a:p>
          <a:p>
            <a:pPr>
              <a:defRPr/>
            </a:pPr>
            <a:r>
              <a:rPr kumimoji="1"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   </a:t>
            </a:r>
            <a:r>
              <a:rPr kumimoji="1" lang="en-US" altLang="ja-JP" b="1" u="sng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</a:t>
            </a:r>
            <a:r>
              <a:rPr kumimoji="1" lang="en-US" altLang="ja-JP" b="1" u="sng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endParaRPr kumimoji="1" lang="en-US" altLang="ja-JP" b="1" u="sng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>
              <a:defRPr/>
            </a:pP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</a:t>
            </a:r>
            <a:r>
              <a:rPr lang="en-US" altLang="ja-JP" b="1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</a:t>
            </a:r>
            <a:r>
              <a:rPr lang="en-US" altLang="ja-JP" sz="32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</a:t>
            </a: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       2i+1           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2i+2 </a:t>
            </a:r>
            <a:endParaRPr lang="en-US" altLang="ja-JP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>
              <a:defRPr/>
            </a:pPr>
            <a:endParaRPr lang="en-US" altLang="ja-JP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 marL="0" lvl="1">
              <a:defRPr/>
            </a:pPr>
            <a:r>
              <a:rPr lang="en-US" altLang="ja-JP" b="1" dirty="0">
                <a:solidFill>
                  <a:srgbClr val="534239"/>
                </a:solidFill>
                <a:latin typeface="Comic Sans MS" charset="0"/>
                <a:ea typeface="MS PGothic" charset="0"/>
                <a:cs typeface="MS PGothic" charset="0"/>
                <a:sym typeface="Symbol" charset="0"/>
              </a:rPr>
              <a:t>(i-1)/2              </a:t>
            </a:r>
            <a:r>
              <a:rPr lang="en-US" altLang="ja-JP" b="1" dirty="0" err="1">
                <a:solidFill>
                  <a:srgbClr val="534239"/>
                </a:solidFill>
                <a:latin typeface="Comic Sans MS" charset="0"/>
                <a:ea typeface="MS PGothic" charset="0"/>
                <a:cs typeface="MS PGothic" charset="0"/>
                <a:sym typeface="Symbol" charset="0"/>
              </a:rPr>
              <a:t>i</a:t>
            </a:r>
            <a:endParaRPr lang="en-US" altLang="ja-JP" b="1" dirty="0">
              <a:solidFill>
                <a:srgbClr val="534239"/>
              </a:solidFill>
              <a:latin typeface="Comic Sans MS" charset="0"/>
              <a:ea typeface="MS PGothic" charset="0"/>
              <a:cs typeface="MS PGothic" charset="0"/>
              <a:sym typeface="Symbol" charset="0"/>
            </a:endParaRPr>
          </a:p>
          <a:p>
            <a:pPr>
              <a:defRPr/>
            </a:pPr>
            <a:endParaRPr kumimoji="1" lang="ja-JP" altLang="en-US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Array Representation of Max Heaps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2311" y="2138423"/>
            <a:ext cx="460216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en-US" altLang="ja-JP" dirty="0" smtClean="0">
                <a:solidFill>
                  <a:srgbClr val="DD0111"/>
                </a:solidFill>
                <a:latin typeface="Arial" pitchFamily="34" charset="0"/>
              </a:rPr>
              <a:t>A heap is a complete binary tree that is filled in order</a:t>
            </a:r>
            <a:endParaRPr lang="en-US" altLang="ja-JP" dirty="0" smtClean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ja-JP" sz="2000" b="1" dirty="0" smtClean="0">
                <a:solidFill>
                  <a:srgbClr val="090409"/>
                </a:solidFill>
              </a:rPr>
              <a:t>        When index </a:t>
            </a:r>
            <a:r>
              <a:rPr lang="en-US" altLang="ja-JP" sz="2000" b="1" dirty="0" err="1" smtClean="0">
                <a:solidFill>
                  <a:srgbClr val="0000FF"/>
                </a:solidFill>
              </a:rPr>
              <a:t>i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90409"/>
                </a:solidFill>
              </a:rPr>
              <a:t>is from </a:t>
            </a:r>
            <a:r>
              <a:rPr lang="en-US" altLang="ja-JP" sz="2000" b="1" dirty="0" smtClean="0">
                <a:solidFill>
                  <a:srgbClr val="0000FF"/>
                </a:solidFill>
              </a:rPr>
              <a:t>0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90409"/>
                </a:solidFill>
              </a:rPr>
              <a:t>to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000FF"/>
                </a:solidFill>
              </a:rPr>
              <a:t>n-1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90409"/>
                </a:solidFill>
              </a:rPr>
              <a:t>and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90409"/>
                </a:solidFill>
              </a:rPr>
              <a:t>number of element = length of A[]= </a:t>
            </a:r>
            <a:r>
              <a:rPr lang="en-US" altLang="ja-JP" sz="2000" b="1" dirty="0" smtClean="0">
                <a:solidFill>
                  <a:srgbClr val="0000FF"/>
                </a:solidFill>
              </a:rPr>
              <a:t>n and n</a:t>
            </a:r>
            <a:r>
              <a:rPr lang="en-US" altLang="ja-JP" sz="2000" b="1" dirty="0" smtClean="0">
                <a:solidFill>
                  <a:schemeClr val="bg2">
                    <a:lumMod val="50000"/>
                  </a:schemeClr>
                </a:solidFill>
              </a:rPr>
              <a:t>= 10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Root of tree is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A[0] = 16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Left child of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] = A[2i+1]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Right child of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] = A[2i + 2]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Parent of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] = A[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(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i-1)/2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 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err="1" smtClean="0">
                <a:solidFill>
                  <a:schemeClr val="tx1"/>
                </a:solidFill>
              </a:rPr>
              <a:t>Heapsize</a:t>
            </a:r>
            <a:r>
              <a:rPr lang="en-US" altLang="ja-JP" sz="2000" dirty="0" smtClean="0">
                <a:solidFill>
                  <a:schemeClr val="tx1"/>
                </a:solidFill>
              </a:rPr>
              <a:t>[A] </a:t>
            </a:r>
            <a:r>
              <a:rPr lang="en-US" altLang="ja-JP" sz="2000" dirty="0" smtClean="0">
                <a:solidFill>
                  <a:schemeClr val="tx1"/>
                </a:solidFill>
                <a:cs typeface="Arial" pitchFamily="34" charset="0"/>
              </a:rPr>
              <a:t>≤</a:t>
            </a:r>
            <a:r>
              <a:rPr lang="en-US" altLang="ja-JP" sz="2000" dirty="0" smtClean="0">
                <a:solidFill>
                  <a:schemeClr val="tx1"/>
                </a:solidFill>
              </a:rPr>
              <a:t> length[A]</a:t>
            </a:r>
          </a:p>
          <a:p>
            <a:pPr lvl="1" algn="l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 smtClean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 smtClean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/>
          </a:p>
        </p:txBody>
      </p:sp>
      <p:sp>
        <p:nvSpPr>
          <p:cNvPr id="8" name="Line 6"/>
          <p:cNvSpPr>
            <a:spLocks noChangeAspect="1" noChangeShapeType="1"/>
          </p:cNvSpPr>
          <p:nvPr/>
        </p:nvSpPr>
        <p:spPr bwMode="auto">
          <a:xfrm flipV="1">
            <a:off x="6476096" y="5016562"/>
            <a:ext cx="569913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Aspect="1" noChangeShapeType="1"/>
          </p:cNvSpPr>
          <p:nvPr/>
        </p:nvSpPr>
        <p:spPr bwMode="auto">
          <a:xfrm flipV="1">
            <a:off x="7504796" y="4313300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Aspect="1" noChangeShapeType="1"/>
          </p:cNvSpPr>
          <p:nvPr/>
        </p:nvSpPr>
        <p:spPr bwMode="auto">
          <a:xfrm rot="16200000" flipV="1">
            <a:off x="5480734" y="4953062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Aspect="1" noChangeShapeType="1"/>
          </p:cNvSpPr>
          <p:nvPr/>
        </p:nvSpPr>
        <p:spPr bwMode="auto">
          <a:xfrm rot="16200000" flipV="1">
            <a:off x="6231621" y="4340287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Aspect="1" noChangeShapeType="1"/>
          </p:cNvSpPr>
          <p:nvPr/>
        </p:nvSpPr>
        <p:spPr bwMode="auto">
          <a:xfrm rot="16200000" flipV="1">
            <a:off x="7044422" y="3289362"/>
            <a:ext cx="1973262" cy="169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5137834" y="3262375"/>
            <a:ext cx="2219325" cy="235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455334" y="4767325"/>
            <a:ext cx="444500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4904471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877609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088746" y="4086287"/>
            <a:ext cx="444500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6722159" y="4767325"/>
            <a:ext cx="446087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406246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7092046" y="3027425"/>
            <a:ext cx="446088" cy="495300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7985809" y="4086287"/>
            <a:ext cx="446087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7273021" y="4767325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8541434" y="4767325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139671" y="27194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141134" y="37799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8019146" y="37799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496609" y="44530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787246" y="44530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325409" y="44530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8617634" y="44530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4933046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929996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382434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168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C64CA3FC4E4942ABAD596595C10E21" ma:contentTypeVersion="0" ma:contentTypeDescription="Create a new document." ma:contentTypeScope="" ma:versionID="cfc5c01b05d670fad0c29aad3b7299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B020E4-E533-4FE9-AFAD-5C415903E591}"/>
</file>

<file path=customXml/itemProps2.xml><?xml version="1.0" encoding="utf-8"?>
<ds:datastoreItem xmlns:ds="http://schemas.openxmlformats.org/officeDocument/2006/customXml" ds:itemID="{C683C87E-D8F7-4841-A010-37A13FD430C3}"/>
</file>

<file path=customXml/itemProps3.xml><?xml version="1.0" encoding="utf-8"?>
<ds:datastoreItem xmlns:ds="http://schemas.openxmlformats.org/officeDocument/2006/customXml" ds:itemID="{6219B110-F767-45DA-A193-198BA4D30DE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301</TotalTime>
  <Words>1368</Words>
  <Application>Microsoft Office PowerPoint</Application>
  <PresentationFormat>On-screen Show (4:3)</PresentationFormat>
  <Paragraphs>547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Spectrum</vt:lpstr>
      <vt:lpstr>Paint Shop Pro Image</vt:lpstr>
      <vt:lpstr>Heap</vt:lpstr>
      <vt:lpstr>Lecture Outline</vt:lpstr>
      <vt:lpstr>Heap</vt:lpstr>
      <vt:lpstr>Heap</vt:lpstr>
      <vt:lpstr>PowerPoint Presentation</vt:lpstr>
      <vt:lpstr>Heap Types</vt:lpstr>
      <vt:lpstr>PowerPoint Presentation</vt:lpstr>
      <vt:lpstr>Heap as an array</vt:lpstr>
      <vt:lpstr>Array Representation of Max Heaps</vt:lpstr>
      <vt:lpstr>Array Representation of Max Heaps</vt:lpstr>
      <vt:lpstr>Operations on Heaps</vt:lpstr>
      <vt:lpstr>Maintaining the Heap Property</vt:lpstr>
      <vt:lpstr>PowerPoint Presentation</vt:lpstr>
      <vt:lpstr> MAX-HEAPIFY(A, i, n)</vt:lpstr>
      <vt:lpstr>Initializing A Max Heap</vt:lpstr>
      <vt:lpstr>PowerPoint Presentation</vt:lpstr>
      <vt:lpstr>PowerPoint Presentation</vt:lpstr>
      <vt:lpstr>Building a Heap</vt:lpstr>
      <vt:lpstr>PowerPoint Presentation</vt:lpstr>
      <vt:lpstr>Building A Max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Exercise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93</cp:revision>
  <dcterms:created xsi:type="dcterms:W3CDTF">2018-12-10T17:20:29Z</dcterms:created>
  <dcterms:modified xsi:type="dcterms:W3CDTF">2020-04-29T08:26:57Z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0x01010078C64CA3FC4E4942ABAD596595C10E21</vt:lpwstr>
  </property>
</Properties>
</file>