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68" r:id="rId6"/>
    <p:sldId id="270" r:id="rId7"/>
    <p:sldId id="305" r:id="rId8"/>
    <p:sldId id="267" r:id="rId9"/>
    <p:sldId id="271" r:id="rId10"/>
    <p:sldId id="25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64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US" sz="4400" dirty="0" smtClean="0"/>
              <a:t>Spanning </a:t>
            </a:r>
            <a:r>
              <a:rPr lang="en-US" sz="4400" dirty="0"/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54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T = a spanning tree containing a single node s;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E = set of edges adjacent to s;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while T does not contain all the nodes {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if w is already in T then discard edge (v, w)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else {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add edge (v, w) and node w to T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add to E the edges adjacent to w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An edge of lowest cost can be found with a </a:t>
            </a:r>
            <a:r>
              <a:rPr lang="en-US" sz="2000" b="1" dirty="0" smtClean="0"/>
              <a:t>priority queue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Testing for a cycle is automatic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Hence, Prim’s algorithm is far </a:t>
            </a:r>
            <a:r>
              <a:rPr lang="en-US" sz="1800" b="1" dirty="0" smtClean="0"/>
              <a:t>simpler</a:t>
            </a:r>
            <a:r>
              <a:rPr lang="en-US" sz="1800" dirty="0" smtClean="0"/>
              <a:t> to implement than </a:t>
            </a:r>
            <a:r>
              <a:rPr lang="en-US" sz="1800" b="1" dirty="0" err="1" smtClean="0"/>
              <a:t>Kruskal’s</a:t>
            </a:r>
            <a:r>
              <a:rPr lang="en-US" sz="1800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5681698" y="166949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Initialize array</a:t>
            </a:r>
          </a:p>
        </p:txBody>
      </p:sp>
      <p:graphicFrame>
        <p:nvGraphicFramePr>
          <p:cNvPr id="4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86713"/>
              </p:ext>
            </p:extLst>
          </p:nvPr>
        </p:nvGraphicFramePr>
        <p:xfrm>
          <a:off x="5410235" y="25076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33"/>
          <p:cNvSpPr txBox="1">
            <a:spLocks noChangeArrowheads="1"/>
          </p:cNvSpPr>
          <p:nvPr/>
        </p:nvSpPr>
        <p:spPr bwMode="auto">
          <a:xfrm>
            <a:off x="1654210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6" name="Line 134"/>
          <p:cNvSpPr>
            <a:spLocks noChangeShapeType="1"/>
          </p:cNvSpPr>
          <p:nvPr/>
        </p:nvSpPr>
        <p:spPr bwMode="auto">
          <a:xfrm flipH="1">
            <a:off x="4300573" y="36506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135"/>
          <p:cNvSpPr txBox="1">
            <a:spLocks noChangeArrowheads="1"/>
          </p:cNvSpPr>
          <p:nvPr/>
        </p:nvSpPr>
        <p:spPr bwMode="auto">
          <a:xfrm>
            <a:off x="4067210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8" name="Line 136"/>
          <p:cNvSpPr>
            <a:spLocks noChangeShapeType="1"/>
          </p:cNvSpPr>
          <p:nvPr/>
        </p:nvSpPr>
        <p:spPr bwMode="auto">
          <a:xfrm>
            <a:off x="3048035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7"/>
          <p:cNvSpPr>
            <a:spLocks noChangeShapeType="1"/>
          </p:cNvSpPr>
          <p:nvPr/>
        </p:nvSpPr>
        <p:spPr bwMode="auto">
          <a:xfrm flipV="1">
            <a:off x="3352835" y="28124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3200435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9"/>
          <p:cNvSpPr>
            <a:spLocks noChangeShapeType="1"/>
          </p:cNvSpPr>
          <p:nvPr/>
        </p:nvSpPr>
        <p:spPr bwMode="auto">
          <a:xfrm flipV="1">
            <a:off x="1981235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0"/>
          <p:cNvSpPr>
            <a:spLocks noChangeShapeType="1"/>
          </p:cNvSpPr>
          <p:nvPr/>
        </p:nvSpPr>
        <p:spPr bwMode="auto">
          <a:xfrm flipV="1">
            <a:off x="2895635" y="380309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1"/>
          <p:cNvSpPr>
            <a:spLocks noChangeShapeType="1"/>
          </p:cNvSpPr>
          <p:nvPr/>
        </p:nvSpPr>
        <p:spPr bwMode="auto">
          <a:xfrm flipV="1">
            <a:off x="1828835" y="32696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2"/>
          <p:cNvSpPr>
            <a:spLocks noChangeShapeType="1"/>
          </p:cNvSpPr>
          <p:nvPr/>
        </p:nvSpPr>
        <p:spPr bwMode="auto">
          <a:xfrm>
            <a:off x="2057435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3"/>
          <p:cNvSpPr>
            <a:spLocks noChangeShapeType="1"/>
          </p:cNvSpPr>
          <p:nvPr/>
        </p:nvSpPr>
        <p:spPr bwMode="auto">
          <a:xfrm>
            <a:off x="3244885" y="250769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4"/>
          <p:cNvSpPr>
            <a:spLocks noChangeShapeType="1"/>
          </p:cNvSpPr>
          <p:nvPr/>
        </p:nvSpPr>
        <p:spPr bwMode="auto">
          <a:xfrm>
            <a:off x="4114835" y="28124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45"/>
          <p:cNvSpPr>
            <a:spLocks noChangeArrowheads="1"/>
          </p:cNvSpPr>
          <p:nvPr/>
        </p:nvSpPr>
        <p:spPr bwMode="auto">
          <a:xfrm>
            <a:off x="1600235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6"/>
          <p:cNvSpPr>
            <a:spLocks noChangeArrowheads="1"/>
          </p:cNvSpPr>
          <p:nvPr/>
        </p:nvSpPr>
        <p:spPr bwMode="auto">
          <a:xfrm>
            <a:off x="1752635" y="2812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9" name="Oval 147"/>
          <p:cNvSpPr>
            <a:spLocks noChangeArrowheads="1"/>
          </p:cNvSpPr>
          <p:nvPr/>
        </p:nvSpPr>
        <p:spPr bwMode="auto">
          <a:xfrm>
            <a:off x="1600235" y="3726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20" name="Oval 148"/>
          <p:cNvSpPr>
            <a:spLocks noChangeArrowheads="1"/>
          </p:cNvSpPr>
          <p:nvPr/>
        </p:nvSpPr>
        <p:spPr bwMode="auto">
          <a:xfrm>
            <a:off x="2971835" y="3345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1" name="Oval 149"/>
          <p:cNvSpPr>
            <a:spLocks noChangeArrowheads="1"/>
          </p:cNvSpPr>
          <p:nvPr/>
        </p:nvSpPr>
        <p:spPr bwMode="auto">
          <a:xfrm>
            <a:off x="2819435" y="23552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2" name="Oval 150"/>
          <p:cNvSpPr>
            <a:spLocks noChangeArrowheads="1"/>
          </p:cNvSpPr>
          <p:nvPr/>
        </p:nvSpPr>
        <p:spPr bwMode="auto">
          <a:xfrm>
            <a:off x="38862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3" name="Oval 151"/>
          <p:cNvSpPr>
            <a:spLocks noChangeArrowheads="1"/>
          </p:cNvSpPr>
          <p:nvPr/>
        </p:nvSpPr>
        <p:spPr bwMode="auto">
          <a:xfrm>
            <a:off x="4343435" y="34220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4" name="Oval 152"/>
          <p:cNvSpPr>
            <a:spLocks noChangeArrowheads="1"/>
          </p:cNvSpPr>
          <p:nvPr/>
        </p:nvSpPr>
        <p:spPr bwMode="auto">
          <a:xfrm>
            <a:off x="3810035" y="2431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5" name="Oval 153"/>
          <p:cNvSpPr>
            <a:spLocks noChangeArrowheads="1"/>
          </p:cNvSpPr>
          <p:nvPr/>
        </p:nvSpPr>
        <p:spPr bwMode="auto">
          <a:xfrm>
            <a:off x="25908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6" name="Line 154"/>
          <p:cNvSpPr>
            <a:spLocks noChangeShapeType="1"/>
          </p:cNvSpPr>
          <p:nvPr/>
        </p:nvSpPr>
        <p:spPr bwMode="auto">
          <a:xfrm>
            <a:off x="3352835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55"/>
          <p:cNvSpPr>
            <a:spLocks noChangeShapeType="1"/>
          </p:cNvSpPr>
          <p:nvPr/>
        </p:nvSpPr>
        <p:spPr bwMode="auto">
          <a:xfrm flipH="1">
            <a:off x="3048035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56"/>
          <p:cNvSpPr>
            <a:spLocks noChangeShapeType="1"/>
          </p:cNvSpPr>
          <p:nvPr/>
        </p:nvSpPr>
        <p:spPr bwMode="auto">
          <a:xfrm flipH="1" flipV="1">
            <a:off x="1981235" y="41078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57"/>
          <p:cNvSpPr txBox="1">
            <a:spLocks noChangeArrowheads="1"/>
          </p:cNvSpPr>
          <p:nvPr/>
        </p:nvSpPr>
        <p:spPr bwMode="auto">
          <a:xfrm>
            <a:off x="3352835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0" name="Text Box 158"/>
          <p:cNvSpPr txBox="1">
            <a:spLocks noChangeArrowheads="1"/>
          </p:cNvSpPr>
          <p:nvPr/>
        </p:nvSpPr>
        <p:spPr bwMode="auto">
          <a:xfrm>
            <a:off x="3178210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1" name="Text Box 159"/>
          <p:cNvSpPr txBox="1">
            <a:spLocks noChangeArrowheads="1"/>
          </p:cNvSpPr>
          <p:nvPr/>
        </p:nvSpPr>
        <p:spPr bwMode="auto">
          <a:xfrm>
            <a:off x="3438560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2" name="Text Box 160"/>
          <p:cNvSpPr txBox="1">
            <a:spLocks noChangeArrowheads="1"/>
          </p:cNvSpPr>
          <p:nvPr/>
        </p:nvSpPr>
        <p:spPr bwMode="auto">
          <a:xfrm>
            <a:off x="3710023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3" name="Text Box 161"/>
          <p:cNvSpPr txBox="1">
            <a:spLocks noChangeArrowheads="1"/>
          </p:cNvSpPr>
          <p:nvPr/>
        </p:nvSpPr>
        <p:spPr bwMode="auto">
          <a:xfrm>
            <a:off x="42672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162"/>
          <p:cNvSpPr txBox="1">
            <a:spLocks noChangeArrowheads="1"/>
          </p:cNvSpPr>
          <p:nvPr/>
        </p:nvSpPr>
        <p:spPr bwMode="auto">
          <a:xfrm>
            <a:off x="3341723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163"/>
          <p:cNvSpPr txBox="1">
            <a:spLocks noChangeArrowheads="1"/>
          </p:cNvSpPr>
          <p:nvPr/>
        </p:nvSpPr>
        <p:spPr bwMode="auto">
          <a:xfrm>
            <a:off x="3397285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6" name="Text Box 164"/>
          <p:cNvSpPr txBox="1">
            <a:spLocks noChangeArrowheads="1"/>
          </p:cNvSpPr>
          <p:nvPr/>
        </p:nvSpPr>
        <p:spPr bwMode="auto">
          <a:xfrm>
            <a:off x="28956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7" name="Text Box 165"/>
          <p:cNvSpPr txBox="1">
            <a:spLocks noChangeArrowheads="1"/>
          </p:cNvSpPr>
          <p:nvPr/>
        </p:nvSpPr>
        <p:spPr bwMode="auto">
          <a:xfrm>
            <a:off x="2590835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8" name="Text Box 166"/>
          <p:cNvSpPr txBox="1">
            <a:spLocks noChangeArrowheads="1"/>
          </p:cNvSpPr>
          <p:nvPr/>
        </p:nvSpPr>
        <p:spPr bwMode="auto">
          <a:xfrm>
            <a:off x="2286035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9" name="Text Box 167"/>
          <p:cNvSpPr txBox="1">
            <a:spLocks noChangeArrowheads="1"/>
          </p:cNvSpPr>
          <p:nvPr/>
        </p:nvSpPr>
        <p:spPr bwMode="auto">
          <a:xfrm>
            <a:off x="2122523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40" name="Line 168"/>
          <p:cNvSpPr>
            <a:spLocks noChangeShapeType="1"/>
          </p:cNvSpPr>
          <p:nvPr/>
        </p:nvSpPr>
        <p:spPr bwMode="auto">
          <a:xfrm flipV="1">
            <a:off x="2178085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69"/>
          <p:cNvSpPr txBox="1">
            <a:spLocks noChangeArrowheads="1"/>
          </p:cNvSpPr>
          <p:nvPr/>
        </p:nvSpPr>
        <p:spPr bwMode="auto">
          <a:xfrm>
            <a:off x="2209835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2" name="Freeform 170"/>
          <p:cNvSpPr>
            <a:spLocks/>
          </p:cNvSpPr>
          <p:nvPr/>
        </p:nvSpPr>
        <p:spPr bwMode="auto">
          <a:xfrm>
            <a:off x="3124235" y="19742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171"/>
          <p:cNvSpPr txBox="1">
            <a:spLocks noChangeArrowheads="1"/>
          </p:cNvSpPr>
          <p:nvPr/>
        </p:nvSpPr>
        <p:spPr bwMode="auto">
          <a:xfrm>
            <a:off x="4267235" y="1821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4" name="Line 172"/>
          <p:cNvSpPr>
            <a:spLocks noChangeShapeType="1"/>
          </p:cNvSpPr>
          <p:nvPr/>
        </p:nvSpPr>
        <p:spPr bwMode="auto">
          <a:xfrm flipH="1">
            <a:off x="4343435" y="433649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73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78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40038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87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840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764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925815" y="3678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840215" y="3830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773415" y="3297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002015" y="3145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189465" y="253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59415" y="284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544815" y="29926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697215" y="2840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544815" y="3754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916415" y="3373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64015" y="2383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308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288015" y="344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3754615" y="2459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5354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3297415" y="3754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992615" y="466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1925815" y="413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3297415" y="4592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122790" y="40705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383140" y="37323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654603" y="32640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42118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286303" y="3091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341865" y="2306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8402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2535415" y="3145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2230615" y="360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067103" y="4278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2122665" y="27417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2154415" y="26116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5011915" y="1697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 with any node, say D</a:t>
            </a:r>
          </a:p>
        </p:txBody>
      </p:sp>
      <p:graphicFrame>
        <p:nvGraphicFramePr>
          <p:cNvPr id="40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2134"/>
              </p:ext>
            </p:extLst>
          </p:nvPr>
        </p:nvGraphicFramePr>
        <p:xfrm>
          <a:off x="5354815" y="25354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7"/>
          <p:cNvSpPr>
            <a:spLocks/>
          </p:cNvSpPr>
          <p:nvPr/>
        </p:nvSpPr>
        <p:spPr bwMode="auto">
          <a:xfrm>
            <a:off x="3068815" y="200200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8"/>
          <p:cNvSpPr txBox="1">
            <a:spLocks noChangeArrowheads="1"/>
          </p:cNvSpPr>
          <p:nvPr/>
        </p:nvSpPr>
        <p:spPr bwMode="auto">
          <a:xfrm>
            <a:off x="4211815" y="184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9"/>
          <p:cNvSpPr>
            <a:spLocks noChangeShapeType="1"/>
          </p:cNvSpPr>
          <p:nvPr/>
        </p:nvSpPr>
        <p:spPr bwMode="auto">
          <a:xfrm flipH="1">
            <a:off x="4288015" y="43642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71080" y="3664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17443" y="39693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84080" y="42947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64905" y="29787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69705" y="31311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17305" y="30549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98105" y="39693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812505" y="4121755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45705" y="35883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74305" y="34359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61755" y="28263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31705" y="31311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7105" y="32835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69505" y="3131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17105" y="4045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88705" y="3664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36305" y="26739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031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60305" y="37407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26905" y="2750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077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69705" y="40455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64905" y="49599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98105" y="44265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69705" y="4883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95080" y="43614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55430" y="40233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26893" y="35550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841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58593" y="33819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14155" y="2597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125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07705" y="34359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02905" y="38931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39393" y="4569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94955" y="30327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26705" y="29025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23905" y="124996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30390"/>
              </p:ext>
            </p:extLst>
          </p:nvPr>
        </p:nvGraphicFramePr>
        <p:xfrm>
          <a:off x="5327105" y="28263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41105" y="22929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84105" y="2140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60305" y="46551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25815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92615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73415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02015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89465" y="246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59415" y="2770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44815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97215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44815" y="3685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16415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64015" y="23137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30815" y="4294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88015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54615" y="2389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35415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97415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92615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25815" y="40663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97415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22790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83140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54603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118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86303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41865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402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35415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30615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7103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22665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54415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973815" y="170412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280"/>
              </p:ext>
            </p:extLst>
          </p:nvPr>
        </p:nvGraphicFramePr>
        <p:xfrm>
          <a:off x="5354815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68815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11815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88015" y="42949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680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314428" y="36922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10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618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66690" y="28540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2142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950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61890" y="376845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426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712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58740" y="25492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28690" y="28540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6140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664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14090" y="3768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85690" y="3387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33290" y="23968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900090" y="4378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572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823890" y="2473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6046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666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618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95090" y="41494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666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920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4524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238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810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55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111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9094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046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998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363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919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2236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92328" y="126020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74516"/>
              </p:ext>
            </p:extLst>
          </p:nvPr>
        </p:nvGraphicFramePr>
        <p:xfrm>
          <a:off x="5424090" y="25492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138090" y="20158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81090" y="1863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57290" y="43780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337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18973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637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3719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4199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08959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7039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3719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1799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4659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34045" y="27432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399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48939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4179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489395" y="3962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6099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08595" y="25908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75395" y="4572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3259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69919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7999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199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3719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70395" y="43434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4199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6737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2772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9918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563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3088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8644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847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7999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7519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1168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6724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9899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67633" y="17431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3028"/>
              </p:ext>
            </p:extLst>
          </p:nvPr>
        </p:nvGraphicFramePr>
        <p:xfrm>
          <a:off x="529939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1339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720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09630" y="3442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H="1">
            <a:off x="4355993" y="374767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22630" y="40731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103455" y="275707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408255" y="290947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3255855" y="283327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036655" y="374767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103455" y="382387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84255" y="336667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12855" y="321427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300305" y="26380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170255" y="290947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655655" y="306187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808055" y="2909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5" y="3823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027255" y="3442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5" y="24522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941655" y="4433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4398855" y="35190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65455" y="2528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646255" y="4433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408255" y="38238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3103455" y="47382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2036655" y="42048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408255" y="4662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33630" y="41397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493980" y="38016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65443" y="333333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3226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97143" y="3160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452705" y="2376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9510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646255" y="321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341455" y="3671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77943" y="4347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233505" y="281105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265255" y="26808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333893" y="138865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888"/>
              </p:ext>
            </p:extLst>
          </p:nvPr>
        </p:nvGraphicFramePr>
        <p:xfrm>
          <a:off x="5465655" y="260467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3"/>
          <p:cNvSpPr>
            <a:spLocks/>
          </p:cNvSpPr>
          <p:nvPr/>
        </p:nvSpPr>
        <p:spPr bwMode="auto">
          <a:xfrm>
            <a:off x="3179655" y="207127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322655" y="1918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398855" y="443347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1264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59008" y="363683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2564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0647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1127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5887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3967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06470" y="371303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8727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1587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03320" y="252717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7327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5867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5867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3027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7787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4467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0187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6847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4927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1127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0647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3967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1127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664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9699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6845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256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0015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572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540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4927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4447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8095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3652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6827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36908" y="134924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59694"/>
              </p:ext>
            </p:extLst>
          </p:nvPr>
        </p:nvGraphicFramePr>
        <p:xfrm>
          <a:off x="5368670" y="249383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82670" y="196043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808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32263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57225" y="3526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03588" y="383080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70225" y="41562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51050" y="28402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55850" y="29926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03450" y="29164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84250" y="38308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51050" y="390700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31850" y="34498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60450" y="32974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47900" y="272114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17850" y="29926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03250" y="31450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55650" y="2992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03250" y="3907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74850" y="3526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22450" y="25354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89250" y="4516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46450" y="36022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13050" y="2611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93850" y="4516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55850" y="39070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51050" y="48214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84250" y="42880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55850" y="4745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81225" y="42229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41575" y="38847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13038" y="34164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702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44738" y="3243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00300" y="2459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986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93850" y="32974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89050" y="37546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25538" y="4430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81100" y="28941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12850" y="27640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81488" y="139875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6635"/>
              </p:ext>
            </p:extLst>
          </p:nvPr>
        </p:nvGraphicFramePr>
        <p:xfrm>
          <a:off x="5313250" y="268780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27250" y="215440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2002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51660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Spanning Tree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Minimum Spanning Tree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Prim’s Algorithm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Kruskal’s</a:t>
            </a:r>
            <a:r>
              <a:rPr lang="en-US" sz="2400" dirty="0" smtClean="0">
                <a:solidFill>
                  <a:schemeClr val="tx1"/>
                </a:solidFill>
              </a:rPr>
              <a:t> Algorithm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2"/>
          <p:cNvSpPr>
            <a:spLocks/>
          </p:cNvSpPr>
          <p:nvPr/>
        </p:nvSpPr>
        <p:spPr bwMode="auto">
          <a:xfrm>
            <a:off x="3082670" y="183574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12645" y="3207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4259008" y="351214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25645" y="383757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06470" y="252154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311270" y="267394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3158870" y="259774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939670" y="351214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006470" y="358834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787270" y="313114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15870" y="297874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03320" y="240247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73270" y="267394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558670" y="282634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711070" y="26739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558670" y="3588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930270" y="3207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777870" y="22167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8446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301870" y="32835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768470" y="2292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5492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311270" y="358834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06470" y="45027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1939670" y="396934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311270" y="4426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136645" y="390425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396995" y="35661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668458" y="309780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256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300158" y="2924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355720" y="2140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8540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49270" y="29787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244470" y="34359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080958" y="4112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V="1">
            <a:off x="2136520" y="257551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168270" y="244534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987670" y="160714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9320"/>
              </p:ext>
            </p:extLst>
          </p:nvPr>
        </p:nvGraphicFramePr>
        <p:xfrm>
          <a:off x="5368670" y="236914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683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19794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27250" y="212669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57225" y="3498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03588" y="380309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70225" y="412853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51050" y="281249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55850" y="296489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03450" y="288869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84250" y="380309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51050" y="387929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31850" y="342209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60450" y="326969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47900" y="269343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17850" y="296489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03250" y="311729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55650" y="29648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03250" y="3879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74850" y="3498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22450" y="25076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892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46450" y="35744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13050" y="2583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938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55850" y="387929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51050" y="479369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84250" y="426029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55850" y="4717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81225" y="419520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41575" y="38570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13038" y="338875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702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44738" y="3215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00300" y="2431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986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93850" y="32696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89050" y="37268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25538" y="4403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81100" y="286647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12850" y="273629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10050" y="137104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58061"/>
              </p:ext>
            </p:extLst>
          </p:nvPr>
        </p:nvGraphicFramePr>
        <p:xfrm>
          <a:off x="5313250" y="266009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1974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48889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5"/>
          <p:cNvSpPr txBox="1">
            <a:spLocks noChangeArrowheads="1"/>
          </p:cNvSpPr>
          <p:nvPr/>
        </p:nvSpPr>
        <p:spPr bwMode="auto">
          <a:xfrm>
            <a:off x="4932250" y="5708095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90255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3253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07889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4553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2635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13115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97875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75955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82635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60715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3575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23205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89315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37855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3095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378555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5015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597755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6645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12175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58835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3691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3115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82635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759555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115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5653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1688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48834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0455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12004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17560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739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36915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435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0084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195640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8815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29818" y="145417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84879"/>
              </p:ext>
            </p:extLst>
          </p:nvPr>
        </p:nvGraphicFramePr>
        <p:xfrm>
          <a:off x="518855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04555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121755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235075" y="218211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50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4114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780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588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4636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3112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0920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158875" y="393471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9396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1682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355725" y="274885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25675" y="302031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8634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711075" y="39347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0826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930275" y="25631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9970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454275" y="36299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920875" y="2639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7016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636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1588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2092075" y="431571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636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890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494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8208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37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525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5081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0064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7016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968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2333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2889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206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244850" y="128359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1902"/>
              </p:ext>
            </p:extLst>
          </p:nvPr>
        </p:nvGraphicFramePr>
        <p:xfrm>
          <a:off x="5521075" y="271551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378075" y="2029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454275" y="454431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/>
        </p:nvSpPr>
        <p:spPr bwMode="auto">
          <a:xfrm>
            <a:off x="3027250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5722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4203588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7022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95105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255850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10345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88425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951050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731850" y="32281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96045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147900" y="24994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1785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50325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0" y="2770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50325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0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72245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7892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24645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71305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24938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25585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95105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188425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5585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08122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34157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61303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702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24473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30030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7986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49385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8905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02553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08110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211285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5397388" y="1466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42461"/>
              </p:ext>
            </p:extLst>
          </p:nvPr>
        </p:nvGraphicFramePr>
        <p:xfrm>
          <a:off x="5313250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170250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246450" y="42949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13395" y="219597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3370" y="3567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189733" y="38723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6370" y="419780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37195" y="288177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41995" y="303417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089595" y="295797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70395" y="387237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37195" y="394857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17995" y="349137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46595" y="333897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34045" y="276270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03995" y="303417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489395" y="318657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41795" y="3034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489395" y="39485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60995" y="356757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08595" y="25769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753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32595" y="36437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699195" y="2653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799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1995" y="394857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37195" y="48629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70395" y="432957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41995" y="4786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67370" y="426448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27720" y="392634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599183" y="345803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563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30883" y="32849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286445" y="2500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847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79995" y="33389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75195" y="3796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11683" y="44724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67245" y="293574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98995" y="28055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312095" y="1368883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8693"/>
              </p:ext>
            </p:extLst>
          </p:nvPr>
        </p:nvGraphicFramePr>
        <p:xfrm>
          <a:off x="5299395" y="272937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43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5817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6"/>
          <p:cNvSpPr txBox="1">
            <a:spLocks noChangeArrowheads="1"/>
          </p:cNvSpPr>
          <p:nvPr/>
        </p:nvSpPr>
        <p:spPr bwMode="auto">
          <a:xfrm>
            <a:off x="4918395" y="577737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110380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40355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86718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53355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34180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338980" y="30480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86580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967380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34180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814980" y="35052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43580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31030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00980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86380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738780" y="3048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86380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957980" y="3581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805580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8723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329580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96180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769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338980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034180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967380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338980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164355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424705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96168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2533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27868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83430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8817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576980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272180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108668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164230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95980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93180" y="159863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77172"/>
              </p:ext>
            </p:extLst>
          </p:nvPr>
        </p:nvGraphicFramePr>
        <p:xfrm>
          <a:off x="5396380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53380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29580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805570" y="22513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5545" y="3622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3034170" y="30895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729370" y="400399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1510170" y="35467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926220" y="281812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796170" y="30895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281570" y="32419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1433970" y="3089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1281570" y="4003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2653170" y="3622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2500770" y="26323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35675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4024770" y="36991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3491370" y="2708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2721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1662570" y="43849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859545" y="43199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3948570" y="3165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3023058" y="3340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078620" y="2556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1803858" y="45278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5104270" y="1568765"/>
            <a:ext cx="34559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064"/>
              </p:ext>
            </p:extLst>
          </p:nvPr>
        </p:nvGraphicFramePr>
        <p:xfrm>
          <a:off x="5091570" y="27847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3948570" y="2098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4024770" y="461359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5286833" y="598519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da-DK" sz="4000" dirty="0"/>
              <a:t>Kruskal's Algorithm</a:t>
            </a:r>
            <a:endParaRPr lang="en-US" sz="4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Edge based </a:t>
            </a:r>
            <a:r>
              <a:rPr lang="da-DK" sz="2800" dirty="0" smtClean="0">
                <a:solidFill>
                  <a:schemeClr val="tx1"/>
                </a:solidFill>
              </a:rPr>
              <a:t>algorithm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Add edges one at a time in increasing weight order</a:t>
            </a:r>
            <a:r>
              <a:rPr lang="da-DK" sz="2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The algorithm maintains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i="1" dirty="0">
                <a:solidFill>
                  <a:schemeClr val="tx1"/>
                </a:solidFill>
              </a:rPr>
              <a:t>:</a:t>
            </a:r>
            <a:r>
              <a:rPr lang="da-DK" sz="2800" dirty="0">
                <a:solidFill>
                  <a:schemeClr val="tx1"/>
                </a:solidFill>
              </a:rPr>
              <a:t> a </a:t>
            </a:r>
            <a:r>
              <a:rPr lang="da-DK" sz="2800" b="1" i="1" dirty="0">
                <a:solidFill>
                  <a:schemeClr val="tx1"/>
                </a:solidFill>
              </a:rPr>
              <a:t>forest of trees</a:t>
            </a:r>
            <a:r>
              <a:rPr lang="da-DK" sz="2800" dirty="0">
                <a:solidFill>
                  <a:schemeClr val="tx1"/>
                </a:solidFill>
              </a:rPr>
              <a:t>. </a:t>
            </a:r>
            <a:endParaRPr lang="da-DK" sz="28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An edge is accepted if it connects vertices of </a:t>
            </a:r>
            <a:r>
              <a:rPr lang="da-DK" sz="2800" b="1" i="1" dirty="0">
                <a:solidFill>
                  <a:schemeClr val="tx1"/>
                </a:solidFill>
              </a:rPr>
              <a:t>distinct trees</a:t>
            </a:r>
            <a:r>
              <a:rPr lang="da-DK" sz="2800" dirty="0">
                <a:solidFill>
                  <a:schemeClr val="tx1"/>
                </a:solidFill>
              </a:rPr>
              <a:t> (the cut respects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dirty="0">
                <a:solidFill>
                  <a:schemeClr val="tx1"/>
                </a:solidFill>
              </a:rPr>
              <a:t>) and does not create any cycle.</a:t>
            </a:r>
          </a:p>
        </p:txBody>
      </p:sp>
    </p:spTree>
    <p:extLst>
      <p:ext uri="{BB962C8B-B14F-4D97-AF65-F5344CB8AC3E}">
        <p14:creationId xmlns:p14="http://schemas.microsoft.com/office/powerpoint/2010/main" val="20233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8768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T = empty spanning tree;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E = set of edges;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N = number of nodes in graph;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while T has fewer than N - 1 edges {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if adding (v, w) to T would create a cycle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then discard (v, w)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else add (v, w) to T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Finding an edge of lowest cost can be done just by sorting the edges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Efficient testing for a cycle requires a fairly complex algorithm (</a:t>
            </a:r>
            <a:r>
              <a:rPr lang="en-US" dirty="0" smtClean="0">
                <a:solidFill>
                  <a:schemeClr val="tx2"/>
                </a:solidFill>
              </a:rPr>
              <a:t>UNION-FIND</a:t>
            </a:r>
            <a:r>
              <a:rPr lang="en-US" dirty="0" smtClean="0"/>
              <a:t>) which we don’t cover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5225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Spanning Tree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154381"/>
            <a:ext cx="8229600" cy="101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da-DK" sz="2800" dirty="0" smtClean="0">
                <a:solidFill>
                  <a:schemeClr val="tx1"/>
                </a:solidFill>
              </a:rPr>
              <a:t>A </a:t>
            </a:r>
            <a:r>
              <a:rPr lang="da-DK" sz="2800" b="1" dirty="0" smtClean="0">
                <a:solidFill>
                  <a:schemeClr val="tx1"/>
                </a:solidFill>
              </a:rPr>
              <a:t>spanning tree </a:t>
            </a:r>
            <a:r>
              <a:rPr lang="da-DK" sz="2800" dirty="0" smtClean="0">
                <a:solidFill>
                  <a:schemeClr val="tx1"/>
                </a:solidFill>
              </a:rPr>
              <a:t>of </a:t>
            </a:r>
            <a:r>
              <a:rPr lang="da-DK" sz="2800" b="1" dirty="0" smtClean="0">
                <a:solidFill>
                  <a:schemeClr val="tx1"/>
                </a:solidFill>
              </a:rPr>
              <a:t>G </a:t>
            </a:r>
            <a:r>
              <a:rPr lang="da-DK" sz="2800" dirty="0" smtClean="0">
                <a:solidFill>
                  <a:schemeClr val="tx1"/>
                </a:solidFill>
              </a:rPr>
              <a:t>is a subgraph which </a:t>
            </a:r>
            <a:r>
              <a:rPr lang="da-DK" sz="2400" dirty="0" smtClean="0">
                <a:solidFill>
                  <a:schemeClr val="tx1"/>
                </a:solidFill>
              </a:rPr>
              <a:t>is a tree contains all vertices of </a:t>
            </a:r>
            <a:r>
              <a:rPr lang="da-DK" sz="2400" b="1" dirty="0" smtClean="0">
                <a:solidFill>
                  <a:schemeClr val="tx1"/>
                </a:solidFill>
              </a:rPr>
              <a:t>G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29255"/>
              </p:ext>
            </p:extLst>
          </p:nvPr>
        </p:nvGraphicFramePr>
        <p:xfrm>
          <a:off x="4025895" y="3061104"/>
          <a:ext cx="480060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hoto Editor Photo" r:id="rId3" imgW="6039693" imgH="3924848" progId="MSPhotoEd.3">
                  <p:embed/>
                </p:oleObj>
              </mc:Choice>
              <mc:Fallback>
                <p:oleObj name="Photo Editor Photo" r:id="rId3" imgW="6039693" imgH="39248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95" y="3061104"/>
                        <a:ext cx="480060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9895" y="3342091"/>
            <a:ext cx="344170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da-DK" altLang="en-US" sz="2800" dirty="0">
                <a:latin typeface="Tahoma" pitchFamily="34" charset="0"/>
              </a:rPr>
              <a:t>How many edges are there in a spanning tree, if there are </a:t>
            </a:r>
            <a:r>
              <a:rPr lang="da-DK" altLang="en-US" sz="2800" i="1" dirty="0">
                <a:latin typeface="Tahoma" pitchFamily="34" charset="0"/>
              </a:rPr>
              <a:t>V </a:t>
            </a:r>
            <a:r>
              <a:rPr lang="da-DK" altLang="en-US" sz="2800" dirty="0">
                <a:latin typeface="Tahoma" pitchFamily="34" charset="0"/>
              </a:rPr>
              <a:t>vertices</a:t>
            </a:r>
            <a:r>
              <a:rPr lang="da-DK" altLang="en-US" sz="2800" dirty="0" smtClean="0">
                <a:latin typeface="Tahoma" pitchFamily="34" charset="0"/>
              </a:rPr>
              <a:t>?</a:t>
            </a:r>
            <a:r>
              <a:rPr lang="da-DK" altLang="en-US" sz="2400" b="1" i="1" dirty="0">
                <a:latin typeface="Tahoma" pitchFamily="34" charset="0"/>
              </a:rPr>
              <a:t> </a:t>
            </a:r>
            <a:endParaRPr lang="da-DK" altLang="en-US" sz="24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6109" y="5106231"/>
            <a:ext cx="10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sz="2400" b="1" i="1" dirty="0">
                <a:latin typeface="Tahoma" pitchFamily="34" charset="0"/>
              </a:rPr>
              <a:t>(v-1</a:t>
            </a:r>
            <a:r>
              <a:rPr lang="da-DK" altLang="en-US" sz="2400" b="1" i="1" dirty="0" smtClean="0">
                <a:latin typeface="Tahoma" pitchFamily="34" charset="0"/>
              </a:rPr>
              <a:t>)</a:t>
            </a:r>
            <a:endParaRPr lang="da-DK" altLang="en-US" sz="2000" b="1" i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081463" y="177339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an undirected, weight graph</a:t>
            </a: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587375" y="3068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4" name="Line 57"/>
          <p:cNvSpPr>
            <a:spLocks noChangeShapeType="1"/>
          </p:cNvSpPr>
          <p:nvPr/>
        </p:nvSpPr>
        <p:spPr bwMode="auto">
          <a:xfrm flipH="1">
            <a:off x="3233738" y="33735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3000375" y="36990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>
            <a:off x="1981200" y="23829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2286000" y="25353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 flipH="1" flipV="1">
            <a:off x="2133600" y="24591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 flipV="1">
            <a:off x="914400" y="33735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 flipV="1">
            <a:off x="1828800" y="344979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 flipV="1">
            <a:off x="762000" y="29925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>
            <a:off x="990600" y="28401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>
            <a:off x="2178050" y="226392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3048000" y="25353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533400" y="26877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685800" y="2535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70"/>
          <p:cNvSpPr>
            <a:spLocks noChangeArrowheads="1"/>
          </p:cNvSpPr>
          <p:nvPr/>
        </p:nvSpPr>
        <p:spPr bwMode="auto">
          <a:xfrm>
            <a:off x="533400" y="3449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71"/>
          <p:cNvSpPr>
            <a:spLocks noChangeArrowheads="1"/>
          </p:cNvSpPr>
          <p:nvPr/>
        </p:nvSpPr>
        <p:spPr bwMode="auto">
          <a:xfrm>
            <a:off x="1905000" y="3068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72"/>
          <p:cNvSpPr>
            <a:spLocks noChangeArrowheads="1"/>
          </p:cNvSpPr>
          <p:nvPr/>
        </p:nvSpPr>
        <p:spPr bwMode="auto">
          <a:xfrm>
            <a:off x="1752600" y="20781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73"/>
          <p:cNvSpPr>
            <a:spLocks noChangeArrowheads="1"/>
          </p:cNvSpPr>
          <p:nvPr/>
        </p:nvSpPr>
        <p:spPr bwMode="auto">
          <a:xfrm>
            <a:off x="28194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74"/>
          <p:cNvSpPr>
            <a:spLocks noChangeArrowheads="1"/>
          </p:cNvSpPr>
          <p:nvPr/>
        </p:nvSpPr>
        <p:spPr bwMode="auto">
          <a:xfrm>
            <a:off x="3276600" y="31449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75"/>
          <p:cNvSpPr>
            <a:spLocks noChangeArrowheads="1"/>
          </p:cNvSpPr>
          <p:nvPr/>
        </p:nvSpPr>
        <p:spPr bwMode="auto">
          <a:xfrm>
            <a:off x="2743200" y="2154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76"/>
          <p:cNvSpPr>
            <a:spLocks noChangeArrowheads="1"/>
          </p:cNvSpPr>
          <p:nvPr/>
        </p:nvSpPr>
        <p:spPr bwMode="auto">
          <a:xfrm>
            <a:off x="15240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77"/>
          <p:cNvSpPr>
            <a:spLocks noChangeShapeType="1"/>
          </p:cNvSpPr>
          <p:nvPr/>
        </p:nvSpPr>
        <p:spPr bwMode="auto">
          <a:xfrm>
            <a:off x="2286000" y="34497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8"/>
          <p:cNvSpPr>
            <a:spLocks noChangeShapeType="1"/>
          </p:cNvSpPr>
          <p:nvPr/>
        </p:nvSpPr>
        <p:spPr bwMode="auto">
          <a:xfrm flipH="1">
            <a:off x="1981200" y="43641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79"/>
          <p:cNvSpPr>
            <a:spLocks noChangeShapeType="1"/>
          </p:cNvSpPr>
          <p:nvPr/>
        </p:nvSpPr>
        <p:spPr bwMode="auto">
          <a:xfrm flipH="1" flipV="1">
            <a:off x="914400" y="38307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2286000" y="4287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2111375" y="37657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82"/>
          <p:cNvSpPr txBox="1">
            <a:spLocks noChangeArrowheads="1"/>
          </p:cNvSpPr>
          <p:nvPr/>
        </p:nvSpPr>
        <p:spPr bwMode="auto">
          <a:xfrm>
            <a:off x="2371725" y="34275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2643188" y="29592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32004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2274888" y="2786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86"/>
          <p:cNvSpPr txBox="1">
            <a:spLocks noChangeArrowheads="1"/>
          </p:cNvSpPr>
          <p:nvPr/>
        </p:nvSpPr>
        <p:spPr bwMode="auto">
          <a:xfrm>
            <a:off x="2330450" y="2001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87"/>
          <p:cNvSpPr txBox="1">
            <a:spLocks noChangeArrowheads="1"/>
          </p:cNvSpPr>
          <p:nvPr/>
        </p:nvSpPr>
        <p:spPr bwMode="auto">
          <a:xfrm>
            <a:off x="18288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88"/>
          <p:cNvSpPr txBox="1">
            <a:spLocks noChangeArrowheads="1"/>
          </p:cNvSpPr>
          <p:nvPr/>
        </p:nvSpPr>
        <p:spPr bwMode="auto">
          <a:xfrm>
            <a:off x="1524000" y="2840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89"/>
          <p:cNvSpPr txBox="1">
            <a:spLocks noChangeArrowheads="1"/>
          </p:cNvSpPr>
          <p:nvPr/>
        </p:nvSpPr>
        <p:spPr bwMode="auto">
          <a:xfrm>
            <a:off x="1219200" y="32973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7" name="Text Box 90"/>
          <p:cNvSpPr txBox="1">
            <a:spLocks noChangeArrowheads="1"/>
          </p:cNvSpPr>
          <p:nvPr/>
        </p:nvSpPr>
        <p:spPr bwMode="auto">
          <a:xfrm>
            <a:off x="1055688" y="39736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 flipV="1">
            <a:off x="1111250" y="24369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1143000" y="23067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98338" y="1591565"/>
            <a:ext cx="452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 the edges by increasing edge weight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60903"/>
              </p:ext>
            </p:extLst>
          </p:nvPr>
        </p:nvGraphicFramePr>
        <p:xfrm>
          <a:off x="4412675" y="27155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6566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3030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0696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0504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3552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2028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9836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1898075" y="393471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8312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0598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247325" y="27488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117275" y="30203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6026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7550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602675" y="3934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19742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1875" y="25631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28886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345875" y="36299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812475" y="2639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5932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3552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0504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983675" y="43157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3552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1806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4410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7124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2696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3441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3997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189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5932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2884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1249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1805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2122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45648"/>
              </p:ext>
            </p:extLst>
          </p:nvPr>
        </p:nvGraphicFramePr>
        <p:xfrm>
          <a:off x="6317675" y="27028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39500" y="144132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7905"/>
              </p:ext>
            </p:extLst>
          </p:nvPr>
        </p:nvGraphicFramePr>
        <p:xfrm>
          <a:off x="462050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6447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1083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7747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5830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6310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1070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9150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05900" y="371303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3910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6770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55150" y="252717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25100" y="279863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1050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6290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1050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8210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29700" y="23414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9650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5370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20300" y="2417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0110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6310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5830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9150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6310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8847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4882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2028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775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5198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0755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059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0110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9630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3278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8835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2010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1841"/>
              </p:ext>
            </p:extLst>
          </p:nvPr>
        </p:nvGraphicFramePr>
        <p:xfrm>
          <a:off x="652550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97935" y="155865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22456"/>
              </p:ext>
            </p:extLst>
          </p:nvPr>
        </p:nvGraphicFramePr>
        <p:xfrm>
          <a:off x="4578935" y="23968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822910" y="3235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469273" y="353985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35910" y="38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216735" y="254925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521535" y="27016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369135" y="262545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1149935" y="353985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2064335" y="361605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997535" y="315885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226135" y="30064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413585" y="2430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283535" y="270165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768935" y="285405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921335" y="2701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768935" y="3616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2140535" y="3235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988135" y="22444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30549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512135" y="33112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978735" y="2320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7595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521535" y="36160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216735" y="4530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1149935" y="39970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521535" y="4454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346910" y="39319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607260" y="35938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878723" y="312551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4359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510423" y="2952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565985" y="2168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20643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759535" y="30064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454735" y="34636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291223" y="4139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346785" y="260322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378535" y="24730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05697"/>
              </p:ext>
            </p:extLst>
          </p:nvPr>
        </p:nvGraphicFramePr>
        <p:xfrm>
          <a:off x="6483935" y="23841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53355" y="160021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71722"/>
              </p:ext>
            </p:extLst>
          </p:nvPr>
        </p:nvGraphicFramePr>
        <p:xfrm>
          <a:off x="4634355" y="24384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78330" y="32766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24693" y="358141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91330" y="39068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72155" y="25908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76955" y="27432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24555" y="26670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05355" y="35814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19755" y="365761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52955" y="32004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81555" y="30480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69005" y="24717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38955" y="27432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24355" y="28956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76755" y="2743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24355" y="3657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95955" y="3276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43555" y="22860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103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67555" y="33528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34155" y="2362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149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76955" y="36576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72155" y="45720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05355" y="40386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76955" y="4495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02330" y="39735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62680" y="36353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34143" y="31670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913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65843" y="29940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21405" y="2209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197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14955" y="30480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10155" y="3505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46643" y="4181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02205" y="26447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33955" y="25146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387"/>
              </p:ext>
            </p:extLst>
          </p:nvPr>
        </p:nvGraphicFramePr>
        <p:xfrm>
          <a:off x="6539355" y="24257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118"/>
          <p:cNvSpPr txBox="1">
            <a:spLocks noChangeArrowheads="1"/>
          </p:cNvSpPr>
          <p:nvPr/>
        </p:nvSpPr>
        <p:spPr bwMode="auto">
          <a:xfrm>
            <a:off x="4024755" y="516574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Accepting edge (E,G) would create a cycle</a:t>
            </a: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56370" y="157250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85254"/>
              </p:ext>
            </p:extLst>
          </p:nvPr>
        </p:nvGraphicFramePr>
        <p:xfrm>
          <a:off x="4537370" y="24107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781345" y="32489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27708" y="355370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194345" y="38791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175170" y="25631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479970" y="27155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27570" y="26393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08370" y="35537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22770" y="362990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55970" y="31727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184570" y="30203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372020" y="244404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41970" y="27155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27370" y="28679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879770" y="27155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27370" y="3629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098970" y="3248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46570" y="22583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133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470570" y="33251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37170" y="2334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179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479970" y="36299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175170" y="45443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08370" y="40109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479970" y="4468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05345" y="39458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565695" y="36076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37158" y="31393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3943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468858" y="2966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24420" y="2182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227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17970" y="30203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13170" y="34775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49658" y="41537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05220" y="26170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36970" y="24869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203"/>
              </p:ext>
            </p:extLst>
          </p:nvPr>
        </p:nvGraphicFramePr>
        <p:xfrm>
          <a:off x="6442370" y="23980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58636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5134"/>
              </p:ext>
            </p:extLst>
          </p:nvPr>
        </p:nvGraphicFramePr>
        <p:xfrm>
          <a:off x="4578935" y="24245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2627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56756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389299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57696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72936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65316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56756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64376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18656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03416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45789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72936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288176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7293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6437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2627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2721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3389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348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64376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5581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02476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481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395967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6215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15322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2980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195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0341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491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167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63093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5007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25559"/>
              </p:ext>
            </p:extLst>
          </p:nvPr>
        </p:nvGraphicFramePr>
        <p:xfrm>
          <a:off x="6483935" y="24118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64195" y="151708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63528"/>
              </p:ext>
            </p:extLst>
          </p:nvPr>
        </p:nvGraphicFramePr>
        <p:xfrm>
          <a:off x="4745195" y="23552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89170" y="31934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35533" y="349828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402170" y="382372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82995" y="250768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87795" y="266008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35395" y="258388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16195" y="349828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30595" y="357448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63795" y="311728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92395" y="296488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79845" y="238862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49795" y="266008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35195" y="281248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87595" y="26600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35195" y="35744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306795" y="31934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54395" y="22028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211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78395" y="32696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44995" y="2279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257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87795" y="357448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82995" y="448888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16195" y="395548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87795" y="4412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513170" y="389039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73520" y="35522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44983" y="308394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6021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76683" y="2910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32245" y="2126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305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25795" y="29648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20995" y="34220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57483" y="4098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513045" y="256166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44795" y="24314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33169"/>
              </p:ext>
            </p:extLst>
          </p:nvPr>
        </p:nvGraphicFramePr>
        <p:xfrm>
          <a:off x="6650195" y="23425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65563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97678"/>
              </p:ext>
            </p:extLst>
          </p:nvPr>
        </p:nvGraphicFramePr>
        <p:xfrm>
          <a:off x="459279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79863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1303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2717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13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32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09403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73042"/>
              </p:ext>
            </p:extLst>
          </p:nvPr>
        </p:nvGraphicFramePr>
        <p:xfrm>
          <a:off x="649779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22630" y="162792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34255"/>
              </p:ext>
            </p:extLst>
          </p:nvPr>
        </p:nvGraphicFramePr>
        <p:xfrm>
          <a:off x="4703630" y="24661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4760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93968" y="360912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6060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4143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46230" y="27709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9383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7463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89030" y="368532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22230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5083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38280" y="249946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0823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9363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46030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9363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65230" y="3304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1283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796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3683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0343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842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4623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4143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7463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4623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7160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3195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0341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606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3511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9068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890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8423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7943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1591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7148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0323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57143"/>
              </p:ext>
            </p:extLst>
          </p:nvPr>
        </p:nvGraphicFramePr>
        <p:xfrm>
          <a:off x="6608630" y="24534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Minimum Spanning Trees (MST)</a:t>
            </a:r>
            <a:endParaRPr lang="en-US" sz="4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2279095"/>
            <a:ext cx="5259388" cy="277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Undirected, connected graph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 smtClean="0">
                <a:solidFill>
                  <a:schemeClr val="tx1"/>
                </a:solidFill>
              </a:rPr>
              <a:t>	</a:t>
            </a:r>
            <a:r>
              <a:rPr lang="en-US" sz="2800" b="1" i="1" dirty="0" smtClean="0">
                <a:solidFill>
                  <a:schemeClr val="tx1"/>
                </a:solidFill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</a:rPr>
              <a:t> = (</a:t>
            </a:r>
            <a:r>
              <a:rPr lang="en-US" sz="2800" b="1" i="1" dirty="0" smtClean="0">
                <a:solidFill>
                  <a:schemeClr val="tx1"/>
                </a:solidFill>
              </a:rPr>
              <a:t>V</a:t>
            </a:r>
            <a:r>
              <a:rPr lang="en-US" sz="2800" b="1" dirty="0" smtClean="0">
                <a:solidFill>
                  <a:schemeClr val="tx1"/>
                </a:solidFill>
              </a:rPr>
              <a:t>,</a:t>
            </a:r>
            <a:r>
              <a:rPr lang="en-US" sz="2800" b="1" i="1" dirty="0" smtClean="0">
                <a:solidFill>
                  <a:schemeClr val="tx1"/>
                </a:solidFill>
              </a:rPr>
              <a:t>E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Weight </a:t>
            </a:r>
            <a:r>
              <a:rPr lang="en-US" sz="2800" b="1" i="1" dirty="0" smtClean="0">
                <a:solidFill>
                  <a:schemeClr val="tx1"/>
                </a:solidFill>
              </a:rPr>
              <a:t>W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81666"/>
              </p:ext>
            </p:extLst>
          </p:nvPr>
        </p:nvGraphicFramePr>
        <p:xfrm>
          <a:off x="5792788" y="2364820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2364820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1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71105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87348"/>
              </p:ext>
            </p:extLst>
          </p:nvPr>
        </p:nvGraphicFramePr>
        <p:xfrm>
          <a:off x="4592790" y="25492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9225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85405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6845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8259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85405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68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87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968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73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14945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44371"/>
              </p:ext>
            </p:extLst>
          </p:nvPr>
        </p:nvGraphicFramePr>
        <p:xfrm>
          <a:off x="6497790" y="25365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72491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3109"/>
              </p:ext>
            </p:extLst>
          </p:nvPr>
        </p:nvGraphicFramePr>
        <p:xfrm>
          <a:off x="4578935" y="25631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4013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70611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403154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71551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86791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79171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70611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78231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32511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17271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59644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86791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302031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86791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782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401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4107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4775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486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78231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69671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16331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620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409822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7600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29177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31187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334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1727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629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306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76948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6393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03610"/>
              </p:ext>
            </p:extLst>
          </p:nvPr>
        </p:nvGraphicFramePr>
        <p:xfrm>
          <a:off x="6483935" y="25504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50340" y="166949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26653"/>
              </p:ext>
            </p:extLst>
          </p:nvPr>
        </p:nvGraphicFramePr>
        <p:xfrm>
          <a:off x="4731340" y="25076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75315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21678" y="365069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88315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69140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73940" y="28124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21540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02340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16740" y="372689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49940" y="32696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78540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65990" y="254102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35940" y="28124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21340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73740" y="2812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21340" y="3726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92940" y="3345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40540" y="23552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073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64540" y="34220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31140" y="2431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119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73940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69140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02340" y="41078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73940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99315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59665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31128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883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62828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18390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167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11940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07140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43628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99190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30940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70039"/>
              </p:ext>
            </p:extLst>
          </p:nvPr>
        </p:nvGraphicFramePr>
        <p:xfrm>
          <a:off x="6636340" y="24949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62400" y="147552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60042"/>
              </p:ext>
            </p:extLst>
          </p:nvPr>
        </p:nvGraphicFramePr>
        <p:xfrm>
          <a:off x="4343400" y="23137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587375" y="31519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233738" y="345672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000375" y="378215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 flipV="1">
            <a:off x="2286000" y="261852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828800" y="353292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762000" y="307572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2178050" y="234705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3048000" y="261852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53"/>
          <p:cNvSpPr>
            <a:spLocks noChangeArrowheads="1"/>
          </p:cNvSpPr>
          <p:nvPr/>
        </p:nvSpPr>
        <p:spPr bwMode="auto">
          <a:xfrm>
            <a:off x="533400" y="277092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685800" y="2618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533400" y="3532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905000" y="3151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6" name="Oval 57"/>
          <p:cNvSpPr>
            <a:spLocks noChangeArrowheads="1"/>
          </p:cNvSpPr>
          <p:nvPr/>
        </p:nvSpPr>
        <p:spPr bwMode="auto">
          <a:xfrm>
            <a:off x="1752600" y="21613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7" name="Oval 58"/>
          <p:cNvSpPr>
            <a:spLocks noChangeArrowheads="1"/>
          </p:cNvSpPr>
          <p:nvPr/>
        </p:nvSpPr>
        <p:spPr bwMode="auto">
          <a:xfrm>
            <a:off x="28194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8" name="Oval 59"/>
          <p:cNvSpPr>
            <a:spLocks noChangeArrowheads="1"/>
          </p:cNvSpPr>
          <p:nvPr/>
        </p:nvSpPr>
        <p:spPr bwMode="auto">
          <a:xfrm>
            <a:off x="3276600" y="32281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9" name="Oval 60"/>
          <p:cNvSpPr>
            <a:spLocks noChangeArrowheads="1"/>
          </p:cNvSpPr>
          <p:nvPr/>
        </p:nvSpPr>
        <p:spPr bwMode="auto">
          <a:xfrm>
            <a:off x="2743200" y="2237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0" name="Oval 61"/>
          <p:cNvSpPr>
            <a:spLocks noChangeArrowheads="1"/>
          </p:cNvSpPr>
          <p:nvPr/>
        </p:nvSpPr>
        <p:spPr bwMode="auto">
          <a:xfrm>
            <a:off x="15240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1" name="Line 64"/>
          <p:cNvSpPr>
            <a:spLocks noChangeShapeType="1"/>
          </p:cNvSpPr>
          <p:nvPr/>
        </p:nvSpPr>
        <p:spPr bwMode="auto">
          <a:xfrm flipH="1" flipV="1">
            <a:off x="914400" y="391392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66"/>
          <p:cNvSpPr txBox="1">
            <a:spLocks noChangeArrowheads="1"/>
          </p:cNvSpPr>
          <p:nvPr/>
        </p:nvSpPr>
        <p:spPr bwMode="auto">
          <a:xfrm>
            <a:off x="2111375" y="384883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3200400" y="2694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71"/>
          <p:cNvSpPr txBox="1">
            <a:spLocks noChangeArrowheads="1"/>
          </p:cNvSpPr>
          <p:nvPr/>
        </p:nvSpPr>
        <p:spPr bwMode="auto">
          <a:xfrm>
            <a:off x="2330450" y="20851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5" name="Text Box 75"/>
          <p:cNvSpPr txBox="1">
            <a:spLocks noChangeArrowheads="1"/>
          </p:cNvSpPr>
          <p:nvPr/>
        </p:nvSpPr>
        <p:spPr bwMode="auto">
          <a:xfrm>
            <a:off x="1055688" y="40567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graphicFrame>
        <p:nvGraphicFramePr>
          <p:cNvPr id="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85311"/>
              </p:ext>
            </p:extLst>
          </p:nvPr>
        </p:nvGraphicFramePr>
        <p:xfrm>
          <a:off x="6248400" y="23010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116"/>
          <p:cNvSpPr txBox="1">
            <a:spLocks noChangeArrowheads="1"/>
          </p:cNvSpPr>
          <p:nvPr/>
        </p:nvSpPr>
        <p:spPr bwMode="auto">
          <a:xfrm>
            <a:off x="4572000" y="498072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  <a:p>
            <a:pPr>
              <a:spcBef>
                <a:spcPct val="50000"/>
              </a:spcBef>
            </a:pPr>
            <a:r>
              <a:rPr lang="en-US" b="1"/>
              <a:t>Total Cost = </a:t>
            </a:r>
            <a:r>
              <a:rPr lang="en-US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</a:pPr>
            <a:endParaRPr lang="en-US" b="1"/>
          </a:p>
        </p:txBody>
      </p:sp>
      <p:sp>
        <p:nvSpPr>
          <p:cNvPr id="28" name="Text Box 117"/>
          <p:cNvSpPr txBox="1">
            <a:spLocks noChangeArrowheads="1"/>
          </p:cNvSpPr>
          <p:nvPr/>
        </p:nvSpPr>
        <p:spPr bwMode="auto">
          <a:xfrm>
            <a:off x="2274888" y="28693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9" name="Text Box 118"/>
          <p:cNvSpPr txBox="1">
            <a:spLocks noChangeArrowheads="1"/>
          </p:cNvSpPr>
          <p:nvPr/>
        </p:nvSpPr>
        <p:spPr bwMode="auto">
          <a:xfrm>
            <a:off x="7772400" y="380597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30" name="Text Box 119"/>
          <p:cNvSpPr txBox="1">
            <a:spLocks noChangeArrowheads="1"/>
          </p:cNvSpPr>
          <p:nvPr/>
        </p:nvSpPr>
        <p:spPr bwMode="auto">
          <a:xfrm>
            <a:off x="8020050" y="416315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not </a:t>
            </a:r>
          </a:p>
          <a:p>
            <a:r>
              <a:rPr lang="en-US" sz="1400"/>
              <a:t>considered</a:t>
            </a: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en.wikipedia.org/wiki/Data_structure</a:t>
            </a:r>
            <a:endParaRPr lang="en-US" dirty="0" smtClean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https://visualgo.net/en/mst?slide=1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178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 smtClean="0"/>
              <a:t>	</a:t>
            </a:r>
            <a:r>
              <a:rPr lang="en-US" b="1" i="1" dirty="0" smtClean="0"/>
              <a:t>G</a:t>
            </a:r>
            <a:r>
              <a:rPr lang="en-US" b="1" dirty="0" smtClean="0"/>
              <a:t> = (</a:t>
            </a:r>
            <a:r>
              <a:rPr lang="en-US" b="1" i="1" dirty="0" smtClean="0"/>
              <a:t>V</a:t>
            </a:r>
            <a:r>
              <a:rPr lang="en-US" b="1" dirty="0" smtClean="0"/>
              <a:t>,</a:t>
            </a:r>
            <a:r>
              <a:rPr lang="en-US" b="1" i="1" dirty="0" smtClean="0"/>
              <a:t>E</a:t>
            </a:r>
            <a:r>
              <a:rPr lang="en-US" b="1" dirty="0" smtClean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Weight </a:t>
            </a:r>
            <a:r>
              <a:rPr lang="en-US" b="1" i="1" dirty="0" smtClean="0"/>
              <a:t>W</a:t>
            </a:r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48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Spanning tree</a:t>
            </a:r>
            <a:r>
              <a:rPr lang="en-US" altLang="en-US" sz="2400">
                <a:latin typeface="Tahoma" pitchFamily="34" charset="0"/>
              </a:rPr>
              <a:t>: </a:t>
            </a:r>
            <a:r>
              <a:rPr lang="en-US" altLang="en-US">
                <a:latin typeface="Tahoma" pitchFamily="34" charset="0"/>
                <a:cs typeface="Tahoma" pitchFamily="34" charset="0"/>
              </a:rPr>
              <a:t>A spanning tree is a sub-graph of a graph that contains or connects all the vertices and has no cycle. 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077093" y="1941513"/>
            <a:ext cx="2311400" cy="1825625"/>
            <a:chOff x="3863" y="1223"/>
            <a:chExt cx="1456" cy="1150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766" y="2079"/>
              <a:ext cx="55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4765" y="1559"/>
              <a:ext cx="553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296" y="1223"/>
              <a:ext cx="490" cy="3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3901" y="1233"/>
              <a:ext cx="399" cy="39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 flipV="1">
              <a:off x="3905" y="1609"/>
              <a:ext cx="400" cy="75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4299" y="2088"/>
              <a:ext cx="479" cy="28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863" y="2150"/>
              <a:ext cx="462" cy="21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9761"/>
              </p:ext>
            </p:extLst>
          </p:nvPr>
        </p:nvGraphicFramePr>
        <p:xfrm>
          <a:off x="573736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36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9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 smtClean="0"/>
              <a:t>	</a:t>
            </a:r>
            <a:r>
              <a:rPr lang="en-US" b="1" i="1" dirty="0" smtClean="0"/>
              <a:t>G</a:t>
            </a:r>
            <a:r>
              <a:rPr lang="en-US" b="1" dirty="0" smtClean="0"/>
              <a:t> = (</a:t>
            </a:r>
            <a:r>
              <a:rPr lang="en-US" b="1" i="1" dirty="0" smtClean="0"/>
              <a:t>V</a:t>
            </a:r>
            <a:r>
              <a:rPr lang="en-US" b="1" dirty="0" smtClean="0"/>
              <a:t>,</a:t>
            </a:r>
            <a:r>
              <a:rPr lang="en-US" b="1" i="1" dirty="0" smtClean="0"/>
              <a:t>E</a:t>
            </a:r>
            <a:r>
              <a:rPr lang="en-US" b="1" dirty="0" smtClean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Weight </a:t>
            </a:r>
            <a:r>
              <a:rPr lang="en-US" b="1" i="1" dirty="0" smtClean="0"/>
              <a:t>W</a:t>
            </a:r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9690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Minimum spanning tree</a:t>
            </a:r>
            <a:r>
              <a:rPr lang="en-US" altLang="en-US" sz="2400">
                <a:latin typeface="Tahoma" pitchFamily="34" charset="0"/>
              </a:rPr>
              <a:t> (</a:t>
            </a:r>
            <a:r>
              <a:rPr lang="en-US" altLang="en-US" sz="2400" b="1">
                <a:latin typeface="Tahoma" pitchFamily="34" charset="0"/>
              </a:rPr>
              <a:t>MST</a:t>
            </a:r>
            <a:r>
              <a:rPr lang="en-US" altLang="en-US" sz="2400">
                <a:latin typeface="Tahoma" pitchFamily="34" charset="0"/>
              </a:rPr>
              <a:t>): Spanning tree where total weight of the tree is minimum.</a:t>
            </a:r>
            <a:endParaRPr lang="en-GB" altLang="en-US" sz="2400" i="1">
              <a:latin typeface="Tahoma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35688" y="1958975"/>
            <a:ext cx="2311400" cy="1741488"/>
            <a:chOff x="3865" y="1234"/>
            <a:chExt cx="1456" cy="109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768" y="1586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767" y="2052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923" y="1589"/>
              <a:ext cx="399" cy="74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865" y="2108"/>
              <a:ext cx="433" cy="22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935" y="1589"/>
              <a:ext cx="841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761" y="1589"/>
              <a:ext cx="5" cy="4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910" y="1234"/>
              <a:ext cx="348" cy="35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79278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Applications of Minimum Spanning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186515"/>
            <a:ext cx="8562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Consider n stations are to be linked using a communication network &amp; laying of communication links between any two stations involves a cost.</a:t>
            </a:r>
            <a:br>
              <a:rPr lang="en-US" dirty="0"/>
            </a:br>
            <a:r>
              <a:rPr lang="en-US" dirty="0"/>
              <a:t>The ideal solution would be to extract a subgraph termed as minimum cost spanning tree.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construct highways or railroads spanning several cities then we can use the concept of minimum spanning trees.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Designing Local Area Networks.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Laying pipelines connecting offshore drilling sites, refineries and consumer markets.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apply a set of houses with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Electric Power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Water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Telephone lines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Sewage lines</a:t>
            </a:r>
          </a:p>
          <a:p>
            <a:pPr lvl="1" algn="just"/>
            <a:r>
              <a:rPr lang="en-US" dirty="0"/>
              <a:t>To reduce cost, you can connect houses with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18529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Algorithms for Obtaining the </a:t>
            </a:r>
            <a:r>
              <a:rPr lang="en-US" sz="3600" dirty="0" smtClean="0"/>
              <a:t>MST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435897"/>
            <a:ext cx="85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Prim's Algorithm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Kruskal's</a:t>
            </a:r>
            <a:r>
              <a:rPr lang="en-US" sz="24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4400" dirty="0"/>
              <a:t>Prim's Algorithm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Vertex based algorithm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Grows a single </a:t>
            </a:r>
            <a:r>
              <a:rPr lang="da-DK" sz="2400" b="1" dirty="0" smtClean="0">
                <a:solidFill>
                  <a:schemeClr val="tx1"/>
                </a:solidFill>
              </a:rPr>
              <a:t>MST </a:t>
            </a:r>
            <a:r>
              <a:rPr lang="da-DK" sz="2400" b="1" i="1" dirty="0" smtClean="0">
                <a:solidFill>
                  <a:schemeClr val="tx1"/>
                </a:solidFill>
              </a:rPr>
              <a:t>T</a:t>
            </a:r>
            <a:r>
              <a:rPr lang="da-DK" sz="2400" dirty="0" smtClean="0">
                <a:solidFill>
                  <a:schemeClr val="tx1"/>
                </a:solidFill>
              </a:rPr>
              <a:t> one vertex at a time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The set </a:t>
            </a:r>
            <a:r>
              <a:rPr lang="da-DK" sz="2400" b="1" i="1" dirty="0" smtClean="0">
                <a:solidFill>
                  <a:schemeClr val="tx1"/>
                </a:solidFill>
              </a:rPr>
              <a:t>S</a:t>
            </a:r>
            <a:r>
              <a:rPr lang="da-DK" sz="2400" dirty="0" smtClean="0">
                <a:solidFill>
                  <a:schemeClr val="tx1"/>
                </a:solidFill>
              </a:rPr>
              <a:t> covers the portion of </a:t>
            </a:r>
            <a:r>
              <a:rPr lang="da-DK" sz="2400" b="1" i="1" dirty="0" smtClean="0">
                <a:solidFill>
                  <a:schemeClr val="tx1"/>
                </a:solidFill>
              </a:rPr>
              <a:t>T</a:t>
            </a:r>
            <a:r>
              <a:rPr lang="da-DK" sz="2400" dirty="0" smtClean="0">
                <a:solidFill>
                  <a:schemeClr val="tx1"/>
                </a:solidFill>
              </a:rPr>
              <a:t> that was </a:t>
            </a:r>
            <a:r>
              <a:rPr lang="da-DK" sz="2400" i="1" dirty="0" smtClean="0">
                <a:solidFill>
                  <a:schemeClr val="tx1"/>
                </a:solidFill>
              </a:rPr>
              <a:t>already computed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i="1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Annotate all vertices </a:t>
            </a:r>
            <a:r>
              <a:rPr lang="da-DK" sz="2400" b="1" i="1" dirty="0" smtClean="0">
                <a:solidFill>
                  <a:schemeClr val="tx1"/>
                </a:solidFill>
              </a:rPr>
              <a:t>v</a:t>
            </a:r>
            <a:r>
              <a:rPr lang="da-DK" sz="2400" i="1" dirty="0" smtClean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outside of the set </a:t>
            </a:r>
            <a:r>
              <a:rPr lang="da-DK" sz="2400" b="1" i="1" dirty="0" smtClean="0">
                <a:solidFill>
                  <a:schemeClr val="tx1"/>
                </a:solidFill>
              </a:rPr>
              <a:t>S</a:t>
            </a:r>
            <a:r>
              <a:rPr lang="da-DK" sz="2400" i="1" dirty="0" smtClean="0">
                <a:solidFill>
                  <a:schemeClr val="tx1"/>
                </a:solidFill>
              </a:rPr>
              <a:t>.</a:t>
            </a:r>
            <a:r>
              <a:rPr lang="da-DK" sz="2400" dirty="0" smtClean="0">
                <a:solidFill>
                  <a:schemeClr val="tx1"/>
                </a:solidFill>
              </a:rPr>
              <a:t> The </a:t>
            </a:r>
            <a:r>
              <a:rPr lang="da-DK" sz="2400" i="1" dirty="0" smtClean="0">
                <a:solidFill>
                  <a:schemeClr val="tx1"/>
                </a:solidFill>
              </a:rPr>
              <a:t>minimum weight</a:t>
            </a:r>
            <a:r>
              <a:rPr lang="da-DK" sz="2400" dirty="0" smtClean="0">
                <a:solidFill>
                  <a:schemeClr val="tx1"/>
                </a:solidFill>
              </a:rPr>
              <a:t> of an edge that connects </a:t>
            </a:r>
            <a:r>
              <a:rPr lang="da-DK" sz="2400" b="1" i="1" dirty="0" smtClean="0">
                <a:solidFill>
                  <a:schemeClr val="tx1"/>
                </a:solidFill>
              </a:rPr>
              <a:t>v</a:t>
            </a:r>
            <a:r>
              <a:rPr lang="da-DK" sz="2400" i="1" dirty="0" smtClean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to a vertex in </a:t>
            </a:r>
            <a:r>
              <a:rPr lang="da-DK" sz="2400" b="1" i="1" dirty="0" smtClean="0">
                <a:solidFill>
                  <a:schemeClr val="tx1"/>
                </a:solidFill>
              </a:rPr>
              <a:t>S </a:t>
            </a:r>
            <a:r>
              <a:rPr lang="da-DK" sz="2400" dirty="0" smtClean="0">
                <a:solidFill>
                  <a:schemeClr val="tx1"/>
                </a:solidFill>
              </a:rPr>
              <a:t>is</a:t>
            </a:r>
            <a:r>
              <a:rPr lang="da-DK" sz="2400" i="1" dirty="0" smtClean="0">
                <a:solidFill>
                  <a:schemeClr val="tx1"/>
                </a:solidFill>
              </a:rPr>
              <a:t> </a:t>
            </a:r>
            <a:r>
              <a:rPr lang="da-DK" sz="2400" b="1" i="1" dirty="0" smtClean="0">
                <a:solidFill>
                  <a:schemeClr val="tx1"/>
                </a:solidFill>
              </a:rPr>
              <a:t>w</a:t>
            </a:r>
            <a:r>
              <a:rPr lang="da-DK" sz="2400" i="1" dirty="0" smtClean="0">
                <a:solidFill>
                  <a:schemeClr val="tx1"/>
                </a:solidFill>
              </a:rPr>
              <a:t>.</a:t>
            </a:r>
            <a:br>
              <a:rPr lang="da-DK" sz="2400" i="1" dirty="0" smtClean="0">
                <a:solidFill>
                  <a:schemeClr val="tx1"/>
                </a:solidFill>
              </a:rPr>
            </a:br>
            <a:r>
              <a:rPr lang="da-DK" sz="2400" i="1" dirty="0" smtClean="0">
                <a:solidFill>
                  <a:schemeClr val="tx1"/>
                </a:solidFill>
              </a:rPr>
              <a:t>(</a:t>
            </a:r>
            <a:r>
              <a:rPr lang="da-DK" sz="2400" b="1" dirty="0" smtClean="0">
                <a:solidFill>
                  <a:schemeClr val="tx1"/>
                </a:solidFill>
              </a:rPr>
              <a:t>w</a:t>
            </a:r>
            <a:r>
              <a:rPr lang="da-DK" sz="2400" dirty="0" smtClean="0">
                <a:solidFill>
                  <a:schemeClr val="tx1"/>
                </a:solidFill>
              </a:rPr>
              <a:t> = </a:t>
            </a:r>
            <a:r>
              <a:rPr lang="da-DK" sz="2400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¥</a:t>
            </a:r>
            <a:r>
              <a:rPr lang="da-DK" sz="2400" dirty="0" smtClean="0">
                <a:solidFill>
                  <a:schemeClr val="tx1"/>
                </a:solidFill>
              </a:rPr>
              <a:t> if no edge exists)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7A13FC-AFD2-4F90-AD0E-57DF0A0DBA65}"/>
</file>

<file path=customXml/itemProps2.xml><?xml version="1.0" encoding="utf-8"?>
<ds:datastoreItem xmlns:ds="http://schemas.openxmlformats.org/officeDocument/2006/customXml" ds:itemID="{BF992D6B-097D-40DE-ABA1-257B7BC66A59}"/>
</file>

<file path=customXml/itemProps3.xml><?xml version="1.0" encoding="utf-8"?>
<ds:datastoreItem xmlns:ds="http://schemas.openxmlformats.org/officeDocument/2006/customXml" ds:itemID="{413D1B74-813B-471E-8447-D8EB1FF5DAB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120</TotalTime>
  <Words>2896</Words>
  <Application>Microsoft Office PowerPoint</Application>
  <PresentationFormat>On-screen Show (4:3)</PresentationFormat>
  <Paragraphs>1863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Spectrum</vt:lpstr>
      <vt:lpstr>Photo Editor Photo</vt:lpstr>
      <vt:lpstr>Spanning Tree</vt:lpstr>
      <vt:lpstr>Lecture Outline</vt:lpstr>
      <vt:lpstr>Spanning Tree</vt:lpstr>
      <vt:lpstr>Minimum Spanning Trees (MST)</vt:lpstr>
      <vt:lpstr>PowerPoint Presentation</vt:lpstr>
      <vt:lpstr>PowerPoint Presentation</vt:lpstr>
      <vt:lpstr>Applications of Minimum Spanning Tree</vt:lpstr>
      <vt:lpstr>Algorithms for Obtaining the MST</vt:lpstr>
      <vt:lpstr>Prim's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37</cp:revision>
  <dcterms:created xsi:type="dcterms:W3CDTF">2018-12-10T17:20:29Z</dcterms:created>
  <dcterms:modified xsi:type="dcterms:W3CDTF">2020-04-29T08:35:41Z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