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9"/>
  </p:notesMasterIdLst>
  <p:sldIdLst>
    <p:sldId id="276" r:id="rId2"/>
    <p:sldId id="313" r:id="rId3"/>
    <p:sldId id="277" r:id="rId4"/>
    <p:sldId id="273" r:id="rId5"/>
    <p:sldId id="278" r:id="rId6"/>
    <p:sldId id="279" r:id="rId7"/>
    <p:sldId id="274" r:id="rId8"/>
    <p:sldId id="259" r:id="rId9"/>
    <p:sldId id="260" r:id="rId10"/>
    <p:sldId id="261" r:id="rId11"/>
    <p:sldId id="300" r:id="rId12"/>
    <p:sldId id="301" r:id="rId13"/>
    <p:sldId id="270" r:id="rId14"/>
    <p:sldId id="302" r:id="rId15"/>
    <p:sldId id="303" r:id="rId16"/>
    <p:sldId id="304" r:id="rId17"/>
    <p:sldId id="305" r:id="rId18"/>
    <p:sldId id="284" r:id="rId19"/>
    <p:sldId id="308" r:id="rId20"/>
    <p:sldId id="314" r:id="rId21"/>
    <p:sldId id="307" r:id="rId22"/>
    <p:sldId id="288" r:id="rId23"/>
    <p:sldId id="289" r:id="rId24"/>
    <p:sldId id="310" r:id="rId25"/>
    <p:sldId id="290" r:id="rId26"/>
    <p:sldId id="267" r:id="rId27"/>
    <p:sldId id="31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ADAD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4660"/>
  </p:normalViewPr>
  <p:slideViewPr>
    <p:cSldViewPr snapToGrid="0">
      <p:cViewPr>
        <p:scale>
          <a:sx n="75" d="100"/>
          <a:sy n="75" d="100"/>
        </p:scale>
        <p:origin x="-534"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8403B-618D-4334-BF35-9C93194355B9}" type="datetimeFigureOut">
              <a:rPr lang="en-US" smtClean="0"/>
              <a:pPr/>
              <a:t>6/8/2019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7FB22-AB0A-4F4B-84D7-373959F239FE}" type="slidenum">
              <a:rPr lang="en-US" smtClean="0"/>
              <a:pPr/>
              <a:t>‹#›</a:t>
            </a:fld>
            <a:endParaRPr lang="en-US"/>
          </a:p>
        </p:txBody>
      </p:sp>
    </p:spTree>
    <p:extLst>
      <p:ext uri="{BB962C8B-B14F-4D97-AF65-F5344CB8AC3E}">
        <p14:creationId xmlns:p14="http://schemas.microsoft.com/office/powerpoint/2010/main" xmlns="" val="22688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EBD10136-264B-4718-A122-2AFB9098D58A}" type="datetimeFigureOut">
              <a:rPr lang="en-US" smtClean="0"/>
              <a:pPr/>
              <a:t>6/8/2019</a:t>
            </a:fld>
            <a:endParaRPr lang="en-US"/>
          </a:p>
        </p:txBody>
      </p:sp>
      <p:sp>
        <p:nvSpPr>
          <p:cNvPr id="17" name="Slide Number Placeholder 16"/>
          <p:cNvSpPr>
            <a:spLocks noGrp="1"/>
          </p:cNvSpPr>
          <p:nvPr>
            <p:ph type="sldNum" sz="quarter" idx="11"/>
          </p:nvPr>
        </p:nvSpPr>
        <p:spPr/>
        <p:txBody>
          <a:bodyPr/>
          <a:lstStyle/>
          <a:p>
            <a:fld id="{3807E188-21DA-48E3-B009-4905A5BE8872}"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10136-264B-4718-A122-2AFB9098D58A}" type="datetimeFigureOut">
              <a:rPr lang="en-US" smtClean="0"/>
              <a:pPr/>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E188-21DA-48E3-B009-4905A5BE88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10136-264B-4718-A122-2AFB9098D58A}" type="datetimeFigureOut">
              <a:rPr lang="en-US" smtClean="0"/>
              <a:pPr/>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E188-21DA-48E3-B009-4905A5BE8872}" type="slidenum">
              <a:rPr lang="en-US" smtClean="0"/>
              <a:pPr/>
              <a:t>‹#›</a:t>
            </a:fld>
            <a:endParaRPr lang="en-US"/>
          </a:p>
        </p:txBody>
      </p:sp>
      <p:sp>
        <p:nvSpPr>
          <p:cNvPr id="2" name="Vertical Title 1"/>
          <p:cNvSpPr>
            <a:spLocks noGrp="1"/>
          </p:cNvSpPr>
          <p:nvPr>
            <p:ph type="title" orient="vert"/>
          </p:nvPr>
        </p:nvSpPr>
        <p:spPr>
          <a:xfrm>
            <a:off x="9652000" y="914401"/>
            <a:ext cx="1235973"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EBD10136-264B-4718-A122-2AFB9098D58A}" type="datetimeFigureOut">
              <a:rPr lang="en-US" smtClean="0"/>
              <a:pPr/>
              <a:t>6/8/2019</a:t>
            </a:fld>
            <a:endParaRPr lang="en-US"/>
          </a:p>
        </p:txBody>
      </p:sp>
      <p:sp>
        <p:nvSpPr>
          <p:cNvPr id="12" name="Slide Number Placeholder 11"/>
          <p:cNvSpPr>
            <a:spLocks noGrp="1"/>
          </p:cNvSpPr>
          <p:nvPr>
            <p:ph type="sldNum" sz="quarter" idx="15"/>
          </p:nvPr>
        </p:nvSpPr>
        <p:spPr/>
        <p:txBody>
          <a:bodyPr/>
          <a:lstStyle/>
          <a:p>
            <a:fld id="{3807E188-21DA-48E3-B009-4905A5BE8872}"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EBD10136-264B-4718-A122-2AFB9098D58A}" type="datetimeFigureOut">
              <a:rPr lang="en-US" smtClean="0"/>
              <a:pPr/>
              <a:t>6/8/2019</a:t>
            </a:fld>
            <a:endParaRPr lang="en-US"/>
          </a:p>
        </p:txBody>
      </p:sp>
      <p:sp>
        <p:nvSpPr>
          <p:cNvPr id="14" name="Slide Number Placeholder 13"/>
          <p:cNvSpPr>
            <a:spLocks noGrp="1"/>
          </p:cNvSpPr>
          <p:nvPr>
            <p:ph type="sldNum" sz="quarter" idx="11"/>
          </p:nvPr>
        </p:nvSpPr>
        <p:spPr/>
        <p:txBody>
          <a:bodyPr/>
          <a:lstStyle/>
          <a:p>
            <a:fld id="{3807E188-21DA-48E3-B009-4905A5BE8872}"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EBD10136-264B-4718-A122-2AFB9098D58A}" type="datetimeFigureOut">
              <a:rPr lang="en-US" smtClean="0"/>
              <a:pPr/>
              <a:t>6/8/2019</a:t>
            </a:fld>
            <a:endParaRPr lang="en-US"/>
          </a:p>
        </p:txBody>
      </p:sp>
      <p:sp>
        <p:nvSpPr>
          <p:cNvPr id="12" name="Slide Number Placeholder 11"/>
          <p:cNvSpPr>
            <a:spLocks noGrp="1"/>
          </p:cNvSpPr>
          <p:nvPr>
            <p:ph type="sldNum" sz="quarter" idx="16"/>
          </p:nvPr>
        </p:nvSpPr>
        <p:spPr/>
        <p:txBody>
          <a:bodyPr/>
          <a:lstStyle/>
          <a:p>
            <a:fld id="{3807E188-21DA-48E3-B009-4905A5BE8872}"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EBD10136-264B-4718-A122-2AFB9098D58A}" type="datetimeFigureOut">
              <a:rPr lang="en-US" smtClean="0"/>
              <a:pPr/>
              <a:t>6/8/2019</a:t>
            </a:fld>
            <a:endParaRPr lang="en-US"/>
          </a:p>
        </p:txBody>
      </p:sp>
      <p:sp>
        <p:nvSpPr>
          <p:cNvPr id="12" name="Slide Number Placeholder 11"/>
          <p:cNvSpPr>
            <a:spLocks noGrp="1"/>
          </p:cNvSpPr>
          <p:nvPr>
            <p:ph type="sldNum" sz="quarter" idx="17"/>
          </p:nvPr>
        </p:nvSpPr>
        <p:spPr/>
        <p:txBody>
          <a:bodyPr/>
          <a:lstStyle/>
          <a:p>
            <a:fld id="{3807E188-21DA-48E3-B009-4905A5BE8872}"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EBD10136-264B-4718-A122-2AFB9098D58A}" type="datetimeFigureOut">
              <a:rPr lang="en-US" smtClean="0"/>
              <a:pPr/>
              <a:t>6/8/2019</a:t>
            </a:fld>
            <a:endParaRPr lang="en-US"/>
          </a:p>
        </p:txBody>
      </p:sp>
      <p:sp>
        <p:nvSpPr>
          <p:cNvPr id="16" name="Slide Number Placeholder 15"/>
          <p:cNvSpPr>
            <a:spLocks noGrp="1"/>
          </p:cNvSpPr>
          <p:nvPr>
            <p:ph type="sldNum" sz="quarter" idx="11"/>
          </p:nvPr>
        </p:nvSpPr>
        <p:spPr/>
        <p:txBody>
          <a:bodyPr/>
          <a:lstStyle/>
          <a:p>
            <a:fld id="{3807E188-21DA-48E3-B009-4905A5BE8872}"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BD10136-264B-4718-A122-2AFB9098D58A}" type="datetimeFigureOut">
              <a:rPr lang="en-US" smtClean="0"/>
              <a:pPr/>
              <a:t>6/8/2019</a:t>
            </a:fld>
            <a:endParaRPr lang="en-US"/>
          </a:p>
        </p:txBody>
      </p:sp>
      <p:sp>
        <p:nvSpPr>
          <p:cNvPr id="8" name="Slide Number Placeholder 7"/>
          <p:cNvSpPr>
            <a:spLocks noGrp="1"/>
          </p:cNvSpPr>
          <p:nvPr>
            <p:ph type="sldNum" sz="quarter" idx="11"/>
          </p:nvPr>
        </p:nvSpPr>
        <p:spPr/>
        <p:txBody>
          <a:bodyPr/>
          <a:lstStyle/>
          <a:p>
            <a:fld id="{3807E188-21DA-48E3-B009-4905A5BE8872}"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EBD10136-264B-4718-A122-2AFB9098D58A}" type="datetimeFigureOut">
              <a:rPr lang="en-US" smtClean="0"/>
              <a:pPr/>
              <a:t>6/8/2019</a:t>
            </a:fld>
            <a:endParaRPr lang="en-US"/>
          </a:p>
        </p:txBody>
      </p:sp>
      <p:sp>
        <p:nvSpPr>
          <p:cNvPr id="19" name="Slide Number Placeholder 18"/>
          <p:cNvSpPr>
            <a:spLocks noGrp="1"/>
          </p:cNvSpPr>
          <p:nvPr>
            <p:ph type="sldNum" sz="quarter" idx="16"/>
          </p:nvPr>
        </p:nvSpPr>
        <p:spPr/>
        <p:txBody>
          <a:bodyPr/>
          <a:lstStyle/>
          <a:p>
            <a:fld id="{3807E188-21DA-48E3-B009-4905A5BE8872}"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3352800" y="975360"/>
            <a:ext cx="54864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3975100" y="273180"/>
            <a:ext cx="4241800" cy="292100"/>
          </a:xfrm>
        </p:spPr>
        <p:txBody>
          <a:bodyPr/>
          <a:lstStyle/>
          <a:p>
            <a:fld id="{EBD10136-264B-4718-A122-2AFB9098D58A}" type="datetimeFigureOut">
              <a:rPr lang="en-US" smtClean="0"/>
              <a:pPr/>
              <a:t>6/8/2019</a:t>
            </a:fld>
            <a:endParaRPr lang="en-US"/>
          </a:p>
        </p:txBody>
      </p:sp>
      <p:sp>
        <p:nvSpPr>
          <p:cNvPr id="14" name="Slide Number Placeholder 13"/>
          <p:cNvSpPr>
            <a:spLocks noGrp="1"/>
          </p:cNvSpPr>
          <p:nvPr>
            <p:ph type="sldNum" sz="quarter" idx="15"/>
          </p:nvPr>
        </p:nvSpPr>
        <p:spPr>
          <a:xfrm>
            <a:off x="5384800" y="6172200"/>
            <a:ext cx="1422400" cy="304800"/>
          </a:xfrm>
        </p:spPr>
        <p:txBody>
          <a:bodyPr/>
          <a:lstStyle/>
          <a:p>
            <a:fld id="{3807E188-21DA-48E3-B009-4905A5BE8872}" type="slidenum">
              <a:rPr lang="en-US" smtClean="0"/>
              <a:pPr/>
              <a:t>‹#›</a:t>
            </a:fld>
            <a:endParaRPr lang="en-US"/>
          </a:p>
        </p:txBody>
      </p:sp>
      <p:sp>
        <p:nvSpPr>
          <p:cNvPr id="15" name="Footer Placeholder 14"/>
          <p:cNvSpPr>
            <a:spLocks noGrp="1"/>
          </p:cNvSpPr>
          <p:nvPr>
            <p:ph type="ftr" sz="quarter" idx="16"/>
          </p:nvPr>
        </p:nvSpPr>
        <p:spPr>
          <a:xfrm>
            <a:off x="1930400" y="6486525"/>
            <a:ext cx="83312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EBD10136-264B-4718-A122-2AFB9098D58A}" type="datetimeFigureOut">
              <a:rPr lang="en-US" smtClean="0"/>
              <a:pPr/>
              <a:t>6/8/2019</a:t>
            </a:fld>
            <a:endParaRPr lang="en-US"/>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3807E188-21DA-48E3-B009-4905A5BE8872}" type="slidenum">
              <a:rPr lang="en-US" smtClean="0"/>
              <a:pPr/>
              <a:t>‹#›</a:t>
            </a:fld>
            <a:endParaRPr lang="en-US"/>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 pc\Desktop\aiub.png"/>
          <p:cNvPicPr>
            <a:picLocks noGrp="1" noChangeAspect="1" noChangeArrowheads="1"/>
          </p:cNvPicPr>
          <p:nvPr>
            <p:ph sz="quarter" idx="13"/>
          </p:nvPr>
        </p:nvPicPr>
        <p:blipFill>
          <a:blip r:embed="rId2"/>
          <a:srcRect/>
          <a:stretch>
            <a:fillRect/>
          </a:stretch>
        </p:blipFill>
        <p:spPr bwMode="auto">
          <a:xfrm>
            <a:off x="0" y="1322364"/>
            <a:ext cx="12192000" cy="3854548"/>
          </a:xfrm>
          <a:prstGeom prst="rect">
            <a:avLst/>
          </a:prstGeom>
          <a:noFill/>
        </p:spPr>
      </p:pic>
      <p:sp>
        <p:nvSpPr>
          <p:cNvPr id="2" name="TextBox 1"/>
          <p:cNvSpPr txBox="1"/>
          <p:nvPr/>
        </p:nvSpPr>
        <p:spPr>
          <a:xfrm>
            <a:off x="3474720" y="5360015"/>
            <a:ext cx="4911153" cy="923330"/>
          </a:xfrm>
          <a:prstGeom prst="rect">
            <a:avLst/>
          </a:prstGeom>
          <a:noFill/>
        </p:spPr>
        <p:txBody>
          <a:bodyPr wrap="none" rtlCol="0">
            <a:spAutoFit/>
          </a:bodyPr>
          <a:lstStyle/>
          <a:p>
            <a:pPr algn="ctr"/>
            <a:r>
              <a:rPr lang="en-US" dirty="0" smtClean="0"/>
              <a:t>A COMPLETE GUIDELINE</a:t>
            </a:r>
          </a:p>
          <a:p>
            <a:pPr algn="ctr"/>
            <a:r>
              <a:rPr lang="en-US" dirty="0" smtClean="0"/>
              <a:t>COURSE: INTRODUCTION TO DATABASE</a:t>
            </a:r>
          </a:p>
          <a:p>
            <a:pPr algn="ctr"/>
            <a:r>
              <a:rPr lang="en-US" dirty="0" smtClean="0"/>
              <a:t>COURSE TEACHER: JUENA AHMED NOSHIN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800" b="1" dirty="0" smtClean="0"/>
              <a:t>Office: D0301F</a:t>
            </a:r>
            <a:endParaRPr lang="en-US" sz="2800" dirty="0" smtClean="0"/>
          </a:p>
          <a:p>
            <a:r>
              <a:rPr lang="en-US" sz="2800" b="1" dirty="0" smtClean="0"/>
              <a:t>Email: </a:t>
            </a:r>
            <a:r>
              <a:rPr lang="en-US" sz="2800" dirty="0" smtClean="0"/>
              <a:t>juena@aiub.edu</a:t>
            </a:r>
          </a:p>
          <a:p>
            <a:r>
              <a:rPr lang="en-US" sz="2800" b="1" dirty="0" smtClean="0"/>
              <a:t>Mobile: </a:t>
            </a:r>
            <a:r>
              <a:rPr lang="en-US" sz="2800" dirty="0" smtClean="0"/>
              <a:t>01677065851(Emergency ONLY)</a:t>
            </a:r>
          </a:p>
          <a:p>
            <a:endParaRPr lang="en-US" sz="2800" dirty="0" smtClean="0"/>
          </a:p>
        </p:txBody>
      </p:sp>
      <p:sp>
        <p:nvSpPr>
          <p:cNvPr id="2" name="Title 1"/>
          <p:cNvSpPr>
            <a:spLocks noGrp="1"/>
          </p:cNvSpPr>
          <p:nvPr>
            <p:ph type="title"/>
          </p:nvPr>
        </p:nvSpPr>
        <p:spPr/>
        <p:txBody>
          <a:bodyPr/>
          <a:lstStyle/>
          <a:p>
            <a:r>
              <a:rPr lang="en-US" dirty="0" smtClean="0"/>
              <a:t>Contacts</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Course </a:t>
            </a:r>
            <a:r>
              <a:rPr lang="en-US" sz="1400" b="1" i="1" dirty="0">
                <a:solidFill>
                  <a:schemeClr val="bg1">
                    <a:lumMod val="75000"/>
                    <a:lumOff val="25000"/>
                  </a:schemeClr>
                </a:solidFill>
              </a:rPr>
              <a:t>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481527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636" y="975358"/>
            <a:ext cx="6553200" cy="4774277"/>
          </a:xfrm>
        </p:spPr>
        <p:txBody>
          <a:bodyPr/>
          <a:lstStyle/>
          <a:p>
            <a:r>
              <a:rPr lang="en-US" dirty="0" smtClean="0"/>
              <a:t>Course code:</a:t>
            </a:r>
            <a:br>
              <a:rPr lang="en-US" dirty="0" smtClean="0"/>
            </a:br>
            <a:r>
              <a:rPr lang="en-US" sz="1600" dirty="0" smtClean="0"/>
              <a:t>csc 2107</a:t>
            </a:r>
            <a:br>
              <a:rPr lang="en-US" sz="1600" dirty="0" smtClean="0"/>
            </a:br>
            <a:r>
              <a:rPr lang="en-US" dirty="0" smtClean="0"/>
              <a:t>Course name:</a:t>
            </a:r>
            <a:br>
              <a:rPr lang="en-US" dirty="0" smtClean="0"/>
            </a:br>
            <a:r>
              <a:rPr lang="en-US" sz="4800" dirty="0" smtClean="0"/>
              <a:t>introduction to database</a:t>
            </a:r>
            <a:r>
              <a:rPr lang="en-US" dirty="0" smtClean="0"/>
              <a:t/>
            </a:r>
            <a:br>
              <a:rPr lang="en-US" dirty="0" smtClean="0"/>
            </a:br>
            <a:r>
              <a:rPr lang="en-US" dirty="0" smtClean="0"/>
              <a:t>Course Teacher:</a:t>
            </a:r>
            <a:br>
              <a:rPr lang="en-US" dirty="0" smtClean="0"/>
            </a:br>
            <a:r>
              <a:rPr lang="en-US" sz="2800" dirty="0" smtClean="0"/>
              <a:t>juena ahmed noshin</a:t>
            </a:r>
            <a:br>
              <a:rPr lang="en-US" sz="2800" dirty="0" smtClean="0"/>
            </a:br>
            <a:endParaRPr lang="en-US" sz="2800" dirty="0"/>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3022041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2222287"/>
            <a:ext cx="10554574" cy="4014740"/>
          </a:xfrm>
        </p:spPr>
        <p:txBody>
          <a:bodyPr>
            <a:normAutofit/>
          </a:bodyPr>
          <a:lstStyle/>
          <a:p>
            <a:pPr marL="0" indent="0">
              <a:buNone/>
            </a:pPr>
            <a:endParaRPr lang="en-US" sz="2400" dirty="0"/>
          </a:p>
          <a:p>
            <a:pPr marL="342900" indent="-342900">
              <a:buFont typeface="Arial" pitchFamily="34" charset="0"/>
              <a:buChar char="•"/>
            </a:pPr>
            <a:r>
              <a:rPr lang="en-US" sz="2400" dirty="0" smtClean="0"/>
              <a:t>Theory class- Two(2) hours</a:t>
            </a:r>
          </a:p>
          <a:p>
            <a:pPr marL="342900" indent="-342900">
              <a:buFont typeface="Arial" pitchFamily="34" charset="0"/>
              <a:buChar char="•"/>
            </a:pPr>
            <a:r>
              <a:rPr lang="en-US" sz="2400" dirty="0" smtClean="0"/>
              <a:t>Lab class- Three(3) hours</a:t>
            </a:r>
          </a:p>
        </p:txBody>
      </p:sp>
      <p:sp>
        <p:nvSpPr>
          <p:cNvPr id="2" name="Title 1"/>
          <p:cNvSpPr>
            <a:spLocks noGrp="1"/>
          </p:cNvSpPr>
          <p:nvPr>
            <p:ph type="title"/>
          </p:nvPr>
        </p:nvSpPr>
        <p:spPr/>
        <p:txBody>
          <a:bodyPr/>
          <a:lstStyle/>
          <a:p>
            <a:r>
              <a:rPr lang="en-US" dirty="0"/>
              <a:t>ABOUT THIS </a:t>
            </a:r>
            <a:r>
              <a:rPr lang="en-US" dirty="0" smtClean="0"/>
              <a:t>COURSE</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2413320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fontScale="92500" lnSpcReduction="20000"/>
          </a:bodyPr>
          <a:lstStyle/>
          <a:p>
            <a:pPr lvl="0" algn="l"/>
            <a:r>
              <a:rPr lang="en-US" sz="2400" dirty="0" smtClean="0"/>
              <a:t>To be able to:</a:t>
            </a:r>
          </a:p>
          <a:p>
            <a:pPr lvl="0" algn="l">
              <a:buFont typeface="Arial" pitchFamily="34" charset="0"/>
              <a:buChar char="•"/>
            </a:pPr>
            <a:r>
              <a:rPr lang="en-US" sz="2400" dirty="0" smtClean="0"/>
              <a:t>I</a:t>
            </a:r>
            <a:r>
              <a:rPr lang="en-US" sz="2400" dirty="0" smtClean="0"/>
              <a:t>dentify </a:t>
            </a:r>
            <a:r>
              <a:rPr lang="en-US" sz="2400" dirty="0" smtClean="0"/>
              <a:t>the drawbacks of file-based management system and the necessity of Database management system</a:t>
            </a:r>
          </a:p>
          <a:p>
            <a:pPr lvl="0" algn="l">
              <a:buFont typeface="Arial" pitchFamily="34" charset="0"/>
              <a:buChar char="•"/>
            </a:pPr>
            <a:r>
              <a:rPr lang="en-US" sz="2400" dirty="0" smtClean="0"/>
              <a:t>Use </a:t>
            </a:r>
            <a:r>
              <a:rPr lang="en-US" sz="2400" dirty="0" smtClean="0"/>
              <a:t>modern </a:t>
            </a:r>
            <a:r>
              <a:rPr lang="en-US" sz="2400" dirty="0" smtClean="0"/>
              <a:t>tools </a:t>
            </a:r>
            <a:r>
              <a:rPr lang="en-US" sz="2400" dirty="0" smtClean="0"/>
              <a:t>utilized</a:t>
            </a:r>
            <a:r>
              <a:rPr lang="en-US" sz="2400" dirty="0" smtClean="0"/>
              <a:t> </a:t>
            </a:r>
            <a:r>
              <a:rPr lang="en-US" sz="2400" dirty="0" smtClean="0"/>
              <a:t>in Database management system.</a:t>
            </a:r>
          </a:p>
          <a:p>
            <a:pPr lvl="0" algn="l">
              <a:buFont typeface="Arial" pitchFamily="34" charset="0"/>
              <a:buChar char="•"/>
            </a:pPr>
            <a:r>
              <a:rPr lang="en-US" sz="2400" dirty="0" smtClean="0"/>
              <a:t>Understand </a:t>
            </a:r>
            <a:r>
              <a:rPr lang="en-US" sz="2400" dirty="0" smtClean="0"/>
              <a:t>different types of terminologies used in Database management system</a:t>
            </a:r>
          </a:p>
          <a:p>
            <a:pPr lvl="0" algn="l">
              <a:buFont typeface="Arial" pitchFamily="34" charset="0"/>
              <a:buChar char="•"/>
            </a:pPr>
            <a:r>
              <a:rPr lang="en-US" sz="2400" dirty="0" smtClean="0"/>
              <a:t>Discuss different tools and techniques for better performance of Database management system</a:t>
            </a:r>
          </a:p>
          <a:p>
            <a:pPr lvl="0" algn="l">
              <a:buFont typeface="Arial" pitchFamily="34" charset="0"/>
              <a:buChar char="•"/>
            </a:pPr>
            <a:r>
              <a:rPr lang="en-US" sz="2400" dirty="0" smtClean="0"/>
              <a:t>Execute necessary and sufficient SQLs</a:t>
            </a:r>
          </a:p>
          <a:p>
            <a:pPr lvl="0" algn="l">
              <a:buFont typeface="Arial" pitchFamily="34" charset="0"/>
              <a:buChar char="•"/>
            </a:pPr>
            <a:r>
              <a:rPr lang="en-US" sz="2400" dirty="0" smtClean="0"/>
              <a:t>Design ER Models and Diagrams</a:t>
            </a:r>
          </a:p>
          <a:p>
            <a:pPr lvl="0" algn="l">
              <a:buFont typeface="Arial" pitchFamily="34" charset="0"/>
              <a:buChar char="•"/>
            </a:pPr>
            <a:r>
              <a:rPr lang="en-US" sz="2400" dirty="0" smtClean="0"/>
              <a:t>Use </a:t>
            </a:r>
            <a:r>
              <a:rPr lang="en-US" sz="2400" dirty="0" smtClean="0"/>
              <a:t>different </a:t>
            </a:r>
            <a:r>
              <a:rPr lang="en-US" sz="2400" dirty="0" smtClean="0"/>
              <a:t>types of Normalization </a:t>
            </a:r>
            <a:r>
              <a:rPr lang="en-US" sz="2400" dirty="0" smtClean="0"/>
              <a:t>process</a:t>
            </a:r>
            <a:endParaRPr lang="en-US" sz="2400" dirty="0" smtClean="0"/>
          </a:p>
          <a:p>
            <a:pPr lvl="0" algn="l">
              <a:buFont typeface="Arial" pitchFamily="34" charset="0"/>
              <a:buChar char="•"/>
            </a:pPr>
            <a:r>
              <a:rPr lang="en-US" sz="2400" dirty="0" smtClean="0"/>
              <a:t>Analyze a system with a view to DBMS </a:t>
            </a:r>
            <a:r>
              <a:rPr lang="en-US" sz="2400" dirty="0" smtClean="0"/>
              <a:t>implementation</a:t>
            </a:r>
            <a:endParaRPr lang="en-US" sz="2400" dirty="0" smtClean="0"/>
          </a:p>
          <a:p>
            <a:pPr lvl="0" algn="l">
              <a:buFont typeface="Arial" pitchFamily="34" charset="0"/>
              <a:buChar char="•"/>
            </a:pPr>
            <a:r>
              <a:rPr lang="en-US" sz="2400" dirty="0" smtClean="0"/>
              <a:t>Understand different types of joining and use of different complex queries</a:t>
            </a:r>
          </a:p>
          <a:p>
            <a:pPr marL="342900" indent="-342900"/>
            <a:r>
              <a:rPr lang="en-US" sz="2400" dirty="0" smtClean="0"/>
              <a:t/>
            </a:r>
            <a:br>
              <a:rPr lang="en-US" sz="2400" dirty="0" smtClean="0"/>
            </a:br>
            <a:endParaRPr lang="en-US" sz="2400" dirty="0"/>
          </a:p>
        </p:txBody>
      </p:sp>
      <p:sp>
        <p:nvSpPr>
          <p:cNvPr id="2" name="Title 1"/>
          <p:cNvSpPr>
            <a:spLocks noGrp="1"/>
          </p:cNvSpPr>
          <p:nvPr>
            <p:ph type="title"/>
          </p:nvPr>
        </p:nvSpPr>
        <p:spPr/>
        <p:txBody>
          <a:bodyPr/>
          <a:lstStyle/>
          <a:p>
            <a:r>
              <a:rPr lang="en-US" dirty="0" smtClean="0"/>
              <a:t>Course </a:t>
            </a:r>
            <a:r>
              <a:rPr lang="en-US" dirty="0" smtClean="0"/>
              <a:t>objective</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smtClean="0"/>
              <a:t>Database System Concepts</a:t>
            </a:r>
          </a:p>
          <a:p>
            <a:pPr lvl="1"/>
            <a:r>
              <a:rPr lang="en-US" sz="2000" dirty="0" smtClean="0"/>
              <a:t>Avi Silberschatz,  Henry F. Korth and  S. Sudarshan </a:t>
            </a:r>
          </a:p>
        </p:txBody>
      </p:sp>
      <p:sp>
        <p:nvSpPr>
          <p:cNvPr id="2" name="Title 1"/>
          <p:cNvSpPr>
            <a:spLocks noGrp="1"/>
          </p:cNvSpPr>
          <p:nvPr>
            <p:ph type="title"/>
          </p:nvPr>
        </p:nvSpPr>
        <p:spPr/>
        <p:txBody>
          <a:bodyPr/>
          <a:lstStyle/>
          <a:p>
            <a:r>
              <a:rPr lang="en-US" dirty="0" smtClean="0"/>
              <a:t>Reference Materials </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000630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0000" y="2187616"/>
            <a:ext cx="7397240" cy="4080616"/>
          </a:xfrm>
        </p:spPr>
        <p:txBody>
          <a:bodyPr>
            <a:normAutofit/>
          </a:bodyPr>
          <a:lstStyle/>
          <a:p>
            <a:pPr marL="0" indent="0" algn="l">
              <a:buNone/>
            </a:pPr>
            <a:r>
              <a:rPr lang="en-US" sz="2000" dirty="0" smtClean="0"/>
              <a:t>2 Theory Quizzes </a:t>
            </a:r>
            <a:r>
              <a:rPr lang="en-US" dirty="0" smtClean="0"/>
              <a:t>(Best 1)</a:t>
            </a:r>
            <a:r>
              <a:rPr lang="en-US" sz="2000" dirty="0"/>
              <a:t>	</a:t>
            </a:r>
            <a:r>
              <a:rPr lang="en-US" dirty="0" smtClean="0"/>
              <a:t>2</a:t>
            </a:r>
            <a:r>
              <a:rPr lang="en-US" sz="2000" dirty="0" smtClean="0"/>
              <a:t>0 </a:t>
            </a:r>
          </a:p>
          <a:p>
            <a:pPr marL="0" indent="0" algn="l">
              <a:buNone/>
            </a:pPr>
            <a:r>
              <a:rPr lang="en-US" dirty="0" smtClean="0"/>
              <a:t>Attendance 		10(Bonus 2)</a:t>
            </a:r>
          </a:p>
          <a:p>
            <a:pPr marL="0" indent="0" algn="l">
              <a:buNone/>
            </a:pPr>
            <a:r>
              <a:rPr lang="en-US" dirty="0" smtClean="0"/>
              <a:t>Lab Performances(All)	10</a:t>
            </a:r>
          </a:p>
          <a:p>
            <a:pPr marL="0" indent="0" algn="l">
              <a:buNone/>
            </a:pPr>
            <a:r>
              <a:rPr lang="en-US" dirty="0" smtClean="0"/>
              <a:t>Lab Exam		10</a:t>
            </a:r>
            <a:endParaRPr lang="en-US" sz="2000" dirty="0" smtClean="0"/>
          </a:p>
          <a:p>
            <a:pPr marL="0" indent="0" algn="l">
              <a:buNone/>
            </a:pPr>
            <a:r>
              <a:rPr lang="en-US" sz="2000" dirty="0" smtClean="0"/>
              <a:t>Term Written Exam	5</a:t>
            </a:r>
            <a:r>
              <a:rPr lang="en-US" dirty="0" smtClean="0"/>
              <a:t>0</a:t>
            </a:r>
            <a:endParaRPr lang="en-US" sz="2000" dirty="0" smtClean="0"/>
          </a:p>
          <a:p>
            <a:pPr marL="0" indent="0" algn="l">
              <a:buNone/>
            </a:pPr>
            <a:r>
              <a:rPr lang="en-US" sz="2000" dirty="0" smtClean="0"/>
              <a:t>---------------------------------------------------------------</a:t>
            </a:r>
          </a:p>
          <a:p>
            <a:pPr marL="0" indent="0" algn="l">
              <a:buNone/>
            </a:pPr>
            <a:r>
              <a:rPr lang="en-US" sz="2000" dirty="0" smtClean="0"/>
              <a:t>Total			100</a:t>
            </a:r>
          </a:p>
          <a:p>
            <a:pPr marL="0" indent="0">
              <a:buNone/>
            </a:pPr>
            <a:endParaRPr lang="en-US" sz="2000" dirty="0" smtClean="0"/>
          </a:p>
          <a:p>
            <a:endParaRPr lang="en-US" sz="2000" dirty="0" smtClean="0"/>
          </a:p>
        </p:txBody>
      </p:sp>
      <p:sp>
        <p:nvSpPr>
          <p:cNvPr id="2" name="Title 1"/>
          <p:cNvSpPr>
            <a:spLocks noGrp="1"/>
          </p:cNvSpPr>
          <p:nvPr>
            <p:ph type="title"/>
          </p:nvPr>
        </p:nvSpPr>
        <p:spPr/>
        <p:txBody>
          <a:bodyPr/>
          <a:lstStyle/>
          <a:p>
            <a:r>
              <a:rPr lang="en-US" dirty="0" smtClean="0"/>
              <a:t>midterm Marks Distribution</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308182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0000" y="2187616"/>
            <a:ext cx="7397240" cy="4080616"/>
          </a:xfrm>
        </p:spPr>
        <p:txBody>
          <a:bodyPr>
            <a:normAutofit/>
          </a:bodyPr>
          <a:lstStyle/>
          <a:p>
            <a:pPr algn="l"/>
            <a:r>
              <a:rPr lang="en-US" dirty="0"/>
              <a:t>2 Theory Quizzes (Best 1)	</a:t>
            </a:r>
            <a:r>
              <a:rPr lang="en-US" dirty="0" smtClean="0"/>
              <a:t>15</a:t>
            </a:r>
            <a:endParaRPr lang="en-US" dirty="0"/>
          </a:p>
          <a:p>
            <a:pPr algn="l"/>
            <a:r>
              <a:rPr lang="en-US" dirty="0"/>
              <a:t>Attendance 		10(Bonus 2)</a:t>
            </a:r>
          </a:p>
          <a:p>
            <a:pPr algn="l"/>
            <a:r>
              <a:rPr lang="en-US" dirty="0"/>
              <a:t>Lab Performances(All)	10</a:t>
            </a:r>
          </a:p>
          <a:p>
            <a:pPr algn="l"/>
            <a:r>
              <a:rPr lang="en-US" dirty="0" smtClean="0"/>
              <a:t>Project</a:t>
            </a:r>
            <a:r>
              <a:rPr lang="en-US" dirty="0"/>
              <a:t>		</a:t>
            </a:r>
            <a:r>
              <a:rPr lang="en-US" dirty="0" smtClean="0"/>
              <a:t>	25</a:t>
            </a:r>
            <a:endParaRPr lang="en-US" dirty="0"/>
          </a:p>
          <a:p>
            <a:pPr algn="l"/>
            <a:r>
              <a:rPr lang="en-US" dirty="0"/>
              <a:t>Term Written Exam	</a:t>
            </a:r>
            <a:r>
              <a:rPr lang="en-US" dirty="0" smtClean="0"/>
              <a:t>40</a:t>
            </a:r>
            <a:endParaRPr lang="en-US" dirty="0"/>
          </a:p>
          <a:p>
            <a:pPr algn="l"/>
            <a:r>
              <a:rPr lang="en-US" dirty="0"/>
              <a:t>---------------------------------------------------------------</a:t>
            </a:r>
          </a:p>
          <a:p>
            <a:pPr algn="l"/>
            <a:r>
              <a:rPr lang="en-US" dirty="0"/>
              <a:t>Total			100</a:t>
            </a:r>
          </a:p>
          <a:p>
            <a:pPr algn="l"/>
            <a:endParaRPr lang="en-US" sz="2000" dirty="0" smtClean="0"/>
          </a:p>
        </p:txBody>
      </p:sp>
      <p:sp>
        <p:nvSpPr>
          <p:cNvPr id="2" name="Title 1"/>
          <p:cNvSpPr>
            <a:spLocks noGrp="1"/>
          </p:cNvSpPr>
          <p:nvPr>
            <p:ph type="title"/>
          </p:nvPr>
        </p:nvSpPr>
        <p:spPr/>
        <p:txBody>
          <a:bodyPr/>
          <a:lstStyle/>
          <a:p>
            <a:r>
              <a:rPr lang="en-US" dirty="0" smtClean="0"/>
              <a:t>Finalterm Marks Distribution</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308182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grade Marks Distribution</a:t>
            </a:r>
            <a:endParaRPr lang="en-US" dirty="0"/>
          </a:p>
        </p:txBody>
      </p:sp>
      <p:sp>
        <p:nvSpPr>
          <p:cNvPr id="5" name="Content Placeholder 2"/>
          <p:cNvSpPr txBox="1">
            <a:spLocks/>
          </p:cNvSpPr>
          <p:nvPr/>
        </p:nvSpPr>
        <p:spPr>
          <a:xfrm>
            <a:off x="816328" y="1933733"/>
            <a:ext cx="3425742" cy="351652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400" dirty="0"/>
              <a:t>Mid Term – </a:t>
            </a:r>
            <a:r>
              <a:rPr lang="en-US" sz="2400" dirty="0" smtClean="0"/>
              <a:t> 40</a:t>
            </a:r>
            <a:r>
              <a:rPr lang="en-US" sz="2400" dirty="0"/>
              <a:t>%</a:t>
            </a:r>
          </a:p>
          <a:p>
            <a:pPr marL="0" indent="0">
              <a:buNone/>
            </a:pPr>
            <a:r>
              <a:rPr lang="en-US" sz="2400" dirty="0"/>
              <a:t>Final Term – </a:t>
            </a:r>
            <a:r>
              <a:rPr lang="en-US" sz="2400" dirty="0" smtClean="0"/>
              <a:t>60</a:t>
            </a:r>
            <a:r>
              <a:rPr lang="en-US" sz="2400" dirty="0"/>
              <a:t>%</a:t>
            </a:r>
          </a:p>
          <a:p>
            <a:pPr marL="0" indent="0">
              <a:buNone/>
            </a:pPr>
            <a:r>
              <a:rPr lang="en-US" sz="2400" dirty="0"/>
              <a:t>-----------------------------</a:t>
            </a:r>
          </a:p>
          <a:p>
            <a:pPr marL="0" indent="0">
              <a:buNone/>
            </a:pPr>
            <a:r>
              <a:rPr lang="en-US" sz="2400" dirty="0"/>
              <a:t>Total          - 100</a:t>
            </a:r>
            <a:r>
              <a:rPr lang="en-US" sz="2400" dirty="0" smtClean="0"/>
              <a:t>%</a:t>
            </a:r>
            <a:endParaRPr lang="en-US" sz="2400"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308182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endParaRPr lang="en-US" sz="1600" dirty="0"/>
          </a:p>
          <a:p>
            <a:pPr marL="342900" indent="-342900">
              <a:buFont typeface="Arial" pitchFamily="34" charset="0"/>
              <a:buChar char="•"/>
            </a:pPr>
            <a:r>
              <a:rPr lang="en-US" sz="2400" dirty="0" smtClean="0"/>
              <a:t>Entering the University without ID card is strictly prohibited</a:t>
            </a:r>
          </a:p>
          <a:p>
            <a:pPr marL="342900" indent="-342900">
              <a:buFont typeface="Arial" pitchFamily="34" charset="0"/>
              <a:buChar char="•"/>
            </a:pPr>
            <a:r>
              <a:rPr lang="en-US" sz="2400" dirty="0" smtClean="0"/>
              <a:t>No students will be allowed to sit in the class/exams without student ID card</a:t>
            </a:r>
          </a:p>
          <a:p>
            <a:pPr marL="342900" indent="-342900">
              <a:buFont typeface="Arial" pitchFamily="34" charset="0"/>
              <a:buChar char="•"/>
            </a:pPr>
            <a:r>
              <a:rPr lang="en-US" sz="2400" dirty="0" smtClean="0"/>
              <a:t>Keep your  campus clean</a:t>
            </a:r>
            <a:br>
              <a:rPr lang="en-US" sz="2400" dirty="0" smtClean="0"/>
            </a:br>
            <a:endParaRPr lang="en-US" sz="2400" dirty="0"/>
          </a:p>
        </p:txBody>
      </p:sp>
      <p:sp>
        <p:nvSpPr>
          <p:cNvPr id="2" name="Title 1"/>
          <p:cNvSpPr>
            <a:spLocks noGrp="1"/>
          </p:cNvSpPr>
          <p:nvPr>
            <p:ph type="title"/>
          </p:nvPr>
        </p:nvSpPr>
        <p:spPr/>
        <p:txBody>
          <a:bodyPr/>
          <a:lstStyle/>
          <a:p>
            <a:r>
              <a:rPr lang="en-US" dirty="0" smtClean="0"/>
              <a:t>general university Rules</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409174"/>
          </a:xfrm>
        </p:spPr>
        <p:txBody>
          <a:bodyPr>
            <a:normAutofit fontScale="85000" lnSpcReduction="20000"/>
          </a:bodyPr>
          <a:lstStyle/>
          <a:p>
            <a:pPr lvl="0"/>
            <a:r>
              <a:rPr lang="en-US" sz="1800" b="1" u="sng" dirty="0"/>
              <a:t>Student Attendance</a:t>
            </a:r>
          </a:p>
          <a:p>
            <a:pPr marL="285750" indent="-285750">
              <a:buFont typeface="Arial" pitchFamily="34" charset="0"/>
              <a:buChar char="•"/>
            </a:pPr>
            <a:r>
              <a:rPr lang="en-US" sz="1800" dirty="0"/>
              <a:t>All students are expected to attend all scheduled </a:t>
            </a:r>
            <a:r>
              <a:rPr lang="en-US" sz="1800" dirty="0" smtClean="0"/>
              <a:t>classes i.e. Attendance is mandatory!!</a:t>
            </a:r>
          </a:p>
          <a:p>
            <a:pPr marL="285750" indent="-285750">
              <a:buFont typeface="Arial" pitchFamily="34" charset="0"/>
              <a:buChar char="•"/>
            </a:pPr>
            <a:r>
              <a:rPr lang="en-US" sz="1800" dirty="0" smtClean="0"/>
              <a:t>Attendance </a:t>
            </a:r>
            <a:r>
              <a:rPr lang="en-US" sz="1800" dirty="0"/>
              <a:t>will be taken at the beginning of each class </a:t>
            </a:r>
            <a:r>
              <a:rPr lang="en-US" sz="1800" dirty="0" smtClean="0"/>
              <a:t>period (when course teacher enters the classroom). However students who come after the attendance is taken will be given attendance but marked LATE in the attendance sheet.</a:t>
            </a:r>
            <a:r>
              <a:rPr lang="en-US" sz="1800" dirty="0"/>
              <a:t> </a:t>
            </a:r>
            <a:endParaRPr lang="en-US" sz="1800" dirty="0" smtClean="0"/>
          </a:p>
          <a:p>
            <a:pPr marL="285750" indent="-285750">
              <a:buFont typeface="Arial" pitchFamily="34" charset="0"/>
              <a:buChar char="•"/>
            </a:pPr>
            <a:r>
              <a:rPr lang="en-US" sz="1800" dirty="0" smtClean="0"/>
              <a:t>If a student is late it is not necessary to </a:t>
            </a:r>
            <a:r>
              <a:rPr lang="en-US" sz="1800" dirty="0"/>
              <a:t>ask permission to enter the </a:t>
            </a:r>
            <a:r>
              <a:rPr lang="en-US" sz="1800" dirty="0" smtClean="0"/>
              <a:t>class</a:t>
            </a:r>
            <a:r>
              <a:rPr lang="en-US" sz="1800" dirty="0"/>
              <a:t> </a:t>
            </a:r>
            <a:r>
              <a:rPr lang="en-US" sz="1800" dirty="0" smtClean="0"/>
              <a:t>just make sure to be silent as possible when entering. </a:t>
            </a:r>
            <a:r>
              <a:rPr lang="en-US" sz="1800" dirty="0"/>
              <a:t>Same policy implies if a student wants to go out of the class for emergency reasons</a:t>
            </a:r>
            <a:r>
              <a:rPr lang="en-US" sz="1800" dirty="0" smtClean="0"/>
              <a:t>.</a:t>
            </a:r>
          </a:p>
          <a:p>
            <a:pPr marL="285750" indent="-285750">
              <a:buFont typeface="Arial" pitchFamily="34" charset="0"/>
              <a:buChar char="•"/>
            </a:pPr>
            <a:r>
              <a:rPr lang="en-US" sz="1800" dirty="0" smtClean="0"/>
              <a:t>A student who is almost ALWAYS LATE might receive deduction in their overall attendance mark</a:t>
            </a:r>
          </a:p>
          <a:p>
            <a:pPr marL="285750" indent="-285750">
              <a:buFont typeface="Arial" pitchFamily="34" charset="0"/>
              <a:buChar char="•"/>
            </a:pPr>
            <a:r>
              <a:rPr lang="en-US" sz="1800" dirty="0" smtClean="0"/>
              <a:t>A student who is present in every class through out the mid/ final term will get 2 marks bonus with mid/final term grade</a:t>
            </a:r>
          </a:p>
          <a:p>
            <a:pPr marL="285750" indent="-285750">
              <a:buFont typeface="Arial" pitchFamily="34" charset="0"/>
              <a:buChar char="•"/>
            </a:pPr>
            <a:r>
              <a:rPr lang="en-US" sz="1800" dirty="0" smtClean="0"/>
              <a:t>If a student miss 1 or 2 classes due to valid reason he/she can apply for missing attendance mark with supporting application and document through proper procedure discussed in class. If application is granted the student will get marks for missing attendance but under no circumstances will he/she qualify for attendance bonus </a:t>
            </a:r>
          </a:p>
          <a:p>
            <a:pPr marL="285750" indent="-285750">
              <a:buFont typeface="Arial" pitchFamily="34" charset="0"/>
              <a:buChar char="•"/>
            </a:pPr>
            <a:r>
              <a:rPr lang="en-US" sz="1800" dirty="0" smtClean="0"/>
              <a:t>A student who will miss more than 60% classes in mid/final term will not be allowed to sit for mid/final term exam under any circumstances and will obtain UW grade</a:t>
            </a:r>
          </a:p>
          <a:p>
            <a:pPr marL="285750" indent="-285750">
              <a:buFont typeface="Arial" pitchFamily="34" charset="0"/>
              <a:buChar char="•"/>
            </a:pPr>
            <a:endParaRPr lang="en-US" sz="1800" dirty="0"/>
          </a:p>
          <a:p>
            <a:pPr lvl="0"/>
            <a:r>
              <a:rPr lang="en-US" sz="1800" b="1" u="sng" dirty="0" smtClean="0"/>
              <a:t>Quiz , Exam, Performance, Projects and Assignment</a:t>
            </a:r>
          </a:p>
          <a:p>
            <a:pPr marL="285750" lvl="0" indent="-285750">
              <a:buFont typeface="Arial" pitchFamily="34" charset="0"/>
              <a:buChar char="•"/>
            </a:pPr>
            <a:r>
              <a:rPr lang="en-US" sz="1800" dirty="0" smtClean="0"/>
              <a:t>Learn to respect the DEADLINE</a:t>
            </a:r>
          </a:p>
          <a:p>
            <a:pPr marL="285750" lvl="0" indent="-285750">
              <a:buFont typeface="Arial" pitchFamily="34" charset="0"/>
              <a:buChar char="•"/>
            </a:pPr>
            <a:r>
              <a:rPr lang="en-US" sz="1800" dirty="0" smtClean="0"/>
              <a:t>No makeup quiz will be taken</a:t>
            </a:r>
          </a:p>
          <a:p>
            <a:pPr marL="285750" lvl="0" indent="-285750">
              <a:buFont typeface="Arial" pitchFamily="34" charset="0"/>
              <a:buChar char="•"/>
            </a:pPr>
            <a:r>
              <a:rPr lang="en-US" sz="1800" dirty="0" smtClean="0"/>
              <a:t>Deadlines are going to be STRICTLY followed regarding all assignments, performance, projects and exams</a:t>
            </a:r>
          </a:p>
          <a:p>
            <a:pPr marL="285750" lvl="0" indent="-285750">
              <a:buFont typeface="Arial" pitchFamily="34" charset="0"/>
              <a:buChar char="•"/>
            </a:pPr>
            <a:endParaRPr lang="en-US" sz="1600" b="1" dirty="0"/>
          </a:p>
        </p:txBody>
      </p:sp>
      <p:sp>
        <p:nvSpPr>
          <p:cNvPr id="2" name="Title 1"/>
          <p:cNvSpPr>
            <a:spLocks noGrp="1"/>
          </p:cNvSpPr>
          <p:nvPr>
            <p:ph type="title"/>
          </p:nvPr>
        </p:nvSpPr>
        <p:spPr/>
        <p:txBody>
          <a:bodyPr/>
          <a:lstStyle/>
          <a:p>
            <a:r>
              <a:rPr lang="en-US" dirty="0" smtClean="0"/>
              <a:t>COURSE POLICY</a:t>
            </a:r>
            <a:endParaRPr lang="en-US" dirty="0"/>
          </a:p>
        </p:txBody>
      </p:sp>
      <p:sp>
        <p:nvSpPr>
          <p:cNvPr id="5" name="Footer Placeholder 3"/>
          <p:cNvSpPr>
            <a:spLocks noGrp="1"/>
          </p:cNvSpPr>
          <p:nvPr>
            <p:ph type="ftr" sz="quarter" idx="16"/>
          </p:nvPr>
        </p:nvSpPr>
        <p:spPr>
          <a:xfrm>
            <a:off x="5298440" y="6502400"/>
            <a:ext cx="6893560" cy="355600"/>
          </a:xfrm>
        </p:spPr>
        <p:txBody>
          <a:bodyPr>
            <a:normAutofit/>
          </a:bodyPr>
          <a:lstStyle/>
          <a:p>
            <a:r>
              <a:rPr lang="en-US" sz="1400" b="1" i="1" dirty="0" smtClean="0">
                <a:solidFill>
                  <a:schemeClr val="bg1">
                    <a:lumMod val="75000"/>
                    <a:lumOff val="25000"/>
                  </a:schemeClr>
                </a:solidFill>
              </a:rPr>
              <a:t>                     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21293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sz="2400" dirty="0" smtClean="0"/>
              <a:t>To know about</a:t>
            </a:r>
            <a:r>
              <a:rPr lang="en-US" dirty="0" smtClean="0"/>
              <a:t>:</a:t>
            </a:r>
          </a:p>
          <a:p>
            <a:pPr marL="342900" indent="-342900" algn="l">
              <a:buFont typeface="Arial" pitchFamily="34" charset="0"/>
              <a:buChar char="•"/>
            </a:pPr>
            <a:r>
              <a:rPr lang="en-US" dirty="0" smtClean="0"/>
              <a:t>American International University-Bangladesh (AIUB)</a:t>
            </a:r>
          </a:p>
          <a:p>
            <a:pPr marL="342900" indent="-342900" algn="l">
              <a:buFont typeface="Arial" pitchFamily="34" charset="0"/>
              <a:buChar char="•"/>
            </a:pPr>
            <a:r>
              <a:rPr lang="en-US" dirty="0" smtClean="0"/>
              <a:t>Computer Science(CS) Department of AIUB</a:t>
            </a:r>
          </a:p>
          <a:p>
            <a:pPr marL="342900" indent="-342900" algn="l">
              <a:buFont typeface="Arial" pitchFamily="34" charset="0"/>
              <a:buChar char="•"/>
            </a:pPr>
            <a:r>
              <a:rPr lang="en-US" dirty="0" smtClean="0"/>
              <a:t>Course Teacher of this Course</a:t>
            </a:r>
          </a:p>
          <a:p>
            <a:pPr marL="342900" indent="-342900" algn="l">
              <a:buFont typeface="Arial" pitchFamily="34" charset="0"/>
              <a:buChar char="•"/>
            </a:pPr>
            <a:r>
              <a:rPr lang="en-US" dirty="0" smtClean="0"/>
              <a:t>Basic Information </a:t>
            </a:r>
            <a:r>
              <a:rPr lang="en-US" dirty="0"/>
              <a:t>R</a:t>
            </a:r>
            <a:r>
              <a:rPr lang="en-US" dirty="0" smtClean="0"/>
              <a:t>egarding this Course</a:t>
            </a:r>
          </a:p>
          <a:p>
            <a:pPr marL="342900" indent="-342900" algn="l">
              <a:buFont typeface="Arial" pitchFamily="34" charset="0"/>
              <a:buChar char="•"/>
            </a:pPr>
            <a:r>
              <a:rPr lang="en-US" dirty="0" smtClean="0"/>
              <a:t>Necessary Policies and Rules</a:t>
            </a:r>
          </a:p>
          <a:p>
            <a:pPr marL="342900" indent="-342900" algn="l">
              <a:buFont typeface="Arial" pitchFamily="34" charset="0"/>
              <a:buChar char="•"/>
            </a:pPr>
            <a:r>
              <a:rPr lang="en-US" dirty="0" smtClean="0"/>
              <a:t>Consulting Hours of Course Teacher</a:t>
            </a:r>
          </a:p>
          <a:p>
            <a:pPr marL="342900" indent="-342900" algn="l">
              <a:buFont typeface="Arial" pitchFamily="34" charset="0"/>
              <a:buChar char="•"/>
            </a:pPr>
            <a:r>
              <a:rPr lang="en-US" dirty="0" smtClean="0"/>
              <a:t>Outcome Based Education (OBE)</a:t>
            </a:r>
          </a:p>
          <a:p>
            <a:pPr algn="l"/>
            <a:endParaRPr lang="en-US" dirty="0" smtClean="0"/>
          </a:p>
          <a:p>
            <a:pPr marL="342900" indent="-342900" algn="l">
              <a:buFont typeface="Arial" pitchFamily="34" charset="0"/>
              <a:buChar char="•"/>
            </a:pPr>
            <a:endParaRPr lang="en-US" dirty="0" smtClean="0"/>
          </a:p>
          <a:p>
            <a:pPr marL="342900" indent="-342900">
              <a:buFont typeface="Arial" pitchFamily="34" charset="0"/>
              <a:buChar char="•"/>
            </a:pPr>
            <a:endParaRPr lang="en-US" dirty="0" smtClean="0"/>
          </a:p>
          <a:p>
            <a:endParaRPr lang="en-US" dirty="0"/>
          </a:p>
        </p:txBody>
      </p:sp>
      <p:sp>
        <p:nvSpPr>
          <p:cNvPr id="3" name="Title 2"/>
          <p:cNvSpPr>
            <a:spLocks noGrp="1"/>
          </p:cNvSpPr>
          <p:nvPr>
            <p:ph type="title"/>
          </p:nvPr>
        </p:nvSpPr>
        <p:spPr/>
        <p:txBody>
          <a:bodyPr/>
          <a:lstStyle/>
          <a:p>
            <a:r>
              <a:rPr lang="en-US" dirty="0" smtClean="0"/>
              <a:t>Learning objectives</a:t>
            </a:r>
            <a:endParaRPr lang="en-US" dirty="0"/>
          </a:p>
        </p:txBody>
      </p:sp>
    </p:spTree>
    <p:extLst>
      <p:ext uri="{BB962C8B-B14F-4D97-AF65-F5344CB8AC3E}">
        <p14:creationId xmlns:p14="http://schemas.microsoft.com/office/powerpoint/2010/main" xmlns="" val="2890925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90173"/>
          </a:xfrm>
        </p:spPr>
        <p:txBody>
          <a:bodyPr>
            <a:normAutofit fontScale="25000" lnSpcReduction="20000"/>
          </a:bodyPr>
          <a:lstStyle/>
          <a:p>
            <a:pPr marL="285750" lvl="0" indent="-285750">
              <a:buFont typeface="Arial" pitchFamily="34" charset="0"/>
              <a:buChar char="•"/>
            </a:pPr>
            <a:endParaRPr lang="en-US" sz="1600" b="1" dirty="0"/>
          </a:p>
          <a:p>
            <a:pPr lvl="0"/>
            <a:r>
              <a:rPr lang="en-US" sz="5600" b="1" u="sng" dirty="0"/>
              <a:t>Poor grades in Midterm Exam:</a:t>
            </a:r>
          </a:p>
          <a:p>
            <a:pPr marL="285750" indent="-285750">
              <a:buFont typeface="Arial" pitchFamily="34" charset="0"/>
              <a:buChar char="•"/>
            </a:pPr>
            <a:r>
              <a:rPr lang="en-US" sz="5600" dirty="0"/>
              <a:t>Students with “</a:t>
            </a:r>
            <a:r>
              <a:rPr lang="en-US" sz="5600" b="1" dirty="0"/>
              <a:t>F</a:t>
            </a:r>
            <a:r>
              <a:rPr lang="en-US" sz="5600" dirty="0"/>
              <a:t>” or “</a:t>
            </a:r>
            <a:r>
              <a:rPr lang="en-US" sz="5600" b="1" dirty="0"/>
              <a:t>I</a:t>
            </a:r>
            <a:r>
              <a:rPr lang="en-US" sz="5600" dirty="0"/>
              <a:t>” in the midterm, </a:t>
            </a:r>
            <a:r>
              <a:rPr lang="en-US" sz="5600" dirty="0" smtClean="0"/>
              <a:t>MUST </a:t>
            </a:r>
            <a:r>
              <a:rPr lang="en-US" sz="5600" dirty="0"/>
              <a:t>drop (as per policy) the course right after the mid-term exam (within a week). </a:t>
            </a:r>
            <a:endParaRPr lang="en-US" sz="5600" dirty="0" smtClean="0"/>
          </a:p>
          <a:p>
            <a:pPr marL="285750" indent="-285750">
              <a:buFont typeface="Arial" pitchFamily="34" charset="0"/>
              <a:buChar char="•"/>
            </a:pPr>
            <a:r>
              <a:rPr lang="en-US" sz="5600" dirty="0" smtClean="0"/>
              <a:t>If </a:t>
            </a:r>
            <a:r>
              <a:rPr lang="en-US" sz="5600" dirty="0"/>
              <a:t>you wish to continue with “</a:t>
            </a:r>
            <a:r>
              <a:rPr lang="en-US" sz="5600" b="1" dirty="0"/>
              <a:t>F</a:t>
            </a:r>
            <a:r>
              <a:rPr lang="en-US" sz="5600" dirty="0"/>
              <a:t>” at your own risk and if you receive “</a:t>
            </a:r>
            <a:r>
              <a:rPr lang="en-US" sz="5600" b="1" dirty="0"/>
              <a:t>F</a:t>
            </a:r>
            <a:r>
              <a:rPr lang="en-US" sz="5600" dirty="0"/>
              <a:t>” </a:t>
            </a:r>
            <a:r>
              <a:rPr lang="en-US" sz="5600" dirty="0" smtClean="0"/>
              <a:t>as your final grade </a:t>
            </a:r>
            <a:r>
              <a:rPr lang="en-US" sz="5600" dirty="0"/>
              <a:t>you won’t be allowed to drop the </a:t>
            </a:r>
            <a:r>
              <a:rPr lang="en-US" sz="5600" dirty="0" smtClean="0"/>
              <a:t>course under any circumstances.</a:t>
            </a:r>
          </a:p>
          <a:p>
            <a:pPr lvl="0"/>
            <a:endParaRPr lang="en-US" sz="5600" b="1" dirty="0"/>
          </a:p>
          <a:p>
            <a:pPr lvl="0"/>
            <a:r>
              <a:rPr lang="en-US" sz="5600" b="1" u="sng" dirty="0" smtClean="0"/>
              <a:t>SETB Exam For Mid/Final</a:t>
            </a:r>
          </a:p>
          <a:p>
            <a:pPr marL="285750" lvl="0" indent="-285750">
              <a:buFont typeface="Arial" pitchFamily="34" charset="0"/>
              <a:buChar char="•"/>
            </a:pPr>
            <a:r>
              <a:rPr lang="en-US" sz="5600" dirty="0" smtClean="0"/>
              <a:t>If for some severe reason a student fail to attend mid/final term written exam during the exam week but has completed all other requirements i.e.  quiz, assignment etc.  for the course then under special consideration by the department </a:t>
            </a:r>
            <a:r>
              <a:rPr lang="en-US" sz="5600" dirty="0" smtClean="0"/>
              <a:t>Head Sir  </a:t>
            </a:r>
            <a:r>
              <a:rPr lang="en-US" sz="5600" dirty="0" smtClean="0"/>
              <a:t>he/she might be allowed to sit for SETB exam according to university policy.</a:t>
            </a:r>
          </a:p>
          <a:p>
            <a:pPr marL="285750" lvl="0" indent="-285750">
              <a:buFont typeface="Arial" pitchFamily="34" charset="0"/>
              <a:buChar char="•"/>
            </a:pPr>
            <a:r>
              <a:rPr lang="en-US" sz="5600" dirty="0" smtClean="0"/>
              <a:t>A student will also be allowed for SETB exam if he/she has clash exam during exam week.</a:t>
            </a:r>
          </a:p>
          <a:p>
            <a:pPr marL="285750" lvl="0" indent="-285750">
              <a:buFont typeface="Arial" pitchFamily="34" charset="0"/>
              <a:buChar char="•"/>
            </a:pPr>
            <a:r>
              <a:rPr lang="en-US" sz="5600" dirty="0" smtClean="0"/>
              <a:t>All policies regarding SET B will be discussed in details during class and also notice regarding SETB  will be uploaded when deemed necessary</a:t>
            </a:r>
          </a:p>
          <a:p>
            <a:pPr lvl="0"/>
            <a:endParaRPr lang="en-US" sz="5600" dirty="0" smtClean="0"/>
          </a:p>
          <a:p>
            <a:r>
              <a:rPr lang="en-US" sz="5600" b="1" u="sng" dirty="0" smtClean="0"/>
              <a:t>Bonus</a:t>
            </a:r>
          </a:p>
          <a:p>
            <a:pPr marL="457200" indent="-457200">
              <a:buFont typeface="Arial" pitchFamily="34" charset="0"/>
              <a:buChar char="•"/>
            </a:pPr>
            <a:r>
              <a:rPr lang="en-US" sz="5600" dirty="0" smtClean="0"/>
              <a:t>There </a:t>
            </a:r>
            <a:r>
              <a:rPr lang="en-US" sz="5600" dirty="0"/>
              <a:t>is no provision for any </a:t>
            </a:r>
            <a:r>
              <a:rPr lang="en-US" sz="5600" dirty="0" smtClean="0"/>
              <a:t>request for bonus marking especially via phone or email</a:t>
            </a:r>
          </a:p>
          <a:p>
            <a:pPr marL="457200" indent="-457200">
              <a:buFont typeface="Arial" pitchFamily="34" charset="0"/>
              <a:buChar char="•"/>
            </a:pPr>
            <a:r>
              <a:rPr lang="en-US" sz="5600" dirty="0" smtClean="0"/>
              <a:t>If </a:t>
            </a:r>
            <a:r>
              <a:rPr lang="en-US" sz="5600" dirty="0"/>
              <a:t>such requests are made, </a:t>
            </a:r>
            <a:r>
              <a:rPr lang="en-US" sz="5600" dirty="0" smtClean="0"/>
              <a:t>penalty might  </a:t>
            </a:r>
            <a:r>
              <a:rPr lang="en-US" sz="5600" dirty="0"/>
              <a:t>be </a:t>
            </a:r>
            <a:r>
              <a:rPr lang="en-US" sz="5600" dirty="0" smtClean="0"/>
              <a:t>applied in severe circumstances</a:t>
            </a:r>
            <a:endParaRPr lang="en-US" sz="5600" dirty="0"/>
          </a:p>
          <a:p>
            <a:endParaRPr lang="en-US" sz="2700" dirty="0">
              <a:solidFill>
                <a:srgbClr val="FF0000"/>
              </a:solidFill>
            </a:endParaRPr>
          </a:p>
          <a:p>
            <a:endParaRPr lang="en-US" sz="1600" dirty="0"/>
          </a:p>
        </p:txBody>
      </p:sp>
      <p:sp>
        <p:nvSpPr>
          <p:cNvPr id="2" name="Title 1"/>
          <p:cNvSpPr>
            <a:spLocks noGrp="1"/>
          </p:cNvSpPr>
          <p:nvPr>
            <p:ph type="title"/>
          </p:nvPr>
        </p:nvSpPr>
        <p:spPr/>
        <p:txBody>
          <a:bodyPr/>
          <a:lstStyle/>
          <a:p>
            <a:r>
              <a:rPr lang="en-US" dirty="0" smtClean="0"/>
              <a:t>COURSE POLICY</a:t>
            </a:r>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3714637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342900" indent="-342900">
              <a:buFont typeface="Arial" pitchFamily="34" charset="0"/>
              <a:buChar char="•"/>
            </a:pPr>
            <a:r>
              <a:rPr lang="en-US" sz="1600" dirty="0"/>
              <a:t>Please keep silent during lecture time</a:t>
            </a:r>
          </a:p>
          <a:p>
            <a:pPr marL="342900" indent="-342900">
              <a:buFont typeface="Arial" pitchFamily="34" charset="0"/>
              <a:buChar char="•"/>
            </a:pPr>
            <a:r>
              <a:rPr lang="en-US" sz="1600" dirty="0" smtClean="0"/>
              <a:t>There </a:t>
            </a:r>
            <a:r>
              <a:rPr lang="en-US" sz="1600" dirty="0"/>
              <a:t>will be session for questioning after completing each topic/subtopic/chapter</a:t>
            </a:r>
          </a:p>
          <a:p>
            <a:pPr marL="342900" indent="-342900">
              <a:buFont typeface="Arial" pitchFamily="34" charset="0"/>
              <a:buChar char="•"/>
            </a:pPr>
            <a:r>
              <a:rPr lang="en-US" sz="1600" dirty="0"/>
              <a:t>Please ask your personal question in break /after finishing lecture/ consulting hours</a:t>
            </a:r>
          </a:p>
          <a:p>
            <a:pPr marL="342900" indent="-342900">
              <a:buFont typeface="Arial" pitchFamily="34" charset="0"/>
              <a:buChar char="•"/>
            </a:pPr>
            <a:r>
              <a:rPr lang="en-US" sz="1600" dirty="0"/>
              <a:t>If some of you already know the materials I am discussing, give chance to other students to understand the </a:t>
            </a:r>
            <a:r>
              <a:rPr lang="en-US" sz="1600" dirty="0" smtClean="0"/>
              <a:t>matter</a:t>
            </a:r>
          </a:p>
          <a:p>
            <a:pPr marL="342900" indent="-342900">
              <a:buFont typeface="Arial" pitchFamily="34" charset="0"/>
              <a:buChar char="•"/>
            </a:pPr>
            <a:r>
              <a:rPr lang="en-US" sz="1600" dirty="0" smtClean="0"/>
              <a:t>Break will be given during class. However you are strictly advised to follow proper protocols during the break time also. Remember break time is not for roaming around the halls or creating ruckus in the class/lab rooms. Even during break time you are a student so behave like a student.</a:t>
            </a:r>
          </a:p>
          <a:p>
            <a:pPr marL="342900" indent="-342900">
              <a:buFont typeface="Arial" pitchFamily="34" charset="0"/>
              <a:buChar char="•"/>
            </a:pPr>
            <a:r>
              <a:rPr lang="en-US" sz="1600" dirty="0"/>
              <a:t>You are encouraged to take </a:t>
            </a:r>
            <a:r>
              <a:rPr lang="en-US" sz="1600" dirty="0" smtClean="0"/>
              <a:t>notes of the lecture in </a:t>
            </a:r>
            <a:r>
              <a:rPr lang="en-US" sz="1600" dirty="0"/>
              <a:t>your notebook if </a:t>
            </a:r>
            <a:r>
              <a:rPr lang="en-US" sz="1600" dirty="0" smtClean="0"/>
              <a:t>deemed necessary</a:t>
            </a:r>
          </a:p>
          <a:p>
            <a:pPr marL="342900" indent="-342900">
              <a:buFont typeface="Arial" pitchFamily="34" charset="0"/>
              <a:buChar char="•"/>
            </a:pPr>
            <a:r>
              <a:rPr lang="en-US" sz="1600" dirty="0" smtClean="0"/>
              <a:t>Using smart phones/cameras to click photos during class is strictly prohibited. </a:t>
            </a:r>
          </a:p>
          <a:p>
            <a:pPr marL="342900" indent="-342900">
              <a:buFont typeface="Arial" pitchFamily="34" charset="0"/>
              <a:buChar char="•"/>
            </a:pPr>
            <a:r>
              <a:rPr lang="en-US" sz="1600" dirty="0" smtClean="0"/>
              <a:t>You are specially prohibited to take snapshots of the classroom whiteboard. </a:t>
            </a:r>
          </a:p>
          <a:p>
            <a:pPr marL="342900" indent="-342900">
              <a:buFont typeface="Arial" pitchFamily="34" charset="0"/>
              <a:buChar char="•"/>
            </a:pPr>
            <a:r>
              <a:rPr lang="en-US" sz="1600" dirty="0" smtClean="0"/>
              <a:t>Try to keep your smart phones/ mobile phones in your bag/pocket/purse during class hours</a:t>
            </a:r>
          </a:p>
          <a:p>
            <a:pPr marL="342900" indent="-342900">
              <a:buFont typeface="Arial" pitchFamily="34" charset="0"/>
              <a:buChar char="•"/>
            </a:pPr>
            <a:r>
              <a:rPr lang="en-US" sz="1600" dirty="0" smtClean="0"/>
              <a:t>Make sure to log out of any personal account i.e. AIUB Student Portal/email account on the Lab PC that you are using once your allocated lab hours is over. </a:t>
            </a:r>
            <a:endParaRPr lang="en-US" sz="1600" dirty="0"/>
          </a:p>
        </p:txBody>
      </p:sp>
      <p:sp>
        <p:nvSpPr>
          <p:cNvPr id="2" name="Title 1"/>
          <p:cNvSpPr>
            <a:spLocks noGrp="1"/>
          </p:cNvSpPr>
          <p:nvPr>
            <p:ph type="title"/>
          </p:nvPr>
        </p:nvSpPr>
        <p:spPr/>
        <p:txBody>
          <a:bodyPr/>
          <a:lstStyle/>
          <a:p>
            <a:r>
              <a:rPr lang="en-US" dirty="0" smtClean="0"/>
              <a:t>Classroom/laboratory  policy</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2478765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lnSpcReduction="10000"/>
          </a:bodyPr>
          <a:lstStyle/>
          <a:p>
            <a:pPr marL="285750" indent="-285750">
              <a:buFont typeface="Arial" pitchFamily="34" charset="0"/>
              <a:buChar char="•"/>
            </a:pPr>
            <a:r>
              <a:rPr lang="en-US" sz="1600" dirty="0"/>
              <a:t>All the evaluation categories &amp; </a:t>
            </a:r>
            <a:r>
              <a:rPr lang="en-US" sz="1600" dirty="0" smtClean="0"/>
              <a:t>marks (see previous slides regarding mark distribution)will be uploaded in VUES within 1 week of mid/final term exam week of AIUB and student will be able to view their grades/marks through their student </a:t>
            </a:r>
            <a:r>
              <a:rPr lang="en-US" sz="1600" dirty="0"/>
              <a:t>account. </a:t>
            </a:r>
            <a:endParaRPr lang="en-US" sz="1600" dirty="0" smtClean="0"/>
          </a:p>
          <a:p>
            <a:pPr marL="285750" indent="-285750">
              <a:buFont typeface="Arial" pitchFamily="34" charset="0"/>
              <a:buChar char="•"/>
            </a:pPr>
            <a:r>
              <a:rPr lang="en-US" sz="1600" dirty="0" smtClean="0"/>
              <a:t>Any problem/queries/discrepancies regarding the </a:t>
            </a:r>
            <a:r>
              <a:rPr lang="en-US" sz="1600" dirty="0"/>
              <a:t>mark/grade must be consulted with the course teacher within one week of the release of grades. </a:t>
            </a:r>
          </a:p>
          <a:p>
            <a:pPr marL="285750" indent="-285750">
              <a:buFont typeface="Arial" pitchFamily="34" charset="0"/>
              <a:buChar char="•"/>
            </a:pPr>
            <a:r>
              <a:rPr lang="en-US" sz="1600" dirty="0"/>
              <a:t>Letter grades ‘</a:t>
            </a:r>
            <a:r>
              <a:rPr lang="en-US" sz="1600" b="1" dirty="0"/>
              <a:t>A+</a:t>
            </a:r>
            <a:r>
              <a:rPr lang="en-US" sz="1600" dirty="0"/>
              <a:t>’ through ‘</a:t>
            </a:r>
            <a:r>
              <a:rPr lang="en-US" sz="1600" b="1" dirty="0"/>
              <a:t>F</a:t>
            </a:r>
            <a:r>
              <a:rPr lang="en-US" sz="1600" dirty="0"/>
              <a:t>’ is counted as grades</a:t>
            </a:r>
            <a:r>
              <a:rPr lang="en-US" sz="1600" dirty="0" smtClean="0"/>
              <a:t>.</a:t>
            </a:r>
          </a:p>
          <a:p>
            <a:pPr marL="285750" indent="-285750">
              <a:buFont typeface="Arial" pitchFamily="34" charset="0"/>
              <a:buChar char="•"/>
            </a:pPr>
            <a:r>
              <a:rPr lang="en-US" sz="1600" dirty="0" smtClean="0"/>
              <a:t> Other </a:t>
            </a:r>
            <a:r>
              <a:rPr lang="en-US" sz="1600" dirty="0"/>
              <a:t>grades ‘</a:t>
            </a:r>
            <a:r>
              <a:rPr lang="en-US" sz="1600" b="1" dirty="0"/>
              <a:t>I</a:t>
            </a:r>
            <a:r>
              <a:rPr lang="en-US" sz="1600" dirty="0"/>
              <a:t>’ and ‘</a:t>
            </a:r>
            <a:r>
              <a:rPr lang="en-US" sz="1600" b="1" dirty="0"/>
              <a:t>UW</a:t>
            </a:r>
            <a:r>
              <a:rPr lang="en-US" sz="1600" dirty="0"/>
              <a:t>’ are considered as temporary grades which are counted/calculated as ‘</a:t>
            </a:r>
            <a:r>
              <a:rPr lang="en-US" sz="1600" b="1" dirty="0"/>
              <a:t>F</a:t>
            </a:r>
            <a:r>
              <a:rPr lang="en-US" sz="1600" dirty="0"/>
              <a:t>’ grade in the </a:t>
            </a:r>
            <a:r>
              <a:rPr lang="en-US" sz="1600" b="1" dirty="0"/>
              <a:t>CGPA</a:t>
            </a:r>
            <a:r>
              <a:rPr lang="en-US" sz="1600" dirty="0"/>
              <a:t>. These grades must/will be converted to the actual grades, i.e. ‘</a:t>
            </a:r>
            <a:r>
              <a:rPr lang="en-US" sz="1600" b="1" dirty="0"/>
              <a:t>A+</a:t>
            </a:r>
            <a:r>
              <a:rPr lang="en-US" sz="1600" dirty="0"/>
              <a:t>’ through ‘</a:t>
            </a:r>
            <a:r>
              <a:rPr lang="en-US" sz="1600" b="1" dirty="0"/>
              <a:t>F</a:t>
            </a:r>
            <a:r>
              <a:rPr lang="en-US" sz="1600" dirty="0"/>
              <a:t>’. </a:t>
            </a:r>
          </a:p>
          <a:p>
            <a:pPr marL="285750" indent="-285750">
              <a:buFont typeface="Arial" pitchFamily="34" charset="0"/>
              <a:buChar char="•"/>
            </a:pPr>
            <a:r>
              <a:rPr lang="en-US" sz="1600" b="1" dirty="0" smtClean="0"/>
              <a:t>I</a:t>
            </a:r>
            <a:r>
              <a:rPr lang="en-US" sz="1600" b="1" i="1" dirty="0" smtClean="0"/>
              <a:t> (INCOMPLETE)</a:t>
            </a:r>
            <a:r>
              <a:rPr lang="en-US" sz="1600" dirty="0" smtClean="0">
                <a:solidFill>
                  <a:srgbClr val="FF0000"/>
                </a:solidFill>
              </a:rPr>
              <a:t> </a:t>
            </a:r>
            <a:r>
              <a:rPr lang="en-US" sz="1600" dirty="0"/>
              <a:t>is given to students who have </a:t>
            </a:r>
            <a:r>
              <a:rPr lang="en-US" sz="1600" i="1" dirty="0"/>
              <a:t>missed </a:t>
            </a:r>
            <a:r>
              <a:rPr lang="en-US" sz="1600" dirty="0"/>
              <a:t>at most </a:t>
            </a:r>
            <a:r>
              <a:rPr lang="en-US" sz="1600" dirty="0" smtClean="0"/>
              <a:t>15% </a:t>
            </a:r>
            <a:r>
              <a:rPr lang="en-US" sz="1600" dirty="0"/>
              <a:t>of </a:t>
            </a:r>
            <a:r>
              <a:rPr lang="en-US" sz="1600" i="1" dirty="0"/>
              <a:t>evaluation </a:t>
            </a:r>
            <a:r>
              <a:rPr lang="en-US" sz="1600" i="1" dirty="0" smtClean="0"/>
              <a:t>categories</a:t>
            </a:r>
            <a:r>
              <a:rPr lang="en-US" sz="1600" dirty="0" smtClean="0"/>
              <a:t>. Students </a:t>
            </a:r>
            <a:r>
              <a:rPr lang="en-US" sz="1600" dirty="0"/>
              <a:t>must contact the course teacher for makeup, through valid application procedures immediately after grade release.</a:t>
            </a:r>
          </a:p>
          <a:p>
            <a:pPr marL="285750" indent="-285750">
              <a:buFont typeface="Arial" pitchFamily="34" charset="0"/>
              <a:buChar char="•"/>
            </a:pPr>
            <a:r>
              <a:rPr lang="en-US" sz="1600" b="1" dirty="0" smtClean="0"/>
              <a:t>UW</a:t>
            </a:r>
            <a:r>
              <a:rPr lang="en-US" sz="1600" b="1" i="1" dirty="0" smtClean="0"/>
              <a:t> (UNOFFICIAL WITHDRAW)</a:t>
            </a:r>
            <a:r>
              <a:rPr lang="en-US" sz="1600" i="1" dirty="0" smtClean="0"/>
              <a:t> </a:t>
            </a:r>
            <a:r>
              <a:rPr lang="en-US" sz="1600" dirty="0"/>
              <a:t>is given when the </a:t>
            </a:r>
            <a:r>
              <a:rPr lang="en-US" sz="1600" i="1" dirty="0"/>
              <a:t>missing evaluation categories</a:t>
            </a:r>
            <a:r>
              <a:rPr lang="en-US" sz="1600" dirty="0"/>
              <a:t> are too high (more than </a:t>
            </a:r>
            <a:r>
              <a:rPr lang="en-US" sz="1600" dirty="0" smtClean="0"/>
              <a:t>15%) </a:t>
            </a:r>
            <a:r>
              <a:rPr lang="en-US" sz="1600" dirty="0"/>
              <a:t>to makeup. A student getting ‘UW’ has no option but to drop the course immediately after grade release</a:t>
            </a:r>
          </a:p>
          <a:p>
            <a:pPr marL="285750" indent="-285750">
              <a:buFont typeface="Arial" pitchFamily="34" charset="0"/>
              <a:buChar char="•"/>
            </a:pPr>
            <a:r>
              <a:rPr lang="en-US" sz="1600" dirty="0"/>
              <a:t>Once a student’s gets ‘I’ </a:t>
            </a:r>
            <a:r>
              <a:rPr lang="en-US" sz="1600" dirty="0" smtClean="0"/>
              <a:t>and is unable </a:t>
            </a:r>
            <a:r>
              <a:rPr lang="en-US" sz="1600" dirty="0"/>
              <a:t>to fulfill the requirements with the course teacher for makeup, must drop the course within officially mentioned time period from the registration </a:t>
            </a:r>
            <a:r>
              <a:rPr lang="en-US" sz="1600" dirty="0" smtClean="0"/>
              <a:t>department</a:t>
            </a:r>
            <a:endParaRPr lang="en-US" sz="1600" dirty="0"/>
          </a:p>
          <a:p>
            <a:pPr marL="285750" indent="-285750">
              <a:buFont typeface="Arial" pitchFamily="34" charset="0"/>
              <a:buChar char="•"/>
            </a:pPr>
            <a:r>
              <a:rPr lang="en-US" sz="1600" dirty="0"/>
              <a:t>Students in probation or falls into the probation due to ‘I’/’UW’ grade are not allowed to drop the </a:t>
            </a:r>
            <a:r>
              <a:rPr lang="en-US" sz="1600" dirty="0" smtClean="0"/>
              <a:t>course. Unable </a:t>
            </a:r>
            <a:r>
              <a:rPr lang="en-US" sz="1600" dirty="0"/>
              <a:t>to do so will result in the automatic conversion of the grades ‘</a:t>
            </a:r>
            <a:r>
              <a:rPr lang="en-US" sz="1600" b="1" dirty="0"/>
              <a:t>I</a:t>
            </a:r>
            <a:r>
              <a:rPr lang="en-US" sz="1600" dirty="0"/>
              <a:t>’/’</a:t>
            </a:r>
            <a:r>
              <a:rPr lang="en-US" sz="1600" b="1" dirty="0"/>
              <a:t>UW</a:t>
            </a:r>
            <a:r>
              <a:rPr lang="en-US" sz="1600" dirty="0"/>
              <a:t>’ to ‘</a:t>
            </a:r>
            <a:r>
              <a:rPr lang="en-US" sz="1600" b="1" dirty="0"/>
              <a:t>F</a:t>
            </a:r>
            <a:r>
              <a:rPr lang="en-US" sz="1600" dirty="0"/>
              <a:t>’ grade </a:t>
            </a:r>
            <a:r>
              <a:rPr lang="en-US" sz="1600" dirty="0" smtClean="0"/>
              <a:t>after the allocated time as per university policy(check AIUB webpage notice board for regular updates, deadlines and dates)</a:t>
            </a:r>
            <a:endParaRPr lang="en-US" sz="1600" dirty="0"/>
          </a:p>
          <a:p>
            <a:endParaRPr lang="en-US" sz="1600" dirty="0"/>
          </a:p>
          <a:p>
            <a:endParaRPr lang="en-US" sz="1600" dirty="0"/>
          </a:p>
        </p:txBody>
      </p:sp>
      <p:sp>
        <p:nvSpPr>
          <p:cNvPr id="2" name="Title 1"/>
          <p:cNvSpPr>
            <a:spLocks noGrp="1"/>
          </p:cNvSpPr>
          <p:nvPr>
            <p:ph type="title"/>
          </p:nvPr>
        </p:nvSpPr>
        <p:spPr/>
        <p:txBody>
          <a:bodyPr/>
          <a:lstStyle/>
          <a:p>
            <a:r>
              <a:rPr lang="en-US" dirty="0" smtClean="0"/>
              <a:t>Grading POLICY</a:t>
            </a:r>
            <a:endParaRPr lang="en-US" dirty="0"/>
          </a:p>
        </p:txBody>
      </p:sp>
      <p:sp>
        <p:nvSpPr>
          <p:cNvPr id="4" name="Footer Placeholder 3"/>
          <p:cNvSpPr>
            <a:spLocks noGrp="1"/>
          </p:cNvSpPr>
          <p:nvPr>
            <p:ph type="ftr" sz="quarter" idx="16"/>
          </p:nvPr>
        </p:nvSpPr>
        <p:spPr>
          <a:xfrm>
            <a:off x="5194300" y="6608127"/>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285750" indent="-285750">
              <a:buFont typeface="Arial" pitchFamily="34" charset="0"/>
              <a:buChar char="•"/>
            </a:pPr>
            <a:r>
              <a:rPr lang="en-US" sz="1600" dirty="0"/>
              <a:t>As per AIUB policy you can </a:t>
            </a:r>
            <a:r>
              <a:rPr lang="en-US" sz="1600" dirty="0" smtClean="0"/>
              <a:t>submit </a:t>
            </a:r>
            <a:r>
              <a:rPr lang="en-US" sz="1600" dirty="0"/>
              <a:t>drop applications </a:t>
            </a:r>
            <a:r>
              <a:rPr lang="en-US" sz="1600" dirty="0" smtClean="0"/>
              <a:t>either online </a:t>
            </a:r>
            <a:r>
              <a:rPr lang="en-US" sz="1600" dirty="0" smtClean="0"/>
              <a:t>or manually</a:t>
            </a:r>
            <a:endParaRPr lang="en-US" sz="1600" dirty="0"/>
          </a:p>
          <a:p>
            <a:pPr marL="285750" indent="-285750">
              <a:buFont typeface="Arial" pitchFamily="34" charset="0"/>
              <a:buChar char="•"/>
            </a:pPr>
            <a:r>
              <a:rPr lang="en-US" sz="1600" dirty="0" smtClean="0"/>
              <a:t>Online drop application can be sent to your teacher through your VUES student account.</a:t>
            </a:r>
          </a:p>
          <a:p>
            <a:pPr marL="285750" indent="-285750">
              <a:buFont typeface="Arial" pitchFamily="34" charset="0"/>
              <a:buChar char="•"/>
            </a:pPr>
            <a:r>
              <a:rPr lang="en-US" sz="1600" dirty="0" smtClean="0"/>
              <a:t>In case of manual drop you must </a:t>
            </a:r>
            <a:r>
              <a:rPr lang="en-US" sz="1600" dirty="0"/>
              <a:t>fill up the drop form and get it signed by the course teacher, write an application to the vice chancellor and get it signed by the department Head, and finally submit the form &amp; application to the registration </a:t>
            </a:r>
            <a:r>
              <a:rPr lang="en-US" sz="1600" dirty="0" smtClean="0"/>
              <a:t>department. The </a:t>
            </a:r>
            <a:r>
              <a:rPr lang="en-US" sz="1600" dirty="0"/>
              <a:t>course teacher must write down the grades (if any) obtained in midterm, final, and grand total on the drop form.</a:t>
            </a:r>
          </a:p>
          <a:p>
            <a:pPr marL="285750" indent="-285750">
              <a:buFont typeface="Arial" pitchFamily="34" charset="0"/>
              <a:buChar char="•"/>
            </a:pPr>
            <a:r>
              <a:rPr lang="en-US" sz="1600" dirty="0"/>
              <a:t>No </a:t>
            </a:r>
            <a:r>
              <a:rPr lang="en-US" sz="1600" dirty="0" smtClean="0"/>
              <a:t>drop will be </a:t>
            </a:r>
            <a:r>
              <a:rPr lang="en-US" sz="1600" dirty="0"/>
              <a:t>accepted after Final term </a:t>
            </a:r>
            <a:r>
              <a:rPr lang="en-US" sz="1600" dirty="0" smtClean="0"/>
              <a:t>exam</a:t>
            </a:r>
            <a:endParaRPr lang="en-US" sz="1600" dirty="0"/>
          </a:p>
          <a:p>
            <a:pPr marL="285750" indent="-285750">
              <a:buFont typeface="Arial" pitchFamily="34" charset="0"/>
              <a:buChar char="•"/>
            </a:pPr>
            <a:r>
              <a:rPr lang="en-US" sz="1600" dirty="0"/>
              <a:t>Student with ‘F’ grades in midterm, final term, or grand total cannot drop</a:t>
            </a:r>
            <a:r>
              <a:rPr lang="en-US" sz="1600" dirty="0" smtClean="0"/>
              <a:t>.</a:t>
            </a:r>
          </a:p>
          <a:p>
            <a:pPr marL="285750" indent="-285750">
              <a:buFont typeface="Arial" pitchFamily="34" charset="0"/>
              <a:buChar char="•"/>
            </a:pPr>
            <a:r>
              <a:rPr lang="en-US" sz="1600" dirty="0" smtClean="0"/>
              <a:t>Check webpage/notice boards regularly for deadlines and any updates  regarding dropping procedure</a:t>
            </a:r>
          </a:p>
          <a:p>
            <a:pPr marL="285750" indent="-285750">
              <a:buFont typeface="Arial" pitchFamily="34" charset="0"/>
              <a:buChar char="•"/>
            </a:pPr>
            <a:r>
              <a:rPr lang="en-US" sz="1600" dirty="0" smtClean="0"/>
              <a:t>For </a:t>
            </a:r>
            <a:r>
              <a:rPr lang="en-US" sz="1600" dirty="0"/>
              <a:t>Introduction to Programming and Data Structure courses, "Theory" can not be dropped alone.  "Lab" must be dropped along with "Theory". Only "Lab" can be dropped.</a:t>
            </a:r>
            <a:endParaRPr lang="en-US" sz="1600" dirty="0" smtClean="0"/>
          </a:p>
          <a:p>
            <a:endParaRPr lang="en-US" sz="1600" dirty="0"/>
          </a:p>
          <a:p>
            <a:endParaRPr lang="en-US" sz="1600" dirty="0"/>
          </a:p>
        </p:txBody>
      </p:sp>
      <p:sp>
        <p:nvSpPr>
          <p:cNvPr id="2" name="Title 1"/>
          <p:cNvSpPr>
            <a:spLocks noGrp="1"/>
          </p:cNvSpPr>
          <p:nvPr>
            <p:ph type="title"/>
          </p:nvPr>
        </p:nvSpPr>
        <p:spPr/>
        <p:txBody>
          <a:bodyPr/>
          <a:lstStyle/>
          <a:p>
            <a:r>
              <a:rPr lang="en-US" dirty="0" smtClean="0"/>
              <a:t>Dropping POLICY</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Consultation with teacher</a:t>
            </a:r>
            <a:endParaRPr lang="en-US" dirty="0"/>
          </a:p>
        </p:txBody>
      </p:sp>
      <p:sp>
        <p:nvSpPr>
          <p:cNvPr id="6" name="Content Placeholder 5"/>
          <p:cNvSpPr>
            <a:spLocks noGrp="1"/>
          </p:cNvSpPr>
          <p:nvPr>
            <p:ph sz="quarter" idx="13"/>
          </p:nvPr>
        </p:nvSpPr>
        <p:spPr/>
        <p:txBody>
          <a:bodyPr/>
          <a:lstStyle/>
          <a:p>
            <a:r>
              <a:rPr lang="en-US" dirty="0"/>
              <a:t>During the lecture, if you do not understand any topic then you must ask the teacher to explain it again. </a:t>
            </a:r>
          </a:p>
          <a:p>
            <a:r>
              <a:rPr lang="en-US" dirty="0"/>
              <a:t>Still if you do not understand then you must go to the Teacher’s room during teacher’s consultation hour</a:t>
            </a:r>
            <a:r>
              <a:rPr lang="en-US" dirty="0" smtClean="0"/>
              <a:t>.</a:t>
            </a:r>
          </a:p>
          <a:p>
            <a:r>
              <a:rPr lang="en-US" dirty="0" smtClean="0"/>
              <a:t> </a:t>
            </a:r>
            <a:endParaRPr lang="en-US" dirty="0"/>
          </a:p>
          <a:p>
            <a:endParaRPr lang="en-US" dirty="0"/>
          </a:p>
          <a:p>
            <a:pPr marL="342900" indent="-342900">
              <a:buFont typeface="Arial" pitchFamily="34" charset="0"/>
              <a:buChar char="•"/>
            </a:pP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Consulting </a:t>
            </a:r>
            <a:r>
              <a:rPr lang="en-US" sz="1400" b="1" i="1" dirty="0">
                <a:solidFill>
                  <a:schemeClr val="bg1">
                    <a:lumMod val="75000"/>
                    <a:lumOff val="25000"/>
                  </a:schemeClr>
                </a:solidFill>
              </a:rPr>
              <a:t>Hours of Course Teacher</a:t>
            </a:r>
          </a:p>
          <a:p>
            <a:endParaRPr lang="en-US" sz="1400" b="1" i="1" dirty="0" smtClean="0">
              <a:solidFill>
                <a:schemeClr val="bg1">
                  <a:lumMod val="75000"/>
                  <a:lumOff val="25000"/>
                </a:schemeClr>
              </a:solidFill>
            </a:endParaRPr>
          </a:p>
          <a:p>
            <a:endParaRPr lang="en-US" sz="1400" b="1" i="1" dirty="0" smtClean="0">
              <a:solidFill>
                <a:schemeClr val="bg1">
                  <a:lumMod val="75000"/>
                  <a:lumOff val="25000"/>
                </a:schemeClr>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508930038"/>
              </p:ext>
            </p:extLst>
          </p:nvPr>
        </p:nvGraphicFramePr>
        <p:xfrm>
          <a:off x="746760" y="3478106"/>
          <a:ext cx="10942320" cy="1955800"/>
        </p:xfrm>
        <a:graphic>
          <a:graphicData uri="http://schemas.openxmlformats.org/drawingml/2006/table">
            <a:tbl>
              <a:tblPr firstRow="1" bandRow="1">
                <a:tableStyleId>{5C22544A-7EE6-4342-B048-85BDC9FD1C3A}</a:tableStyleId>
              </a:tblPr>
              <a:tblGrid>
                <a:gridCol w="1509096"/>
                <a:gridCol w="1613361"/>
                <a:gridCol w="1449543"/>
                <a:gridCol w="1892419"/>
                <a:gridCol w="1679213"/>
                <a:gridCol w="1240203"/>
                <a:gridCol w="1558485"/>
              </a:tblGrid>
              <a:tr h="370840">
                <a:tc gridSpan="7">
                  <a:txBody>
                    <a:bodyPr/>
                    <a:lstStyle/>
                    <a:p>
                      <a:pPr algn="ctr"/>
                      <a:r>
                        <a:rPr lang="en-US" dirty="0" smtClean="0"/>
                        <a:t>MY</a:t>
                      </a:r>
                      <a:r>
                        <a:rPr lang="en-US" baseline="0" dirty="0" smtClean="0"/>
                        <a:t> CONSULTING HOURS FOR SUMMER </a:t>
                      </a:r>
                      <a:r>
                        <a:rPr lang="en-US" sz="2000" baseline="0" dirty="0" smtClean="0"/>
                        <a:t>2018-2019</a:t>
                      </a:r>
                      <a:endParaRPr lang="en-US" sz="20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SUNDAY</a:t>
                      </a:r>
                      <a:endParaRPr lang="en-US" dirty="0"/>
                    </a:p>
                  </a:txBody>
                  <a:tcPr/>
                </a:tc>
                <a:tc>
                  <a:txBody>
                    <a:bodyPr/>
                    <a:lstStyle/>
                    <a:p>
                      <a:r>
                        <a:rPr lang="en-US" dirty="0" smtClean="0"/>
                        <a:t>MONDAY</a:t>
                      </a:r>
                      <a:endParaRPr lang="en-US" dirty="0"/>
                    </a:p>
                  </a:txBody>
                  <a:tcPr/>
                </a:tc>
                <a:tc>
                  <a:txBody>
                    <a:bodyPr/>
                    <a:lstStyle/>
                    <a:p>
                      <a:r>
                        <a:rPr lang="en-US" dirty="0" smtClean="0"/>
                        <a:t>TUESDAY</a:t>
                      </a:r>
                      <a:endParaRPr lang="en-US" dirty="0"/>
                    </a:p>
                  </a:txBody>
                  <a:tcPr/>
                </a:tc>
                <a:tc>
                  <a:txBody>
                    <a:bodyPr/>
                    <a:lstStyle/>
                    <a:p>
                      <a:r>
                        <a:rPr lang="en-US" dirty="0" smtClean="0"/>
                        <a:t>WEDNESDAY</a:t>
                      </a:r>
                      <a:endParaRPr lang="en-US" dirty="0"/>
                    </a:p>
                  </a:txBody>
                  <a:tcPr/>
                </a:tc>
                <a:tc>
                  <a:txBody>
                    <a:bodyPr/>
                    <a:lstStyle/>
                    <a:p>
                      <a:r>
                        <a:rPr lang="en-US" dirty="0" smtClean="0"/>
                        <a:t>THURSDAY</a:t>
                      </a:r>
                      <a:endParaRPr lang="en-US" dirty="0"/>
                    </a:p>
                  </a:txBody>
                  <a:tcPr/>
                </a:tc>
                <a:tc>
                  <a:txBody>
                    <a:bodyPr/>
                    <a:lstStyle/>
                    <a:p>
                      <a:r>
                        <a:rPr lang="en-US" dirty="0" smtClean="0"/>
                        <a:t>FRIDAY</a:t>
                      </a:r>
                      <a:endParaRPr lang="en-US" dirty="0"/>
                    </a:p>
                  </a:txBody>
                  <a:tcPr/>
                </a:tc>
                <a:tc>
                  <a:txBody>
                    <a:bodyPr/>
                    <a:lstStyle/>
                    <a:p>
                      <a:r>
                        <a:rPr lang="en-US" dirty="0" smtClean="0"/>
                        <a:t>SATURDAY</a:t>
                      </a:r>
                      <a:endParaRPr lang="en-US" dirty="0"/>
                    </a:p>
                  </a:txBody>
                  <a:tcPr/>
                </a:tc>
              </a:tr>
              <a:tr h="370840">
                <a:tc>
                  <a:txBody>
                    <a:bodyPr/>
                    <a:lstStyle/>
                    <a:p>
                      <a:r>
                        <a:rPr lang="en-US" dirty="0" smtClean="0"/>
                        <a:t>2:00-4:00pm</a:t>
                      </a:r>
                    </a:p>
                    <a:p>
                      <a:endParaRPr lang="en-US" dirty="0" smtClean="0"/>
                    </a:p>
                    <a:p>
                      <a:endParaRPr lang="en-US" dirty="0" smtClean="0"/>
                    </a:p>
                    <a:p>
                      <a:endParaRPr lang="en-US" dirty="0"/>
                    </a:p>
                  </a:txBody>
                  <a:tcPr/>
                </a:tc>
                <a:tc>
                  <a:txBody>
                    <a:bodyPr/>
                    <a:lstStyle/>
                    <a:p>
                      <a:r>
                        <a:rPr lang="en-US" dirty="0" smtClean="0"/>
                        <a:t>12:00-2:00pm</a:t>
                      </a:r>
                      <a:endParaRPr lang="en-US" dirty="0"/>
                    </a:p>
                  </a:txBody>
                  <a:tcPr/>
                </a:tc>
                <a:tc>
                  <a:txBody>
                    <a:bodyPr/>
                    <a:lstStyle/>
                    <a:p>
                      <a:r>
                        <a:rPr lang="en-US" dirty="0" smtClean="0"/>
                        <a:t>12:00-2:00pm</a:t>
                      </a:r>
                      <a:endParaRPr lang="en-US" dirty="0"/>
                    </a:p>
                  </a:txBody>
                  <a:tcPr/>
                </a:tc>
                <a:tc>
                  <a:txBody>
                    <a:bodyPr/>
                    <a:lstStyle/>
                    <a:p>
                      <a:r>
                        <a:rPr lang="en-US" dirty="0" smtClean="0"/>
                        <a:t>11:00-2:00pm</a:t>
                      </a:r>
                      <a:endParaRPr lang="en-US" dirty="0"/>
                    </a:p>
                  </a:txBody>
                  <a:tcPr/>
                </a:tc>
                <a:tc>
                  <a:txBody>
                    <a:bodyPr/>
                    <a:lstStyle/>
                    <a:p>
                      <a:r>
                        <a:rPr lang="en-US" dirty="0" smtClean="0"/>
                        <a:t>No consulting</a:t>
                      </a:r>
                      <a:r>
                        <a:rPr lang="en-US" baseline="0" dirty="0" smtClean="0"/>
                        <a:t> hours</a:t>
                      </a:r>
                      <a:endParaRPr lang="en-US" dirty="0"/>
                    </a:p>
                  </a:txBody>
                  <a:tcPr/>
                </a:tc>
                <a:tc>
                  <a:txBody>
                    <a:bodyPr/>
                    <a:lstStyle/>
                    <a:p>
                      <a:r>
                        <a:rPr lang="en-US" dirty="0" smtClean="0"/>
                        <a:t>No consulting</a:t>
                      </a:r>
                      <a:r>
                        <a:rPr lang="en-US" baseline="0" dirty="0" smtClean="0"/>
                        <a:t> hours</a:t>
                      </a:r>
                      <a:endParaRPr lang="en-US" dirty="0"/>
                    </a:p>
                  </a:txBody>
                  <a:tcPr/>
                </a:tc>
                <a:tc>
                  <a:txBody>
                    <a:bodyPr/>
                    <a:lstStyle/>
                    <a:p>
                      <a:r>
                        <a:rPr lang="en-US" dirty="0" smtClean="0"/>
                        <a:t>No consulting hours</a:t>
                      </a:r>
                      <a:endParaRPr lang="en-US" dirty="0"/>
                    </a:p>
                  </a:txBody>
                  <a:tcPr/>
                </a:tc>
              </a:tr>
            </a:tbl>
          </a:graphicData>
        </a:graphic>
      </p:graphicFrame>
    </p:spTree>
    <p:extLst>
      <p:ext uri="{BB962C8B-B14F-4D97-AF65-F5344CB8AC3E}">
        <p14:creationId xmlns:p14="http://schemas.microsoft.com/office/powerpoint/2010/main" xmlns="" val="14611529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 based education(OBE)</a:t>
            </a:r>
            <a:endParaRPr lang="en-US" dirty="0"/>
          </a:p>
        </p:txBody>
      </p:sp>
      <p:sp>
        <p:nvSpPr>
          <p:cNvPr id="6" name="Content Placeholder 5"/>
          <p:cNvSpPr>
            <a:spLocks noGrp="1"/>
          </p:cNvSpPr>
          <p:nvPr>
            <p:ph sz="quarter" idx="13"/>
          </p:nvPr>
        </p:nvSpPr>
        <p:spPr/>
        <p:txBody>
          <a:bodyPr/>
          <a:lstStyle/>
          <a:p>
            <a:pPr marL="342900" indent="-342900">
              <a:buFont typeface="Arial" pitchFamily="34" charset="0"/>
              <a:buChar char="•"/>
            </a:pPr>
            <a:r>
              <a:rPr lang="en-US" dirty="0" smtClean="0"/>
              <a:t>Outcome Based Education</a:t>
            </a:r>
          </a:p>
          <a:p>
            <a:pPr marL="342900" indent="-342900">
              <a:buFont typeface="Arial" pitchFamily="34" charset="0"/>
              <a:buChar char="•"/>
            </a:pPr>
            <a:r>
              <a:rPr lang="en-US" dirty="0" smtClean="0"/>
              <a:t>OBE </a:t>
            </a:r>
            <a:r>
              <a:rPr lang="en-US" dirty="0"/>
              <a:t>is an educational </a:t>
            </a:r>
            <a:r>
              <a:rPr lang="en-US" dirty="0" smtClean="0"/>
              <a:t>process</a:t>
            </a:r>
            <a:endParaRPr lang="en-US" dirty="0"/>
          </a:p>
          <a:p>
            <a:pPr marL="342900" indent="-342900">
              <a:buFont typeface="Arial" pitchFamily="34" charset="0"/>
              <a:buChar char="•"/>
            </a:pPr>
            <a:r>
              <a:rPr lang="en-US" dirty="0" smtClean="0"/>
              <a:t>Directed/focused </a:t>
            </a:r>
            <a:r>
              <a:rPr lang="en-US" dirty="0"/>
              <a:t>at achieving certain specified outcomes in terms of individual student</a:t>
            </a:r>
            <a:br>
              <a:rPr lang="en-US" dirty="0"/>
            </a:br>
            <a:r>
              <a:rPr lang="en-US" dirty="0" smtClean="0"/>
              <a:t>learning</a:t>
            </a:r>
            <a:endParaRPr lang="en-US" dirty="0"/>
          </a:p>
          <a:p>
            <a:pPr marL="342900" indent="-342900">
              <a:buFont typeface="Arial" pitchFamily="34" charset="0"/>
              <a:buChar char="•"/>
            </a:pPr>
            <a:r>
              <a:rPr lang="en-US" dirty="0" smtClean="0"/>
              <a:t>Outcomes </a:t>
            </a:r>
            <a:r>
              <a:rPr lang="en-US" dirty="0"/>
              <a:t>- key things students should understand and be able to do or the qualities they</a:t>
            </a:r>
            <a:br>
              <a:rPr lang="en-US" dirty="0"/>
            </a:br>
            <a:r>
              <a:rPr lang="en-US" dirty="0"/>
              <a:t>should </a:t>
            </a:r>
            <a:r>
              <a:rPr lang="en-US" dirty="0" smtClean="0"/>
              <a:t>develop</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Outcome </a:t>
            </a:r>
            <a:r>
              <a:rPr lang="en-US" sz="1400" b="1" i="1" dirty="0">
                <a:solidFill>
                  <a:schemeClr val="bg1">
                    <a:lumMod val="75000"/>
                    <a:lumOff val="25000"/>
                  </a:schemeClr>
                </a:solidFill>
              </a:rPr>
              <a:t>Based Education (OBE)</a:t>
            </a:r>
          </a:p>
          <a:p>
            <a:endParaRPr lang="en-US" sz="1400" b="1" i="1" dirty="0" smtClean="0">
              <a:solidFill>
                <a:schemeClr val="bg1">
                  <a:lumMod val="75000"/>
                  <a:lumOff val="25000"/>
                </a:schemeClr>
              </a:solidFill>
            </a:endParaRPr>
          </a:p>
          <a:p>
            <a:endParaRPr lang="en-US" sz="1400" b="1" i="1" dirty="0" smtClean="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r>
              <a:rPr lang="en-US" sz="2400" b="1" dirty="0" smtClean="0">
                <a:solidFill>
                  <a:schemeClr val="bg1">
                    <a:lumMod val="50000"/>
                    <a:lumOff val="50000"/>
                  </a:schemeClr>
                </a:solidFill>
              </a:rPr>
              <a:t>ALWAYS remember…</a:t>
            </a:r>
            <a:endParaRPr lang="en-US" sz="4400" b="1" dirty="0" smtClean="0"/>
          </a:p>
          <a:p>
            <a:pPr algn="ctr">
              <a:buNone/>
            </a:pPr>
            <a:r>
              <a:rPr lang="en-US" sz="4400" b="1" i="1" dirty="0" smtClean="0"/>
              <a:t>Knowledge is Power</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INSPIRATIONAL QUOTE</a:t>
            </a:r>
          </a:p>
          <a:p>
            <a:endParaRPr lang="en-US" dirty="0"/>
          </a:p>
        </p:txBody>
      </p:sp>
      <p:sp>
        <p:nvSpPr>
          <p:cNvPr id="5" name="Folded Corner 4"/>
          <p:cNvSpPr/>
          <p:nvPr/>
        </p:nvSpPr>
        <p:spPr>
          <a:xfrm>
            <a:off x="4406900" y="3276600"/>
            <a:ext cx="3276600" cy="3225800"/>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lumMod val="75000"/>
                  </a:schemeClr>
                </a:solidFill>
              </a:rPr>
              <a:t>Regularly </a:t>
            </a:r>
            <a:r>
              <a:rPr lang="en-US" b="1" dirty="0">
                <a:solidFill>
                  <a:schemeClr val="tx1">
                    <a:lumMod val="75000"/>
                  </a:schemeClr>
                </a:solidFill>
              </a:rPr>
              <a:t>check AIUB webpage/noticeboards/course notice section </a:t>
            </a:r>
            <a:r>
              <a:rPr lang="en-US" b="1" dirty="0" smtClean="0">
                <a:solidFill>
                  <a:schemeClr val="tx1">
                    <a:lumMod val="75000"/>
                  </a:schemeClr>
                </a:solidFill>
              </a:rPr>
              <a:t>from </a:t>
            </a:r>
            <a:r>
              <a:rPr lang="en-US" b="1" dirty="0">
                <a:solidFill>
                  <a:schemeClr val="tx1">
                    <a:lumMod val="75000"/>
                  </a:schemeClr>
                </a:solidFill>
              </a:rPr>
              <a:t>your student account &amp; always be </a:t>
            </a:r>
            <a:endParaRPr lang="en-US" b="1" dirty="0" smtClean="0">
              <a:solidFill>
                <a:schemeClr val="tx1">
                  <a:lumMod val="75000"/>
                </a:schemeClr>
              </a:solidFill>
            </a:endParaRPr>
          </a:p>
          <a:p>
            <a:pPr algn="ctr">
              <a:buNone/>
            </a:pPr>
            <a:r>
              <a:rPr lang="en-US" b="1" dirty="0" smtClean="0">
                <a:solidFill>
                  <a:schemeClr val="tx1">
                    <a:lumMod val="75000"/>
                  </a:schemeClr>
                </a:solidFill>
              </a:rPr>
              <a:t>IN THE </a:t>
            </a:r>
            <a:r>
              <a:rPr lang="en-US" b="1" dirty="0">
                <a:solidFill>
                  <a:schemeClr val="tx1">
                    <a:lumMod val="75000"/>
                  </a:schemeClr>
                </a:solidFill>
              </a:rPr>
              <a:t>KNOW</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endParaRPr lang="en-US" sz="3600" b="1" dirty="0" smtClean="0"/>
          </a:p>
          <a:p>
            <a:pPr algn="ctr">
              <a:buNone/>
            </a:pPr>
            <a:endParaRPr lang="en-US" sz="3600" b="1" dirty="0"/>
          </a:p>
          <a:p>
            <a:pPr algn="ctr">
              <a:buNone/>
            </a:pPr>
            <a:r>
              <a:rPr lang="en-US" sz="3600" b="1" dirty="0" smtClean="0"/>
              <a:t>THANK YOU</a:t>
            </a:r>
          </a:p>
          <a:p>
            <a:pPr algn="ctr">
              <a:buNone/>
            </a:pPr>
            <a:endParaRPr lang="en-US" sz="3600" b="1" dirty="0"/>
          </a:p>
        </p:txBody>
      </p:sp>
    </p:spTree>
    <p:extLst>
      <p:ext uri="{BB962C8B-B14F-4D97-AF65-F5344CB8AC3E}">
        <p14:creationId xmlns:p14="http://schemas.microsoft.com/office/powerpoint/2010/main" xmlns="" val="183488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r>
              <a:rPr lang="en-US" sz="2400" dirty="0" smtClean="0"/>
              <a:t>AMERICAN INTERNATIONAL UNIVERSITY-BANGLADESH (AIUB) envisions promoting professionals and excellent leadership catering to the technological progress and development needs of the country.</a:t>
            </a:r>
            <a:endParaRPr lang="en-US" sz="2400" dirty="0"/>
          </a:p>
        </p:txBody>
      </p:sp>
      <p:sp>
        <p:nvSpPr>
          <p:cNvPr id="2" name="Title 1"/>
          <p:cNvSpPr>
            <a:spLocks noGrp="1"/>
          </p:cNvSpPr>
          <p:nvPr>
            <p:ph type="title"/>
          </p:nvPr>
        </p:nvSpPr>
        <p:spPr/>
        <p:txBody>
          <a:bodyPr/>
          <a:lstStyle/>
          <a:p>
            <a:r>
              <a:rPr lang="en-US" dirty="0" smtClean="0"/>
              <a:t>VISION of aiub</a:t>
            </a:r>
            <a:endParaRPr lang="en-US" dirty="0"/>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a:solidFill>
                  <a:schemeClr val="bg1">
                    <a:lumMod val="75000"/>
                    <a:lumOff val="25000"/>
                  </a:schemeClr>
                </a:solidFill>
              </a:rPr>
              <a:t>American International University-Bangladesh (AIUB)</a:t>
            </a: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342900" indent="-342900"/>
            <a:r>
              <a:rPr lang="en-US" sz="2400" dirty="0" smtClean="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2400" dirty="0"/>
          </a:p>
        </p:txBody>
      </p:sp>
      <p:sp>
        <p:nvSpPr>
          <p:cNvPr id="2" name="Title 1"/>
          <p:cNvSpPr>
            <a:spLocks noGrp="1"/>
          </p:cNvSpPr>
          <p:nvPr>
            <p:ph type="title"/>
          </p:nvPr>
        </p:nvSpPr>
        <p:spPr/>
        <p:txBody>
          <a:bodyPr/>
          <a:lstStyle/>
          <a:p>
            <a:r>
              <a:rPr lang="en-US" dirty="0" smtClean="0"/>
              <a:t>Mission of aiub</a:t>
            </a:r>
            <a:endParaRPr lang="en-US" dirty="0"/>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a:solidFill>
                  <a:schemeClr val="bg1">
                    <a:lumMod val="75000"/>
                    <a:lumOff val="25000"/>
                  </a:schemeClr>
                </a:solidFill>
              </a:rPr>
              <a:t>American International University-Bangladesh (AIUB)</a:t>
            </a: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endParaRPr lang="en-US" sz="2400" b="1" dirty="0" smtClean="0"/>
          </a:p>
          <a:p>
            <a:r>
              <a:rPr lang="en-US" sz="2400" dirty="0" smtClean="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endParaRPr lang="en-US" sz="2400" dirty="0"/>
          </a:p>
        </p:txBody>
      </p:sp>
      <p:sp>
        <p:nvSpPr>
          <p:cNvPr id="2" name="Title 1"/>
          <p:cNvSpPr>
            <a:spLocks noGrp="1"/>
          </p:cNvSpPr>
          <p:nvPr>
            <p:ph type="title"/>
          </p:nvPr>
        </p:nvSpPr>
        <p:spPr/>
        <p:txBody>
          <a:bodyPr/>
          <a:lstStyle/>
          <a:p>
            <a:r>
              <a:rPr lang="en-US" dirty="0" smtClean="0"/>
              <a:t>VISION of CS Department</a:t>
            </a:r>
            <a:endParaRPr lang="en-US" dirty="0"/>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smtClean="0">
                <a:solidFill>
                  <a:schemeClr val="bg1">
                    <a:lumMod val="75000"/>
                    <a:lumOff val="25000"/>
                  </a:schemeClr>
                </a:solidFill>
              </a:rPr>
              <a:t>		Computer </a:t>
            </a:r>
            <a:r>
              <a:rPr lang="en-US" sz="1400" b="1" i="1" dirty="0">
                <a:solidFill>
                  <a:schemeClr val="bg1">
                    <a:lumMod val="75000"/>
                    <a:lumOff val="25000"/>
                  </a:schemeClr>
                </a:solidFill>
              </a:rPr>
              <a:t>Science(CS) Department of AIUB</a:t>
            </a: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342900" indent="-342900"/>
            <a:r>
              <a:rPr lang="en-US" sz="2400" dirty="0" smtClean="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a:p>
            <a:pPr marL="342900" indent="-342900"/>
            <a:endParaRPr lang="en-US" sz="2400" dirty="0"/>
          </a:p>
        </p:txBody>
      </p:sp>
      <p:sp>
        <p:nvSpPr>
          <p:cNvPr id="2" name="Title 1"/>
          <p:cNvSpPr>
            <a:spLocks noGrp="1"/>
          </p:cNvSpPr>
          <p:nvPr>
            <p:ph type="title"/>
          </p:nvPr>
        </p:nvSpPr>
        <p:spPr/>
        <p:txBody>
          <a:bodyPr/>
          <a:lstStyle/>
          <a:p>
            <a:r>
              <a:rPr lang="en-US" dirty="0" smtClean="0"/>
              <a:t>Mission of cs department</a:t>
            </a:r>
            <a:endParaRPr lang="en-US" dirty="0"/>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smtClean="0">
                <a:solidFill>
                  <a:schemeClr val="bg1">
                    <a:lumMod val="75000"/>
                    <a:lumOff val="25000"/>
                  </a:schemeClr>
                </a:solidFill>
              </a:rPr>
              <a:t>		Computer </a:t>
            </a:r>
            <a:r>
              <a:rPr lang="en-US" sz="1400" b="1" i="1" dirty="0">
                <a:solidFill>
                  <a:schemeClr val="bg1">
                    <a:lumMod val="75000"/>
                    <a:lumOff val="25000"/>
                  </a:schemeClr>
                </a:solidFill>
              </a:rPr>
              <a:t>Science(CS) Department of AIUB</a:t>
            </a: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50531" y="2194578"/>
            <a:ext cx="6576526" cy="3987444"/>
          </a:xfrm>
        </p:spPr>
        <p:txBody>
          <a:bodyPr>
            <a:normAutofit/>
          </a:bodyPr>
          <a:lstStyle/>
          <a:p>
            <a:pPr marL="0" indent="0">
              <a:buNone/>
            </a:pPr>
            <a:r>
              <a:rPr lang="en-US" sz="2800" b="1" dirty="0" smtClean="0"/>
              <a:t>Assistant Professor</a:t>
            </a:r>
          </a:p>
          <a:p>
            <a:pPr marL="0" indent="0">
              <a:buNone/>
            </a:pPr>
            <a:r>
              <a:rPr lang="en-US" sz="2000" dirty="0" smtClean="0"/>
              <a:t>Department of Computer Science</a:t>
            </a:r>
          </a:p>
          <a:p>
            <a:pPr marL="0" indent="0">
              <a:buNone/>
            </a:pPr>
            <a:r>
              <a:rPr lang="en-US" sz="2000" dirty="0" smtClean="0"/>
              <a:t>Faculty of Science &amp; Technology (FST)</a:t>
            </a:r>
          </a:p>
          <a:p>
            <a:pPr marL="0" indent="0">
              <a:buNone/>
            </a:pPr>
            <a:r>
              <a:rPr lang="en-US" sz="2000" b="1" dirty="0" smtClean="0"/>
              <a:t>American International University-Bangladesh(AIUB) </a:t>
            </a:r>
            <a:endParaRPr lang="en-US" sz="2000" b="1" dirty="0"/>
          </a:p>
        </p:txBody>
      </p:sp>
      <p:sp>
        <p:nvSpPr>
          <p:cNvPr id="2" name="Title 1"/>
          <p:cNvSpPr>
            <a:spLocks noGrp="1"/>
          </p:cNvSpPr>
          <p:nvPr>
            <p:ph type="title"/>
          </p:nvPr>
        </p:nvSpPr>
        <p:spPr/>
        <p:txBody>
          <a:bodyPr/>
          <a:lstStyle/>
          <a:p>
            <a:r>
              <a:rPr lang="en-US" dirty="0" smtClean="0"/>
              <a:t>JUENA AHMED NOSHIN</a:t>
            </a:r>
            <a:endParaRPr lang="en-US" dirty="0"/>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Course </a:t>
            </a:r>
            <a:r>
              <a:rPr lang="en-US" sz="1400" b="1" i="1" dirty="0">
                <a:solidFill>
                  <a:schemeClr val="bg1">
                    <a:lumMod val="75000"/>
                    <a:lumOff val="25000"/>
                  </a:schemeClr>
                </a:solidFill>
              </a:rPr>
              <a:t>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2392396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64385" y="2153014"/>
            <a:ext cx="6576526" cy="3987444"/>
          </a:xfrm>
        </p:spPr>
        <p:txBody>
          <a:bodyPr>
            <a:normAutofit/>
          </a:bodyPr>
          <a:lstStyle/>
          <a:p>
            <a:pPr marL="0" indent="0">
              <a:buNone/>
            </a:pPr>
            <a:r>
              <a:rPr lang="en-US" sz="2800" b="1" dirty="0" smtClean="0"/>
              <a:t>Master of Science in Computer Science </a:t>
            </a:r>
            <a:endParaRPr lang="en-US" sz="2800" b="1" dirty="0"/>
          </a:p>
          <a:p>
            <a:pPr marL="0" indent="0">
              <a:buNone/>
            </a:pPr>
            <a:r>
              <a:rPr lang="en-US" sz="2000" dirty="0" smtClean="0"/>
              <a:t>Major: Information &amp; Database Management</a:t>
            </a:r>
          </a:p>
          <a:p>
            <a:pPr marL="0" indent="0">
              <a:buNone/>
            </a:pPr>
            <a:r>
              <a:rPr lang="en-US" sz="2000" dirty="0" smtClean="0"/>
              <a:t>American International University-Bangladesh(AIUB)</a:t>
            </a:r>
          </a:p>
          <a:p>
            <a:pPr marL="0" indent="0">
              <a:buNone/>
            </a:pPr>
            <a:r>
              <a:rPr lang="en-US" sz="2800" b="1" dirty="0" smtClean="0"/>
              <a:t>Bachelor of Science in Computer Science &amp; Engineering</a:t>
            </a:r>
          </a:p>
          <a:p>
            <a:pPr marL="0" indent="0">
              <a:buNone/>
            </a:pPr>
            <a:r>
              <a:rPr lang="en-US" sz="2000" dirty="0" smtClean="0"/>
              <a:t>American </a:t>
            </a:r>
            <a:r>
              <a:rPr lang="en-US" sz="2000" dirty="0"/>
              <a:t>International </a:t>
            </a:r>
            <a:r>
              <a:rPr lang="en-US" sz="2000" dirty="0" smtClean="0"/>
              <a:t>University-Bangladesh(AIUB)</a:t>
            </a:r>
            <a:endParaRPr lang="en-US" sz="2000" dirty="0"/>
          </a:p>
          <a:p>
            <a:pPr marL="0" indent="0">
              <a:buNone/>
            </a:pPr>
            <a:endParaRPr lang="en-US" sz="2000" b="1" dirty="0"/>
          </a:p>
        </p:txBody>
      </p:sp>
      <p:sp>
        <p:nvSpPr>
          <p:cNvPr id="2" name="Title 1"/>
          <p:cNvSpPr>
            <a:spLocks noGrp="1"/>
          </p:cNvSpPr>
          <p:nvPr>
            <p:ph type="title"/>
          </p:nvPr>
        </p:nvSpPr>
        <p:spPr/>
        <p:txBody>
          <a:bodyPr/>
          <a:lstStyle/>
          <a:p>
            <a:r>
              <a:rPr lang="en-US" dirty="0" smtClean="0"/>
              <a:t>Educational Background</a:t>
            </a:r>
            <a:endParaRPr lang="en-US" dirty="0"/>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Course </a:t>
            </a:r>
            <a:r>
              <a:rPr lang="en-US" sz="1400" b="1" i="1" dirty="0">
                <a:solidFill>
                  <a:schemeClr val="bg1">
                    <a:lumMod val="75000"/>
                    <a:lumOff val="25000"/>
                  </a:schemeClr>
                </a:solidFill>
              </a:rPr>
              <a:t>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982904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b="1" dirty="0" smtClean="0"/>
              <a:t>Sentiment Analysis</a:t>
            </a:r>
          </a:p>
          <a:p>
            <a:r>
              <a:rPr lang="en-US" sz="2400" b="1" dirty="0" smtClean="0"/>
              <a:t>Recommendation Systems</a:t>
            </a:r>
          </a:p>
          <a:p>
            <a:r>
              <a:rPr lang="en-US" sz="2400" b="1" dirty="0" smtClean="0"/>
              <a:t>Online Social Network</a:t>
            </a:r>
          </a:p>
          <a:p>
            <a:r>
              <a:rPr lang="en-US" sz="2400" b="1" dirty="0" smtClean="0"/>
              <a:t>Data Mining</a:t>
            </a:r>
          </a:p>
          <a:p>
            <a:r>
              <a:rPr lang="en-US" sz="2400" b="1" dirty="0" smtClean="0"/>
              <a:t>Artificial Intelligence</a:t>
            </a:r>
          </a:p>
        </p:txBody>
      </p:sp>
      <p:sp>
        <p:nvSpPr>
          <p:cNvPr id="2" name="Title 1"/>
          <p:cNvSpPr>
            <a:spLocks noGrp="1"/>
          </p:cNvSpPr>
          <p:nvPr>
            <p:ph type="title"/>
          </p:nvPr>
        </p:nvSpPr>
        <p:spPr/>
        <p:txBody>
          <a:bodyPr/>
          <a:lstStyle/>
          <a:p>
            <a:r>
              <a:rPr lang="en-US" dirty="0" smtClean="0"/>
              <a:t>Research Fields</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Course </a:t>
            </a:r>
            <a:r>
              <a:rPr lang="en-US" sz="1400" b="1" i="1" dirty="0">
                <a:solidFill>
                  <a:schemeClr val="bg1">
                    <a:lumMod val="75000"/>
                    <a:lumOff val="25000"/>
                  </a:schemeClr>
                </a:solidFill>
              </a:rPr>
              <a:t>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20993077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1705</TotalTime>
  <Words>1863</Words>
  <Application>Microsoft Office PowerPoint</Application>
  <PresentationFormat>Custom</PresentationFormat>
  <Paragraphs>210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BlackTie</vt:lpstr>
      <vt:lpstr>Slide 1</vt:lpstr>
      <vt:lpstr>Learning objectives</vt:lpstr>
      <vt:lpstr>VISION of aiub</vt:lpstr>
      <vt:lpstr>Mission of aiub</vt:lpstr>
      <vt:lpstr>VISION of CS Department</vt:lpstr>
      <vt:lpstr>Mission of cs department</vt:lpstr>
      <vt:lpstr>JUENA AHMED NOSHIN</vt:lpstr>
      <vt:lpstr>Educational Background</vt:lpstr>
      <vt:lpstr>Research Fields</vt:lpstr>
      <vt:lpstr>Contacts</vt:lpstr>
      <vt:lpstr>Course code: csc 2107 Course name: introduction to database Course Teacher: juena ahmed noshin </vt:lpstr>
      <vt:lpstr>ABOUT THIS COURSE</vt:lpstr>
      <vt:lpstr>Course objective</vt:lpstr>
      <vt:lpstr>Reference Materials </vt:lpstr>
      <vt:lpstr>midterm Marks Distribution</vt:lpstr>
      <vt:lpstr>Finalterm Marks Distribution</vt:lpstr>
      <vt:lpstr>Final grade Marks Distribution</vt:lpstr>
      <vt:lpstr>general university Rules</vt:lpstr>
      <vt:lpstr>COURSE POLICY</vt:lpstr>
      <vt:lpstr>COURSE POLICY</vt:lpstr>
      <vt:lpstr>Classroom/laboratory  policy</vt:lpstr>
      <vt:lpstr>Grading POLICY</vt:lpstr>
      <vt:lpstr>Dropping POLICY</vt:lpstr>
      <vt:lpstr>Consultation with teacher</vt:lpstr>
      <vt:lpstr>Outcome based education(OBE)</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Juena Ahmed Noshin</dc:creator>
  <cp:lastModifiedBy>user pc</cp:lastModifiedBy>
  <cp:revision>183</cp:revision>
  <dcterms:created xsi:type="dcterms:W3CDTF">2016-01-15T16:02:34Z</dcterms:created>
  <dcterms:modified xsi:type="dcterms:W3CDTF">2019-06-09T02:27:57Z</dcterms:modified>
</cp:coreProperties>
</file>