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5/2/2020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5/2/2020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Complete Guideline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smtClean="0"/>
                        <a:t>Lecture </a:t>
                      </a:r>
                      <a:r>
                        <a:rPr lang="en-US" dirty="0"/>
                        <a:t>No:</a:t>
                      </a:r>
                    </a:p>
                  </a:txBody>
                  <a:tcPr/>
                </a:tc>
                <a:tc>
                  <a:txBody>
                    <a:bodyPr/>
                    <a:lstStyle/>
                    <a:p>
                      <a:r>
                        <a:rPr lang="en-US" dirty="0" smtClean="0"/>
                        <a:t>01</a:t>
                      </a:r>
                      <a:endParaRPr lang="en-US" dirty="0"/>
                    </a:p>
                  </a:txBody>
                  <a:tcPr/>
                </a:tc>
                <a:tc>
                  <a:txBody>
                    <a:bodyPr/>
                    <a:lstStyle/>
                    <a:p>
                      <a:r>
                        <a:rPr lang="en-US" dirty="0"/>
                        <a:t>Week No:</a:t>
                      </a:r>
                    </a:p>
                  </a:txBody>
                  <a:tcPr/>
                </a:tc>
                <a:tc>
                  <a:txBody>
                    <a:bodyPr/>
                    <a:lstStyle/>
                    <a:p>
                      <a:r>
                        <a:rPr lang="en-US" dirty="0" smtClean="0"/>
                        <a:t>01</a:t>
                      </a:r>
                      <a:endParaRPr lang="en-US" dirty="0"/>
                    </a:p>
                  </a:txBody>
                  <a:tcPr/>
                </a:tc>
                <a:tc>
                  <a:txBody>
                    <a:bodyPr/>
                    <a:lstStyle/>
                    <a:p>
                      <a:r>
                        <a:rPr lang="en-US" dirty="0"/>
                        <a:t>Semester:</a:t>
                      </a:r>
                    </a:p>
                  </a:txBody>
                  <a:tcPr/>
                </a:tc>
                <a:tc>
                  <a:txBody>
                    <a:bodyPr/>
                    <a:lstStyle/>
                    <a:p>
                      <a:r>
                        <a:rPr lang="en-US" dirty="0" smtClean="0"/>
                        <a:t>TBA</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p14="http://schemas.microsoft.com/office/powerpoint/2010/main" xmlns="" val="700707328"/>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smtClean="0">
                <a:ln>
                  <a:noFill/>
                </a:ln>
                <a:effectLst/>
                <a:uLnTx/>
                <a:uFillTx/>
                <a:latin typeface="+mj-lt"/>
                <a:ea typeface="+mj-ea"/>
                <a:cs typeface="+mj-cs"/>
              </a:rPr>
              <a:t>COURSE </a:t>
            </a:r>
            <a:r>
              <a:rPr lang="en-US" dirty="0" smtClean="0">
                <a:latin typeface="+mj-lt"/>
                <a:ea typeface="+mj-ea"/>
                <a:cs typeface="+mj-cs"/>
              </a:rPr>
              <a:t>C</a:t>
            </a:r>
            <a:r>
              <a:rPr kumimoji="0" lang="en-US" b="0" i="0" u="none" strike="noStrike" kern="1200" cap="none" spc="0" normalizeH="0" baseline="0" noProof="0" dirty="0" smtClean="0">
                <a:ln>
                  <a:noFill/>
                </a:ln>
                <a:effectLst/>
                <a:uLnTx/>
                <a:uFillTx/>
                <a:latin typeface="+mj-lt"/>
                <a:ea typeface="+mj-ea"/>
                <a:cs typeface="+mj-cs"/>
              </a:rPr>
              <a:t>ODE:CSC 2108</a:t>
            </a:r>
            <a:r>
              <a:rPr kumimoji="0" lang="en-US" sz="1600" b="0" i="0" u="none" strike="noStrike" kern="1200" cap="none" spc="0" normalizeH="0" baseline="0" noProof="0" dirty="0" smtClean="0">
                <a:ln>
                  <a:noFill/>
                </a:ln>
                <a:effectLst/>
                <a:uLnTx/>
                <a:uFillTx/>
                <a:latin typeface="+mj-lt"/>
                <a:ea typeface="+mj-ea"/>
                <a:cs typeface="+mj-cs"/>
              </a:rPr>
              <a:t/>
            </a:r>
            <a:br>
              <a:rPr kumimoji="0" lang="en-US" sz="1600" b="0" i="0" u="none" strike="noStrike" kern="1200" cap="none" spc="0" normalizeH="0" baseline="0" noProof="0" dirty="0" smtClean="0">
                <a:ln>
                  <a:noFill/>
                </a:ln>
                <a:effectLst/>
                <a:uLnTx/>
                <a:uFillTx/>
                <a:latin typeface="+mj-lt"/>
                <a:ea typeface="+mj-ea"/>
                <a:cs typeface="+mj-cs"/>
              </a:rPr>
            </a:br>
            <a:r>
              <a:rPr kumimoji="0" lang="en-US" sz="1600" b="0" i="0" u="none" strike="noStrike" kern="1200" cap="none" spc="0" normalizeH="0" baseline="0" noProof="0" dirty="0" smtClean="0">
                <a:ln>
                  <a:noFill/>
                </a:ln>
                <a:effectLst/>
                <a:uLnTx/>
                <a:uFillTx/>
                <a:latin typeface="+mj-lt"/>
                <a:ea typeface="+mj-ea"/>
                <a:cs typeface="+mj-cs"/>
              </a:rPr>
              <a:t>COURSE NAME:</a:t>
            </a:r>
            <a:br>
              <a:rPr kumimoji="0" lang="en-US" sz="1600" b="0" i="0" u="none" strike="noStrike" kern="1200" cap="none" spc="0" normalizeH="0" baseline="0" noProof="0" dirty="0" smtClean="0">
                <a:ln>
                  <a:noFill/>
                </a:ln>
                <a:effectLst/>
                <a:uLnTx/>
                <a:uFillTx/>
                <a:latin typeface="+mj-lt"/>
                <a:ea typeface="+mj-ea"/>
                <a:cs typeface="+mj-cs"/>
              </a:rPr>
            </a:br>
            <a:r>
              <a:rPr kumimoji="0" lang="en-US" sz="4800" b="0" i="0" u="none" strike="noStrike" kern="1200" cap="none" spc="0" normalizeH="0" baseline="0" noProof="0" dirty="0" smtClean="0">
                <a:ln>
                  <a:noFill/>
                </a:ln>
                <a:effectLst/>
                <a:uLnTx/>
                <a:uFillTx/>
                <a:latin typeface="+mj-lt"/>
                <a:ea typeface="+mj-ea"/>
                <a:cs typeface="+mj-cs"/>
              </a:rPr>
              <a:t>INTRODUCTION TO DATABASE</a:t>
            </a:r>
            <a:br>
              <a:rPr kumimoji="0" lang="en-US" sz="4800" b="0" i="0" u="none" strike="noStrike" kern="1200" cap="none" spc="0" normalizeH="0" baseline="0" noProof="0" dirty="0" smtClean="0">
                <a:ln>
                  <a:noFill/>
                </a:ln>
                <a:effectLst/>
                <a:uLnTx/>
                <a:uFillTx/>
                <a:latin typeface="+mj-lt"/>
                <a:ea typeface="+mj-ea"/>
                <a:cs typeface="+mj-cs"/>
              </a:rPr>
            </a:br>
            <a:r>
              <a:rPr kumimoji="0" lang="en-US" sz="1600" b="0" i="0" u="none" strike="noStrike" kern="1200" cap="none" spc="0" normalizeH="0" baseline="0" noProof="0" dirty="0" smtClean="0">
                <a:ln>
                  <a:noFill/>
                </a:ln>
                <a:effectLst/>
                <a:uLnTx/>
                <a:uFillTx/>
                <a:latin typeface="+mj-lt"/>
                <a:ea typeface="+mj-ea"/>
                <a:cs typeface="+mj-cs"/>
              </a:rPr>
              <a:t>COURSE TEACHER:</a:t>
            </a:r>
            <a:r>
              <a:rPr lang="en-US" sz="1600" dirty="0" smtClean="0">
                <a:latin typeface="+mj-lt"/>
                <a:ea typeface="+mj-ea"/>
                <a:cs typeface="+mj-cs"/>
              </a:rPr>
              <a:t>TBA</a:t>
            </a:r>
            <a:r>
              <a:rPr kumimoji="0" lang="en-US" sz="1600" b="0" i="0" u="none" strike="noStrike" kern="1200" cap="none" spc="0" normalizeH="0" baseline="0" noProof="0" dirty="0" smtClean="0">
                <a:ln>
                  <a:noFill/>
                </a:ln>
                <a:effectLst/>
                <a:uLnTx/>
                <a:uFillTx/>
                <a:latin typeface="+mj-lt"/>
                <a:ea typeface="+mj-ea"/>
                <a:cs typeface="+mj-cs"/>
              </a:rPr>
              <a:t/>
            </a:r>
            <a:br>
              <a:rPr kumimoji="0" lang="en-US" sz="1600" b="0" i="0" u="none" strike="noStrike" kern="1200" cap="none" spc="0" normalizeH="0" baseline="0" noProof="0" dirty="0" smtClean="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smtClean="0"/>
              <a:t>Theory class- Two(2) hours</a:t>
            </a:r>
          </a:p>
          <a:p>
            <a:pPr marL="342900" indent="-342900">
              <a:buFont typeface="Arial" pitchFamily="34" charset="0"/>
              <a:buChar char="•"/>
            </a:pPr>
            <a:r>
              <a:rPr lang="en-US" sz="2400" dirty="0" smtClean="0"/>
              <a:t>Lab class- Three(3) hours</a:t>
            </a:r>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Basic Information Regarding This Course</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smtClean="0"/>
              <a:t>To be able to:</a:t>
            </a:r>
          </a:p>
          <a:p>
            <a:pPr lvl="0" algn="just">
              <a:buFont typeface="Arial" pitchFamily="34" charset="0"/>
              <a:buChar char="•"/>
            </a:pPr>
            <a:r>
              <a:rPr lang="en-US" sz="2000" dirty="0" smtClean="0"/>
              <a:t>Identify the drawbacks of file-based management system and the necessity of Database management system</a:t>
            </a:r>
          </a:p>
          <a:p>
            <a:pPr lvl="0" algn="just">
              <a:buFont typeface="Arial" pitchFamily="34" charset="0"/>
              <a:buChar char="•"/>
            </a:pPr>
            <a:r>
              <a:rPr lang="en-US" sz="2000" dirty="0" smtClean="0"/>
              <a:t>Use modern tools utilized in Database management system.</a:t>
            </a:r>
          </a:p>
          <a:p>
            <a:pPr lvl="0" algn="just">
              <a:buFont typeface="Arial" pitchFamily="34" charset="0"/>
              <a:buChar char="•"/>
            </a:pPr>
            <a:r>
              <a:rPr lang="en-US" sz="2000" dirty="0" smtClean="0"/>
              <a:t>Understand different types of terminologies used in Database management system</a:t>
            </a:r>
          </a:p>
          <a:p>
            <a:pPr lvl="0" algn="just">
              <a:buFont typeface="Arial" pitchFamily="34" charset="0"/>
              <a:buChar char="•"/>
            </a:pPr>
            <a:r>
              <a:rPr lang="en-US" sz="2000" dirty="0" smtClean="0"/>
              <a:t>Discuss different tools and techniques for better performance of Database management system</a:t>
            </a:r>
          </a:p>
          <a:p>
            <a:pPr lvl="0" algn="just">
              <a:buFont typeface="Arial" pitchFamily="34" charset="0"/>
              <a:buChar char="•"/>
            </a:pPr>
            <a:r>
              <a:rPr lang="en-US" sz="2000" dirty="0" smtClean="0"/>
              <a:t>Execute necessary and sufficient SQLs</a:t>
            </a:r>
          </a:p>
          <a:p>
            <a:pPr lvl="0" algn="just">
              <a:buFont typeface="Arial" pitchFamily="34" charset="0"/>
              <a:buChar char="•"/>
            </a:pPr>
            <a:r>
              <a:rPr lang="en-US" sz="2000" dirty="0" smtClean="0"/>
              <a:t>Design ER Models and Diagrams</a:t>
            </a:r>
          </a:p>
          <a:p>
            <a:pPr lvl="0" algn="just">
              <a:buFont typeface="Arial" pitchFamily="34" charset="0"/>
              <a:buChar char="•"/>
            </a:pPr>
            <a:r>
              <a:rPr lang="en-US" sz="2000" dirty="0" smtClean="0"/>
              <a:t>Use different types of Normalization process</a:t>
            </a:r>
          </a:p>
          <a:p>
            <a:pPr lvl="0" algn="just">
              <a:buFont typeface="Arial" pitchFamily="34" charset="0"/>
              <a:buChar char="•"/>
            </a:pPr>
            <a:r>
              <a:rPr lang="en-US" sz="2000" dirty="0" smtClean="0"/>
              <a:t>Analyze a system with a view to DBMS implementation</a:t>
            </a:r>
          </a:p>
          <a:p>
            <a:pPr lvl="0" algn="just">
              <a:buFont typeface="Arial" pitchFamily="34" charset="0"/>
              <a:buChar char="•"/>
            </a:pPr>
            <a:r>
              <a:rPr lang="en-US" sz="2000" dirty="0" smtClean="0"/>
              <a:t>Understand different types of joining and use of different complex queries</a:t>
            </a:r>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smtClean="0"/>
              <a:t>Data-Raw facts and figures that on their own have no meaning</a:t>
            </a:r>
          </a:p>
          <a:p>
            <a:pPr>
              <a:buFont typeface="Arial" pitchFamily="34" charset="0"/>
              <a:buChar char="•"/>
            </a:pPr>
            <a:r>
              <a:rPr lang="en-GB" sz="2400" dirty="0" smtClean="0"/>
              <a:t>Information-Data that has been processed within  a context to give it meaning</a:t>
            </a:r>
          </a:p>
          <a:p>
            <a:pPr marL="0" lvl="1">
              <a:buFont typeface="Arial" pitchFamily="34" charset="0"/>
              <a:buChar char="•"/>
            </a:pPr>
            <a:r>
              <a:rPr lang="en-GB" sz="2400" dirty="0" smtClean="0"/>
              <a:t>Knowledge-The capability of understanding the relationship between pieces of information and what to actually do with the information</a:t>
            </a:r>
          </a:p>
          <a:p>
            <a:pPr marL="0" lvl="1">
              <a:buFont typeface="Arial" pitchFamily="34" charset="0"/>
              <a:buChar char="•"/>
            </a:pPr>
            <a:r>
              <a:rPr lang="en-GB" sz="2400" dirty="0" smtClean="0"/>
              <a:t>Wisdom-</a:t>
            </a:r>
            <a:r>
              <a:rPr lang="en-US" sz="2400" dirty="0" smtClean="0"/>
              <a:t>Beckons to give understanding about which there has previously been no understanding</a:t>
            </a:r>
          </a:p>
          <a:p>
            <a:pPr marL="0" lvl="1">
              <a:buFont typeface="Arial" pitchFamily="34" charset="0"/>
              <a:buChar char="•"/>
            </a:pPr>
            <a:endParaRPr lang="en-GB" dirty="0" smtClean="0"/>
          </a:p>
          <a:p>
            <a:pPr>
              <a:buFont typeface="Arial" pitchFamily="34" charset="0"/>
              <a:buChar char="•"/>
            </a:pPr>
            <a:endParaRPr lang="en-GB" dirty="0" smtClean="0"/>
          </a:p>
          <a:p>
            <a:pPr>
              <a:buFont typeface="Arial" pitchFamily="34" charset="0"/>
              <a:buChar char="•"/>
            </a:pPr>
            <a:endParaRPr lang="en-GB" dirty="0" smtClean="0"/>
          </a:p>
        </p:txBody>
      </p:sp>
    </p:spTree>
    <p:extLst>
      <p:ext uri="{BB962C8B-B14F-4D97-AF65-F5344CB8AC3E}">
        <p14:creationId xmlns:p14="http://schemas.microsoft.com/office/powerpoint/2010/main" xmlns="" val="3132154582"/>
      </p:ext>
    </p:extLst>
  </p:cSld>
  <p:clrMapOvr>
    <a:masterClrMapping/>
  </p:clrMapOvr>
  <p:transition spd="slow">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smtClean="0">
                <a:latin typeface="+mj-lt"/>
              </a:rPr>
              <a:t>WISDOM</a:t>
            </a:r>
            <a:endParaRPr lang="en-US" sz="1200" b="1" dirty="0">
              <a:latin typeface="+mj-lt"/>
            </a:endParaRP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a:t>
            </a:r>
            <a:r>
              <a:rPr lang="en-US" sz="1200" b="1" dirty="0" smtClean="0">
                <a:latin typeface="+mj-lt"/>
              </a:rPr>
              <a:t>NOWLEDGE</a:t>
            </a:r>
            <a:endParaRPr lang="en-US" sz="1200" b="1" dirty="0">
              <a:latin typeface="+mj-lt"/>
            </a:endParaRP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smtClean="0">
                <a:latin typeface="+mj-lt"/>
              </a:rPr>
              <a:t>INFORMATION</a:t>
            </a:r>
            <a:endParaRPr lang="en-US" sz="1200" b="1" dirty="0">
              <a:latin typeface="+mj-lt"/>
            </a:endParaRP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smtClean="0">
                <a:latin typeface="+mj-lt"/>
              </a:rPr>
              <a:t>DATA</a:t>
            </a:r>
            <a:endParaRPr lang="en-US" sz="1200" b="1" dirty="0">
              <a:latin typeface="+mj-lt"/>
            </a:endParaRPr>
          </a:p>
        </p:txBody>
      </p:sp>
    </p:spTree>
    <p:extLst>
      <p:ext uri="{BB962C8B-B14F-4D97-AF65-F5344CB8AC3E}">
        <p14:creationId xmlns:p14="http://schemas.microsoft.com/office/powerpoint/2010/main" xmlns="" val="3132154582"/>
      </p:ext>
    </p:extLst>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smtClean="0"/>
              <a:t>Database-&gt;A structured set of data held in a computer especially one that is accessible in various ways. </a:t>
            </a:r>
          </a:p>
          <a:p>
            <a:pPr>
              <a:buFont typeface="Arial" pitchFamily="34" charset="0"/>
              <a:buChar char="•"/>
            </a:pPr>
            <a:r>
              <a:rPr lang="en-US" sz="2400" dirty="0" smtClean="0"/>
              <a:t>Inside a database, data is stored into tables.</a:t>
            </a:r>
          </a:p>
          <a:p>
            <a:pPr>
              <a:buNone/>
            </a:pPr>
            <a:endParaRPr lang="en-US" dirty="0"/>
          </a:p>
        </p:txBody>
      </p:sp>
    </p:spTree>
    <p:extLst>
      <p:ext uri="{BB962C8B-B14F-4D97-AF65-F5344CB8AC3E}">
        <p14:creationId xmlns:p14="http://schemas.microsoft.com/office/powerpoint/2010/main" xmlns="" val="3132154582"/>
      </p:ext>
    </p:extLst>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smtClean="0"/>
              <a:t>A Relational Database Management System (RDBMS) produced and marketed  by Oracle Corporation.</a:t>
            </a:r>
          </a:p>
          <a:p>
            <a:pPr>
              <a:buFont typeface="Arial" pitchFamily="34" charset="0"/>
              <a:buChar char="•"/>
            </a:pPr>
            <a:r>
              <a:rPr lang="en-US" sz="2400" dirty="0" smtClean="0"/>
              <a:t>Oracle 10g</a:t>
            </a:r>
          </a:p>
          <a:p>
            <a:pPr>
              <a:buFont typeface="Arial" pitchFamily="34" charset="0"/>
              <a:buChar char="•"/>
            </a:pPr>
            <a:r>
              <a:rPr lang="en-US" sz="2400" dirty="0" smtClean="0"/>
              <a:t>Database Schema Scott </a:t>
            </a:r>
          </a:p>
          <a:p>
            <a:pPr>
              <a:buFont typeface="Arial" pitchFamily="34" charset="0"/>
              <a:buChar char="•"/>
            </a:pPr>
            <a:r>
              <a:rPr lang="en-US" sz="2400" dirty="0" smtClean="0"/>
              <a:t>Tables: DEPT, EMP, BONUS and SALGRADE</a:t>
            </a:r>
            <a:endParaRPr lang="en-US" sz="2400" dirty="0"/>
          </a:p>
        </p:txBody>
      </p:sp>
    </p:spTree>
    <p:extLst>
      <p:ext uri="{BB962C8B-B14F-4D97-AF65-F5344CB8AC3E}">
        <p14:creationId xmlns:p14="http://schemas.microsoft.com/office/powerpoint/2010/main" xmlns="" val="3132154582"/>
      </p:ext>
    </p:extLst>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Terminology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smtClean="0"/>
              <a:t>SQL stands for Structured Query Language</a:t>
            </a:r>
          </a:p>
          <a:p>
            <a:pPr algn="just">
              <a:buFont typeface="Arial" pitchFamily="34" charset="0"/>
              <a:buChar char="•"/>
            </a:pPr>
            <a:r>
              <a:rPr lang="en-US" sz="2400" dirty="0" smtClean="0"/>
              <a:t>SQL is used to communicate with a database</a:t>
            </a:r>
          </a:p>
          <a:p>
            <a:pPr algn="just">
              <a:buFont typeface="Arial" pitchFamily="34" charset="0"/>
              <a:buChar char="•"/>
            </a:pPr>
            <a:r>
              <a:rPr lang="en-US" sz="2400" dirty="0" smtClean="0"/>
              <a:t>According to  American National Standard Institute (ANSI), it is standard language for Relational Database Management System (RDBMS)</a:t>
            </a:r>
          </a:p>
          <a:p>
            <a:pPr algn="just">
              <a:buFont typeface="Arial" pitchFamily="34" charset="0"/>
              <a:buChar char="•"/>
            </a:pPr>
            <a:r>
              <a:rPr lang="en-US" sz="2400" dirty="0" smtClean="0"/>
              <a:t>SQL can execute queries against a Database.</a:t>
            </a:r>
          </a:p>
          <a:p>
            <a:pPr algn="just">
              <a:buFont typeface="Arial" pitchFamily="34" charset="0"/>
              <a:buChar char="•"/>
            </a:pPr>
            <a:r>
              <a:rPr lang="en-US" sz="2400" dirty="0" smtClean="0"/>
              <a:t>Synonyms of query-&gt; </a:t>
            </a:r>
            <a:r>
              <a:rPr lang="en-US" sz="2400" dirty="0" err="1" smtClean="0"/>
              <a:t>ask,question,inquire</a:t>
            </a:r>
            <a:r>
              <a:rPr lang="en-US" sz="2400" dirty="0" smtClean="0"/>
              <a:t> etc.</a:t>
            </a:r>
          </a:p>
          <a:p>
            <a:pPr>
              <a:buNone/>
            </a:pPr>
            <a:endParaRPr lang="en-US" dirty="0"/>
          </a:p>
        </p:txBody>
      </p:sp>
    </p:spTree>
    <p:extLst>
      <p:ext uri="{BB962C8B-B14F-4D97-AF65-F5344CB8AC3E}">
        <p14:creationId xmlns:p14="http://schemas.microsoft.com/office/powerpoint/2010/main" xmlns="" val="3132154582"/>
      </p:ext>
    </p:extLst>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p14="http://schemas.microsoft.com/office/powerpoint/2010/main" xmlns="" val="1923382373"/>
      </p:ext>
    </p:extLst>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https://www.slideshare.net/thinnaphat.bo/</a:t>
            </a:r>
            <a:endParaRPr lang="en-US" dirty="0"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p14="http://schemas.microsoft.com/office/powerpoint/2010/main" xmlns="" val="32249698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smtClean="0">
                <a:solidFill>
                  <a:schemeClr val="tx1"/>
                </a:solidFill>
              </a:rPr>
              <a:t>American International University-Bangladesh (AIUB)</a:t>
            </a:r>
          </a:p>
          <a:p>
            <a:pPr marL="342900" indent="-342900">
              <a:buFont typeface="Arial" pitchFamily="34" charset="0"/>
              <a:buChar char="•"/>
            </a:pPr>
            <a:r>
              <a:rPr lang="en-US" sz="2400" dirty="0" smtClean="0">
                <a:solidFill>
                  <a:schemeClr val="tx1"/>
                </a:solidFill>
              </a:rPr>
              <a:t>Computer Science(CS) Department </a:t>
            </a:r>
            <a:r>
              <a:rPr lang="en-US" sz="2400" dirty="0" smtClean="0"/>
              <a:t>of AIUB</a:t>
            </a:r>
            <a:endParaRPr lang="en-US" sz="2400" dirty="0" smtClean="0">
              <a:solidFill>
                <a:schemeClr val="tx1"/>
              </a:solidFill>
            </a:endParaRPr>
          </a:p>
          <a:p>
            <a:pPr marL="342900" indent="-342900">
              <a:buFont typeface="Arial" pitchFamily="34" charset="0"/>
              <a:buChar char="•"/>
            </a:pPr>
            <a:r>
              <a:rPr lang="en-US" sz="2400" dirty="0" smtClean="0">
                <a:solidFill>
                  <a:schemeClr val="tx1"/>
                </a:solidFill>
              </a:rPr>
              <a:t>Necessary </a:t>
            </a:r>
            <a:r>
              <a:rPr lang="en-US" sz="2400" dirty="0" smtClean="0">
                <a:solidFill>
                  <a:schemeClr val="tx1"/>
                </a:solidFill>
              </a:rPr>
              <a:t>Policies and Rules</a:t>
            </a:r>
          </a:p>
          <a:p>
            <a:pPr marL="342900" indent="-342900">
              <a:buFont typeface="Arial" pitchFamily="34" charset="0"/>
              <a:buChar char="•"/>
            </a:pPr>
            <a:r>
              <a:rPr lang="en-US" sz="2400" dirty="0" smtClean="0">
                <a:solidFill>
                  <a:schemeClr val="tx1"/>
                </a:solidFill>
              </a:rPr>
              <a:t>Outcome Based Education (OBE</a:t>
            </a:r>
            <a:r>
              <a:rPr lang="en-US" sz="2400" dirty="0" smtClean="0">
                <a:solidFill>
                  <a:schemeClr val="tx1"/>
                </a:solidFill>
              </a:rPr>
              <a:t>)</a:t>
            </a:r>
          </a:p>
          <a:p>
            <a:pPr marL="342900" indent="-342900">
              <a:buFont typeface="Arial" pitchFamily="34" charset="0"/>
              <a:buChar char="•"/>
            </a:pPr>
            <a:r>
              <a:rPr lang="en-US" sz="2400" dirty="0" smtClean="0">
                <a:solidFill>
                  <a:schemeClr val="tx1"/>
                </a:solidFill>
              </a:rPr>
              <a:t>Basic Information Regarding this </a:t>
            </a:r>
            <a:r>
              <a:rPr lang="en-US" sz="2400" dirty="0" smtClean="0">
                <a:solidFill>
                  <a:schemeClr val="tx1"/>
                </a:solidFill>
              </a:rPr>
              <a:t>Course</a:t>
            </a:r>
            <a:endParaRPr lang="en-US" sz="2400" dirty="0" smtClean="0">
              <a:solidFill>
                <a:schemeClr val="tx1"/>
              </a:solidFill>
            </a:endParaRPr>
          </a:p>
          <a:p>
            <a:pPr marL="342900" indent="-342900">
              <a:buFont typeface="Arial" pitchFamily="34" charset="0"/>
              <a:buChar char="•"/>
            </a:pPr>
            <a:r>
              <a:rPr lang="en-US" sz="2400" dirty="0" smtClean="0">
                <a:solidFill>
                  <a:schemeClr val="tx1"/>
                </a:solidFill>
              </a:rPr>
              <a:t>Database </a:t>
            </a:r>
            <a:r>
              <a:rPr lang="en-US" sz="2400" dirty="0" smtClean="0">
                <a:solidFill>
                  <a:schemeClr val="tx1"/>
                </a:solidFill>
              </a:rPr>
              <a:t>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American International University- Bangladesh (AIUB)</a:t>
            </a:r>
            <a:endParaRPr lang="en-US" sz="24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smtClean="0"/>
              <a:t>AMERICAN INTERNATIONAL UNIVERSITY-BANGLADESH (AIUB) envisions promoting professionals and excellent leadership catering to the technological progress and development needs of the country.</a:t>
            </a:r>
            <a:endParaRPr lang="en-US" sz="2400" dirty="0"/>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American International University- Bangladesh (AIUB)</a:t>
            </a:r>
            <a:endParaRPr lang="en-US" sz="24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smtClean="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2400" dirty="0"/>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Computer Science(CS) Department of AIUB</a:t>
            </a:r>
            <a:endParaRPr lang="en-US" sz="24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smtClean="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Computer Science(CS) Department of AIUB</a:t>
            </a:r>
            <a:endParaRPr lang="en-US" sz="24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smtClean="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Necessary Policies and Rules</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smtClean="0"/>
          </a:p>
          <a:p>
            <a:pPr marL="342900" indent="-342900">
              <a:buFont typeface="Arial" pitchFamily="34" charset="0"/>
              <a:buChar char="•"/>
            </a:pPr>
            <a:r>
              <a:rPr lang="en-US" sz="2400" dirty="0" smtClean="0"/>
              <a:t>Entering the University without ID card is strictly prohibited</a:t>
            </a:r>
          </a:p>
          <a:p>
            <a:pPr marL="342900" indent="-342900">
              <a:buFont typeface="Arial" pitchFamily="34" charset="0"/>
              <a:buChar char="•"/>
            </a:pPr>
            <a:r>
              <a:rPr lang="en-US" sz="2400" dirty="0" smtClean="0"/>
              <a:t>No students will be allowed to sit in the class/exams without student ID card</a:t>
            </a:r>
          </a:p>
          <a:p>
            <a:pPr marL="342900" indent="-342900">
              <a:buFont typeface="Arial" pitchFamily="34" charset="0"/>
              <a:buChar char="•"/>
            </a:pPr>
            <a:r>
              <a:rPr lang="en-US" sz="2400" dirty="0" smtClean="0"/>
              <a:t>Keep your  campus clean</a:t>
            </a:r>
            <a:endParaRPr lang="en-US" sz="2400" dirty="0"/>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Necessary Policies and Rules</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smtClean="0"/>
              <a:t>Please keep silent during lecture time</a:t>
            </a:r>
          </a:p>
          <a:p>
            <a:pPr marL="342900" indent="-342900">
              <a:buFont typeface="Arial" pitchFamily="34" charset="0"/>
              <a:buChar char="•"/>
            </a:pPr>
            <a:r>
              <a:rPr lang="en-US" sz="1750" dirty="0" smtClean="0"/>
              <a:t>There will be session for questioning after completing each topic/subtopic/chapter</a:t>
            </a:r>
          </a:p>
          <a:p>
            <a:pPr marL="342900" indent="-342900">
              <a:buFont typeface="Arial" pitchFamily="34" charset="0"/>
              <a:buChar char="•"/>
            </a:pPr>
            <a:r>
              <a:rPr lang="en-US" sz="1750" dirty="0" smtClean="0"/>
              <a:t>Please ask your personal question in break /after finishing lecture/ consulting hours</a:t>
            </a:r>
          </a:p>
          <a:p>
            <a:pPr marL="342900" indent="-342900">
              <a:buFont typeface="Arial" pitchFamily="34" charset="0"/>
              <a:buChar char="•"/>
            </a:pPr>
            <a:r>
              <a:rPr lang="en-US" sz="1750" dirty="0" smtClean="0"/>
              <a:t>If some of you already know the materials I am discussing, give chance to other students to understand the matter</a:t>
            </a:r>
          </a:p>
          <a:p>
            <a:pPr marL="342900" indent="-342900">
              <a:buFont typeface="Arial" pitchFamily="34" charset="0"/>
              <a:buChar char="•"/>
            </a:pPr>
            <a:r>
              <a:rPr lang="en-US" sz="1750" dirty="0" smtClean="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smtClean="0"/>
              <a:t>You are encouraged to take notes of the lecture in your notebook if deemed necessary</a:t>
            </a:r>
          </a:p>
          <a:p>
            <a:pPr marL="342900" indent="-342900">
              <a:buFont typeface="Arial" pitchFamily="34" charset="0"/>
              <a:buChar char="•"/>
            </a:pPr>
            <a:r>
              <a:rPr lang="en-US" sz="1750" dirty="0" smtClean="0"/>
              <a:t>Using smart phones/cameras to click photos during class is strictly prohibited. </a:t>
            </a:r>
          </a:p>
          <a:p>
            <a:pPr marL="342900" indent="-342900">
              <a:buFont typeface="Arial" pitchFamily="34" charset="0"/>
              <a:buChar char="•"/>
            </a:pPr>
            <a:r>
              <a:rPr lang="en-US" sz="1750" dirty="0" smtClean="0"/>
              <a:t>You are specially prohibited to take snapshots of the classroom whiteboard. </a:t>
            </a:r>
          </a:p>
          <a:p>
            <a:pPr marL="342900" indent="-342900">
              <a:buFont typeface="Arial" pitchFamily="34" charset="0"/>
              <a:buChar char="•"/>
            </a:pPr>
            <a:r>
              <a:rPr lang="en-US" sz="1750" dirty="0" smtClean="0"/>
              <a:t>Try to keep your smart phones/ mobile phones in your bag/pocket/purse during class hours</a:t>
            </a:r>
          </a:p>
          <a:p>
            <a:pPr marL="342900" indent="-342900">
              <a:buFont typeface="Arial" pitchFamily="34" charset="0"/>
              <a:buChar char="•"/>
            </a:pPr>
            <a:r>
              <a:rPr lang="en-US" sz="1750" dirty="0" smtClean="0"/>
              <a:t>Make sure to log out of any personal account i.e. AIUB Student Portal/email account on the Lab PC that you are using once your allocated lab hours is over. </a:t>
            </a:r>
            <a:endParaRPr lang="en-US" sz="1750" dirty="0"/>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Outcome Based Education (OBE)</a:t>
            </a:r>
            <a:endParaRPr lang="en-US" sz="3200"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smtClean="0"/>
              <a:t>Outcome Based Education</a:t>
            </a:r>
          </a:p>
          <a:p>
            <a:pPr marL="342900" indent="-342900">
              <a:buFont typeface="Arial" pitchFamily="34" charset="0"/>
              <a:buChar char="•"/>
            </a:pPr>
            <a:r>
              <a:rPr lang="en-US" sz="2400" dirty="0" smtClean="0"/>
              <a:t>OBE is an educational process</a:t>
            </a:r>
          </a:p>
          <a:p>
            <a:pPr marL="342900" indent="-342900">
              <a:buFont typeface="Arial" pitchFamily="34" charset="0"/>
              <a:buChar char="•"/>
            </a:pPr>
            <a:r>
              <a:rPr lang="en-US" sz="2400" dirty="0" smtClean="0"/>
              <a:t>Directed/focused at achieving certain specified outcomes in terms of individual student learning</a:t>
            </a:r>
          </a:p>
          <a:p>
            <a:pPr marL="342900" indent="-342900">
              <a:buFont typeface="Arial" pitchFamily="34" charset="0"/>
              <a:buChar char="•"/>
            </a:pPr>
            <a:r>
              <a:rPr lang="en-US" sz="2400" dirty="0" smtClean="0"/>
              <a:t>Outcomes - key things students should understand and be able to do or the qualities they should develop</a:t>
            </a:r>
            <a:endParaRPr lang="en-US" sz="2400" dirty="0"/>
          </a:p>
        </p:txBody>
      </p:sp>
    </p:spTree>
    <p:extLst>
      <p:ext uri="{BB962C8B-B14F-4D97-AF65-F5344CB8AC3E}">
        <p14:creationId xmlns:p14="http://schemas.microsoft.com/office/powerpoint/2010/main" xmlns="" val="2134390752"/>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274</TotalTime>
  <Words>1020</Words>
  <Application>Microsoft Macintosh PowerPoint</Application>
  <PresentationFormat>On-screen Show (4:3)</PresentationFormat>
  <Paragraphs>122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Slide 18</vt:lpstr>
      <vt:lpstr>Slide 19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 pc</cp:lastModifiedBy>
  <cp:revision>19</cp:revision>
  <dcterms:created xsi:type="dcterms:W3CDTF">2018-12-10T17:20:29Z</dcterms:created>
  <dcterms:modified xsi:type="dcterms:W3CDTF">2020-05-02T07:08:54Z</dcterms:modified>
</cp:coreProperties>
</file>