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68" r:id="rId4"/>
    <p:sldId id="269" r:id="rId5"/>
    <p:sldId id="270" r:id="rId6"/>
    <p:sldId id="272" r:id="rId7"/>
    <p:sldId id="271" r:id="rId8"/>
    <p:sldId id="274" r:id="rId9"/>
    <p:sldId id="276" r:id="rId10"/>
    <p:sldId id="278" r:id="rId11"/>
    <p:sldId id="279" r:id="rId12"/>
    <p:sldId id="28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8D18E-FD36-4DDF-BD3A-376A619D3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42DE83-ED3A-4E63-A141-8D0D85B4C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120D4-43C8-47BD-840B-90A64FC99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A5E9-17A2-47F9-967E-A687F19685AE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45D71-7A98-4D08-8022-DAA78384A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BADC8-6EFA-45D7-A717-061E06D89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B14A-9B76-437D-B826-FC3C2FFD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42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C3B10-F7F1-492D-ACCC-9C09B908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ACE008-1A53-4797-A765-CBD95F017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567AF-0524-476C-B2A8-5EDB9C6B8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A5E9-17A2-47F9-967E-A687F19685AE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798C2-6B6B-457A-B478-856D3A1C9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23F2C-5967-49F1-A427-A76923240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B14A-9B76-437D-B826-FC3C2FFD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9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E9A305-2E09-4257-94A9-6C38747760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4EEF2-FC8B-4C3F-81DD-2AB1AC2A4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951F7-B947-4799-A736-FB6A274B8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A5E9-17A2-47F9-967E-A687F19685AE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65DB0-8CC2-4298-A98F-68F16BD0E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C2587-FBF4-4517-A7D8-30E265357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B14A-9B76-437D-B826-FC3C2FFD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D02F8-AFFA-434E-899A-6F4788AB0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E4700-A27C-434E-8460-D0DB92158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DD694-1C42-41BA-BA7B-617BE1C2E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A5E9-17A2-47F9-967E-A687F19685AE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2398F-6892-4474-81CF-2E014E1DC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E89E0-BB80-4496-A76A-6B70D83C1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B14A-9B76-437D-B826-FC3C2FFD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75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7485-BBB1-4946-9958-F74D5905C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FB273-1714-4C27-8218-99ACACD46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B5237-0BFA-4948-9CFB-EB1B5031F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A5E9-17A2-47F9-967E-A687F19685AE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532E9-3868-40CE-9764-AD7EB9C1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3805C-9886-4F95-8E1F-F15F4A972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B14A-9B76-437D-B826-FC3C2FFD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34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373E6-1532-478D-923D-387432089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0C622-EBBA-48EB-B471-F418D733D9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D4FA3-3086-4A94-AA22-6202B0D16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92AA0-7643-4E13-80F9-639D4158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A5E9-17A2-47F9-967E-A687F19685AE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76161-4D66-4D12-89C4-16A11F13D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D6018-EDF2-440C-A7D0-78F6C67F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B14A-9B76-437D-B826-FC3C2FFD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62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E7ACD-145B-4B42-856F-8B416CA2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13148-65E6-4C37-BD09-1CF3F6155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FEE57-E89C-4605-9665-B14029670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71B70F-72A8-4032-AD50-40260F9D1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1FED2-9651-41CB-856B-B05959F2A3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5BC421-7239-4B33-B87F-A2D1549F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A5E9-17A2-47F9-967E-A687F19685AE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E3CC18-AC8D-413E-85CA-6FDE98D43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6A6F10-67EA-46AE-A644-C333368BF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B14A-9B76-437D-B826-FC3C2FFD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2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3C2E9-827F-4955-BACA-98196CC85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9736C4-7872-4893-8BB2-802D7C0E6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A5E9-17A2-47F9-967E-A687F19685AE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8E5D3-B4F4-43B0-9A0A-609E953E6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CC805-93B7-4B8B-AF46-808A173BB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B14A-9B76-437D-B826-FC3C2FFD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31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9B1B3D-6E90-42C8-9CAE-B016DB97B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A5E9-17A2-47F9-967E-A687F19685AE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CADE8B-2972-4164-9CF7-4FC964302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9DD55-70E3-4470-9AFA-3187490A6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B14A-9B76-437D-B826-FC3C2FFD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0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4B5E-5415-4DFC-B6B4-3139C856D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9C9E6-C99C-4114-97C8-0C3A08246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FC3D67-92E9-4A9B-AC63-A192FA966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7ECA0-AA8B-4E7A-9AC9-13510911A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A5E9-17A2-47F9-967E-A687F19685AE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727EA-BEA7-4061-86C0-03C1552EB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BC9E3-3AA7-48B0-911B-A848E865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B14A-9B76-437D-B826-FC3C2FFD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27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68651-334B-41C9-A34F-D45A846B1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62EC7-1E3F-4DE4-AF77-4F6B1506F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A04976-5543-4D87-A096-CFC090FAA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0D180-817A-411C-8E3D-B924D00B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A5E9-17A2-47F9-967E-A687F19685AE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666DE-6DF0-4E85-BE59-362F3C88F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D01F6-966E-4466-9DC3-77473FCA5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B14A-9B76-437D-B826-FC3C2FFD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26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CE9D2-02ED-4E2F-8103-7071B38DD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3FFD6-715C-4275-8018-9F04B13FA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9F0AC-3304-40D8-A2C4-B40CA277D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4A5E9-17A2-47F9-967E-A687F19685AE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EBB1D-503D-4C47-BD75-16F98BFAB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ECB55-2BB2-4BB9-A564-83D34F7E9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CB14A-9B76-437D-B826-FC3C2FFD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62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A79215C0-761F-4104-A477-1BE28D5612F6}"/>
              </a:ext>
            </a:extLst>
          </p:cNvPr>
          <p:cNvSpPr/>
          <p:nvPr/>
        </p:nvSpPr>
        <p:spPr>
          <a:xfrm>
            <a:off x="1782417" y="2252870"/>
            <a:ext cx="8627165" cy="18420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FAC095-A319-4A54-B5C5-2E2B8FB5EE3D}"/>
              </a:ext>
            </a:extLst>
          </p:cNvPr>
          <p:cNvSpPr/>
          <p:nvPr/>
        </p:nvSpPr>
        <p:spPr>
          <a:xfrm>
            <a:off x="3047999" y="2792057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Integration (Line Integral) </a:t>
            </a:r>
            <a:b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u="sng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Exercise:6 (part-2)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32549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CDD43B6-37A3-474D-A738-31A6077F841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sz="24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Problem: (iv)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Sketch the path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which is shortest path from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2+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hence evaluate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CDD43B6-37A3-474D-A738-31A6077F84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928" t="-14286" r="-870" b="-60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0B408B-3711-46A3-935E-1F85249507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u="sng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line segment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(2,0)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(2,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  <a:endParaRPr lang="en-US" sz="24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Equation of the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∵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=2</m:t>
                        </m:r>
                      </m:e>
                    </m:d>
                  </m:oMath>
                </a14:m>
                <a:endParaRPr lang="en-US" sz="2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𝑖𝑑𝑦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(2+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𝑖𝑦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𝑖𝑑𝑦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(2+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𝑖𝑦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0B408B-3711-46A3-935E-1F85249507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6B24D0A8-AC3D-4F94-8C57-B7B61758A2A0}"/>
              </a:ext>
            </a:extLst>
          </p:cNvPr>
          <p:cNvGrpSpPr/>
          <p:nvPr/>
        </p:nvGrpSpPr>
        <p:grpSpPr>
          <a:xfrm>
            <a:off x="7963852" y="2419985"/>
            <a:ext cx="3710609" cy="3273287"/>
            <a:chOff x="7963852" y="2419985"/>
            <a:chExt cx="3710609" cy="327328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978AFD7-DD93-4306-8551-8C98E2A6F8D2}"/>
                </a:ext>
              </a:extLst>
            </p:cNvPr>
            <p:cNvSpPr/>
            <p:nvPr/>
          </p:nvSpPr>
          <p:spPr>
            <a:xfrm>
              <a:off x="7963852" y="2419985"/>
              <a:ext cx="3710609" cy="32732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1129F9C-765F-44BF-B410-E2E0747CACE4}"/>
                </a:ext>
              </a:extLst>
            </p:cNvPr>
            <p:cNvCxnSpPr>
              <a:cxnSpLocks/>
            </p:cNvCxnSpPr>
            <p:nvPr/>
          </p:nvCxnSpPr>
          <p:spPr>
            <a:xfrm>
              <a:off x="8053933" y="4544670"/>
              <a:ext cx="28889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3675CA5-C367-4DA3-A7AC-B9FA430E5E83}"/>
                </a:ext>
              </a:extLst>
            </p:cNvPr>
            <p:cNvCxnSpPr/>
            <p:nvPr/>
          </p:nvCxnSpPr>
          <p:spPr>
            <a:xfrm flipV="1">
              <a:off x="8998226" y="3154023"/>
              <a:ext cx="0" cy="2438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91FD96C-8F79-432E-9540-E0E78A421617}"/>
                </a:ext>
              </a:extLst>
            </p:cNvPr>
            <p:cNvSpPr txBox="1"/>
            <p:nvPr/>
          </p:nvSpPr>
          <p:spPr>
            <a:xfrm>
              <a:off x="8975366" y="4553202"/>
              <a:ext cx="490315" cy="371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7ED294B-FE2B-44EE-8BEB-D8C82A7F7BEE}"/>
                    </a:ext>
                  </a:extLst>
                </p:cNvPr>
                <p:cNvSpPr txBox="1"/>
                <p:nvPr/>
              </p:nvSpPr>
              <p:spPr>
                <a:xfrm>
                  <a:off x="9640817" y="3168563"/>
                  <a:ext cx="4903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(2, 1)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7ED294B-FE2B-44EE-8BEB-D8C82A7F7B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817" y="3168563"/>
                  <a:ext cx="49031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704" r="-49383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06A4220-CD9C-4603-946A-71709740AEC6}"/>
                    </a:ext>
                  </a:extLst>
                </p:cNvPr>
                <p:cNvSpPr txBox="1"/>
                <p:nvPr/>
              </p:nvSpPr>
              <p:spPr>
                <a:xfrm>
                  <a:off x="9498420" y="4547654"/>
                  <a:ext cx="4903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(2,0)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06A4220-CD9C-4603-946A-71709740AE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8420" y="4547654"/>
                  <a:ext cx="490315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704" r="-41975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9770C27-507A-42A4-B064-8202A9B65AAF}"/>
                </a:ext>
              </a:extLst>
            </p:cNvPr>
            <p:cNvSpPr txBox="1"/>
            <p:nvPr/>
          </p:nvSpPr>
          <p:spPr>
            <a:xfrm>
              <a:off x="10386168" y="4521622"/>
              <a:ext cx="7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Re{z}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C57A59C-6E80-401C-BE4A-080C3FF00F21}"/>
                </a:ext>
              </a:extLst>
            </p:cNvPr>
            <p:cNvSpPr txBox="1"/>
            <p:nvPr/>
          </p:nvSpPr>
          <p:spPr>
            <a:xfrm>
              <a:off x="9001546" y="2819227"/>
              <a:ext cx="831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Im</a:t>
              </a:r>
              <a:r>
                <a:rPr lang="en-US" dirty="0"/>
                <a:t> {z}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487CAC7-2AD2-40F8-A96A-FD1175E0D79A}"/>
                </a:ext>
              </a:extLst>
            </p:cNvPr>
            <p:cNvSpPr/>
            <p:nvPr/>
          </p:nvSpPr>
          <p:spPr>
            <a:xfrm>
              <a:off x="9819157" y="3555187"/>
              <a:ext cx="45719" cy="463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426F4E9-DC45-4087-965B-0673989176C9}"/>
                </a:ext>
              </a:extLst>
            </p:cNvPr>
            <p:cNvSpPr/>
            <p:nvPr/>
          </p:nvSpPr>
          <p:spPr>
            <a:xfrm>
              <a:off x="9823402" y="4498297"/>
              <a:ext cx="45719" cy="463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7638A34-4703-4C35-9FFC-0452E3F9680B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 flipV="1">
              <a:off x="9830097" y="3575379"/>
              <a:ext cx="3006" cy="962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F03EC09-8DC7-4F3E-B321-4FF3922368A2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V="1">
              <a:off x="9830097" y="4001294"/>
              <a:ext cx="13630" cy="503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6794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C9512-0CBA-4ABF-872C-0FD63E4C2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67EF83-6862-4E1F-99B0-56559F6CF0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1068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Sketch the path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hence evaluate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Im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{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}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Sketch the path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which is shortest path from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hence evaluate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func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Sketch the path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which is shortest path from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hence evaluate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Sketch the path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hence evaluate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Sketch the path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which is the circle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and hence evaluate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acc>
                          <m:accPr>
                            <m:chr m:val="̅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m:rPr>
                            <m:brk m:alnAt="1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67EF83-6862-4E1F-99B0-56559F6CF0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1068"/>
                <a:ext cx="10515600" cy="4351338"/>
              </a:xfrm>
              <a:blipFill>
                <a:blip r:embed="rId2"/>
                <a:stretch>
                  <a:fillRect l="-638" t="-12465" r="-1449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7953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3CF0-9A71-453A-8446-6A19D59BB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1" y="203786"/>
            <a:ext cx="10515600" cy="662782"/>
          </a:xfrm>
        </p:spPr>
        <p:txBody>
          <a:bodyPr>
            <a:normAutofit/>
          </a:bodyPr>
          <a:lstStyle/>
          <a:p>
            <a:pPr algn="ctr"/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MCQ: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94D33B-1DC6-4CF3-AD40-082100AECE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3886" y="732596"/>
                <a:ext cx="10982739" cy="5774221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v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Parametric representation of line segment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=4−2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is: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(a)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(b)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(c)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v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=2,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then which of the following is true?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radius of circle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(b)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(c)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=2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v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Parametric representation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is: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𝑖𝑡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(b)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𝑖𝑡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	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v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Evaluate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/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𝑑𝑧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;</m:t>
                        </m:r>
                      </m:e>
                    </m:nary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line segment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=3.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	(b)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	(c)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v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Evaluate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𝑑𝑧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;</m:t>
                        </m:r>
                      </m:e>
                    </m:nary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line segment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	(b)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	(c)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94D33B-1DC6-4CF3-AD40-082100AECE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3886" y="732596"/>
                <a:ext cx="10982739" cy="5774221"/>
              </a:xfrm>
              <a:blipFill>
                <a:blip r:embed="rId2"/>
                <a:stretch>
                  <a:fillRect l="-5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7105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49A5287-35E8-4CD6-A32E-B88ABAA043AA}"/>
              </a:ext>
            </a:extLst>
          </p:cNvPr>
          <p:cNvSpPr/>
          <p:nvPr/>
        </p:nvSpPr>
        <p:spPr>
          <a:xfrm>
            <a:off x="3458817" y="212032"/>
            <a:ext cx="3935896" cy="11661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6D3EE69-4013-458B-B861-CAC990A710DC}"/>
              </a:ext>
            </a:extLst>
          </p:cNvPr>
          <p:cNvSpPr/>
          <p:nvPr/>
        </p:nvSpPr>
        <p:spPr>
          <a:xfrm>
            <a:off x="1921566" y="1485885"/>
            <a:ext cx="7739270" cy="1242391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the path of integration in different form and evaluating some line integrals for a simple path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2444CB1-6F5F-40FD-99CC-5F326D2D14A9}"/>
              </a:ext>
            </a:extLst>
          </p:cNvPr>
          <p:cNvSpPr/>
          <p:nvPr/>
        </p:nvSpPr>
        <p:spPr>
          <a:xfrm>
            <a:off x="3670852" y="2887334"/>
            <a:ext cx="3604591" cy="12423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Methodologies: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DA7D39-B437-4745-91D0-BC3568705442}"/>
              </a:ext>
            </a:extLst>
          </p:cNvPr>
          <p:cNvSpPr/>
          <p:nvPr/>
        </p:nvSpPr>
        <p:spPr>
          <a:xfrm>
            <a:off x="1921565" y="4363343"/>
            <a:ext cx="8189843" cy="166645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using the path and reducing the integrands into a single valued function, line integrals will be evaluated</a:t>
            </a:r>
          </a:p>
        </p:txBody>
      </p:sp>
    </p:spTree>
    <p:extLst>
      <p:ext uri="{BB962C8B-B14F-4D97-AF65-F5344CB8AC3E}">
        <p14:creationId xmlns:p14="http://schemas.microsoft.com/office/powerpoint/2010/main" val="417876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FFECA0E-FFA1-498F-9160-10DC8B03D4D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98837"/>
                <a:ext cx="10515600" cy="1325563"/>
              </a:xfrm>
            </p:spPr>
            <p:txBody>
              <a:bodyPr>
                <a:normAutofit/>
              </a:bodyPr>
              <a:lstStyle/>
              <a:p>
                <a:r>
                  <a:rPr lang="en-US" sz="22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Problem: (</a:t>
                </a:r>
                <a:r>
                  <a:rPr lang="en-US" sz="2200" u="sng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2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Sketch and represent the </a:t>
                </a:r>
                <a:r>
                  <a:rPr lang="en-US" sz="2200" dirty="0"/>
                  <a:t>Line segment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parametrically</a:t>
                </a:r>
                <a:r>
                  <a:rPr lang="en-US" sz="2200" dirty="0"/>
                  <a:t> from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−1+2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200" dirty="0"/>
                  <a:t> to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4−2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200" dirty="0"/>
                  <a:t> </a:t>
                </a: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FFECA0E-FFA1-498F-9160-10DC8B03D4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98837"/>
                <a:ext cx="10515600" cy="1325563"/>
              </a:xfrm>
              <a:blipFill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96A372-BE5C-4411-BB4C-D9142CD764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5096"/>
                <a:ext cx="10515600" cy="5115339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400" u="sng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US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Equation of the line 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−1+2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(−1,2)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4−2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(4,−2)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is: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sz="24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2+2</m:t>
                        </m:r>
                      </m:den>
                    </m:f>
                    <m:r>
                      <a:rPr lang="en-US" sz="24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0" indent="0" algn="just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4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0" indent="0" algn="just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−2=−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endParaRPr lang="en-US" sz="24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𝑖𝑦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=−1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=4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is a parametric representation of the given line segment.</a:t>
                </a:r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96A372-BE5C-4411-BB4C-D9142CD764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5096"/>
                <a:ext cx="10515600" cy="5115339"/>
              </a:xfrm>
              <a:blipFill>
                <a:blip r:embed="rId3"/>
                <a:stretch>
                  <a:fillRect l="-580" t="-596" b="-1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02E3A7AC-FF2F-4D03-A03E-F65AFE992656}"/>
              </a:ext>
            </a:extLst>
          </p:cNvPr>
          <p:cNvGrpSpPr/>
          <p:nvPr/>
        </p:nvGrpSpPr>
        <p:grpSpPr>
          <a:xfrm>
            <a:off x="7394713" y="2236126"/>
            <a:ext cx="3733312" cy="3276778"/>
            <a:chOff x="7394713" y="2236126"/>
            <a:chExt cx="3733312" cy="327677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B4AC9AC-977E-45F6-B777-33AD9F535D1C}"/>
                </a:ext>
              </a:extLst>
            </p:cNvPr>
            <p:cNvSpPr/>
            <p:nvPr/>
          </p:nvSpPr>
          <p:spPr>
            <a:xfrm>
              <a:off x="7394713" y="2239617"/>
              <a:ext cx="3710609" cy="32732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B99CE5C-126A-4053-B2DF-4C292D378E84}"/>
                </a:ext>
              </a:extLst>
            </p:cNvPr>
            <p:cNvCxnSpPr>
              <a:cxnSpLocks/>
            </p:cNvCxnSpPr>
            <p:nvPr/>
          </p:nvCxnSpPr>
          <p:spPr>
            <a:xfrm>
              <a:off x="7765774" y="3949147"/>
              <a:ext cx="28889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2FAA8D8-B047-4AEA-BA82-D1D07609E59E}"/>
                </a:ext>
              </a:extLst>
            </p:cNvPr>
            <p:cNvCxnSpPr/>
            <p:nvPr/>
          </p:nvCxnSpPr>
          <p:spPr>
            <a:xfrm flipV="1">
              <a:off x="8998226" y="2570922"/>
              <a:ext cx="0" cy="2438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3E68049-3611-4018-99CF-F64C7D8BC3E9}"/>
                </a:ext>
              </a:extLst>
            </p:cNvPr>
            <p:cNvSpPr txBox="1"/>
            <p:nvPr/>
          </p:nvSpPr>
          <p:spPr>
            <a:xfrm>
              <a:off x="8961783" y="3961194"/>
              <a:ext cx="490315" cy="371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C163A80-7801-4CDB-85EB-D79E2584A1FC}"/>
                </a:ext>
              </a:extLst>
            </p:cNvPr>
            <p:cNvSpPr/>
            <p:nvPr/>
          </p:nvSpPr>
          <p:spPr>
            <a:xfrm>
              <a:off x="8704029" y="3429000"/>
              <a:ext cx="45719" cy="463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AE9D755-692D-4BC1-86E3-F9ED7E6FE73F}"/>
                </a:ext>
              </a:extLst>
            </p:cNvPr>
            <p:cNvSpPr/>
            <p:nvPr/>
          </p:nvSpPr>
          <p:spPr>
            <a:xfrm>
              <a:off x="9968620" y="4535556"/>
              <a:ext cx="45719" cy="463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06F88E6-FB9B-48A2-803B-4B9AA05CB7D8}"/>
                </a:ext>
              </a:extLst>
            </p:cNvPr>
            <p:cNvCxnSpPr>
              <a:cxnSpLocks/>
            </p:cNvCxnSpPr>
            <p:nvPr/>
          </p:nvCxnSpPr>
          <p:spPr>
            <a:xfrm>
              <a:off x="8749748" y="3487417"/>
              <a:ext cx="1264591" cy="10833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D2987B7-9F15-48ED-A81E-7C942976302D}"/>
                </a:ext>
              </a:extLst>
            </p:cNvPr>
            <p:cNvCxnSpPr/>
            <p:nvPr/>
          </p:nvCxnSpPr>
          <p:spPr>
            <a:xfrm>
              <a:off x="9474801" y="4114193"/>
              <a:ext cx="172278" cy="1457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B71A527-842F-4321-A4C1-6684EA552413}"/>
                    </a:ext>
                  </a:extLst>
                </p:cNvPr>
                <p:cNvSpPr txBox="1"/>
                <p:nvPr/>
              </p:nvSpPr>
              <p:spPr>
                <a:xfrm>
                  <a:off x="8195492" y="3116360"/>
                  <a:ext cx="4903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(−1, 2)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B71A527-842F-4321-A4C1-6684EA5524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5492" y="3116360"/>
                  <a:ext cx="49031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704" r="-83951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B191490-3CAD-4598-985F-824758C11616}"/>
                    </a:ext>
                  </a:extLst>
                </p:cNvPr>
                <p:cNvSpPr txBox="1"/>
                <p:nvPr/>
              </p:nvSpPr>
              <p:spPr>
                <a:xfrm>
                  <a:off x="10254378" y="4332251"/>
                  <a:ext cx="4903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(4,−2)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B191490-3CAD-4598-985F-824758C116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54378" y="4332251"/>
                  <a:ext cx="490315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704" r="-83951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42DC8B4-67B4-49C0-82E3-A5CDCFF5DCB8}"/>
                </a:ext>
              </a:extLst>
            </p:cNvPr>
            <p:cNvSpPr txBox="1"/>
            <p:nvPr/>
          </p:nvSpPr>
          <p:spPr>
            <a:xfrm>
              <a:off x="10370835" y="3585963"/>
              <a:ext cx="7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Re{z}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612289A-EF45-40B4-96A8-3016DEB5B55C}"/>
                </a:ext>
              </a:extLst>
            </p:cNvPr>
            <p:cNvSpPr txBox="1"/>
            <p:nvPr/>
          </p:nvSpPr>
          <p:spPr>
            <a:xfrm>
              <a:off x="9001546" y="2236126"/>
              <a:ext cx="831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Im</a:t>
              </a:r>
              <a:r>
                <a:rPr lang="en-US" dirty="0"/>
                <a:t> {z}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1927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B6F3E-728B-418D-9A50-5A25B5F3E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Problem: (ii)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Sketch and represent unit circle (counter-clockwise) parametrically.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14C054-7F09-4B1D-98BC-6645481709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1366" y="1690688"/>
                <a:ext cx="8319051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400" u="sng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Equation of unit circle (counterclockwise) is, 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(counterclockwise)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Or,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=1⇒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2400" i="1">
                        <a:latin typeface="Cambria Math" panose="02040503050406030204" pitchFamily="18" charset="0"/>
                      </a:rPr>
                      <m:t>=1⇒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  <a:endParaRPr lang="en-US" sz="24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Let,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𝑖𝑦</m:t>
                    </m:r>
                  </m:oMath>
                </a14:m>
                <a:endPara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 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𝑖𝑡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is a parametric representation of the unit circle.</a:t>
                </a:r>
                <a:endParaRPr lang="en-US" sz="24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14C054-7F09-4B1D-98BC-6645481709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1366" y="1690688"/>
                <a:ext cx="8319051" cy="4351338"/>
              </a:xfrm>
              <a:blipFill>
                <a:blip r:embed="rId2"/>
                <a:stretch>
                  <a:fillRect l="-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B5618892-D3E8-4BE0-9DE3-072B69C1AB29}"/>
              </a:ext>
            </a:extLst>
          </p:cNvPr>
          <p:cNvGrpSpPr/>
          <p:nvPr/>
        </p:nvGrpSpPr>
        <p:grpSpPr>
          <a:xfrm>
            <a:off x="8640417" y="1690688"/>
            <a:ext cx="3364388" cy="3167270"/>
            <a:chOff x="8640417" y="1690688"/>
            <a:chExt cx="3364388" cy="316727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3972203-B6C8-4CB1-908D-2BA35D56CE7B}"/>
                </a:ext>
              </a:extLst>
            </p:cNvPr>
            <p:cNvSpPr/>
            <p:nvPr/>
          </p:nvSpPr>
          <p:spPr>
            <a:xfrm>
              <a:off x="8640417" y="1690688"/>
              <a:ext cx="3137452" cy="31672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3F50EDD-0E93-4159-840D-55D1B70C2C2F}"/>
                </a:ext>
              </a:extLst>
            </p:cNvPr>
            <p:cNvCxnSpPr>
              <a:cxnSpLocks/>
            </p:cNvCxnSpPr>
            <p:nvPr/>
          </p:nvCxnSpPr>
          <p:spPr>
            <a:xfrm>
              <a:off x="8809375" y="3429000"/>
              <a:ext cx="28889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E98FD76-DC29-4D47-830F-85E55610AC3B}"/>
                </a:ext>
              </a:extLst>
            </p:cNvPr>
            <p:cNvCxnSpPr/>
            <p:nvPr/>
          </p:nvCxnSpPr>
          <p:spPr>
            <a:xfrm flipV="1">
              <a:off x="10061720" y="2132400"/>
              <a:ext cx="0" cy="2438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B06FC82-8689-4217-93ED-8DF111C94125}"/>
                </a:ext>
              </a:extLst>
            </p:cNvPr>
            <p:cNvSpPr txBox="1"/>
            <p:nvPr/>
          </p:nvSpPr>
          <p:spPr>
            <a:xfrm>
              <a:off x="10008705" y="3603390"/>
              <a:ext cx="490315" cy="371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B1F07AD-D1B6-437C-A7F0-21E4ADB2A590}"/>
                </a:ext>
              </a:extLst>
            </p:cNvPr>
            <p:cNvSpPr txBox="1"/>
            <p:nvPr/>
          </p:nvSpPr>
          <p:spPr>
            <a:xfrm>
              <a:off x="11247615" y="3481359"/>
              <a:ext cx="7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Re{z}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FE6C350-1D74-4E1D-B221-B84860D1C7D0}"/>
                </a:ext>
              </a:extLst>
            </p:cNvPr>
            <p:cNvSpPr txBox="1"/>
            <p:nvPr/>
          </p:nvSpPr>
          <p:spPr>
            <a:xfrm>
              <a:off x="10048468" y="1878322"/>
              <a:ext cx="831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Im</a:t>
              </a:r>
              <a:r>
                <a:rPr lang="en-US" dirty="0"/>
                <a:t> {z}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CD04EB7-EC8B-48D1-B942-AD34431808AB}"/>
                </a:ext>
              </a:extLst>
            </p:cNvPr>
            <p:cNvSpPr/>
            <p:nvPr/>
          </p:nvSpPr>
          <p:spPr>
            <a:xfrm>
              <a:off x="9348676" y="2557670"/>
              <a:ext cx="1399584" cy="14167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2C3909E-530E-446A-9E6E-DB79CCB7C601}"/>
                </a:ext>
              </a:extLst>
            </p:cNvPr>
            <p:cNvCxnSpPr>
              <a:cxnSpLocks/>
              <a:stCxn id="11" idx="7"/>
            </p:cNvCxnSpPr>
            <p:nvPr/>
          </p:nvCxnSpPr>
          <p:spPr>
            <a:xfrm flipH="1" flipV="1">
              <a:off x="10389706" y="2663688"/>
              <a:ext cx="153590" cy="1014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EA06F29-9B4D-470A-B8B3-EF55A8AD1E5C}"/>
                    </a:ext>
                  </a:extLst>
                </p:cNvPr>
                <p:cNvSpPr txBox="1"/>
                <p:nvPr/>
              </p:nvSpPr>
              <p:spPr>
                <a:xfrm>
                  <a:off x="10610388" y="3428998"/>
                  <a:ext cx="4638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EA06F29-9B4D-470A-B8B3-EF55A8AD1E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0388" y="3428998"/>
                  <a:ext cx="463803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25412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4FB6F3E-728B-418D-9A50-5A25B5F3E52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24420"/>
                <a:ext cx="10515600" cy="1325563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00000"/>
                  </a:lnSpc>
                </a:pPr>
                <a:r>
                  <a:rPr lang="en-US" sz="22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Problem: (iii)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Sketch and represent the curve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−5+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(clock-wise) parametrically. Also identify where the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interior, exterior or on the boundary of the curve.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4FB6F3E-728B-418D-9A50-5A25B5F3E5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24420"/>
                <a:ext cx="10515600" cy="1325563"/>
              </a:xfrm>
              <a:blipFill>
                <a:blip r:embed="rId2"/>
                <a:stretch>
                  <a:fillRect l="-754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14C054-7F09-4B1D-98BC-6645481709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3086" y="1427720"/>
                <a:ext cx="8319051" cy="5158605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 algn="just">
                  <a:lnSpc>
                    <a:spcPct val="110000"/>
                  </a:lnSpc>
                  <a:buNone/>
                </a:pPr>
                <a:r>
                  <a:rPr lang="en-US" sz="2600" u="sng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Given equation of the curve is, </a:t>
                </a:r>
              </a:p>
              <a:p>
                <a:pPr marL="0" indent="0" algn="just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−5+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(clock-wise) </a:t>
                </a:r>
              </a:p>
              <a:p>
                <a:pPr marL="0" indent="0" algn="just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d>
                      <m:dPr>
                        <m:begChr m:val="|"/>
                        <m:endChr m:val="|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−5+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6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 algn="just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d>
                      <m:dPr>
                        <m:begChr m:val="|"/>
                        <m:endChr m:val="|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−5)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6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 algn="just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⇒</m:t>
                    </m:r>
                    <m:rad>
                      <m:radPr>
                        <m:degHide m:val="on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−5)</m:t>
                            </m:r>
                          </m:e>
                          <m:sup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  <m:sup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6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 algn="just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−5)</m:t>
                        </m:r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6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  <a:endParaRPr lang="en-US" sz="26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10000"/>
                  </a:lnSpc>
                  <a:buNone/>
                </a:pP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Let,</a:t>
                </a:r>
                <a:r>
                  <a:rPr 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4 </m:t>
                        </m:r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en-US" sz="260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=5+4</m:t>
                    </m:r>
                    <m:func>
                      <m:func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 algn="just">
                  <a:lnSpc>
                    <a:spcPct val="110000"/>
                  </a:lnSpc>
                  <a:buNone/>
                </a:pP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4 </m:t>
                        </m:r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sz="260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=−1+4</m:t>
                        </m:r>
                        <m:func>
                          <m:func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func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 algn="just">
                  <a:lnSpc>
                    <a:spcPct val="110000"/>
                  </a:lnSpc>
                  <a:buNone/>
                </a:pP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𝑖𝑦</m:t>
                    </m:r>
                  </m:oMath>
                </a14:m>
                <a:endParaRPr lang="en-US" sz="26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5+4 </m:t>
                        </m:r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func>
                          <m:func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(−1</m:t>
                            </m:r>
                            <m:r>
                              <a:rPr lang="en-US" sz="2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2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 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 algn="just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=5−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+4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p>
                    </m:sSup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where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60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 algn="just">
                  <a:lnSpc>
                    <a:spcPct val="110000"/>
                  </a:lnSpc>
                  <a:buNone/>
                </a:pP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is a parametric representation of the given curve which is a circle of  radius 4 and center 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5,−1</m:t>
                        </m:r>
                      </m:e>
                    </m:d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6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14C054-7F09-4B1D-98BC-6645481709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3086" y="1427720"/>
                <a:ext cx="8319051" cy="5158605"/>
              </a:xfrm>
              <a:blipFill>
                <a:blip r:embed="rId3"/>
                <a:stretch>
                  <a:fillRect l="-733" t="-1182" r="-806" b="-1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954B6332-5BAF-4974-B9E7-ED8925A63861}"/>
              </a:ext>
            </a:extLst>
          </p:cNvPr>
          <p:cNvGrpSpPr/>
          <p:nvPr/>
        </p:nvGrpSpPr>
        <p:grpSpPr>
          <a:xfrm>
            <a:off x="4981542" y="2543211"/>
            <a:ext cx="3511637" cy="2438869"/>
            <a:chOff x="4981542" y="2543211"/>
            <a:chExt cx="3511637" cy="243886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A612E2F-DDE7-42F4-82E1-3DC11D941ACF}"/>
                </a:ext>
              </a:extLst>
            </p:cNvPr>
            <p:cNvSpPr/>
            <p:nvPr/>
          </p:nvSpPr>
          <p:spPr>
            <a:xfrm>
              <a:off x="4981542" y="2543211"/>
              <a:ext cx="3453911" cy="243719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0FE182D-6BDC-4651-B8DA-DAEA5893C146}"/>
                    </a:ext>
                  </a:extLst>
                </p:cNvPr>
                <p:cNvSpPr txBox="1"/>
                <p:nvPr/>
              </p:nvSpPr>
              <p:spPr>
                <a:xfrm>
                  <a:off x="5168348" y="2663688"/>
                  <a:ext cx="3324831" cy="23183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50000"/>
                    </a:lnSpc>
                  </a:pPr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Or,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−5+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=4</m:t>
                      </m:r>
                    </m:oMath>
                  </a14:m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just"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</m:oMath>
                  </a14:m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−5+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p>
                      </m:sSup>
                    </m:oMath>
                  </a14:m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just"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=5−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p>
                      </m:sSup>
                    </m:oMath>
                  </a14:m>
                  <a:r>
                    <a:rPr lang="en-US" sz="2400" b="0" dirty="0">
                      <a:latin typeface="Times New Roman" panose="020206030504050203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 </a:t>
                  </a:r>
                </a:p>
                <a:p>
                  <a:pPr algn="just">
                    <a:lnSpc>
                      <a:spcPct val="150000"/>
                    </a:lnSpc>
                  </a:pPr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where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to 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=0.</m:t>
                      </m:r>
                    </m:oMath>
                  </a14:m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0FE182D-6BDC-4651-B8DA-DAEA5893C1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8348" y="2663688"/>
                  <a:ext cx="3324831" cy="2318392"/>
                </a:xfrm>
                <a:prstGeom prst="rect">
                  <a:avLst/>
                </a:prstGeom>
                <a:blipFill>
                  <a:blip r:embed="rId4"/>
                  <a:stretch>
                    <a:fillRect l="-2936" b="-34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38E0188-2B96-46B1-BE47-B3CFA5DA24D8}"/>
              </a:ext>
            </a:extLst>
          </p:cNvPr>
          <p:cNvGrpSpPr/>
          <p:nvPr/>
        </p:nvGrpSpPr>
        <p:grpSpPr>
          <a:xfrm>
            <a:off x="8640417" y="1652685"/>
            <a:ext cx="3228624" cy="3205273"/>
            <a:chOff x="8640417" y="1652685"/>
            <a:chExt cx="3228624" cy="32052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3972203-B6C8-4CB1-908D-2BA35D56CE7B}"/>
                </a:ext>
              </a:extLst>
            </p:cNvPr>
            <p:cNvSpPr/>
            <p:nvPr/>
          </p:nvSpPr>
          <p:spPr>
            <a:xfrm>
              <a:off x="8640417" y="1690688"/>
              <a:ext cx="3137452" cy="31672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3F50EDD-0E93-4159-840D-55D1B70C2C2F}"/>
                </a:ext>
              </a:extLst>
            </p:cNvPr>
            <p:cNvCxnSpPr>
              <a:cxnSpLocks/>
            </p:cNvCxnSpPr>
            <p:nvPr/>
          </p:nvCxnSpPr>
          <p:spPr>
            <a:xfrm>
              <a:off x="8640417" y="3429000"/>
              <a:ext cx="28889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E98FD76-DC29-4D47-830F-85E55610AC3B}"/>
                </a:ext>
              </a:extLst>
            </p:cNvPr>
            <p:cNvCxnSpPr/>
            <p:nvPr/>
          </p:nvCxnSpPr>
          <p:spPr>
            <a:xfrm flipV="1">
              <a:off x="9346103" y="2013130"/>
              <a:ext cx="0" cy="2438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B06FC82-8689-4217-93ED-8DF111C94125}"/>
                </a:ext>
              </a:extLst>
            </p:cNvPr>
            <p:cNvSpPr txBox="1"/>
            <p:nvPr/>
          </p:nvSpPr>
          <p:spPr>
            <a:xfrm>
              <a:off x="8930021" y="3419566"/>
              <a:ext cx="490315" cy="371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B1F07AD-D1B6-437C-A7F0-21E4ADB2A590}"/>
                </a:ext>
              </a:extLst>
            </p:cNvPr>
            <p:cNvSpPr txBox="1"/>
            <p:nvPr/>
          </p:nvSpPr>
          <p:spPr>
            <a:xfrm>
              <a:off x="11111851" y="3467004"/>
              <a:ext cx="7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Re{z}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FE6C350-1D74-4E1D-B221-B84860D1C7D0}"/>
                </a:ext>
              </a:extLst>
            </p:cNvPr>
            <p:cNvSpPr txBox="1"/>
            <p:nvPr/>
          </p:nvSpPr>
          <p:spPr>
            <a:xfrm>
              <a:off x="9004558" y="1652685"/>
              <a:ext cx="831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Im</a:t>
              </a:r>
              <a:r>
                <a:rPr lang="en-US" dirty="0"/>
                <a:t> {z}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CD04EB7-EC8B-48D1-B942-AD34431808AB}"/>
                </a:ext>
              </a:extLst>
            </p:cNvPr>
            <p:cNvSpPr/>
            <p:nvPr/>
          </p:nvSpPr>
          <p:spPr>
            <a:xfrm>
              <a:off x="9520211" y="2864829"/>
              <a:ext cx="1399584" cy="14167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2C3909E-530E-446A-9E6E-DB79CCB7C601}"/>
                </a:ext>
              </a:extLst>
            </p:cNvPr>
            <p:cNvCxnSpPr>
              <a:cxnSpLocks/>
              <a:stCxn id="11" idx="7"/>
            </p:cNvCxnSpPr>
            <p:nvPr/>
          </p:nvCxnSpPr>
          <p:spPr>
            <a:xfrm>
              <a:off x="10714831" y="3072311"/>
              <a:ext cx="98943" cy="1425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EA06F29-9B4D-470A-B8B3-EF55A8AD1E5C}"/>
                    </a:ext>
                  </a:extLst>
                </p:cNvPr>
                <p:cNvSpPr txBox="1"/>
                <p:nvPr/>
              </p:nvSpPr>
              <p:spPr>
                <a:xfrm>
                  <a:off x="10226645" y="3808506"/>
                  <a:ext cx="4638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EA06F29-9B4D-470A-B8B3-EF55A8AD1E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6645" y="3808506"/>
                  <a:ext cx="46380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FCE6B0E-B05B-437B-888B-EEF6B56A09A9}"/>
                </a:ext>
              </a:extLst>
            </p:cNvPr>
            <p:cNvSpPr/>
            <p:nvPr/>
          </p:nvSpPr>
          <p:spPr>
            <a:xfrm>
              <a:off x="10253861" y="364316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3673B5C-29A3-41E7-8025-73E54EA96957}"/>
                </a:ext>
              </a:extLst>
            </p:cNvPr>
            <p:cNvCxnSpPr>
              <a:cxnSpLocks/>
              <a:stCxn id="14" idx="4"/>
            </p:cNvCxnSpPr>
            <p:nvPr/>
          </p:nvCxnSpPr>
          <p:spPr>
            <a:xfrm flipH="1">
              <a:off x="10273399" y="3688884"/>
              <a:ext cx="3322" cy="5927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BDF5F17-7056-47EB-A89D-D75C93D49CA4}"/>
                    </a:ext>
                  </a:extLst>
                </p:cNvPr>
                <p:cNvSpPr txBox="1"/>
                <p:nvPr/>
              </p:nvSpPr>
              <p:spPr>
                <a:xfrm>
                  <a:off x="9831381" y="3366164"/>
                  <a:ext cx="8348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(5,−1)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BDF5F17-7056-47EB-A89D-D75C93D49C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1381" y="3366164"/>
                  <a:ext cx="83488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190" r="-8759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22754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777237FE-DE15-4F44-A545-7BFA5BD364FD}"/>
                  </a:ext>
                </a:extLst>
              </p:cNvPr>
              <p:cNvSpPr/>
              <p:nvPr/>
            </p:nvSpPr>
            <p:spPr>
              <a:xfrm>
                <a:off x="2080591" y="251791"/>
                <a:ext cx="8560905" cy="90114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Steps to evaluate line integral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supHide m:val="on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777237FE-DE15-4F44-A545-7BFA5BD364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591" y="251791"/>
                <a:ext cx="8560905" cy="901148"/>
              </a:xfrm>
              <a:prstGeom prst="ellipse">
                <a:avLst/>
              </a:prstGeom>
              <a:blipFill>
                <a:blip r:embed="rId2"/>
                <a:stretch>
                  <a:fillRect t="-58667" b="-9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39BC5D3-ED13-44B0-8A9B-075F1A1BC805}"/>
              </a:ext>
            </a:extLst>
          </p:cNvPr>
          <p:cNvSpPr/>
          <p:nvPr/>
        </p:nvSpPr>
        <p:spPr>
          <a:xfrm>
            <a:off x="1152938" y="1709530"/>
            <a:ext cx="10177669" cy="48966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E12338F-B492-4513-AC1A-8EBB93B964EF}"/>
                  </a:ext>
                </a:extLst>
              </p:cNvPr>
              <p:cNvSpPr txBox="1"/>
              <p:nvPr/>
            </p:nvSpPr>
            <p:spPr>
              <a:xfrm>
                <a:off x="1557130" y="1948089"/>
                <a:ext cx="9607826" cy="4025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u="sng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1:</a:t>
                </a:r>
                <a:r>
                  <a:rPr lang="en-US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equation of the path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cartesian or polar (for circular path) form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800" u="sng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2:</a:t>
                </a:r>
                <a:r>
                  <a:rPr lang="en-US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integrand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using equation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800" u="sng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3: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Find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𝑑𝑧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𝑖𝑦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p>
                    </m:sSup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for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circular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path</m:t>
                        </m:r>
                      </m:e>
                    </m:d>
                  </m:oMath>
                </a14:m>
                <a:endParaRPr lang="en-US" sz="2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800" u="sng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4: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Evaluate the line integral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sup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using the information from step 1, step 2 and step 3.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E12338F-B492-4513-AC1A-8EBB93B96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130" y="1948089"/>
                <a:ext cx="9607826" cy="4025269"/>
              </a:xfrm>
              <a:prstGeom prst="rect">
                <a:avLst/>
              </a:prstGeom>
              <a:blipFill>
                <a:blip r:embed="rId3"/>
                <a:stretch>
                  <a:fillRect l="-1268" r="-2283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989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CDD43B6-37A3-474D-A738-31A6077F841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sz="24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Problem: (</a:t>
                </a:r>
                <a:r>
                  <a:rPr lang="en-US" sz="2400" u="sng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Sketch the path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which is a line segment from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hence evaluate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Im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}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CDD43B6-37A3-474D-A738-31A6077F84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928" t="-14286" r="-870" b="-60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0B408B-3711-46A3-935E-1F85249507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u="sng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line segment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(0,0)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(0,3).</a:t>
                </a:r>
                <a:endParaRPr lang="en-US" sz="24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Equation of the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Im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Im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𝑖𝑦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∵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sz="2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𝑖𝑑𝑦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Im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}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𝑖𝑑𝑦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0B408B-3711-46A3-935E-1F85249507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645C4F2B-24F6-44B3-83A1-616A5141965B}"/>
              </a:ext>
            </a:extLst>
          </p:cNvPr>
          <p:cNvGrpSpPr/>
          <p:nvPr/>
        </p:nvGrpSpPr>
        <p:grpSpPr>
          <a:xfrm>
            <a:off x="7394713" y="2819227"/>
            <a:ext cx="3733312" cy="3276778"/>
            <a:chOff x="7394713" y="2819227"/>
            <a:chExt cx="3733312" cy="327677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978AFD7-DD93-4306-8551-8C98E2A6F8D2}"/>
                </a:ext>
              </a:extLst>
            </p:cNvPr>
            <p:cNvSpPr/>
            <p:nvPr/>
          </p:nvSpPr>
          <p:spPr>
            <a:xfrm>
              <a:off x="7394713" y="2822718"/>
              <a:ext cx="3710609" cy="32732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1129F9C-765F-44BF-B410-E2E0747CACE4}"/>
                </a:ext>
              </a:extLst>
            </p:cNvPr>
            <p:cNvCxnSpPr>
              <a:cxnSpLocks/>
            </p:cNvCxnSpPr>
            <p:nvPr/>
          </p:nvCxnSpPr>
          <p:spPr>
            <a:xfrm>
              <a:off x="7765774" y="4532248"/>
              <a:ext cx="28889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3675CA5-C367-4DA3-A7AC-B9FA430E5E83}"/>
                </a:ext>
              </a:extLst>
            </p:cNvPr>
            <p:cNvCxnSpPr/>
            <p:nvPr/>
          </p:nvCxnSpPr>
          <p:spPr>
            <a:xfrm flipV="1">
              <a:off x="8998226" y="3154023"/>
              <a:ext cx="0" cy="2438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91FD96C-8F79-432E-9540-E0E78A421617}"/>
                </a:ext>
              </a:extLst>
            </p:cNvPr>
            <p:cNvSpPr txBox="1"/>
            <p:nvPr/>
          </p:nvSpPr>
          <p:spPr>
            <a:xfrm>
              <a:off x="8961783" y="4544295"/>
              <a:ext cx="490315" cy="371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7206C43-9061-41A8-B847-44C8B9CDE8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95496" y="3948328"/>
              <a:ext cx="2730" cy="59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7ED294B-FE2B-44EE-8BEB-D8C82A7F7BEE}"/>
                    </a:ext>
                  </a:extLst>
                </p:cNvPr>
                <p:cNvSpPr txBox="1"/>
                <p:nvPr/>
              </p:nvSpPr>
              <p:spPr>
                <a:xfrm>
                  <a:off x="8274106" y="3431421"/>
                  <a:ext cx="4903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(0, 3)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7ED294B-FE2B-44EE-8BEB-D8C82A7F7B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4106" y="3431421"/>
                  <a:ext cx="49031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704" r="-49383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06A4220-CD9C-4603-946A-71709740AEC6}"/>
                    </a:ext>
                  </a:extLst>
                </p:cNvPr>
                <p:cNvSpPr txBox="1"/>
                <p:nvPr/>
              </p:nvSpPr>
              <p:spPr>
                <a:xfrm>
                  <a:off x="8388278" y="4520202"/>
                  <a:ext cx="4903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(0,0)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06A4220-CD9C-4603-946A-71709740AE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8278" y="4520202"/>
                  <a:ext cx="490315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750" r="-43750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9770C27-507A-42A4-B064-8202A9B65AAF}"/>
                </a:ext>
              </a:extLst>
            </p:cNvPr>
            <p:cNvSpPr txBox="1"/>
            <p:nvPr/>
          </p:nvSpPr>
          <p:spPr>
            <a:xfrm>
              <a:off x="10370835" y="4169064"/>
              <a:ext cx="7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Re{z}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C57A59C-6E80-401C-BE4A-080C3FF00F21}"/>
                </a:ext>
              </a:extLst>
            </p:cNvPr>
            <p:cNvSpPr txBox="1"/>
            <p:nvPr/>
          </p:nvSpPr>
          <p:spPr>
            <a:xfrm>
              <a:off x="9001546" y="2819227"/>
              <a:ext cx="831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Im</a:t>
              </a:r>
              <a:r>
                <a:rPr lang="en-US" dirty="0"/>
                <a:t> {z}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487CAC7-2AD2-40F8-A96A-FD1175E0D79A}"/>
                </a:ext>
              </a:extLst>
            </p:cNvPr>
            <p:cNvSpPr/>
            <p:nvPr/>
          </p:nvSpPr>
          <p:spPr>
            <a:xfrm>
              <a:off x="8972636" y="4509061"/>
              <a:ext cx="45719" cy="463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426F4E9-DC45-4087-965B-0673989176C9}"/>
                </a:ext>
              </a:extLst>
            </p:cNvPr>
            <p:cNvSpPr/>
            <p:nvPr/>
          </p:nvSpPr>
          <p:spPr>
            <a:xfrm>
              <a:off x="8973299" y="3607923"/>
              <a:ext cx="45719" cy="463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90999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CDD43B6-37A3-474D-A738-31A6077F841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sz="24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Problem: (ii)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Sketch the path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which is a line segment from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hence evaluate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Re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CDD43B6-37A3-474D-A738-31A6077F84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928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0B408B-3711-46A3-935E-1F85249507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u="sng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line segment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(0,0)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(3,0).</a:t>
                </a:r>
                <a:endParaRPr lang="en-US" sz="24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Equation of the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y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Re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Re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𝑖𝑦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4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      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Re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en-US" sz="2400" b="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∵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sz="2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𝑑𝑥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2400" smtClean="0">
                            <a:latin typeface="Cambria Math" panose="02040503050406030204" pitchFamily="18" charset="0"/>
                          </a:rPr>
                          <m:t>Re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}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=9.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0B408B-3711-46A3-935E-1F85249507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3158E67D-5B1B-4197-B2F8-094B7BF67B40}"/>
              </a:ext>
            </a:extLst>
          </p:cNvPr>
          <p:cNvGrpSpPr/>
          <p:nvPr/>
        </p:nvGrpSpPr>
        <p:grpSpPr>
          <a:xfrm>
            <a:off x="7394713" y="2819227"/>
            <a:ext cx="3733312" cy="3276778"/>
            <a:chOff x="7394713" y="2819227"/>
            <a:chExt cx="3733312" cy="327677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978AFD7-DD93-4306-8551-8C98E2A6F8D2}"/>
                </a:ext>
              </a:extLst>
            </p:cNvPr>
            <p:cNvSpPr/>
            <p:nvPr/>
          </p:nvSpPr>
          <p:spPr>
            <a:xfrm>
              <a:off x="7394713" y="2822718"/>
              <a:ext cx="3710609" cy="32732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1129F9C-765F-44BF-B410-E2E0747CACE4}"/>
                </a:ext>
              </a:extLst>
            </p:cNvPr>
            <p:cNvCxnSpPr>
              <a:cxnSpLocks/>
            </p:cNvCxnSpPr>
            <p:nvPr/>
          </p:nvCxnSpPr>
          <p:spPr>
            <a:xfrm>
              <a:off x="7765774" y="4532248"/>
              <a:ext cx="28889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3675CA5-C367-4DA3-A7AC-B9FA430E5E83}"/>
                </a:ext>
              </a:extLst>
            </p:cNvPr>
            <p:cNvCxnSpPr/>
            <p:nvPr/>
          </p:nvCxnSpPr>
          <p:spPr>
            <a:xfrm flipV="1">
              <a:off x="8998226" y="3154023"/>
              <a:ext cx="0" cy="2438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91FD96C-8F79-432E-9540-E0E78A421617}"/>
                </a:ext>
              </a:extLst>
            </p:cNvPr>
            <p:cNvSpPr txBox="1"/>
            <p:nvPr/>
          </p:nvSpPr>
          <p:spPr>
            <a:xfrm>
              <a:off x="8633435" y="4158404"/>
              <a:ext cx="490315" cy="371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7206C43-9061-41A8-B847-44C8B9CDE8C5}"/>
                </a:ext>
              </a:extLst>
            </p:cNvPr>
            <p:cNvCxnSpPr>
              <a:cxnSpLocks/>
            </p:cNvCxnSpPr>
            <p:nvPr/>
          </p:nvCxnSpPr>
          <p:spPr>
            <a:xfrm>
              <a:off x="8995495" y="4529455"/>
              <a:ext cx="601687" cy="10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7ED294B-FE2B-44EE-8BEB-D8C82A7F7BEE}"/>
                    </a:ext>
                  </a:extLst>
                </p:cNvPr>
                <p:cNvSpPr txBox="1"/>
                <p:nvPr/>
              </p:nvSpPr>
              <p:spPr>
                <a:xfrm>
                  <a:off x="9723085" y="4529461"/>
                  <a:ext cx="4903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(3, 0)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7ED294B-FE2B-44EE-8BEB-D8C82A7F7B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3085" y="4529461"/>
                  <a:ext cx="49031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750" r="-51250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06A4220-CD9C-4603-946A-71709740AEC6}"/>
                    </a:ext>
                  </a:extLst>
                </p:cNvPr>
                <p:cNvSpPr txBox="1"/>
                <p:nvPr/>
              </p:nvSpPr>
              <p:spPr>
                <a:xfrm>
                  <a:off x="8388278" y="4520202"/>
                  <a:ext cx="4903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(0,0)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06A4220-CD9C-4603-946A-71709740AE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8278" y="4520202"/>
                  <a:ext cx="490315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750" r="-43750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9770C27-507A-42A4-B064-8202A9B65AAF}"/>
                </a:ext>
              </a:extLst>
            </p:cNvPr>
            <p:cNvSpPr txBox="1"/>
            <p:nvPr/>
          </p:nvSpPr>
          <p:spPr>
            <a:xfrm>
              <a:off x="10370835" y="4169064"/>
              <a:ext cx="7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Re{z}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C57A59C-6E80-401C-BE4A-080C3FF00F21}"/>
                </a:ext>
              </a:extLst>
            </p:cNvPr>
            <p:cNvSpPr txBox="1"/>
            <p:nvPr/>
          </p:nvSpPr>
          <p:spPr>
            <a:xfrm>
              <a:off x="9001546" y="2819227"/>
              <a:ext cx="831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Im</a:t>
              </a:r>
              <a:r>
                <a:rPr lang="en-US" dirty="0"/>
                <a:t> {z}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487CAC7-2AD2-40F8-A96A-FD1175E0D79A}"/>
                </a:ext>
              </a:extLst>
            </p:cNvPr>
            <p:cNvSpPr/>
            <p:nvPr/>
          </p:nvSpPr>
          <p:spPr>
            <a:xfrm>
              <a:off x="8972636" y="4509061"/>
              <a:ext cx="45719" cy="463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426F4E9-DC45-4087-965B-0673989176C9}"/>
                </a:ext>
              </a:extLst>
            </p:cNvPr>
            <p:cNvSpPr/>
            <p:nvPr/>
          </p:nvSpPr>
          <p:spPr>
            <a:xfrm>
              <a:off x="9899217" y="4509061"/>
              <a:ext cx="45719" cy="463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7599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CDD43B6-37A3-474D-A738-31A6077F841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sz="24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Problem: (iii)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Sketch the path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which is the unit circle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(counter clock-wise) and hence evaluate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)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CDD43B6-37A3-474D-A738-31A6077F84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928" t="-14286" r="-870" b="-60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0B408B-3711-46A3-935E-1F85249507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u="sng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Equation of the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is: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p>
                    </m:sSup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p>
                    </m:sSup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∵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en-US" sz="2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)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nary>
                      <m:nary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den>
                            </m:f>
                            <m:r>
                              <a:rPr lang="en-US" sz="24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b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∵</m:t>
                        </m:r>
                        <m:sSup>
                          <m:sSup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sup>
                        </m:s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0B408B-3711-46A3-935E-1F85249507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7DACA4C2-078E-4FA4-B71E-FB7536E6BD97}"/>
              </a:ext>
            </a:extLst>
          </p:cNvPr>
          <p:cNvGrpSpPr/>
          <p:nvPr/>
        </p:nvGrpSpPr>
        <p:grpSpPr>
          <a:xfrm>
            <a:off x="8640417" y="1690688"/>
            <a:ext cx="3376807" cy="3167270"/>
            <a:chOff x="8640417" y="1690688"/>
            <a:chExt cx="3376807" cy="316727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AD643B1-4541-4829-993A-587765EA63ED}"/>
                </a:ext>
              </a:extLst>
            </p:cNvPr>
            <p:cNvSpPr/>
            <p:nvPr/>
          </p:nvSpPr>
          <p:spPr>
            <a:xfrm>
              <a:off x="8640417" y="1690688"/>
              <a:ext cx="3137452" cy="31672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EFF0DC8-1844-457C-9C72-DD48C913C039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 flipV="1">
              <a:off x="8772939" y="3342946"/>
              <a:ext cx="2865690" cy="456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3BBDD41-3EB8-400E-BC65-ADF1377CA37A}"/>
                </a:ext>
              </a:extLst>
            </p:cNvPr>
            <p:cNvSpPr txBox="1"/>
            <p:nvPr/>
          </p:nvSpPr>
          <p:spPr>
            <a:xfrm>
              <a:off x="9794142" y="3356263"/>
              <a:ext cx="490315" cy="371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F4BCDCF-0B04-4C38-B313-EBB2E29D719D}"/>
                </a:ext>
              </a:extLst>
            </p:cNvPr>
            <p:cNvSpPr txBox="1"/>
            <p:nvPr/>
          </p:nvSpPr>
          <p:spPr>
            <a:xfrm>
              <a:off x="11260034" y="3342946"/>
              <a:ext cx="7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Re{z}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F64E9F7-93CA-4E16-8BC5-34C1ADD9A73C}"/>
                </a:ext>
              </a:extLst>
            </p:cNvPr>
            <p:cNvSpPr txBox="1"/>
            <p:nvPr/>
          </p:nvSpPr>
          <p:spPr>
            <a:xfrm>
              <a:off x="10048468" y="1878322"/>
              <a:ext cx="831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Im</a:t>
              </a:r>
              <a:r>
                <a:rPr lang="en-US" dirty="0"/>
                <a:t> {z}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EE5B643-7911-4AD6-B6C1-B89042165454}"/>
                </a:ext>
              </a:extLst>
            </p:cNvPr>
            <p:cNvSpPr/>
            <p:nvPr/>
          </p:nvSpPr>
          <p:spPr>
            <a:xfrm>
              <a:off x="9360619" y="2647875"/>
              <a:ext cx="1399584" cy="14167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387CADD-7CFA-4947-8D27-14C371510D14}"/>
                </a:ext>
              </a:extLst>
            </p:cNvPr>
            <p:cNvCxnSpPr>
              <a:cxnSpLocks/>
              <a:stCxn id="29" idx="7"/>
            </p:cNvCxnSpPr>
            <p:nvPr/>
          </p:nvCxnSpPr>
          <p:spPr>
            <a:xfrm flipH="1" flipV="1">
              <a:off x="10401649" y="2753893"/>
              <a:ext cx="153590" cy="1014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013A468-9BBC-45A8-BA11-D621E8C947A9}"/>
                    </a:ext>
                  </a:extLst>
                </p:cNvPr>
                <p:cNvSpPr txBox="1"/>
                <p:nvPr/>
              </p:nvSpPr>
              <p:spPr>
                <a:xfrm>
                  <a:off x="10611948" y="3388551"/>
                  <a:ext cx="4638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013A468-9BBC-45A8-BA11-D621E8C947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1948" y="3388551"/>
                  <a:ext cx="46380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0630D74-A278-45A2-8925-7C24E11E4B7C}"/>
                </a:ext>
              </a:extLst>
            </p:cNvPr>
            <p:cNvCxnSpPr/>
            <p:nvPr/>
          </p:nvCxnSpPr>
          <p:spPr>
            <a:xfrm flipH="1" flipV="1">
              <a:off x="10060411" y="1886675"/>
              <a:ext cx="39763" cy="27752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328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0302B2355AD34692F6903402BDC7D5" ma:contentTypeVersion="4" ma:contentTypeDescription="Create a new document." ma:contentTypeScope="" ma:versionID="494e440c11db2bc723f4e4103d706435">
  <xsd:schema xmlns:xsd="http://www.w3.org/2001/XMLSchema" xmlns:xs="http://www.w3.org/2001/XMLSchema" xmlns:p="http://schemas.microsoft.com/office/2006/metadata/properties" xmlns:ns2="f400e76e-fd7e-4a74-b08e-c4b26fc28aff" targetNamespace="http://schemas.microsoft.com/office/2006/metadata/properties" ma:root="true" ma:fieldsID="ee33dece418ebc195c5095dca9856839" ns2:_="">
    <xsd:import namespace="f400e76e-fd7e-4a74-b08e-c4b26fc28a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00e76e-fd7e-4a74-b08e-c4b26fc28a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DB0EBB-BCAB-4E24-88DF-ACCC6060B8AA}"/>
</file>

<file path=customXml/itemProps2.xml><?xml version="1.0" encoding="utf-8"?>
<ds:datastoreItem xmlns:ds="http://schemas.openxmlformats.org/officeDocument/2006/customXml" ds:itemID="{2F8C8C8D-20B2-40D8-B382-03177E3D9981}"/>
</file>

<file path=customXml/itemProps3.xml><?xml version="1.0" encoding="utf-8"?>
<ds:datastoreItem xmlns:ds="http://schemas.openxmlformats.org/officeDocument/2006/customXml" ds:itemID="{2690D626-859D-4A58-ACC6-60ACE2FD3B4E}"/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1360</Words>
  <Application>Microsoft Office PowerPoint</Application>
  <PresentationFormat>Widescreen</PresentationFormat>
  <Paragraphs>127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Problem: (i) Sketch and represent the Line segment parametrically from -1+2i to 4-2i. </vt:lpstr>
      <vt:lpstr>Problem: (ii) Sketch and represent unit circle (counter-clockwise) parametrically.</vt:lpstr>
      <vt:lpstr>Problem: (iii) Sketch and represent the curve |z-5+i|=4 (clock-wise) parametrically. Also identify where the point (1,2) is interior, exterior or on the boundary of the curve.</vt:lpstr>
      <vt:lpstr>PowerPoint Presentation</vt:lpstr>
      <vt:lpstr>Problem: (i) Sketch the path C, which is a line segment from z=0 to z=3i and hence evaluate ∫2_C▒〖 Im {z} dz〗 .</vt:lpstr>
      <vt:lpstr>Problem: (ii) Sketch the path C, which is a line segment from z=0 to z=3 and hence evaluate∫2_C▒〖 Re z^2  dz〗.</vt:lpstr>
      <vt:lpstr>Problem: (iii) Sketch the path C, which is the unit circle |z|=1(counter clock-wise) and hence evaluate ∫2_C▒〖 (z+z ̅  )dz〗</vt:lpstr>
      <vt:lpstr>Problem: (iv) Sketch the path C, which is shortest path from z=2 to z=2+i and hence evaluate∫2_C▒〖e^z dz〗.</vt:lpstr>
      <vt:lpstr>Exercises:</vt:lpstr>
      <vt:lpstr>Sample MCQ: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Roushanara Begum</dc:creator>
  <cp:lastModifiedBy>Roushanara Begum</cp:lastModifiedBy>
  <cp:revision>55</cp:revision>
  <dcterms:created xsi:type="dcterms:W3CDTF">2020-05-03T04:32:51Z</dcterms:created>
  <dcterms:modified xsi:type="dcterms:W3CDTF">2020-11-21T12:10:23Z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0x0101007C0302B2355AD34692F6903402BDC7D5</vt:lpwstr>
  </property>
</Properties>
</file>