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0" r:id="rId7"/>
    <p:sldId id="262" r:id="rId8"/>
    <p:sldId id="264" r:id="rId9"/>
    <p:sldId id="259" r:id="rId10"/>
    <p:sldId id="266" r:id="rId11"/>
    <p:sldId id="268" r:id="rId12"/>
    <p:sldId id="269" r:id="rId13"/>
    <p:sldId id="270" r:id="rId14"/>
    <p:sldId id="263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D2F4-BF8B-4C97-ABA5-FB796AA32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3A4D5-408F-4CF3-A350-60F3FF350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16408-4BDC-4A30-A90B-1D2F844F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45C3-CDEF-4485-8B16-7CCD8085FCC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FC228-65A9-4AEC-8162-BECFC420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7A150-D565-4679-9137-A3B68185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172C-4866-4ED8-924A-DC69C43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1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93A6-20AA-4A83-899E-761C8D09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B7C95-FB3E-4BAC-90D7-FBB61607F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CBBFF-94BF-453F-B0EA-7909C310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45C3-CDEF-4485-8B16-7CCD8085FCC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0A0F6-0536-4067-9A8F-CC27B173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30FA5-55F9-4EB4-B3F2-1AD805CA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172C-4866-4ED8-924A-DC69C43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3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CAA34-90CA-4F73-861F-357D85060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C0201-0EEE-44BF-A5EC-F366ABB0A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34C81-1757-4076-BC54-2DFDAC4A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45C3-CDEF-4485-8B16-7CCD8085FCC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2683E-D965-4DD6-B0B3-84285C42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AF9C6-90D3-43B7-A385-E4AEF8EE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172C-4866-4ED8-924A-DC69C43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7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8323-EB00-4F5B-87F9-0803AC0F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0E970-CDB7-4925-BD93-535DA060A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8FD6E-816C-417F-8DAF-5471655A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45C3-CDEF-4485-8B16-7CCD8085FCC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24ED-B3A5-4F7C-B8AE-27777DDC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1EF71-ABBF-4019-8A04-1706857A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172C-4866-4ED8-924A-DC69C43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9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B449-9074-421C-9F91-23B5F290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669D-1FDE-405D-93B6-AD89C80D5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72E91-8E62-4E91-8B6A-8D71D6C4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45C3-CDEF-4485-8B16-7CCD8085FCC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CDA44-1156-4C58-B1B6-B59564DA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C1AF-CCFB-4D0E-B183-69B3D506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172C-4866-4ED8-924A-DC69C43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1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5E68-6853-4B26-BCAA-65124C7A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5380D-0418-4F8B-8E66-563189534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5589-B69E-4414-B7FF-1DE0FA9AB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A429A-E003-4EEB-8EFE-B87FD82A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45C3-CDEF-4485-8B16-7CCD8085FCC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A9E3A-C502-4F69-A624-DC2A7CCF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E8FAC-67AD-4498-AA48-944EB543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172C-4866-4ED8-924A-DC69C43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6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173D-B415-420D-B292-2B5F84A1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57CE6-ACCE-43C5-B7F1-D421BF694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0EEE7-A68B-46EE-9D33-2CCCD118A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A8FFD-9933-4A2B-BB60-5828FC398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37595-D095-40F8-A667-3E15C8F44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55132-5E55-498E-95C4-37BA7B83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45C3-CDEF-4485-8B16-7CCD8085FCC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CE257-FB4F-4B90-A97D-05F0BBE0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06F3B-6262-477F-96BA-2D6A1BFA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172C-4866-4ED8-924A-DC69C43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A0AB-7C76-49A0-BAA2-9CC9AFB0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C7843-D64E-4161-94F8-C866689A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45C3-CDEF-4485-8B16-7CCD8085FCC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2155B-079A-4FE7-9DFA-4F64E37C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44247-49B2-49AD-8D7E-FA501344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172C-4866-4ED8-924A-DC69C43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7F89B-F6C8-494A-8CBB-3A8315B2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45C3-CDEF-4485-8B16-7CCD8085FCC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8FB6F-9906-44C3-BD26-92D9106E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91C0B-FFF5-4204-A050-4BB8F90A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172C-4866-4ED8-924A-DC69C43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2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C48C-1B2B-4FAA-A9EA-CFEDF10E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DC9D-DEED-420A-B129-D8A014EDE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29D8B-D64E-414F-BDF7-FA122C37B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F006C-EA0E-46B9-B905-09896D34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45C3-CDEF-4485-8B16-7CCD8085FCC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88C9F-EDC6-41C8-B8EF-85E96EFD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7B325-E54B-4D91-AE0A-0FFEF953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172C-4866-4ED8-924A-DC69C43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0EC1-713F-4002-A3FD-164057ED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C0B67-1AD0-4401-B043-F2229926A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DEA8-8893-4425-A22B-24D8627F0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9E3D7-F71A-43A0-A1F5-AC71F4B1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45C3-CDEF-4485-8B16-7CCD8085FCC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61AC8-8B7A-41FD-AEFD-4EF47169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78F96-52A9-4C51-A103-3D71C02F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172C-4866-4ED8-924A-DC69C43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1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297E7-9D81-4B90-B826-25BCF67A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FC980-E43B-4F8B-856D-7C4C05E3E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B0943-0164-4045-9147-04EE4020C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245C3-CDEF-4485-8B16-7CCD8085FCC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86F9F-E1AB-4C0F-8635-858FF61D1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AA193-ED45-4644-B250-51C19458A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172C-4866-4ED8-924A-DC69C43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0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7FA4408-8EE4-47FD-8BDA-EA6A8C0DC8BC}"/>
              </a:ext>
            </a:extLst>
          </p:cNvPr>
          <p:cNvGrpSpPr/>
          <p:nvPr/>
        </p:nvGrpSpPr>
        <p:grpSpPr>
          <a:xfrm>
            <a:off x="3498574" y="1358354"/>
            <a:ext cx="5022576" cy="4578623"/>
            <a:chOff x="3498574" y="1358354"/>
            <a:chExt cx="5022576" cy="457862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36A3742-BC7F-494A-82ED-A66B8ED1E2EC}"/>
                </a:ext>
              </a:extLst>
            </p:cNvPr>
            <p:cNvSpPr/>
            <p:nvPr/>
          </p:nvSpPr>
          <p:spPr>
            <a:xfrm>
              <a:off x="3498574" y="1358354"/>
              <a:ext cx="5022576" cy="4578623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7A0BF1A-0A03-46EC-9F89-6878AAE8BC91}"/>
                </a:ext>
              </a:extLst>
            </p:cNvPr>
            <p:cNvSpPr/>
            <p:nvPr/>
          </p:nvSpPr>
          <p:spPr>
            <a:xfrm>
              <a:off x="4584386" y="2308190"/>
              <a:ext cx="2850952" cy="26432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7D032C8-05ED-44DD-B0B0-F6AD4A6EE4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5148" y="1429079"/>
              <a:ext cx="0" cy="8083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D6D3F2C-3F7E-4CD7-A5E3-E12EB9018553}"/>
                </a:ext>
              </a:extLst>
            </p:cNvPr>
            <p:cNvCxnSpPr>
              <a:cxnSpLocks/>
            </p:cNvCxnSpPr>
            <p:nvPr/>
          </p:nvCxnSpPr>
          <p:spPr>
            <a:xfrm>
              <a:off x="7573617" y="3544961"/>
              <a:ext cx="81500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A41E35B-62A4-4349-8375-E05F0B4148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59522" y="4750904"/>
              <a:ext cx="516837" cy="6493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05BAE6-5826-40EE-8376-7B7D6DEA2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7891" y="4803912"/>
              <a:ext cx="437323" cy="6493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045AEB9-6F01-4565-BF00-87C2B83BF8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60365" y="3216968"/>
              <a:ext cx="857526" cy="960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FAB4016-7CE6-4014-B041-033A6CE69CF7}"/>
                </a:ext>
              </a:extLst>
            </p:cNvPr>
            <p:cNvSpPr/>
            <p:nvPr/>
          </p:nvSpPr>
          <p:spPr>
            <a:xfrm>
              <a:off x="3766381" y="2928225"/>
              <a:ext cx="448696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Laurent Series (Exercise:7.3)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78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AA743B-BFB9-4E1B-8CAF-969DD9B635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92766"/>
                <a:ext cx="10515600" cy="1775792"/>
              </a:xfrm>
            </p:spPr>
            <p:txBody>
              <a:bodyPr>
                <a:normAutofit fontScale="9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ROC for the following series:</a:t>
                </a:r>
                <a:b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8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sz="2800">
                            <a:latin typeface="Cambria Math" panose="02040503050406030204" pitchFamily="18" charset="0"/>
                          </a:rPr>
                          <m:t>+...</m:t>
                        </m:r>
                      </m:e>
                    </m:d>
                  </m:oMath>
                </a14:m>
                <a:b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2800">
                            <a:latin typeface="Cambria Math" panose="02040503050406030204" pitchFamily="18" charset="0"/>
                          </a:rPr>
                          <m:t>+...</m:t>
                        </m:r>
                      </m:e>
                    </m:d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AA743B-BFB9-4E1B-8CAF-969DD9B635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92766"/>
                <a:ext cx="10515600" cy="1775792"/>
              </a:xfrm>
              <a:blipFill>
                <a:blip r:embed="rId2"/>
                <a:stretch>
                  <a:fillRect l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8FBEE6-0555-4B4A-8971-DC6A9B8E4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8558"/>
                <a:ext cx="10876722" cy="48966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sz="2000">
                            <a:latin typeface="Cambria Math" panose="02040503050406030204" pitchFamily="18" charset="0"/>
                          </a:rPr>
                          <m:t>+...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2000">
                            <a:latin typeface="Cambria Math" panose="02040503050406030204" pitchFamily="18" charset="0"/>
                          </a:rPr>
                          <m:t>+...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ROC: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2&lt;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8FBEE6-0555-4B4A-8971-DC6A9B8E4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8558"/>
                <a:ext cx="10876722" cy="4896677"/>
              </a:xfrm>
              <a:blipFill>
                <a:blip r:embed="rId3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03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1612-7ED4-4C78-A5A1-7CD1E736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following functions in a Laurent series valid for indicated region of convergence(ROC):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932485-7735-415A-8F40-3E73BF154B8C}"/>
              </a:ext>
            </a:extLst>
          </p:cNvPr>
          <p:cNvSpPr/>
          <p:nvPr/>
        </p:nvSpPr>
        <p:spPr>
          <a:xfrm>
            <a:off x="662609" y="1690688"/>
            <a:ext cx="11277600" cy="48021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703834-6262-43B2-BB81-1D2CCD2F9E48}"/>
                  </a:ext>
                </a:extLst>
              </p:cNvPr>
              <p:cNvSpPr txBox="1"/>
              <p:nvPr/>
            </p:nvSpPr>
            <p:spPr>
              <a:xfrm>
                <a:off x="843170" y="1856531"/>
                <a:ext cx="10916478" cy="4365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valid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sz="24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 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0&lt;|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|&lt;</m:t>
                    </m:r>
                    <m:r>
                      <m:rPr>
                        <m:nor/>
                      </m:rPr>
                      <a:rPr lang="en-US" sz="2400" b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 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</m:t>
                    </m:r>
                    <m:r>
                      <m:rPr>
                        <m:nor/>
                      </m:rPr>
                      <a:rPr lang="en-US" sz="24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 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|&gt;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+1)(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valid for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 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1&lt;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&lt;2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 (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−1)(3−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valid for following ROC’s: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703834-6262-43B2-BB81-1D2CCD2F9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70" y="1856531"/>
                <a:ext cx="10916478" cy="4365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E1F5ECFF-19C3-402A-8CB5-4348E30D9C3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49" y="3666229"/>
            <a:ext cx="2610677" cy="2707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A2EB02-EC93-4E79-936B-0B5DF40BD86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29" y="3533706"/>
            <a:ext cx="2994992" cy="270737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E97A8D-BCE1-4CCF-8040-825D624645CD}"/>
                  </a:ext>
                </a:extLst>
              </p:cNvPr>
              <p:cNvSpPr txBox="1"/>
              <p:nvPr/>
            </p:nvSpPr>
            <p:spPr>
              <a:xfrm>
                <a:off x="1559616" y="4787679"/>
                <a:ext cx="516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E97A8D-BCE1-4CCF-8040-825D62464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616" y="4787679"/>
                <a:ext cx="516835" cy="369332"/>
              </a:xfrm>
              <a:prstGeom prst="rect">
                <a:avLst/>
              </a:prstGeom>
              <a:blipFill>
                <a:blip r:embed="rId5"/>
                <a:stretch>
                  <a:fillRect l="-2353" r="-235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D654EF-7703-45F4-ADD0-DC1741894595}"/>
                  </a:ext>
                </a:extLst>
              </p:cNvPr>
              <p:cNvSpPr txBox="1"/>
              <p:nvPr/>
            </p:nvSpPr>
            <p:spPr>
              <a:xfrm>
                <a:off x="4866033" y="4797980"/>
                <a:ext cx="1325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D654EF-7703-45F4-ADD0-DC1741894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033" y="4797980"/>
                <a:ext cx="132521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14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85E7-5A5F-4199-88D3-C7522292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9" y="139838"/>
            <a:ext cx="10515600" cy="70830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MCQ: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5C790-DA5E-4384-98B1-B059E178DB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522" y="848139"/>
                <a:ext cx="11714921" cy="5459896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one is the Laurent Series expansion for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 for 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|&lt;2</m:t>
                    </m:r>
                  </m:oMath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LcParenBoth"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26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6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2600">
                            <a:latin typeface="Cambria Math" panose="02040503050406030204" pitchFamily="18" charset="0"/>
                          </a:rPr>
                          <m:t>+...</m:t>
                        </m:r>
                      </m:e>
                    </m:d>
                  </m:oMath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LcParenBoth"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6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6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sz="2600">
                            <a:latin typeface="Cambria Math" panose="02040503050406030204" pitchFamily="18" charset="0"/>
                          </a:rPr>
                          <m:t>+...</m:t>
                        </m:r>
                      </m:e>
                    </m:d>
                  </m:oMath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LcParenBoth"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6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6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sz="2600">
                            <a:latin typeface="Cambria Math" panose="02040503050406030204" pitchFamily="18" charset="0"/>
                          </a:rPr>
                          <m:t>+...</m:t>
                        </m:r>
                      </m:e>
                    </m:d>
                  </m:oMath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LcParenBoth"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26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6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2600">
                            <a:latin typeface="Cambria Math" panose="02040503050406030204" pitchFamily="18" charset="0"/>
                          </a:rPr>
                          <m:t>+...</m:t>
                        </m:r>
                      </m:e>
                    </m:d>
                  </m:oMath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one is the function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m:rPr>
                        <m:nor/>
                      </m:rPr>
                      <a: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region</m:t>
                    </m:r>
                    <m:r>
                      <m:rPr>
                        <m:nor/>
                      </m:rPr>
                      <a: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convergence</m:t>
                    </m:r>
                    <m:r>
                      <m:rPr>
                        <m:nor/>
                      </m:rPr>
                      <a: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series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6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26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27</m:t>
                            </m:r>
                          </m:den>
                        </m:f>
                        <m:r>
                          <a:rPr lang="en-US" sz="2600">
                            <a:latin typeface="Cambria Math" panose="02040503050406030204" pitchFamily="18" charset="0"/>
                          </a:rPr>
                          <m:t>+...</m:t>
                        </m:r>
                      </m:e>
                    </m:d>
                  </m:oMath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LcParenBoth"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6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6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 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|&lt;3</m:t>
                    </m:r>
                  </m:oMath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LcParenBoth"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>
                            <a:latin typeface="Cambria Math" panose="02040503050406030204" pitchFamily="18" charset="0"/>
                          </a:rPr>
                          <m:t>3+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6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6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 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|&lt;3</m:t>
                    </m:r>
                  </m:oMath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LcParenBoth"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6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6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 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|&gt;3</m:t>
                    </m:r>
                  </m:oMath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LcParenBoth"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>
                            <a:latin typeface="Cambria Math" panose="02040503050406030204" pitchFamily="18" charset="0"/>
                          </a:rPr>
                          <m:t>3+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6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6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 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|&gt;3</m:t>
                    </m:r>
                  </m:oMath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5C790-DA5E-4384-98B1-B059E178D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522" y="848139"/>
                <a:ext cx="11714921" cy="5459896"/>
              </a:xfrm>
              <a:blipFill>
                <a:blip r:embed="rId2"/>
                <a:stretch>
                  <a:fillRect l="-729" t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755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700-E2AC-4DA5-B4E8-6315AFCC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6" y="126587"/>
            <a:ext cx="10515600" cy="64204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MCQ: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7F5583-5179-4A25-80FE-A7442AB069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885" y="768627"/>
                <a:ext cx="10969489" cy="5711686"/>
              </a:xfrm>
            </p:spPr>
            <p:txBody>
              <a:bodyPr>
                <a:normAutofit fontScale="92500" lnSpcReduction="10000"/>
              </a:bodyPr>
              <a:lstStyle/>
              <a:p>
                <a:pPr lvl="0"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one is the Laurent Series expansion for :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,  0&lt;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&lt;2.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one is the Laurent Series expansion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valid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LcParenBoth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2000">
                            <a:latin typeface="Cambria Math" panose="02040503050406030204" pitchFamily="18" charset="0"/>
                          </a:rPr>
                          <m:t>+...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LcParenBoth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+...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LcParenBoth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2000">
                            <a:latin typeface="Cambria Math" panose="02040503050406030204" pitchFamily="18" charset="0"/>
                          </a:rPr>
                          <m:t>+...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LcParenBoth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+...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one is the function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region of convergence for the series: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+...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|&lt;1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(b)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|&lt;1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(c)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|&gt;1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(d)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|&gt;1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7F5583-5179-4A25-80FE-A7442AB069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885" y="768627"/>
                <a:ext cx="10969489" cy="5711686"/>
              </a:xfrm>
              <a:blipFill>
                <a:blip r:embed="rId2"/>
                <a:stretch>
                  <a:fillRect l="-500" t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39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AC24B20-E760-40CB-B6DA-78DF08418132}"/>
              </a:ext>
            </a:extLst>
          </p:cNvPr>
          <p:cNvSpPr/>
          <p:nvPr/>
        </p:nvSpPr>
        <p:spPr>
          <a:xfrm>
            <a:off x="2849217" y="596348"/>
            <a:ext cx="4784035" cy="11661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A40734-0B33-42BD-893B-21407BCA7A01}"/>
              </a:ext>
            </a:extLst>
          </p:cNvPr>
          <p:cNvSpPr/>
          <p:nvPr/>
        </p:nvSpPr>
        <p:spPr>
          <a:xfrm>
            <a:off x="1325217" y="2040835"/>
            <a:ext cx="8706679" cy="14842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Laurent series expansion of a complex valued function where Taylor series is not applicable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17A4C2-A0F4-460C-BCE3-E207FAB40343}"/>
              </a:ext>
            </a:extLst>
          </p:cNvPr>
          <p:cNvSpPr/>
          <p:nvPr/>
        </p:nvSpPr>
        <p:spPr>
          <a:xfrm>
            <a:off x="3154017" y="3776870"/>
            <a:ext cx="5155096" cy="9409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D4CCB7-A82F-48BC-B627-73BC206AC893}"/>
              </a:ext>
            </a:extLst>
          </p:cNvPr>
          <p:cNvSpPr/>
          <p:nvPr/>
        </p:nvSpPr>
        <p:spPr>
          <a:xfrm>
            <a:off x="1325217" y="4863548"/>
            <a:ext cx="9011479" cy="12722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Binomial series expansion will be used to evaluate Laurent Series expansion</a:t>
            </a:r>
          </a:p>
        </p:txBody>
      </p:sp>
    </p:spTree>
    <p:extLst>
      <p:ext uri="{BB962C8B-B14F-4D97-AF65-F5344CB8AC3E}">
        <p14:creationId xmlns:p14="http://schemas.microsoft.com/office/powerpoint/2010/main" val="186902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61A4-201F-4615-8A9C-404ABA1A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822" y="126718"/>
            <a:ext cx="10515600" cy="7536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Laurent’s Theorem: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A25D7D-4700-479C-A6D5-ECFB99FE01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4071" y="636104"/>
                <a:ext cx="11449878" cy="609517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analytic in a domain containing two concentric circles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center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radii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annulus between them.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represented by the Laurent series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nary>
                          <m:naryPr>
                            <m:chr m:val="∮"/>
                            <m:limLoc m:val="subSup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nary>
                      <m:naryPr>
                        <m:chr m:val="∮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any circle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inside the annulus,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series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called the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analytic or regular part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Laurent series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series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called the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singular or principal part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Laurent series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there is finite number of terms in the principal part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Laurent series expansion then the coefficient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the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pole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A25D7D-4700-479C-A6D5-ECFB99FE01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4071" y="636104"/>
                <a:ext cx="11449878" cy="6095178"/>
              </a:xfrm>
              <a:blipFill>
                <a:blip r:embed="rId2"/>
                <a:stretch>
                  <a:fillRect l="-852" t="-1400" r="-799" b="-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D5D9DB31-D08E-4D04-A3E5-7CBBE2E5C9B5}"/>
              </a:ext>
            </a:extLst>
          </p:cNvPr>
          <p:cNvGrpSpPr/>
          <p:nvPr/>
        </p:nvGrpSpPr>
        <p:grpSpPr>
          <a:xfrm>
            <a:off x="8189845" y="1007163"/>
            <a:ext cx="4383312" cy="3564835"/>
            <a:chOff x="8123584" y="993911"/>
            <a:chExt cx="4383312" cy="356483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7C78A86-D0BA-410F-96D7-D9F5430947EC}"/>
                </a:ext>
              </a:extLst>
            </p:cNvPr>
            <p:cNvGrpSpPr/>
            <p:nvPr/>
          </p:nvGrpSpPr>
          <p:grpSpPr>
            <a:xfrm>
              <a:off x="8123584" y="993911"/>
              <a:ext cx="4383312" cy="3564835"/>
              <a:chOff x="7911548" y="2040835"/>
              <a:chExt cx="4383312" cy="356483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2AF1F5BC-E162-4607-AE67-F2A8E23E8AE1}"/>
                      </a:ext>
                    </a:extLst>
                  </p:cNvPr>
                  <p:cNvSpPr txBox="1"/>
                  <p:nvPr/>
                </p:nvSpPr>
                <p:spPr>
                  <a:xfrm>
                    <a:off x="10711704" y="3660852"/>
                    <a:ext cx="7023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2AF1F5BC-E162-4607-AE67-F2A8E23E8A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1704" y="3660852"/>
                    <a:ext cx="702373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BE8E8247-EE38-4CF3-A73D-2EBFA31FA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9479" y="3997153"/>
                <a:ext cx="28359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17B5AE6-FBBC-4B39-A09C-21E0746213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10319" y="2754109"/>
                <a:ext cx="12486" cy="2387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8ACC5C-5983-4F74-8B6C-85F5A089A9F8}"/>
                  </a:ext>
                </a:extLst>
              </p:cNvPr>
              <p:cNvSpPr txBox="1"/>
              <p:nvPr/>
            </p:nvSpPr>
            <p:spPr>
              <a:xfrm>
                <a:off x="9598897" y="3668912"/>
                <a:ext cx="62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3E4699D-DFE0-46D8-9337-400EEBE50F1A}"/>
                  </a:ext>
                </a:extLst>
              </p:cNvPr>
              <p:cNvSpPr/>
              <p:nvPr/>
            </p:nvSpPr>
            <p:spPr>
              <a:xfrm>
                <a:off x="9267593" y="3388975"/>
                <a:ext cx="1285454" cy="1205948"/>
              </a:xfrm>
              <a:prstGeom prst="ellipse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33AF5B-C1DB-48A0-AD49-716E5135FEB2}"/>
                  </a:ext>
                </a:extLst>
              </p:cNvPr>
              <p:cNvSpPr txBox="1"/>
              <p:nvPr/>
            </p:nvSpPr>
            <p:spPr>
              <a:xfrm>
                <a:off x="11197656" y="4040520"/>
                <a:ext cx="1097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 {z}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E34645-2FDA-4D04-8DB6-FAEAD18B0476}"/>
                  </a:ext>
                </a:extLst>
              </p:cNvPr>
              <p:cNvSpPr txBox="1"/>
              <p:nvPr/>
            </p:nvSpPr>
            <p:spPr>
              <a:xfrm>
                <a:off x="9283284" y="2627455"/>
                <a:ext cx="1097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Im</a:t>
                </a:r>
                <a:r>
                  <a:rPr lang="en-US" dirty="0"/>
                  <a:t> {z}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6F8377C-D160-409E-9B0C-19E9E2B1C7F5}"/>
                  </a:ext>
                </a:extLst>
              </p:cNvPr>
              <p:cNvSpPr/>
              <p:nvPr/>
            </p:nvSpPr>
            <p:spPr>
              <a:xfrm>
                <a:off x="7911548" y="2040835"/>
                <a:ext cx="4086861" cy="35648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9DDE8AD-D07E-4BCA-8FCC-A216CAEF0233}"/>
                  </a:ext>
                </a:extLst>
              </p:cNvPr>
              <p:cNvSpPr/>
              <p:nvPr/>
            </p:nvSpPr>
            <p:spPr>
              <a:xfrm>
                <a:off x="9014694" y="3094713"/>
                <a:ext cx="1834050" cy="1794471"/>
              </a:xfrm>
              <a:prstGeom prst="ellipse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219AB17-CB72-4495-B922-7B6F2F041071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3059" y="3947251"/>
                    <a:ext cx="7023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219AB17-CB72-4495-B922-7B6F2F0410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3059" y="3947251"/>
                    <a:ext cx="70237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A81EF89-7EA9-49BD-B7BC-C5E810088F25}"/>
                  </a:ext>
                </a:extLst>
              </p:cNvPr>
              <p:cNvCxnSpPr>
                <a:stCxn id="9" idx="1"/>
                <a:endCxn id="13" idx="1"/>
              </p:cNvCxnSpPr>
              <p:nvPr/>
            </p:nvCxnSpPr>
            <p:spPr>
              <a:xfrm flipH="1" flipV="1">
                <a:off x="9283284" y="3357507"/>
                <a:ext cx="172559" cy="2080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4FDDB5A-68B3-47C6-8A82-4AD5B0094D30}"/>
                  </a:ext>
                </a:extLst>
              </p:cNvPr>
              <p:cNvCxnSpPr>
                <a:stCxn id="9" idx="7"/>
              </p:cNvCxnSpPr>
              <p:nvPr/>
            </p:nvCxnSpPr>
            <p:spPr>
              <a:xfrm flipV="1">
                <a:off x="10364797" y="3441896"/>
                <a:ext cx="354498" cy="12368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D77F4F7-D6EA-4E4C-A1B1-4E941A02DA36}"/>
                  </a:ext>
                </a:extLst>
              </p:cNvPr>
              <p:cNvCxnSpPr>
                <a:stCxn id="9" idx="5"/>
                <a:endCxn id="13" idx="5"/>
              </p:cNvCxnSpPr>
              <p:nvPr/>
            </p:nvCxnSpPr>
            <p:spPr>
              <a:xfrm>
                <a:off x="10364797" y="4418316"/>
                <a:ext cx="215357" cy="20807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F10AB15-0455-4781-87C8-FCBEFB1779B5}"/>
                  </a:ext>
                </a:extLst>
              </p:cNvPr>
              <p:cNvCxnSpPr>
                <a:stCxn id="9" idx="3"/>
                <a:endCxn id="13" idx="3"/>
              </p:cNvCxnSpPr>
              <p:nvPr/>
            </p:nvCxnSpPr>
            <p:spPr>
              <a:xfrm flipH="1">
                <a:off x="9283284" y="4418316"/>
                <a:ext cx="172559" cy="20807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65663C4-6352-470A-AB64-B503B9E07CBA}"/>
                    </a:ext>
                  </a:extLst>
                </p:cNvPr>
                <p:cNvSpPr/>
                <p:nvPr/>
              </p:nvSpPr>
              <p:spPr>
                <a:xfrm>
                  <a:off x="9779909" y="2862775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65663C4-6352-470A-AB64-B503B9E07C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9909" y="2862775"/>
                  <a:ext cx="45147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52F5570-3B13-4A44-8556-C17609022C8B}"/>
                </a:ext>
              </a:extLst>
            </p:cNvPr>
            <p:cNvSpPr/>
            <p:nvPr/>
          </p:nvSpPr>
          <p:spPr>
            <a:xfrm>
              <a:off x="10085564" y="2937541"/>
              <a:ext cx="5001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428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B31B61E-6C6D-499B-B51C-FFAC67E9CDA3}"/>
              </a:ext>
            </a:extLst>
          </p:cNvPr>
          <p:cNvSpPr/>
          <p:nvPr/>
        </p:nvSpPr>
        <p:spPr>
          <a:xfrm>
            <a:off x="887895" y="569843"/>
            <a:ext cx="10416209" cy="550020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C911E7-1F55-401D-9D59-B17804570AE7}"/>
                  </a:ext>
                </a:extLst>
              </p:cNvPr>
              <p:cNvSpPr txBox="1"/>
              <p:nvPr/>
            </p:nvSpPr>
            <p:spPr>
              <a:xfrm>
                <a:off x="1113183" y="787948"/>
                <a:ext cx="10045147" cy="5007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**The integral formulas are not a practical way of computing the Laurent coefficients. Instead we use various algebraic tricks. Often we don’t really need all the coefficients. We will discuss a technique to compute those that we do need. </a:t>
                </a:r>
              </a:p>
              <a:p>
                <a:pPr marL="342900" indent="-342900" algn="just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Binomial series expansion:</a:t>
                </a: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+… converges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converges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converges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converges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=1+2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converges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C911E7-1F55-401D-9D59-B17804570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83" y="787948"/>
                <a:ext cx="10045147" cy="5007076"/>
              </a:xfrm>
              <a:prstGeom prst="rect">
                <a:avLst/>
              </a:prstGeom>
              <a:blipFill>
                <a:blip r:embed="rId2"/>
                <a:stretch>
                  <a:fillRect l="-971" r="-971" b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77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E21B7E0-67A1-4247-9B5F-E91A2DB6A8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US" sz="2800" u="sng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−1)(2−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Laurent series expansion valid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&lt;1.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E21B7E0-67A1-4247-9B5F-E91A2DB6A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80129-0211-4EEF-9D04-980CE00817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1886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Here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−1)(2−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(using partial fraction)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given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also.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=−3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=−3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the required Laurent series.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80129-0211-4EEF-9D04-980CE00817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1886"/>
                <a:ext cx="10515600" cy="4351338"/>
              </a:xfrm>
              <a:blipFill>
                <a:blip r:embed="rId3"/>
                <a:stretch>
                  <a:fillRect l="-754" t="-196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D55FE20A-16C1-48A8-9829-98FE256FF10B}"/>
              </a:ext>
            </a:extLst>
          </p:cNvPr>
          <p:cNvGrpSpPr/>
          <p:nvPr/>
        </p:nvGrpSpPr>
        <p:grpSpPr>
          <a:xfrm>
            <a:off x="8427030" y="2270987"/>
            <a:ext cx="4000352" cy="2941983"/>
            <a:chOff x="8294508" y="2310743"/>
            <a:chExt cx="4000352" cy="29419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B4DAD8-DD60-4554-B013-3D46518E0DA5}"/>
                </a:ext>
              </a:extLst>
            </p:cNvPr>
            <p:cNvSpPr/>
            <p:nvPr/>
          </p:nvSpPr>
          <p:spPr>
            <a:xfrm>
              <a:off x="8294508" y="2310743"/>
              <a:ext cx="3578087" cy="2941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D184572-F9FE-4C35-A376-7C0269735262}"/>
                    </a:ext>
                  </a:extLst>
                </p:cNvPr>
                <p:cNvSpPr txBox="1"/>
                <p:nvPr/>
              </p:nvSpPr>
              <p:spPr>
                <a:xfrm>
                  <a:off x="10305745" y="4030135"/>
                  <a:ext cx="7023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D184572-F9FE-4C35-A376-7C02697352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5745" y="4030135"/>
                  <a:ext cx="70237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7A1EB61-163D-4DFA-ACAD-053DF57CE3BE}"/>
                </a:ext>
              </a:extLst>
            </p:cNvPr>
            <p:cNvGrpSpPr/>
            <p:nvPr/>
          </p:nvGrpSpPr>
          <p:grpSpPr>
            <a:xfrm>
              <a:off x="8639479" y="2310743"/>
              <a:ext cx="3655381" cy="2510704"/>
              <a:chOff x="8422362" y="2590520"/>
              <a:chExt cx="3655381" cy="2510704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3670780-92C7-464B-9DC1-FEAC56DCEF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22362" y="4276930"/>
                <a:ext cx="28359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2AB826F0-62C1-4B52-B7A4-184A1EB2F077}"/>
                  </a:ext>
                </a:extLst>
              </p:cNvPr>
              <p:cNvCxnSpPr/>
              <p:nvPr/>
            </p:nvCxnSpPr>
            <p:spPr>
              <a:xfrm flipV="1">
                <a:off x="9705688" y="3033885"/>
                <a:ext cx="0" cy="20673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0F86F2-2100-4713-BB4B-40B22B75B705}"/>
                  </a:ext>
                </a:extLst>
              </p:cNvPr>
              <p:cNvSpPr txBox="1"/>
              <p:nvPr/>
            </p:nvSpPr>
            <p:spPr>
              <a:xfrm>
                <a:off x="9784232" y="4204251"/>
                <a:ext cx="62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1AF5F8A-6D0B-4591-9A55-15022B6B0EDB}"/>
                  </a:ext>
                </a:extLst>
              </p:cNvPr>
              <p:cNvSpPr/>
              <p:nvPr/>
            </p:nvSpPr>
            <p:spPr>
              <a:xfrm>
                <a:off x="9050476" y="3668752"/>
                <a:ext cx="1285454" cy="1205948"/>
              </a:xfrm>
              <a:prstGeom prst="ellipse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71BE80-4EBD-4038-9737-B2E8CB00543B}"/>
                  </a:ext>
                </a:extLst>
              </p:cNvPr>
              <p:cNvSpPr txBox="1"/>
              <p:nvPr/>
            </p:nvSpPr>
            <p:spPr>
              <a:xfrm>
                <a:off x="10980539" y="4320297"/>
                <a:ext cx="1097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 {z}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DEDA4D-A6D9-42AC-8E0A-DB469F68BFC7}"/>
                  </a:ext>
                </a:extLst>
              </p:cNvPr>
              <p:cNvSpPr txBox="1"/>
              <p:nvPr/>
            </p:nvSpPr>
            <p:spPr>
              <a:xfrm>
                <a:off x="9157086" y="2590520"/>
                <a:ext cx="1097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Im</a:t>
                </a:r>
                <a:r>
                  <a:rPr lang="en-US" dirty="0"/>
                  <a:t> {z}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F72D104-720E-490B-9632-31EBED0F83D6}"/>
                  </a:ext>
                </a:extLst>
              </p:cNvPr>
              <p:cNvCxnSpPr>
                <a:cxnSpLocks/>
                <a:stCxn id="10" idx="7"/>
              </p:cNvCxnSpPr>
              <p:nvPr/>
            </p:nvCxnSpPr>
            <p:spPr>
              <a:xfrm flipH="1">
                <a:off x="9833541" y="3845359"/>
                <a:ext cx="314139" cy="338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3B095A0-6847-4909-BFBA-C47A92FB6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95393" y="3849114"/>
                <a:ext cx="289548" cy="3281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16E459D-F83A-4A75-82EE-6DFEAF6797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5393" y="4306977"/>
                <a:ext cx="364682" cy="3693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EB45EE8-8144-465C-BB79-B554D1506B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24798" y="4351230"/>
                <a:ext cx="391186" cy="325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9428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F6D4CF-ADB0-407C-A7F2-3135E15471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Expand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1)(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Laurent series expansion valid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&gt;3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F6D4CF-ADB0-407C-A7F2-3135E15471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 b="-2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43AAD0-13A4-45D8-B9E9-11247829C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7496"/>
                <a:ext cx="10515600" cy="499537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Here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1)(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(using partial fraction)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given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hence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=−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the required Laurent series.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43AAD0-13A4-45D8-B9E9-11247829C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7496"/>
                <a:ext cx="10515600" cy="4995379"/>
              </a:xfrm>
              <a:blipFill>
                <a:blip r:embed="rId3"/>
                <a:stretch>
                  <a:fillRect l="-638" b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3DC42C2-703B-4D1F-BB94-7B3277233421}"/>
              </a:ext>
            </a:extLst>
          </p:cNvPr>
          <p:cNvGrpSpPr/>
          <p:nvPr/>
        </p:nvGrpSpPr>
        <p:grpSpPr>
          <a:xfrm>
            <a:off x="8294508" y="2310743"/>
            <a:ext cx="4000352" cy="2941983"/>
            <a:chOff x="8294508" y="2310743"/>
            <a:chExt cx="4000352" cy="294198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E74BAC-B77E-413A-8CB0-962084DEB9E2}"/>
                </a:ext>
              </a:extLst>
            </p:cNvPr>
            <p:cNvSpPr/>
            <p:nvPr/>
          </p:nvSpPr>
          <p:spPr>
            <a:xfrm>
              <a:off x="8294508" y="2310743"/>
              <a:ext cx="3578087" cy="2941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BB45B6-B24E-4859-B6DF-3697BCB3A39D}"/>
                </a:ext>
              </a:extLst>
            </p:cNvPr>
            <p:cNvSpPr txBox="1"/>
            <p:nvPr/>
          </p:nvSpPr>
          <p:spPr>
            <a:xfrm>
              <a:off x="10505886" y="3969116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8A8A66-4192-4877-8A31-A58A3C625698}"/>
                </a:ext>
              </a:extLst>
            </p:cNvPr>
            <p:cNvGrpSpPr/>
            <p:nvPr/>
          </p:nvGrpSpPr>
          <p:grpSpPr>
            <a:xfrm>
              <a:off x="8639479" y="2310743"/>
              <a:ext cx="3655381" cy="2589503"/>
              <a:chOff x="8422362" y="2590520"/>
              <a:chExt cx="3655381" cy="2589503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6FB6D18A-7317-44F8-ABC8-C7DA470CC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22362" y="4276930"/>
                <a:ext cx="28359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5995031-F27B-4F5D-AD5E-16E5317E75FE}"/>
                  </a:ext>
                </a:extLst>
              </p:cNvPr>
              <p:cNvCxnSpPr/>
              <p:nvPr/>
            </p:nvCxnSpPr>
            <p:spPr>
              <a:xfrm flipV="1">
                <a:off x="9705688" y="3033885"/>
                <a:ext cx="0" cy="20673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7768C-9C46-4186-B926-0A1B80F0C534}"/>
                  </a:ext>
                </a:extLst>
              </p:cNvPr>
              <p:cNvSpPr txBox="1"/>
              <p:nvPr/>
            </p:nvSpPr>
            <p:spPr>
              <a:xfrm>
                <a:off x="9381780" y="3948689"/>
                <a:ext cx="62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00226E9-3219-4601-A873-92850E5686B5}"/>
                  </a:ext>
                </a:extLst>
              </p:cNvPr>
              <p:cNvSpPr/>
              <p:nvPr/>
            </p:nvSpPr>
            <p:spPr>
              <a:xfrm>
                <a:off x="9050476" y="3668752"/>
                <a:ext cx="1285454" cy="1205948"/>
              </a:xfrm>
              <a:prstGeom prst="ellipse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6BC025-7FBC-4B02-82F4-66BB73C8DB92}"/>
                  </a:ext>
                </a:extLst>
              </p:cNvPr>
              <p:cNvSpPr txBox="1"/>
              <p:nvPr/>
            </p:nvSpPr>
            <p:spPr>
              <a:xfrm>
                <a:off x="10980539" y="4320297"/>
                <a:ext cx="1097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 {z}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94D7C8-F280-46E2-B433-33B8A1B73AFD}"/>
                  </a:ext>
                </a:extLst>
              </p:cNvPr>
              <p:cNvSpPr txBox="1"/>
              <p:nvPr/>
            </p:nvSpPr>
            <p:spPr>
              <a:xfrm>
                <a:off x="9157086" y="2590520"/>
                <a:ext cx="1097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Im</a:t>
                </a:r>
                <a:r>
                  <a:rPr lang="en-US" dirty="0"/>
                  <a:t> {z}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55953B64-D554-4B0C-9CD4-6009A3DD6A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14122" y="3454586"/>
                <a:ext cx="279944" cy="4045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54B90D9-6751-492E-A5CB-5FCD8E1D28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05944" y="3352601"/>
                <a:ext cx="390458" cy="4568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00C9623-9D9E-4B54-A7E3-B9F9477491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04935" y="4755108"/>
                <a:ext cx="276428" cy="4249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028A7A3-1120-45A8-BAE6-20B624AB79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48306" y="4755137"/>
                <a:ext cx="345760" cy="3337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2227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7BD014-3E8C-48D2-833C-48366621083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US" sz="2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Expand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−1)(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valid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1&lt;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&lt;3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7BD014-3E8C-48D2-833C-483666210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104C8-C4DE-4FEE-97E8-F8D8BE84F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0748"/>
                <a:ext cx="10515600" cy="4982127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Here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1)(3−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3−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(using partial fraction)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given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1&lt;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&lt;3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1&lt;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&lt;3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3−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the required Laurent series.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104C8-C4DE-4FEE-97E8-F8D8BE84F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0748"/>
                <a:ext cx="10515600" cy="4982127"/>
              </a:xfrm>
              <a:blipFill>
                <a:blip r:embed="rId3"/>
                <a:stretch>
                  <a:fillRect l="-638" b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C9509064-556D-4D11-ABF4-7E62A36A1EC4}"/>
              </a:ext>
            </a:extLst>
          </p:cNvPr>
          <p:cNvGrpSpPr/>
          <p:nvPr/>
        </p:nvGrpSpPr>
        <p:grpSpPr>
          <a:xfrm>
            <a:off x="7911548" y="2040835"/>
            <a:ext cx="4383312" cy="3564835"/>
            <a:chOff x="7911548" y="2040835"/>
            <a:chExt cx="4383312" cy="356483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CA3ECC0-1710-42AF-B829-1159225FEDD6}"/>
                </a:ext>
              </a:extLst>
            </p:cNvPr>
            <p:cNvSpPr txBox="1"/>
            <p:nvPr/>
          </p:nvSpPr>
          <p:spPr>
            <a:xfrm>
              <a:off x="10778666" y="3991948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B764074-6D26-4830-AE66-24C5495EEFBB}"/>
                </a:ext>
              </a:extLst>
            </p:cNvPr>
            <p:cNvCxnSpPr>
              <a:cxnSpLocks/>
            </p:cNvCxnSpPr>
            <p:nvPr/>
          </p:nvCxnSpPr>
          <p:spPr>
            <a:xfrm>
              <a:off x="8639479" y="3997153"/>
              <a:ext cx="28359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1BE83E3-5831-4667-A4C9-98C0313C07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10319" y="2754109"/>
              <a:ext cx="12486" cy="238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94AA5E-B628-4199-A224-CC419F63A4AB}"/>
                </a:ext>
              </a:extLst>
            </p:cNvPr>
            <p:cNvSpPr txBox="1"/>
            <p:nvPr/>
          </p:nvSpPr>
          <p:spPr>
            <a:xfrm>
              <a:off x="9598897" y="3668912"/>
              <a:ext cx="62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561A686-4C48-4D3B-A9C0-96ADECBA1714}"/>
                </a:ext>
              </a:extLst>
            </p:cNvPr>
            <p:cNvSpPr/>
            <p:nvPr/>
          </p:nvSpPr>
          <p:spPr>
            <a:xfrm>
              <a:off x="9267593" y="3388975"/>
              <a:ext cx="1285454" cy="1205948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688AA6-4109-4E26-8CFB-E0317ECD7B63}"/>
                </a:ext>
              </a:extLst>
            </p:cNvPr>
            <p:cNvSpPr txBox="1"/>
            <p:nvPr/>
          </p:nvSpPr>
          <p:spPr>
            <a:xfrm>
              <a:off x="11197656" y="4040520"/>
              <a:ext cx="1097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 {z}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D6056B-1CAC-47DB-8026-BCBE1590F4EA}"/>
                </a:ext>
              </a:extLst>
            </p:cNvPr>
            <p:cNvSpPr txBox="1"/>
            <p:nvPr/>
          </p:nvSpPr>
          <p:spPr>
            <a:xfrm>
              <a:off x="9374203" y="2310743"/>
              <a:ext cx="1097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Im</a:t>
              </a:r>
              <a:r>
                <a:rPr lang="en-US" dirty="0"/>
                <a:t> {z}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A47FC4-3616-4FD8-AB00-D1C62F214E7F}"/>
                </a:ext>
              </a:extLst>
            </p:cNvPr>
            <p:cNvSpPr/>
            <p:nvPr/>
          </p:nvSpPr>
          <p:spPr>
            <a:xfrm>
              <a:off x="7911548" y="2040835"/>
              <a:ext cx="4086861" cy="3564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A2563C7-F663-4C5F-89ED-B83129AAFAD6}"/>
                </a:ext>
              </a:extLst>
            </p:cNvPr>
            <p:cNvSpPr/>
            <p:nvPr/>
          </p:nvSpPr>
          <p:spPr>
            <a:xfrm>
              <a:off x="9014694" y="3094713"/>
              <a:ext cx="1834050" cy="1794471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773125-3794-41C9-9E79-FD24851CB395}"/>
                </a:ext>
              </a:extLst>
            </p:cNvPr>
            <p:cNvSpPr txBox="1"/>
            <p:nvPr/>
          </p:nvSpPr>
          <p:spPr>
            <a:xfrm>
              <a:off x="10214984" y="3932864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BF11CBC-5194-401E-AA30-EF47C96E56B1}"/>
                </a:ext>
              </a:extLst>
            </p:cNvPr>
            <p:cNvCxnSpPr>
              <a:stCxn id="8" idx="1"/>
              <a:endCxn id="26" idx="1"/>
            </p:cNvCxnSpPr>
            <p:nvPr/>
          </p:nvCxnSpPr>
          <p:spPr>
            <a:xfrm flipH="1" flipV="1">
              <a:off x="9283284" y="3357507"/>
              <a:ext cx="172559" cy="2080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780515E-FF82-4B0C-AE31-837939E7FD79}"/>
                </a:ext>
              </a:extLst>
            </p:cNvPr>
            <p:cNvCxnSpPr>
              <a:stCxn id="8" idx="7"/>
            </p:cNvCxnSpPr>
            <p:nvPr/>
          </p:nvCxnSpPr>
          <p:spPr>
            <a:xfrm flipV="1">
              <a:off x="10364797" y="3441896"/>
              <a:ext cx="354498" cy="1236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E18DD3-7A02-410C-B887-7A44DF036B5F}"/>
                </a:ext>
              </a:extLst>
            </p:cNvPr>
            <p:cNvCxnSpPr>
              <a:stCxn id="8" idx="5"/>
              <a:endCxn id="26" idx="5"/>
            </p:cNvCxnSpPr>
            <p:nvPr/>
          </p:nvCxnSpPr>
          <p:spPr>
            <a:xfrm>
              <a:off x="10364797" y="4418316"/>
              <a:ext cx="215357" cy="20807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A74E96E-7401-44C4-9756-AF5729519122}"/>
                </a:ext>
              </a:extLst>
            </p:cNvPr>
            <p:cNvCxnSpPr>
              <a:stCxn id="8" idx="3"/>
              <a:endCxn id="26" idx="3"/>
            </p:cNvCxnSpPr>
            <p:nvPr/>
          </p:nvCxnSpPr>
          <p:spPr>
            <a:xfrm flipH="1">
              <a:off x="9283284" y="4418316"/>
              <a:ext cx="172559" cy="20807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359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8A3836A-802A-4511-BDBB-34513D17274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204868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24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Expand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den>
                    </m:f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Laurent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series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expansion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valid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for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>
                        <a:latin typeface="Cambria Math" panose="02040503050406030204" pitchFamily="18" charset="0"/>
                      </a:rPr>
                      <m:t>&lt;|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>
                        <a:latin typeface="Cambria Math" panose="02040503050406030204" pitchFamily="18" charset="0"/>
                      </a:rPr>
                      <m:t>|&lt;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 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 </m:t>
                    </m:r>
                    <m:r>
                      <a:rPr lang="en-US" sz="2400" b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>
                        <a:latin typeface="Cambria Math" panose="02040503050406030204" pitchFamily="18" charset="0"/>
                      </a:rPr>
                      <m:t>|&gt;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8A3836A-802A-4511-BDBB-34513D1727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204868" cy="1325563"/>
              </a:xfrm>
              <a:blipFill>
                <a:blip r:embed="rId2"/>
                <a:stretch>
                  <a:fillRect l="-871" t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0E29A3-30C6-4E59-9923-A1EFE2CAE2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647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Solution(a):</a:t>
                </a:r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Here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given that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0&lt;|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|&lt;2</m:t>
                    </m:r>
                    <m:r>
                      <m:rPr>
                        <m:nor/>
                      </m:rPr>
                      <a:rPr lang="en-US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|&lt;2</m:t>
                    </m:r>
                    <m:r>
                      <m:rPr>
                        <m:nor/>
                      </m:rPr>
                      <a:rPr lang="en-US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the required Laurent series.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0E29A3-30C6-4E59-9923-A1EFE2CAE2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6479"/>
              </a:xfrm>
              <a:blipFill>
                <a:blip r:embed="rId3"/>
                <a:stretch>
                  <a:fillRect l="-1043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F57E8FF1-C2E1-43D1-A94F-2691B741E3C8}"/>
              </a:ext>
            </a:extLst>
          </p:cNvPr>
          <p:cNvGrpSpPr/>
          <p:nvPr/>
        </p:nvGrpSpPr>
        <p:grpSpPr>
          <a:xfrm>
            <a:off x="7659756" y="2031403"/>
            <a:ext cx="4383312" cy="3564835"/>
            <a:chOff x="5857461" y="1991646"/>
            <a:chExt cx="4383312" cy="356483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CB53599-E0EA-4C47-A889-C000AE082468}"/>
                </a:ext>
              </a:extLst>
            </p:cNvPr>
            <p:cNvGrpSpPr/>
            <p:nvPr/>
          </p:nvGrpSpPr>
          <p:grpSpPr>
            <a:xfrm>
              <a:off x="5857461" y="1991646"/>
              <a:ext cx="4383312" cy="3564835"/>
              <a:chOff x="7911548" y="2040835"/>
              <a:chExt cx="4383312" cy="356483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98AD00-8645-4A91-ADDF-9FD499559CAE}"/>
                  </a:ext>
                </a:extLst>
              </p:cNvPr>
              <p:cNvSpPr txBox="1"/>
              <p:nvPr/>
            </p:nvSpPr>
            <p:spPr>
              <a:xfrm>
                <a:off x="10778666" y="3991948"/>
                <a:ext cx="702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042EF259-A552-4B64-924E-B2401BB722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9479" y="3997153"/>
                <a:ext cx="28359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14CD084-30B7-4EEF-9F4E-59BDC73EDD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10319" y="2754109"/>
                <a:ext cx="12486" cy="2387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CC3AA0-F0F6-4039-8218-00C1E3F42794}"/>
                  </a:ext>
                </a:extLst>
              </p:cNvPr>
              <p:cNvSpPr txBox="1"/>
              <p:nvPr/>
            </p:nvSpPr>
            <p:spPr>
              <a:xfrm>
                <a:off x="9822167" y="4011183"/>
                <a:ext cx="62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DC39C38-4BAC-429C-A59E-E57AFE6D25EF}"/>
                  </a:ext>
                </a:extLst>
              </p:cNvPr>
              <p:cNvSpPr/>
              <p:nvPr/>
            </p:nvSpPr>
            <p:spPr>
              <a:xfrm>
                <a:off x="9847749" y="3932863"/>
                <a:ext cx="156144" cy="105381"/>
              </a:xfrm>
              <a:prstGeom prst="ellipse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E28A40-8D52-4309-89F0-4137580166D1}"/>
                  </a:ext>
                </a:extLst>
              </p:cNvPr>
              <p:cNvSpPr txBox="1"/>
              <p:nvPr/>
            </p:nvSpPr>
            <p:spPr>
              <a:xfrm>
                <a:off x="11197656" y="4040520"/>
                <a:ext cx="1097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 {z}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7E82D5-6922-4416-92BE-C487F34766FD}"/>
                  </a:ext>
                </a:extLst>
              </p:cNvPr>
              <p:cNvSpPr txBox="1"/>
              <p:nvPr/>
            </p:nvSpPr>
            <p:spPr>
              <a:xfrm>
                <a:off x="9374203" y="2310743"/>
                <a:ext cx="1097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Im</a:t>
                </a:r>
                <a:r>
                  <a:rPr lang="en-US" dirty="0"/>
                  <a:t> {z}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1ABFBDC-95C9-4F88-A93E-1EC5632C03EA}"/>
                  </a:ext>
                </a:extLst>
              </p:cNvPr>
              <p:cNvSpPr/>
              <p:nvPr/>
            </p:nvSpPr>
            <p:spPr>
              <a:xfrm>
                <a:off x="7911548" y="2040835"/>
                <a:ext cx="4086861" cy="35648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B2AE5A6-B497-488D-90D1-AA504CD03461}"/>
                  </a:ext>
                </a:extLst>
              </p:cNvPr>
              <p:cNvSpPr/>
              <p:nvPr/>
            </p:nvSpPr>
            <p:spPr>
              <a:xfrm>
                <a:off x="9014694" y="3094713"/>
                <a:ext cx="1834050" cy="1794471"/>
              </a:xfrm>
              <a:prstGeom prst="ellipse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1F3A5B0-5FD6-4196-B783-447B57B40E1D}"/>
                  </a:ext>
                </a:extLst>
              </p:cNvPr>
              <p:cNvCxnSpPr>
                <a:cxnSpLocks/>
                <a:stCxn id="9" idx="1"/>
                <a:endCxn id="13" idx="1"/>
              </p:cNvCxnSpPr>
              <p:nvPr/>
            </p:nvCxnSpPr>
            <p:spPr>
              <a:xfrm flipH="1" flipV="1">
                <a:off x="9283284" y="3357507"/>
                <a:ext cx="587332" cy="59078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C5F3605-6FC0-4439-AF84-C36652EFCE2A}"/>
                  </a:ext>
                </a:extLst>
              </p:cNvPr>
              <p:cNvCxnSpPr>
                <a:cxnSpLocks/>
                <a:stCxn id="9" idx="7"/>
              </p:cNvCxnSpPr>
              <p:nvPr/>
            </p:nvCxnSpPr>
            <p:spPr>
              <a:xfrm flipV="1">
                <a:off x="9981026" y="3464044"/>
                <a:ext cx="680818" cy="48425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35AF854-F021-4040-B09E-F8C80D7ED2A7}"/>
                  </a:ext>
                </a:extLst>
              </p:cNvPr>
              <p:cNvCxnSpPr>
                <a:cxnSpLocks/>
                <a:stCxn id="9" idx="5"/>
                <a:endCxn id="13" idx="5"/>
              </p:cNvCxnSpPr>
              <p:nvPr/>
            </p:nvCxnSpPr>
            <p:spPr>
              <a:xfrm>
                <a:off x="9981026" y="4022811"/>
                <a:ext cx="599128" cy="60357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F9030B6-F265-4051-8167-2E22A7A571C7}"/>
                  </a:ext>
                </a:extLst>
              </p:cNvPr>
              <p:cNvCxnSpPr>
                <a:cxnSpLocks/>
                <a:stCxn id="9" idx="3"/>
                <a:endCxn id="13" idx="3"/>
              </p:cNvCxnSpPr>
              <p:nvPr/>
            </p:nvCxnSpPr>
            <p:spPr>
              <a:xfrm flipH="1">
                <a:off x="9283284" y="4022811"/>
                <a:ext cx="587332" cy="60357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DEBB53C-3F9E-4665-A9E7-D0F7025005B2}"/>
                </a:ext>
              </a:extLst>
            </p:cNvPr>
            <p:cNvSpPr txBox="1"/>
            <p:nvPr/>
          </p:nvSpPr>
          <p:spPr>
            <a:xfrm>
              <a:off x="7576682" y="5097859"/>
              <a:ext cx="464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113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2F2593-8276-47E8-8A6D-5567A0A54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530"/>
                <a:ext cx="10515600" cy="5991433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Solution(b):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2F2593-8276-47E8-8A6D-5567A0A54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530"/>
                <a:ext cx="10515600" cy="5991433"/>
              </a:xfrm>
              <a:blipFill>
                <a:blip r:embed="rId2"/>
                <a:stretch>
                  <a:fillRect l="-1217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DFDBF53-19D2-4C68-881F-A8CA202EA098}"/>
              </a:ext>
            </a:extLst>
          </p:cNvPr>
          <p:cNvGrpSpPr/>
          <p:nvPr/>
        </p:nvGrpSpPr>
        <p:grpSpPr>
          <a:xfrm>
            <a:off x="7384509" y="1953497"/>
            <a:ext cx="4000352" cy="2941983"/>
            <a:chOff x="8294508" y="2310743"/>
            <a:chExt cx="4000352" cy="294198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DD3715-9035-41A8-B0D1-F333F4A491A2}"/>
                </a:ext>
              </a:extLst>
            </p:cNvPr>
            <p:cNvSpPr/>
            <p:nvPr/>
          </p:nvSpPr>
          <p:spPr>
            <a:xfrm>
              <a:off x="8294508" y="2310743"/>
              <a:ext cx="3578087" cy="2941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866236-3744-4BE4-B68C-D7B73A2A299F}"/>
                </a:ext>
              </a:extLst>
            </p:cNvPr>
            <p:cNvSpPr txBox="1"/>
            <p:nvPr/>
          </p:nvSpPr>
          <p:spPr>
            <a:xfrm>
              <a:off x="10505886" y="3969116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6E5517-6738-48B7-A88C-96B681875304}"/>
                </a:ext>
              </a:extLst>
            </p:cNvPr>
            <p:cNvGrpSpPr/>
            <p:nvPr/>
          </p:nvGrpSpPr>
          <p:grpSpPr>
            <a:xfrm>
              <a:off x="8639479" y="2310743"/>
              <a:ext cx="3655381" cy="2589503"/>
              <a:chOff x="8422362" y="2590520"/>
              <a:chExt cx="3655381" cy="2589503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71B1370-E12F-4EE2-AD71-6816B6C05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22362" y="4276930"/>
                <a:ext cx="28359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529435A-3690-4DB9-A591-6320791B79A7}"/>
                  </a:ext>
                </a:extLst>
              </p:cNvPr>
              <p:cNvCxnSpPr/>
              <p:nvPr/>
            </p:nvCxnSpPr>
            <p:spPr>
              <a:xfrm flipV="1">
                <a:off x="9705688" y="3033885"/>
                <a:ext cx="0" cy="20673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BC6F28-855D-4825-8E18-9630769E2ADE}"/>
                  </a:ext>
                </a:extLst>
              </p:cNvPr>
              <p:cNvSpPr txBox="1"/>
              <p:nvPr/>
            </p:nvSpPr>
            <p:spPr>
              <a:xfrm>
                <a:off x="9381780" y="3948689"/>
                <a:ext cx="62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52CA353-B585-4FBC-B557-492D34F9884A}"/>
                  </a:ext>
                </a:extLst>
              </p:cNvPr>
              <p:cNvSpPr/>
              <p:nvPr/>
            </p:nvSpPr>
            <p:spPr>
              <a:xfrm>
                <a:off x="9050476" y="3668752"/>
                <a:ext cx="1285454" cy="1205948"/>
              </a:xfrm>
              <a:prstGeom prst="ellipse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08B012-B7CD-44DD-B56B-1EEB3D226877}"/>
                  </a:ext>
                </a:extLst>
              </p:cNvPr>
              <p:cNvSpPr txBox="1"/>
              <p:nvPr/>
            </p:nvSpPr>
            <p:spPr>
              <a:xfrm>
                <a:off x="10980539" y="4320297"/>
                <a:ext cx="1097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 {z}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1C1AA6-6939-4358-9844-6DD651EB7098}"/>
                  </a:ext>
                </a:extLst>
              </p:cNvPr>
              <p:cNvSpPr txBox="1"/>
              <p:nvPr/>
            </p:nvSpPr>
            <p:spPr>
              <a:xfrm>
                <a:off x="9157086" y="2590520"/>
                <a:ext cx="1097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Im</a:t>
                </a:r>
                <a:r>
                  <a:rPr lang="en-US" dirty="0"/>
                  <a:t> {z}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583BC66-667E-4043-A1B5-204127CDB3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14122" y="3454586"/>
                <a:ext cx="279944" cy="4045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B0A1DD8-72DD-435A-BF02-A8F0DABFD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05944" y="3352601"/>
                <a:ext cx="390458" cy="4568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BF96F0F-7C8B-4476-A392-CA4E248861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04935" y="4755108"/>
                <a:ext cx="276428" cy="4249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4D208BD-1420-491C-A9C1-5EAD503C61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48306" y="4755137"/>
                <a:ext cx="345760" cy="3337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D3EB9AD-0A88-4BFD-B9B3-6728C8EE7F66}"/>
              </a:ext>
            </a:extLst>
          </p:cNvPr>
          <p:cNvSpPr txBox="1"/>
          <p:nvPr/>
        </p:nvSpPr>
        <p:spPr>
          <a:xfrm>
            <a:off x="9534949" y="4895480"/>
            <a:ext cx="109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94272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0302B2355AD34692F6903402BDC7D5" ma:contentTypeVersion="4" ma:contentTypeDescription="Create a new document." ma:contentTypeScope="" ma:versionID="494e440c11db2bc723f4e4103d706435">
  <xsd:schema xmlns:xsd="http://www.w3.org/2001/XMLSchema" xmlns:xs="http://www.w3.org/2001/XMLSchema" xmlns:p="http://schemas.microsoft.com/office/2006/metadata/properties" xmlns:ns2="f400e76e-fd7e-4a74-b08e-c4b26fc28aff" targetNamespace="http://schemas.microsoft.com/office/2006/metadata/properties" ma:root="true" ma:fieldsID="ee33dece418ebc195c5095dca9856839" ns2:_="">
    <xsd:import namespace="f400e76e-fd7e-4a74-b08e-c4b26fc2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0e76e-fd7e-4a74-b08e-c4b26fc28a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B421D6-90F8-43F7-90B3-2AE55EEAA64A}">
  <ds:schemaRefs>
    <ds:schemaRef ds:uri="http://schemas.microsoft.com/office/2006/documentManagement/types"/>
    <ds:schemaRef ds:uri="a02f09f6-e3d1-4532-91dd-110fac6a935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6a80f55-857b-4dd5-a512-9de680cce48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BBC539D-47AE-4A58-9C37-C54A4C377AEF}"/>
</file>

<file path=customXml/itemProps3.xml><?xml version="1.0" encoding="utf-8"?>
<ds:datastoreItem xmlns:ds="http://schemas.openxmlformats.org/officeDocument/2006/customXml" ds:itemID="{3FE72AAE-D405-44F0-A8DE-8D2A6E40F0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1257</Words>
  <Application>Microsoft Office PowerPoint</Application>
  <PresentationFormat>Widescreen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Laurent’s Theorem:</vt:lpstr>
      <vt:lpstr>PowerPoint Presentation</vt:lpstr>
      <vt:lpstr>Example:  Expand f(z)=3z/((z-1)(2-z) )  in Laurent series expansion valid for |z|&lt;1.</vt:lpstr>
      <vt:lpstr>Example:  Expand f(z)=z/((z+1)(3-z) )  in Laurent series expansion valid for |z|&gt;3.</vt:lpstr>
      <vt:lpstr>Example:  Expand f(z)=2z/((z-1)(3-z) ) valid for 1&lt;|z|&lt;3.</vt:lpstr>
      <vt:lpstr>Example: "Expand" f(z)=1/├ z(z-2)  "in Laurent series expansion valid for": "(a)" 0&lt;|z|&lt;2"  and  (b) "|z|&gt;2. </vt:lpstr>
      <vt:lpstr>PowerPoint Presentation</vt:lpstr>
      <vt:lpstr>Example: Find f(z)and ROC for the following series: (a)f(z)=1/2 (1+z/2+z^2/4+z^3/8+...) (b) f(z)=1/z (1-2/z+4/z^2 -8/z^3 +...).</vt:lpstr>
      <vt:lpstr>Exercises: Expand following functions in a Laurent series valid for indicated region of convergence(ROC):</vt:lpstr>
      <vt:lpstr>Sample MCQ:</vt:lpstr>
      <vt:lpstr>Sample MCQ: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Roushanara Begum</dc:creator>
  <cp:lastModifiedBy>Roushanara Begum</cp:lastModifiedBy>
  <cp:revision>23</cp:revision>
  <dcterms:created xsi:type="dcterms:W3CDTF">2020-04-26T05:10:15Z</dcterms:created>
  <dcterms:modified xsi:type="dcterms:W3CDTF">2020-11-21T12:18:04Z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0x0101007C0302B2355AD34692F6903402BDC7D5</vt:lpwstr>
  </property>
</Properties>
</file>