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EC75-59A3-4922-9F27-A2C23CF1F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2BE44-7591-4536-AB56-2A91AD9A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6A663-2D2E-4D36-A509-5666884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FF4B-CF55-415E-826F-7E2BF15A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A2F94-79D4-44EF-8395-61E083DB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619E-08DC-47E7-845B-5CC693AD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3EF54-FA37-4B89-B463-1D08D4C68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E5D5-4F7D-41D4-9BB0-9988814B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86E3-3CD9-41A7-A392-9D35E121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5A53-37CB-49CF-84CD-CF11E914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D27C1-907E-454B-991D-014A98A0F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3F7E5-5CD6-4E58-9476-AED9CD49A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D8DA-A8D5-497D-8EEF-1976C7CA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28F0-A3A3-4942-9D21-A867E680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5012B-9DFC-408E-B17A-4D6ACB9A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3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ABE6-01F1-4791-900C-849D8B60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217D-2E25-4C5E-B43C-B1E21ADE5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E663B-27D1-4AB9-ADFE-67C56218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8C25-EAFB-4CE6-8B57-009C383A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9CAE-C3F7-4E49-98F1-A7D1F62B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4537-CB68-4A69-9C48-03C44250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8E5A9-7436-4069-ACE7-153B82A9A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D6D46-464A-4ED4-BE3D-33A4699B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9ED14-5E1B-4A8E-B341-6AA93169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848FB-1F22-456A-9371-AE69DE6E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D661-8210-42B5-83CB-C7490587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3685-B565-4C80-BC60-D1F49255F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7F19D-E717-4350-9BE1-1421BE701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04F24-DBC3-4347-895A-EDD9E3A2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FF30E-FE17-40D6-8C03-70A73191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0D560-5F2D-45BA-BCFA-F70A7F20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B9E8-E9E1-45E3-A8B9-F568FDEF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93F84-B09B-4057-823D-B294A5913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A8284-723B-47F4-962E-3A18F62C4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F3C73-BB2D-4D23-85C7-F4490446F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0215C-FF40-45D7-8EF5-A8B70F90F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BD151-3544-4202-ACC7-A681740C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4A993-1629-483D-97E7-BE0202B9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4418C-C3BD-4267-9A54-0D601F4C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5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26FC-A5AA-4B68-B70C-570C9CA0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B378A-1CDD-4EFB-A57E-0B13DB7F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AF5EC-3443-4CCF-A211-F6A1EDF1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60ED0-C27D-435F-82CF-1FE87B79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A2997-F84A-4EC8-8B40-9C40130D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8F98-9794-4695-8E74-196A3D2A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C1A3D-0F67-471C-8A1A-658336D4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7BE-AF68-452D-85FE-925A5031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0E18-26CD-4464-97F8-A4164765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0B534-8BA6-4606-85E7-28A153414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0452B-08DC-42BE-9580-59DF20D5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BFFFB-2483-4065-8344-EBE9C190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A47D6-5AB5-4BFD-B5FD-B941D2E5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0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4550-FFAD-4EC2-B770-9B3B68B4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76945-0ECF-4B95-A379-286D1019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DA779-DB7D-4EBC-BEE1-2DEA0CEF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5141C-EEF1-43D3-BE49-D3887587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0427-F6AD-48E8-8C54-E68A4073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B82A6-9B5E-487E-A0D9-458ED230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4A033-51B9-456F-9B35-62178818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CA21A-8C73-49E6-996F-2620B7F3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FB03-357A-473A-A833-0EB6DB664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9D89-2BAB-415E-8E85-591E3ED95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2E2E-A54F-4834-A5C3-F107BA818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0E1E3B2-3194-4246-A46D-77DCF02B3521}"/>
              </a:ext>
            </a:extLst>
          </p:cNvPr>
          <p:cNvSpPr/>
          <p:nvPr/>
        </p:nvSpPr>
        <p:spPr>
          <a:xfrm>
            <a:off x="2146851" y="1779104"/>
            <a:ext cx="7606748" cy="32997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Z-Transformation</a:t>
            </a:r>
          </a:p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Chapter-8)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BEEBD4-27E1-44CE-BB0F-E82C7BA671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9984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⟷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BEEBD4-27E1-44CE-BB0F-E82C7BA67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9984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B7ED1-9101-4E58-BEBB-FE1FB21C4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4974"/>
                <a:ext cx="10515600" cy="527091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1×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=1+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r>
                  <a:rPr 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for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&gt;1.</m:t>
                    </m:r>
                  </m:oMath>
                </a14:m>
                <a:endParaRPr lang="en-US" sz="18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B7ED1-9101-4E58-BEBB-FE1FB21C4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4974"/>
                <a:ext cx="10515600" cy="5270914"/>
              </a:xfrm>
              <a:blipFill>
                <a:blip r:embed="rId3"/>
                <a:stretch>
                  <a:fillRect l="-522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49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BEEBD4-27E1-44CE-BB0F-E82C7BA671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9984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⟷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BEEBD4-27E1-44CE-BB0F-E82C7BA67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9984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B7ED1-9101-4E58-BEBB-FE1FB21C4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4974"/>
                <a:ext cx="10515600" cy="5270914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=1+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r>
                  <a:rPr 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for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8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B7ED1-9101-4E58-BEBB-FE1FB21C4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4974"/>
                <a:ext cx="10515600" cy="5270914"/>
              </a:xfrm>
              <a:blipFill>
                <a:blip r:embed="rId3"/>
                <a:stretch>
                  <a:fillRect l="-522" t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35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BEEBD4-27E1-44CE-BB0F-E82C7BA671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9984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⟷</m:t>
                    </m:r>
                    <m:f>
                      <m:fPr>
                        <m:ctrlPr>
                          <a:rPr lang="en-US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BEEBD4-27E1-44CE-BB0F-E82C7BA67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9984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B7ED1-9101-4E58-BEBB-FE1FB21C4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4974"/>
                <a:ext cx="10515600" cy="527091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for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&gt;1.</m:t>
                    </m:r>
                  </m:oMath>
                </a14:m>
                <a:endParaRPr lang="en-US" sz="18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B7ED1-9101-4E58-BEBB-FE1FB21C4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4974"/>
                <a:ext cx="10515600" cy="5270914"/>
              </a:xfrm>
              <a:blipFill>
                <a:blip r:embed="rId3"/>
                <a:stretch>
                  <a:fillRect l="-522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44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1F07715-0522-4221-B57A-DCCE36472356}"/>
                  </a:ext>
                </a:extLst>
              </p:cNvPr>
              <p:cNvSpPr/>
              <p:nvPr/>
            </p:nvSpPr>
            <p:spPr>
              <a:xfrm>
                <a:off x="1457739" y="1590261"/>
                <a:ext cx="8892209" cy="416118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Exercise: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⟷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𝑎𝑧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1F07715-0522-4221-B57A-DCCE36472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739" y="1590261"/>
                <a:ext cx="8892209" cy="416118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88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C158-6098-4EF7-BC7E-85544D64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192846"/>
            <a:ext cx="10515600" cy="66854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059F6-7E54-45EB-896C-D71F2F2E6A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138997"/>
                <a:ext cx="11575774" cy="5526157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of the following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of the following is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     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of the following is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of the following is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(b)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(c)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059F6-7E54-45EB-896C-D71F2F2E6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138997"/>
                <a:ext cx="11575774" cy="5526157"/>
              </a:xfrm>
              <a:blipFill>
                <a:blip r:embed="rId2"/>
                <a:stretch>
                  <a:fillRect l="-1106" t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70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4485193-3F8F-4ED8-A74B-10B0277D0D03}"/>
              </a:ext>
            </a:extLst>
          </p:cNvPr>
          <p:cNvSpPr/>
          <p:nvPr/>
        </p:nvSpPr>
        <p:spPr>
          <a:xfrm>
            <a:off x="662609" y="424070"/>
            <a:ext cx="4055165" cy="7686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0EE166-D8CB-45B6-9775-F21D64860B21}"/>
              </a:ext>
            </a:extLst>
          </p:cNvPr>
          <p:cNvSpPr/>
          <p:nvPr/>
        </p:nvSpPr>
        <p:spPr>
          <a:xfrm>
            <a:off x="530087" y="1444488"/>
            <a:ext cx="10296939" cy="18022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959F7-35EB-44AD-B502-D06ACAF39F9D}"/>
              </a:ext>
            </a:extLst>
          </p:cNvPr>
          <p:cNvSpPr/>
          <p:nvPr/>
        </p:nvSpPr>
        <p:spPr>
          <a:xfrm>
            <a:off x="775252" y="1745470"/>
            <a:ext cx="9806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discuss a transformation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Z-transform)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which converts a discrete-time signal, which is a sequence of real or complex numbers, into a complex frequency domain</a:t>
            </a:r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FA2ED0-3DCF-4EF1-BA60-2C8E11581FB9}"/>
              </a:ext>
            </a:extLst>
          </p:cNvPr>
          <p:cNvSpPr/>
          <p:nvPr/>
        </p:nvSpPr>
        <p:spPr>
          <a:xfrm>
            <a:off x="775252" y="3412436"/>
            <a:ext cx="4081668" cy="848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A72E8B-0087-45F9-A980-EE2F394AFDC8}"/>
              </a:ext>
            </a:extLst>
          </p:cNvPr>
          <p:cNvSpPr/>
          <p:nvPr/>
        </p:nvSpPr>
        <p:spPr>
          <a:xfrm>
            <a:off x="530087" y="4459357"/>
            <a:ext cx="10051773" cy="21402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properties and definition of Z-transform we will develop some formulae </a:t>
            </a:r>
          </a:p>
        </p:txBody>
      </p:sp>
    </p:spTree>
    <p:extLst>
      <p:ext uri="{BB962C8B-B14F-4D97-AF65-F5344CB8AC3E}">
        <p14:creationId xmlns:p14="http://schemas.microsoft.com/office/powerpoint/2010/main" val="298613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A0F489F-F5B4-485C-A3EB-072D2CCE4025}"/>
              </a:ext>
            </a:extLst>
          </p:cNvPr>
          <p:cNvSpPr/>
          <p:nvPr/>
        </p:nvSpPr>
        <p:spPr>
          <a:xfrm>
            <a:off x="3061253" y="82294"/>
            <a:ext cx="6480313" cy="479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z-transform: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B3058-9D5F-49A5-BC03-18E8B1014550}"/>
              </a:ext>
            </a:extLst>
          </p:cNvPr>
          <p:cNvSpPr/>
          <p:nvPr/>
        </p:nvSpPr>
        <p:spPr>
          <a:xfrm>
            <a:off x="0" y="686927"/>
            <a:ext cx="11860695" cy="59524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1EDA8-B883-4715-8ABD-8649BA02831A}"/>
              </a:ext>
            </a:extLst>
          </p:cNvPr>
          <p:cNvSpPr txBox="1"/>
          <p:nvPr/>
        </p:nvSpPr>
        <p:spPr>
          <a:xfrm>
            <a:off x="371060" y="686927"/>
            <a:ext cx="11118574" cy="5827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of this transform wherever it is used are: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 processing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science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theory</a:t>
            </a:r>
          </a:p>
          <a:p>
            <a:pPr>
              <a:lnSpc>
                <a:spcPct val="125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transform is used in many applications of mathematics and signal processing. The lists of applications of z transform are:-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analyze digital filters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analyze digital data (JPEG images, MP3 and MP4 songs, ZIP files etc.)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simulate the continuous systems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linear discrete system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finding frequency response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discrete signal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system design and analysis and also checks the systems stability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automatic controls in telecommunication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electrical and mechanical energy to provide dynamic nature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61412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3BEE2E2-675F-4E74-867D-7A45A20C298E}"/>
              </a:ext>
            </a:extLst>
          </p:cNvPr>
          <p:cNvSpPr/>
          <p:nvPr/>
        </p:nvSpPr>
        <p:spPr>
          <a:xfrm>
            <a:off x="1139687" y="357809"/>
            <a:ext cx="4837043" cy="954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z-transform: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17A4BC-3D04-4B4D-9A77-DE7A12187EB9}"/>
              </a:ext>
            </a:extLst>
          </p:cNvPr>
          <p:cNvSpPr/>
          <p:nvPr/>
        </p:nvSpPr>
        <p:spPr>
          <a:xfrm>
            <a:off x="556591" y="1524000"/>
            <a:ext cx="11118574" cy="49761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1637C8-0A92-497F-805E-E7B4F755538D}"/>
                  </a:ext>
                </a:extLst>
              </p:cNvPr>
              <p:cNvSpPr txBox="1"/>
              <p:nvPr/>
            </p:nvSpPr>
            <p:spPr>
              <a:xfrm>
                <a:off x="702365" y="1683026"/>
                <a:ext cx="10257183" cy="4746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z-transform of a sequence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i="1">
                        <a:latin typeface="Cambria Math" panose="02040503050406030204" pitchFamily="18" charset="0"/>
                      </a:rPr>
                      <m:t> 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(1)</a:t>
                </a: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equation is, in general, an infinite sum or infinite power series, with z being a complex variable</a:t>
                </a: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z-transform operator transform the sequence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the function of a continuous complex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correspondence between a sequence and its z-transform is indicated by the notation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groupChr>
                      </m:e>
                    </m:box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Eq.(1), is often referred to as the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two-sided or bilateral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z-transform</a:t>
                </a: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one-sided or unilateral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z-transform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bilateral and unilateral transform are equivalent only 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of values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which the z-transform converges is called the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region of convergence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ROC)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1637C8-0A92-497F-805E-E7B4F7555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" y="1683026"/>
                <a:ext cx="10257183" cy="4746492"/>
              </a:xfrm>
              <a:prstGeom prst="rect">
                <a:avLst/>
              </a:prstGeom>
              <a:blipFill>
                <a:blip r:embed="rId2"/>
                <a:stretch>
                  <a:fillRect l="-594" t="-2567" r="-654" b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96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A4E84E-F5C9-4CFB-ABDC-9B573234F083}"/>
              </a:ext>
            </a:extLst>
          </p:cNvPr>
          <p:cNvSpPr/>
          <p:nvPr/>
        </p:nvSpPr>
        <p:spPr>
          <a:xfrm>
            <a:off x="503583" y="424070"/>
            <a:ext cx="5340626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Zeros and Poles: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E28860-26BF-4770-BAA4-69F71CF7A9ED}"/>
              </a:ext>
            </a:extLst>
          </p:cNvPr>
          <p:cNvSpPr/>
          <p:nvPr/>
        </p:nvSpPr>
        <p:spPr>
          <a:xfrm>
            <a:off x="675861" y="1762539"/>
            <a:ext cx="11171582" cy="48237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C7F084-0764-4287-BA4B-46FE26444C03}"/>
                  </a:ext>
                </a:extLst>
              </p:cNvPr>
              <p:cNvSpPr txBox="1"/>
              <p:nvPr/>
            </p:nvSpPr>
            <p:spPr>
              <a:xfrm>
                <a:off x="1113182" y="1922695"/>
                <a:ext cx="10296939" cy="4503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rational function inside the ROC, i.e.,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polynomials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values of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which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are called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values of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which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infinite are called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poles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poles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finite values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roots of the denominator polynomial.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C7F084-0764-4287-BA4B-46FE26444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2" y="1922695"/>
                <a:ext cx="10296939" cy="4503477"/>
              </a:xfrm>
              <a:prstGeom prst="rect">
                <a:avLst/>
              </a:prstGeom>
              <a:blipFill>
                <a:blip r:embed="rId2"/>
                <a:stretch>
                  <a:fillRect l="-947" r="-888" b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83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ED7C36-4185-46BD-880C-FBAC678F9FFA}"/>
              </a:ext>
            </a:extLst>
          </p:cNvPr>
          <p:cNvSpPr/>
          <p:nvPr/>
        </p:nvSpPr>
        <p:spPr>
          <a:xfrm>
            <a:off x="530086" y="331304"/>
            <a:ext cx="6895651" cy="74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Unit Step function: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DEE4A3-3074-4B29-A0EB-804BC20FCC45}"/>
              </a:ext>
            </a:extLst>
          </p:cNvPr>
          <p:cNvSpPr/>
          <p:nvPr/>
        </p:nvSpPr>
        <p:spPr>
          <a:xfrm>
            <a:off x="636104" y="1285460"/>
            <a:ext cx="9528012" cy="2385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40B96D-34F0-4C5E-BE9A-4E5008C0B98A}"/>
                  </a:ext>
                </a:extLst>
              </p:cNvPr>
              <p:cNvSpPr txBox="1"/>
              <p:nvPr/>
            </p:nvSpPr>
            <p:spPr>
              <a:xfrm>
                <a:off x="1325217" y="2093843"/>
                <a:ext cx="3648113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0,       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40B96D-34F0-4C5E-BE9A-4E5008C0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17" y="2093843"/>
                <a:ext cx="3648113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438C02-7137-4710-9D3D-0CF33CE2619D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3234" y="1417638"/>
            <a:ext cx="3497897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2753111-94F6-414F-8A75-1F8F1DC1B834}"/>
              </a:ext>
            </a:extLst>
          </p:cNvPr>
          <p:cNvSpPr/>
          <p:nvPr/>
        </p:nvSpPr>
        <p:spPr>
          <a:xfrm>
            <a:off x="463486" y="3803030"/>
            <a:ext cx="7288696" cy="834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Kronecker delta function or </a:t>
            </a:r>
            <a:r>
              <a:rPr lang="en-US" sz="2400" i="1" dirty="0">
                <a:solidFill>
                  <a:srgbClr val="7030A0"/>
                </a:solidFill>
              </a:rPr>
              <a:t>δ - </a:t>
            </a:r>
            <a:r>
              <a:rPr lang="en-US" sz="2400" dirty="0">
                <a:solidFill>
                  <a:srgbClr val="7030A0"/>
                </a:solidFill>
              </a:rPr>
              <a:t>function: 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560184B-6653-4DEC-9B79-77F661728397}"/>
                  </a:ext>
                </a:extLst>
              </p:cNvPr>
              <p:cNvSpPr/>
              <p:nvPr/>
            </p:nvSpPr>
            <p:spPr>
              <a:xfrm>
                <a:off x="463486" y="4717773"/>
                <a:ext cx="9820201" cy="21402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560184B-6653-4DEC-9B79-77F661728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6" y="4717773"/>
                <a:ext cx="9820201" cy="21402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8383A15-645B-41AC-B409-ECA545A0290A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023" y="4886738"/>
            <a:ext cx="2254734" cy="18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313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73E8615-A1AD-4B50-A321-B98C22026DAA}"/>
              </a:ext>
            </a:extLst>
          </p:cNvPr>
          <p:cNvSpPr/>
          <p:nvPr/>
        </p:nvSpPr>
        <p:spPr>
          <a:xfrm>
            <a:off x="1073426" y="79513"/>
            <a:ext cx="9647583" cy="74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z-transformation: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DFB834-7A0A-4F32-9F19-444D57807DAB}"/>
              </a:ext>
            </a:extLst>
          </p:cNvPr>
          <p:cNvSpPr/>
          <p:nvPr/>
        </p:nvSpPr>
        <p:spPr>
          <a:xfrm>
            <a:off x="172278" y="891209"/>
            <a:ext cx="11648661" cy="57613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B36231-FB80-41AE-A4D7-B5D8B772C2C1}"/>
                  </a:ext>
                </a:extLst>
              </p:cNvPr>
              <p:cNvSpPr txBox="1"/>
              <p:nvPr/>
            </p:nvSpPr>
            <p:spPr>
              <a:xfrm>
                <a:off x="477078" y="993913"/>
                <a:ext cx="11224593" cy="5451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Linearity property</a:t>
                </a:r>
                <a:r>
                  <a:rPr lang="en-US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ROC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arbitrary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real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complex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constants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Shift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Discrete-Time domain: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so on.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 Shift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Discrete-Time domain: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so on.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domain: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groupChr>
                        </m:e>
                      </m:box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ROC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Multiplication </a:t>
                </a:r>
                <a:r>
                  <a:rPr lang="en-US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en-US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𝒏𝒂𝑻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domain: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𝑛𝑎𝑇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groupChr>
                        </m:e>
                      </m:box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ROC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𝑎𝑇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Multiplication </a:t>
                </a:r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</a:t>
                </a:r>
                <a:r>
                  <a:rPr lang="en-US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domain: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groupChr>
                        </m:e>
                      </m:box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ROC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groupChr>
                        </m:e>
                      </m:box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),  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ROC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in the Discrete-Time domain: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ROC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B36231-FB80-41AE-A4D7-B5D8B772C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78" y="993913"/>
                <a:ext cx="11224593" cy="5451749"/>
              </a:xfrm>
              <a:prstGeom prst="rect">
                <a:avLst/>
              </a:prstGeom>
              <a:blipFill>
                <a:blip r:embed="rId2"/>
                <a:stretch>
                  <a:fillRect l="-326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19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4CB118-C7F2-4C1A-93E2-CE2AA044B6CD}"/>
              </a:ext>
            </a:extLst>
          </p:cNvPr>
          <p:cNvSpPr/>
          <p:nvPr/>
        </p:nvSpPr>
        <p:spPr>
          <a:xfrm>
            <a:off x="1766958" y="265043"/>
            <a:ext cx="8556486" cy="596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common z-transform pairs (One sided):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CC03A382-EF6E-4EDD-BCF0-F0E1465D1D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33884"/>
                  </p:ext>
                </p:extLst>
              </p:nvPr>
            </p:nvGraphicFramePr>
            <p:xfrm>
              <a:off x="1323009" y="959045"/>
              <a:ext cx="9444384" cy="563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3991">
                      <a:extLst>
                        <a:ext uri="{9D8B030D-6E8A-4147-A177-3AD203B41FA5}">
                          <a16:colId xmlns:a16="http://schemas.microsoft.com/office/drawing/2014/main" val="539042224"/>
                        </a:ext>
                      </a:extLst>
                    </a:gridCol>
                    <a:gridCol w="2982218">
                      <a:extLst>
                        <a:ext uri="{9D8B030D-6E8A-4147-A177-3AD203B41FA5}">
                          <a16:colId xmlns:a16="http://schemas.microsoft.com/office/drawing/2014/main" val="4022204261"/>
                        </a:ext>
                      </a:extLst>
                    </a:gridCol>
                    <a:gridCol w="4108175">
                      <a:extLst>
                        <a:ext uri="{9D8B030D-6E8A-4147-A177-3AD203B41FA5}">
                          <a16:colId xmlns:a16="http://schemas.microsoft.com/office/drawing/2014/main" val="1015200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Sequence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1101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All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8693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93565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All z except 0 (if m&gt;0) or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(if m&lt;0)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151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4153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  <m:sSup>
                                      <m:sSupPr>
                                        <m:ctrlP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𝑎𝑧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595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𝑛𝑢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99615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CC03A382-EF6E-4EDD-BCF0-F0E1465D1D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33884"/>
                  </p:ext>
                </p:extLst>
              </p:nvPr>
            </p:nvGraphicFramePr>
            <p:xfrm>
              <a:off x="1323009" y="959045"/>
              <a:ext cx="9444384" cy="563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3991">
                      <a:extLst>
                        <a:ext uri="{9D8B030D-6E8A-4147-A177-3AD203B41FA5}">
                          <a16:colId xmlns:a16="http://schemas.microsoft.com/office/drawing/2014/main" val="539042224"/>
                        </a:ext>
                      </a:extLst>
                    </a:gridCol>
                    <a:gridCol w="2982218">
                      <a:extLst>
                        <a:ext uri="{9D8B030D-6E8A-4147-A177-3AD203B41FA5}">
                          <a16:colId xmlns:a16="http://schemas.microsoft.com/office/drawing/2014/main" val="4022204261"/>
                        </a:ext>
                      </a:extLst>
                    </a:gridCol>
                    <a:gridCol w="4108175">
                      <a:extLst>
                        <a:ext uri="{9D8B030D-6E8A-4147-A177-3AD203B41FA5}">
                          <a16:colId xmlns:a16="http://schemas.microsoft.com/office/drawing/2014/main" val="1015200050"/>
                        </a:ext>
                      </a:extLst>
                    </a:gridCol>
                  </a:tblGrid>
                  <a:tr h="493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Sequence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11019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91111" r="-302073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184" t="-91111" r="-137959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267" t="-91111" r="-297" b="-8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693131"/>
                      </a:ext>
                    </a:extLst>
                  </a:tr>
                  <a:tr h="9473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110256" r="-302073" b="-3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184" t="-110256" r="-137959" b="-3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267" t="-110256" r="-297" b="-3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356577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364444" r="-302073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184" t="-364444" r="-137959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267" t="-364444" r="-297" b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4151095"/>
                      </a:ext>
                    </a:extLst>
                  </a:tr>
                  <a:tr h="9504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267949" r="-302073" b="-2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184" t="-267949" r="-137959" b="-2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267" t="-267949" r="-297" b="-2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153125"/>
                      </a:ext>
                    </a:extLst>
                  </a:tr>
                  <a:tr h="10725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326136" r="-302073" b="-1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184" t="-326136" r="-137959" b="-1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267" t="-326136" r="-297" b="-1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595489"/>
                      </a:ext>
                    </a:extLst>
                  </a:tr>
                  <a:tr h="10725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426136" r="-302073" b="-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184" t="-426136" r="-137959" b="-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267" t="-426136" r="-297" b="-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6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52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63AC6F-4B60-4904-8E6F-A9709FFAC6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⟷1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63AC6F-4B60-4904-8E6F-A9709FFAC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61CA9-0C06-4C93-93A2-A2F8625C78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that,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−0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=1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all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61CA9-0C06-4C93-93A2-A2F8625C78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52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E5FFA3-DFDA-47F9-B2DC-3E27E12037A1}"/>
</file>

<file path=customXml/itemProps2.xml><?xml version="1.0" encoding="utf-8"?>
<ds:datastoreItem xmlns:ds="http://schemas.openxmlformats.org/officeDocument/2006/customXml" ds:itemID="{377F4939-6EA9-4414-BD7C-26F4727B5104}"/>
</file>

<file path=customXml/itemProps3.xml><?xml version="1.0" encoding="utf-8"?>
<ds:datastoreItem xmlns:ds="http://schemas.openxmlformats.org/officeDocument/2006/customXml" ds:itemID="{A816041A-6D14-4BDE-A8EC-D3EE3CEA5F21}"/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976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Prove that Z{δ[n]}⟷1.</vt:lpstr>
      <vt:lpstr>Prove that Z{u[n]}⟷1/(1-z^(-1) )=z/(z-1).</vt:lpstr>
      <vt:lpstr>Prove that Z{a^n u[n]}⟷1/(1-〖az〗^(-1) )=z/(z-a).</vt:lpstr>
      <vt:lpstr>Prove that Z{n u[n]}⟷z^(-1)/(1-z^(-1) )^2 =z/(z-1)^2 .</vt:lpstr>
      <vt:lpstr>PowerPoint Presentation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59</cp:revision>
  <dcterms:created xsi:type="dcterms:W3CDTF">2020-04-27T06:05:34Z</dcterms:created>
  <dcterms:modified xsi:type="dcterms:W3CDTF">2020-06-10T06:15:43Z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