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2F19-2380-4622-838B-4E81411A1C2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CF4B-51EF-41C5-A80B-42382E903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4CF4B-51EF-41C5-A80B-42382E9032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05AA-E0A2-49E2-8D84-E1C046240D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47BD-AAF0-42AD-BC16-98C5EA8F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24814" y="1338291"/>
            <a:ext cx="727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5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Variable, Laplace &amp;</a:t>
            </a:r>
          </a:p>
          <a:p>
            <a:pPr algn="ctr"/>
            <a:r>
              <a:rPr lang="en-US" sz="4400" dirty="0" smtClean="0">
                <a:solidFill>
                  <a:srgbClr val="FF5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 transformation</a:t>
            </a:r>
            <a:endParaRPr lang="en-US" sz="4400" dirty="0">
              <a:solidFill>
                <a:srgbClr val="FF59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7E6D5B-B3E9-4894-9C23-739E88C5A89A}"/>
              </a:ext>
            </a:extLst>
          </p:cNvPr>
          <p:cNvSpPr/>
          <p:nvPr/>
        </p:nvSpPr>
        <p:spPr>
          <a:xfrm>
            <a:off x="1576234" y="4639716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FCDAE-5079-4E52-863A-39643F6DC0EB}"/>
              </a:ext>
            </a:extLst>
          </p:cNvPr>
          <p:cNvSpPr/>
          <p:nvPr/>
        </p:nvSpPr>
        <p:spPr>
          <a:xfrm>
            <a:off x="2314214" y="4639716"/>
            <a:ext cx="451824" cy="451824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E6B2E-83AE-4416-8164-F0DEDAA55877}"/>
              </a:ext>
            </a:extLst>
          </p:cNvPr>
          <p:cNvSpPr/>
          <p:nvPr/>
        </p:nvSpPr>
        <p:spPr>
          <a:xfrm>
            <a:off x="3051330" y="4639716"/>
            <a:ext cx="451824" cy="45182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A8D9CF-D909-4A56-8F1E-312A551CCD85}"/>
              </a:ext>
            </a:extLst>
          </p:cNvPr>
          <p:cNvSpPr/>
          <p:nvPr/>
        </p:nvSpPr>
        <p:spPr>
          <a:xfrm>
            <a:off x="3788446" y="4639716"/>
            <a:ext cx="451824" cy="451824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4526703" y="4639716"/>
            <a:ext cx="451824" cy="4518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5715B7-2980-4477-BB5D-F90055F958FD}"/>
              </a:ext>
            </a:extLst>
          </p:cNvPr>
          <p:cNvSpPr/>
          <p:nvPr/>
        </p:nvSpPr>
        <p:spPr>
          <a:xfrm>
            <a:off x="5264963" y="4639716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68900" y="3256395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01</a:t>
            </a:r>
            <a:endParaRPr lang="en-US" sz="4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7E6D5B-B3E9-4894-9C23-739E88C5A89A}"/>
              </a:ext>
            </a:extLst>
          </p:cNvPr>
          <p:cNvSpPr/>
          <p:nvPr/>
        </p:nvSpPr>
        <p:spPr>
          <a:xfrm>
            <a:off x="6019282" y="4623300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FCDAE-5079-4E52-863A-39643F6DC0EB}"/>
              </a:ext>
            </a:extLst>
          </p:cNvPr>
          <p:cNvSpPr/>
          <p:nvPr/>
        </p:nvSpPr>
        <p:spPr>
          <a:xfrm>
            <a:off x="6757262" y="4623300"/>
            <a:ext cx="451824" cy="451824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6E6B2E-83AE-4416-8164-F0DEDAA55877}"/>
              </a:ext>
            </a:extLst>
          </p:cNvPr>
          <p:cNvSpPr/>
          <p:nvPr/>
        </p:nvSpPr>
        <p:spPr>
          <a:xfrm>
            <a:off x="7494378" y="4623300"/>
            <a:ext cx="451824" cy="45182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A8D9CF-D909-4A56-8F1E-312A551CCD85}"/>
              </a:ext>
            </a:extLst>
          </p:cNvPr>
          <p:cNvSpPr/>
          <p:nvPr/>
        </p:nvSpPr>
        <p:spPr>
          <a:xfrm>
            <a:off x="8231494" y="4623300"/>
            <a:ext cx="451824" cy="451824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8969751" y="4623300"/>
            <a:ext cx="451824" cy="4518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715B7-2980-4477-BB5D-F90055F958FD}"/>
              </a:ext>
            </a:extLst>
          </p:cNvPr>
          <p:cNvSpPr/>
          <p:nvPr/>
        </p:nvSpPr>
        <p:spPr>
          <a:xfrm>
            <a:off x="9708011" y="4623300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2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592" y="149290"/>
            <a:ext cx="949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Laplace Transformation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371070" y="1138170"/>
            <a:ext cx="792098" cy="1262674"/>
            <a:chOff x="3115038" y="1138170"/>
            <a:chExt cx="792098" cy="12626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9DF94B-8AE8-473C-A27F-4E3521F5F1EE}"/>
                </a:ext>
              </a:extLst>
            </p:cNvPr>
            <p:cNvGrpSpPr/>
            <p:nvPr/>
          </p:nvGrpSpPr>
          <p:grpSpPr>
            <a:xfrm>
              <a:off x="3414837" y="2189750"/>
              <a:ext cx="211094" cy="211094"/>
              <a:chOff x="3855819" y="4248152"/>
              <a:chExt cx="211094" cy="21109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C68062-C800-4297-9977-926658657E97}"/>
                  </a:ext>
                </a:extLst>
              </p:cNvPr>
              <p:cNvSpPr/>
              <p:nvPr/>
            </p:nvSpPr>
            <p:spPr>
              <a:xfrm>
                <a:off x="3855819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C07B6AD-D0E2-4E20-876B-80FB39FCC130}"/>
                  </a:ext>
                </a:extLst>
              </p:cNvPr>
              <p:cNvSpPr/>
              <p:nvPr/>
            </p:nvSpPr>
            <p:spPr>
              <a:xfrm>
                <a:off x="3886107" y="4278440"/>
                <a:ext cx="150518" cy="150518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CCEC14-30D1-46A8-A873-1969A9A8F9FA}"/>
                </a:ext>
              </a:extLst>
            </p:cNvPr>
            <p:cNvGrpSpPr/>
            <p:nvPr/>
          </p:nvGrpSpPr>
          <p:grpSpPr>
            <a:xfrm>
              <a:off x="3115038" y="1138170"/>
              <a:ext cx="792098" cy="792098"/>
              <a:chOff x="5242440" y="1755914"/>
              <a:chExt cx="1275682" cy="1275682"/>
            </a:xfrm>
          </p:grpSpPr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B9DC9BA6-01DC-4EFB-82E3-2717FF8B7CE5}"/>
                  </a:ext>
                </a:extLst>
              </p:cNvPr>
              <p:cNvSpPr/>
              <p:nvPr/>
            </p:nvSpPr>
            <p:spPr>
              <a:xfrm rot="8100000">
                <a:off x="524244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A935319-4C0B-4B63-9DE3-377694C94B0E}"/>
                  </a:ext>
                </a:extLst>
              </p:cNvPr>
              <p:cNvSpPr/>
              <p:nvPr/>
            </p:nvSpPr>
            <p:spPr>
              <a:xfrm>
                <a:off x="543678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5457925" y="1138170"/>
            <a:ext cx="792098" cy="1265688"/>
            <a:chOff x="4945861" y="1138170"/>
            <a:chExt cx="792098" cy="12656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8D0B34-5E7E-4FDF-8157-D26FC3520F7A}"/>
                </a:ext>
              </a:extLst>
            </p:cNvPr>
            <p:cNvGrpSpPr/>
            <p:nvPr/>
          </p:nvGrpSpPr>
          <p:grpSpPr>
            <a:xfrm>
              <a:off x="5247148" y="2192764"/>
              <a:ext cx="211094" cy="211094"/>
              <a:chOff x="5973250" y="4248152"/>
              <a:chExt cx="211094" cy="21109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110154-B239-41C7-B1E3-F5864B1F15BC}"/>
                  </a:ext>
                </a:extLst>
              </p:cNvPr>
              <p:cNvSpPr/>
              <p:nvPr/>
            </p:nvSpPr>
            <p:spPr>
              <a:xfrm>
                <a:off x="5973250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ADB50F0-F24E-4FA7-A567-D7A18A824B29}"/>
                  </a:ext>
                </a:extLst>
              </p:cNvPr>
              <p:cNvSpPr/>
              <p:nvPr/>
            </p:nvSpPr>
            <p:spPr>
              <a:xfrm>
                <a:off x="6003538" y="4278440"/>
                <a:ext cx="150518" cy="150518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91A0C4-16D9-4262-BC92-0E8535F56EB2}"/>
                </a:ext>
              </a:extLst>
            </p:cNvPr>
            <p:cNvGrpSpPr/>
            <p:nvPr/>
          </p:nvGrpSpPr>
          <p:grpSpPr>
            <a:xfrm>
              <a:off x="4945861" y="1138170"/>
              <a:ext cx="792098" cy="792098"/>
              <a:chOff x="7353181" y="1755914"/>
              <a:chExt cx="1275682" cy="1275682"/>
            </a:xfrm>
          </p:grpSpPr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3013F73C-52D7-40FA-AE5E-6E4F53D400F5}"/>
                  </a:ext>
                </a:extLst>
              </p:cNvPr>
              <p:cNvSpPr/>
              <p:nvPr/>
            </p:nvSpPr>
            <p:spPr>
              <a:xfrm rot="8100000">
                <a:off x="7353181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B5C085C-26ED-4457-A4BB-7BBE95D872FF}"/>
                  </a:ext>
                </a:extLst>
              </p:cNvPr>
              <p:cNvSpPr/>
              <p:nvPr/>
            </p:nvSpPr>
            <p:spPr>
              <a:xfrm>
                <a:off x="7547529" y="1919460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62086" y="1122621"/>
            <a:ext cx="792099" cy="1228473"/>
            <a:chOff x="7479206" y="1122621"/>
            <a:chExt cx="792099" cy="122847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ED2619-FB4E-4744-80CA-850CE814B9A0}"/>
                </a:ext>
              </a:extLst>
            </p:cNvPr>
            <p:cNvGrpSpPr/>
            <p:nvPr/>
          </p:nvGrpSpPr>
          <p:grpSpPr>
            <a:xfrm>
              <a:off x="7813922" y="2176636"/>
              <a:ext cx="158598" cy="174458"/>
              <a:chOff x="1677812" y="4248152"/>
              <a:chExt cx="211094" cy="211094"/>
            </a:xfrm>
            <a:solidFill>
              <a:srgbClr val="00B0F0"/>
            </a:solidFill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8D127EB-1E25-4885-9582-99C5618F2AF7}"/>
                  </a:ext>
                </a:extLst>
              </p:cNvPr>
              <p:cNvSpPr/>
              <p:nvPr/>
            </p:nvSpPr>
            <p:spPr>
              <a:xfrm>
                <a:off x="1677812" y="4248152"/>
                <a:ext cx="211094" cy="211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832D986-AC1D-4645-8DF4-FFEC5B85EFBE}"/>
                  </a:ext>
                </a:extLst>
              </p:cNvPr>
              <p:cNvSpPr/>
              <p:nvPr/>
            </p:nvSpPr>
            <p:spPr>
              <a:xfrm>
                <a:off x="1708100" y="4278440"/>
                <a:ext cx="150518" cy="1505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7479206" y="1122621"/>
              <a:ext cx="792099" cy="792098"/>
            </a:xfrm>
            <a:prstGeom prst="teardrop">
              <a:avLst>
                <a:gd name="adj" fmla="val 10996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7624915" y="1267568"/>
              <a:ext cx="502205" cy="502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890116" y="1087438"/>
            <a:ext cx="792098" cy="1246699"/>
            <a:chOff x="8792836" y="1087438"/>
            <a:chExt cx="792098" cy="124669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4ED2619-FB4E-4744-80CA-850CE814B9A0}"/>
                </a:ext>
              </a:extLst>
            </p:cNvPr>
            <p:cNvGrpSpPr/>
            <p:nvPr/>
          </p:nvGrpSpPr>
          <p:grpSpPr>
            <a:xfrm>
              <a:off x="9131232" y="2159679"/>
              <a:ext cx="158598" cy="174458"/>
              <a:chOff x="1677812" y="4248152"/>
              <a:chExt cx="211094" cy="211094"/>
            </a:xfrm>
            <a:solidFill>
              <a:srgbClr val="92D050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D127EB-1E25-4885-9582-99C5618F2AF7}"/>
                  </a:ext>
                </a:extLst>
              </p:cNvPr>
              <p:cNvSpPr/>
              <p:nvPr/>
            </p:nvSpPr>
            <p:spPr>
              <a:xfrm>
                <a:off x="1677812" y="4248152"/>
                <a:ext cx="211094" cy="211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832D986-AC1D-4645-8DF4-FFEC5B85EFBE}"/>
                  </a:ext>
                </a:extLst>
              </p:cNvPr>
              <p:cNvSpPr/>
              <p:nvPr/>
            </p:nvSpPr>
            <p:spPr>
              <a:xfrm>
                <a:off x="1708100" y="4278440"/>
                <a:ext cx="150518" cy="1505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3A084E9-5DAF-4B12-A774-003E52126BE5}"/>
                </a:ext>
              </a:extLst>
            </p:cNvPr>
            <p:cNvGrpSpPr/>
            <p:nvPr/>
          </p:nvGrpSpPr>
          <p:grpSpPr>
            <a:xfrm>
              <a:off x="8792836" y="1087438"/>
              <a:ext cx="792098" cy="792098"/>
              <a:chOff x="3063120" y="1755914"/>
              <a:chExt cx="1275682" cy="1275682"/>
            </a:xfrm>
          </p:grpSpPr>
          <p:sp>
            <p:nvSpPr>
              <p:cNvPr id="75" name="Teardrop 74">
                <a:extLst>
                  <a:ext uri="{FF2B5EF4-FFF2-40B4-BE49-F238E27FC236}">
                    <a16:creationId xmlns:a16="http://schemas.microsoft.com/office/drawing/2014/main" id="{D73C6296-6AED-4D46-834C-6DA3690FB7BE}"/>
                  </a:ext>
                </a:extLst>
              </p:cNvPr>
              <p:cNvSpPr/>
              <p:nvPr/>
            </p:nvSpPr>
            <p:spPr>
              <a:xfrm rot="8100000">
                <a:off x="306312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9400693-A758-499E-B4DB-E42B43C986B2}"/>
                  </a:ext>
                </a:extLst>
              </p:cNvPr>
              <p:cNvSpPr/>
              <p:nvPr/>
            </p:nvSpPr>
            <p:spPr>
              <a:xfrm>
                <a:off x="325746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1075300" y="1138170"/>
            <a:ext cx="792098" cy="1266161"/>
            <a:chOff x="1075300" y="1174746"/>
            <a:chExt cx="792098" cy="126616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4ED2619-FB4E-4744-80CA-850CE814B9A0}"/>
                </a:ext>
              </a:extLst>
            </p:cNvPr>
            <p:cNvGrpSpPr/>
            <p:nvPr/>
          </p:nvGrpSpPr>
          <p:grpSpPr>
            <a:xfrm>
              <a:off x="1378944" y="2208704"/>
              <a:ext cx="232203" cy="232203"/>
              <a:chOff x="1677812" y="4248152"/>
              <a:chExt cx="211094" cy="211094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8D127EB-1E25-4885-9582-99C5618F2AF7}"/>
                  </a:ext>
                </a:extLst>
              </p:cNvPr>
              <p:cNvSpPr/>
              <p:nvPr/>
            </p:nvSpPr>
            <p:spPr>
              <a:xfrm>
                <a:off x="1677812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832D986-AC1D-4645-8DF4-FFEC5B85EFBE}"/>
                  </a:ext>
                </a:extLst>
              </p:cNvPr>
              <p:cNvSpPr/>
              <p:nvPr/>
            </p:nvSpPr>
            <p:spPr>
              <a:xfrm>
                <a:off x="1708100" y="4278440"/>
                <a:ext cx="150518" cy="150518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3A084E9-5DAF-4B12-A774-003E52126BE5}"/>
                </a:ext>
              </a:extLst>
            </p:cNvPr>
            <p:cNvGrpSpPr/>
            <p:nvPr/>
          </p:nvGrpSpPr>
          <p:grpSpPr>
            <a:xfrm>
              <a:off x="1075300" y="1174746"/>
              <a:ext cx="792098" cy="792098"/>
              <a:chOff x="3063120" y="1755914"/>
              <a:chExt cx="1275682" cy="1275682"/>
            </a:xfrm>
          </p:grpSpPr>
          <p:sp>
            <p:nvSpPr>
              <p:cNvPr id="88" name="Teardrop 87">
                <a:extLst>
                  <a:ext uri="{FF2B5EF4-FFF2-40B4-BE49-F238E27FC236}">
                    <a16:creationId xmlns:a16="http://schemas.microsoft.com/office/drawing/2014/main" id="{D73C6296-6AED-4D46-834C-6DA3690FB7BE}"/>
                  </a:ext>
                </a:extLst>
              </p:cNvPr>
              <p:cNvSpPr/>
              <p:nvPr/>
            </p:nvSpPr>
            <p:spPr>
              <a:xfrm rot="8100000">
                <a:off x="306312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9400693-A758-499E-B4DB-E42B43C986B2}"/>
                  </a:ext>
                </a:extLst>
              </p:cNvPr>
              <p:cNvSpPr/>
              <p:nvPr/>
            </p:nvSpPr>
            <p:spPr>
              <a:xfrm>
                <a:off x="325746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438912" y="2400844"/>
            <a:ext cx="2011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Transformation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widely used  by electronic engineers to solve quickly differential equations occurring in the analysis of electronic circuits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999232" y="2492284"/>
            <a:ext cx="157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 Laplace Transform to solve digital signal processing problem.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47488" y="2492284"/>
            <a:ext cx="16824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get true form of radioactive decay  Laplace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ransform is used. It makes easy to study analytic part of nuclear physics.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05472" y="2492284"/>
            <a:ext cx="1700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 is used to simplify calculations in system modeling, where large number of differential equations are used.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54896" y="2492284"/>
            <a:ext cx="1938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equations can be easily solved by the Laplace Transform method without finding the general solution and the arbitrary constants.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0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950318" y="322632"/>
            <a:ext cx="10533967" cy="2940630"/>
            <a:chOff x="1494518" y="2209800"/>
            <a:chExt cx="1591582" cy="1866900"/>
          </a:xfrm>
        </p:grpSpPr>
        <p:sp>
          <p:nvSpPr>
            <p:cNvPr id="3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37424" y="2319234"/>
              <a:ext cx="894432" cy="91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 of Laplace Transformation</a:t>
              </a:r>
              <a:endParaRPr lang="en-US" sz="44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950318" y="1792947"/>
            <a:ext cx="10533967" cy="477580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35213" y="2523744"/>
                <a:ext cx="9089136" cy="3757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defined for all positive values of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multiply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integrate it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zero to infinity. If the resulting integral exists (i.e., has some finite value), it is a function of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 real or complex, say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Laplace Transformation of the original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will be denoted by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Laplace transform operator.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213" y="2523744"/>
                <a:ext cx="9089136" cy="3757119"/>
              </a:xfrm>
              <a:prstGeom prst="rect">
                <a:avLst/>
              </a:prstGeom>
              <a:blipFill>
                <a:blip r:embed="rId2"/>
                <a:stretch>
                  <a:fillRect l="-1006" t="-1299" r="-604" b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0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274320" y="262148"/>
            <a:ext cx="5468112" cy="3458915"/>
            <a:chOff x="3884465" y="2182683"/>
            <a:chExt cx="1805441" cy="1894017"/>
          </a:xfrm>
        </p:grpSpPr>
        <p:sp>
          <p:nvSpPr>
            <p:cNvPr id="3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918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Important Notation of </a:t>
              </a:r>
            </a:p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Laplace Transformation</a:t>
              </a:r>
              <a:endParaRPr lang="en-US" sz="36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598178" y="1769809"/>
            <a:ext cx="4820400" cy="457612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23276" y="2574724"/>
                <a:ext cx="3896195" cy="330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endParaRPr lang="en-US" sz="2800" b="0" dirty="0" smtClean="0"/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original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inverse transform or inverse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will be denoted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76" y="2574724"/>
                <a:ext cx="3896195" cy="3304058"/>
              </a:xfrm>
              <a:prstGeom prst="rect">
                <a:avLst/>
              </a:prstGeom>
              <a:blipFill>
                <a:blip r:embed="rId3"/>
                <a:stretch>
                  <a:fillRect l="-2504" r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5492138" y="262148"/>
            <a:ext cx="6616415" cy="3161799"/>
            <a:chOff x="3884465" y="2182683"/>
            <a:chExt cx="1805441" cy="1894017"/>
          </a:xfrm>
        </p:grpSpPr>
        <p:sp>
          <p:nvSpPr>
            <p:cNvPr id="21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71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Important Formulae</a:t>
              </a:r>
              <a:r>
                <a:rPr lang="en-US" sz="3600" b="1" dirty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</a:p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Laplace Transformation</a:t>
              </a:r>
            </a:p>
          </p:txBody>
        </p:sp>
      </p:grp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5884004" y="1769809"/>
            <a:ext cx="5832684" cy="457612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54571" y="2459055"/>
                <a:ext cx="4763365" cy="419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2.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/>
                  <a:t>, when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=0,1,2,3,..</m:t>
                    </m:r>
                  </m:oMath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200" i="1" dirty="0" smtClean="0"/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571" y="2459055"/>
                <a:ext cx="4763365" cy="4193007"/>
              </a:xfrm>
              <a:prstGeom prst="rect">
                <a:avLst/>
              </a:prstGeom>
              <a:blipFill>
                <a:blip r:embed="rId4"/>
                <a:stretch>
                  <a:fillRect l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7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949244" y="316360"/>
            <a:ext cx="10707386" cy="3006663"/>
            <a:chOff x="6488272" y="2209800"/>
            <a:chExt cx="1591582" cy="1866900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7" y="2318617"/>
              <a:ext cx="894432" cy="108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workout Examples of Laplace Transformation using direct formula</a:t>
              </a:r>
              <a:endParaRPr lang="en-US" sz="36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949244" y="1819691"/>
            <a:ext cx="10707386" cy="4883047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6112" y="2421188"/>
                <a:ext cx="3986784" cy="309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 1 </a:t>
                </a:r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4+1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" y="2421188"/>
                <a:ext cx="3986784" cy="3099503"/>
              </a:xfrm>
              <a:prstGeom prst="rect">
                <a:avLst/>
              </a:prstGeom>
              <a:blipFill>
                <a:blip r:embed="rId2"/>
                <a:stretch>
                  <a:fillRect l="-2294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20441" y="2847434"/>
                <a:ext cx="3986784" cy="309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  2 </a:t>
                </a:r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+5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}+5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3)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+5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41" y="2847434"/>
                <a:ext cx="3986784" cy="3091167"/>
              </a:xfrm>
              <a:prstGeom prst="rect">
                <a:avLst/>
              </a:prstGeom>
              <a:blipFill>
                <a:blip r:embed="rId3"/>
                <a:stretch>
                  <a:fillRect l="-2446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228620" y="2514434"/>
                <a:ext cx="3846902" cy="2725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</a:rPr>
                  <a:t>Example:  3 </a:t>
                </a:r>
                <a:endParaRPr lang="en-US" sz="20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 smtClean="0">
                  <a:effectLst/>
                </a:endParaRPr>
              </a:p>
              <a:p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+36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620" y="2514434"/>
                <a:ext cx="3846902" cy="2725041"/>
              </a:xfrm>
              <a:prstGeom prst="rect">
                <a:avLst/>
              </a:prstGeom>
              <a:blipFill>
                <a:blip r:embed="rId4"/>
                <a:stretch>
                  <a:fillRect l="-1743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3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949244" y="316360"/>
            <a:ext cx="10707386" cy="3006663"/>
            <a:chOff x="6488272" y="2209800"/>
            <a:chExt cx="1591582" cy="1866900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7" y="2318617"/>
              <a:ext cx="894432" cy="1089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Exercise Set on Laplace Transformation using direct formula</a:t>
              </a:r>
              <a:endParaRPr lang="en-US" sz="36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949244" y="1819691"/>
            <a:ext cx="10707386" cy="4883047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4905" y="4241816"/>
                <a:ext cx="4266248" cy="196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+12,</m:t>
                      </m:r>
                    </m:oMath>
                  </m:oMathPara>
                </a14:m>
                <a:endParaRPr lang="en-US" sz="24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3.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 smtClean="0"/>
                  <a:t>4.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𝑏𝑡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 smtClean="0"/>
              </a:p>
              <a:p>
                <a:pPr marL="342900" indent="-342900" algn="just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905" y="4241816"/>
                <a:ext cx="4266248" cy="1969450"/>
              </a:xfrm>
              <a:prstGeom prst="rect">
                <a:avLst/>
              </a:prstGeom>
              <a:blipFill>
                <a:blip r:embed="rId3"/>
                <a:stretch>
                  <a:fillRect l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23560" y="4168664"/>
                <a:ext cx="4266248" cy="175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5.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dirty="0" smtClean="0"/>
                  <a:t>6.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 smtClean="0"/>
                  <a:t>7.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:pPr algn="just"/>
                <a:r>
                  <a:rPr lang="en-US" sz="2400" dirty="0" smtClean="0"/>
                  <a:t>8.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=1.5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60" y="4168664"/>
                <a:ext cx="4266248" cy="1753044"/>
              </a:xfrm>
              <a:prstGeom prst="rect">
                <a:avLst/>
              </a:prstGeom>
              <a:blipFill>
                <a:blip r:embed="rId4"/>
                <a:stretch>
                  <a:fillRect l="-2286" t="-278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82496" y="2889504"/>
            <a:ext cx="8997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Laplace Transforms and also sketch (if free hand sketching is getting complex then use MATLAB) the following functions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1-8):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950318" y="322632"/>
            <a:ext cx="10533967" cy="2940630"/>
            <a:chOff x="1494518" y="2209800"/>
            <a:chExt cx="1591582" cy="1866900"/>
          </a:xfrm>
          <a:solidFill>
            <a:srgbClr val="92D050"/>
          </a:solidFill>
        </p:grpSpPr>
        <p:sp>
          <p:nvSpPr>
            <p:cNvPr id="5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37424" y="2209800"/>
              <a:ext cx="894432" cy="13482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E6E7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Outcomes of Laplace Transformation </a:t>
              </a:r>
              <a:endParaRPr lang="en-US" sz="4400" b="1" dirty="0">
                <a:solidFill>
                  <a:srgbClr val="E6E7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950318" y="1792947"/>
            <a:ext cx="10533967" cy="477580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35213" y="2816352"/>
            <a:ext cx="9089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main use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initial value problems for linear ordinary and partial differential equations. They can reduce ordinary differential equations to algebraic equations, and partial differential equations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equations.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transformed equations are easier to solve, and then the solution in the Laplace domain is transformed back to the time domain</a:t>
            </a:r>
          </a:p>
        </p:txBody>
      </p:sp>
    </p:spTree>
    <p:extLst>
      <p:ext uri="{BB962C8B-B14F-4D97-AF65-F5344CB8AC3E}">
        <p14:creationId xmlns:p14="http://schemas.microsoft.com/office/powerpoint/2010/main" val="3929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38200" y="1456267"/>
                <a:ext cx="1003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6267"/>
                <a:ext cx="10033000" cy="400110"/>
              </a:xfrm>
              <a:prstGeom prst="rect">
                <a:avLst/>
              </a:prstGeom>
              <a:blipFill>
                <a:blip r:embed="rId2"/>
                <a:stretch>
                  <a:fillRect l="-547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286934" y="2065867"/>
                <a:ext cx="181186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34" y="2065867"/>
                <a:ext cx="1811867" cy="462947"/>
              </a:xfrm>
              <a:prstGeom prst="rect">
                <a:avLst/>
              </a:prstGeom>
              <a:blipFill>
                <a:blip r:embed="rId3"/>
                <a:stretch>
                  <a:fillRect l="-2694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031066" y="2082803"/>
                <a:ext cx="181186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66" y="2082803"/>
                <a:ext cx="1811867" cy="462947"/>
              </a:xfrm>
              <a:prstGeom prst="rect">
                <a:avLst/>
              </a:prstGeom>
              <a:blipFill>
                <a:blip r:embed="rId4"/>
                <a:stretch>
                  <a:fillRect l="-2694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622798" y="2099735"/>
                <a:ext cx="181186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98" y="2099735"/>
                <a:ext cx="1811867" cy="462947"/>
              </a:xfrm>
              <a:prstGeom prst="rect">
                <a:avLst/>
              </a:prstGeom>
              <a:blipFill>
                <a:blip r:embed="rId5"/>
                <a:stretch>
                  <a:fillRect l="-2685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316129" y="2065868"/>
                <a:ext cx="1811867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129" y="2065868"/>
                <a:ext cx="1811867" cy="462947"/>
              </a:xfrm>
              <a:prstGeom prst="rect">
                <a:avLst/>
              </a:prstGeom>
              <a:blipFill>
                <a:blip r:embed="rId6"/>
                <a:stretch>
                  <a:fillRect l="-2694" t="-13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ultiply 26"/>
          <p:cNvSpPr/>
          <p:nvPr/>
        </p:nvSpPr>
        <p:spPr>
          <a:xfrm>
            <a:off x="1202265" y="1843761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946398" y="1843764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6265328" y="1809901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/>
          <p:cNvSpPr/>
          <p:nvPr/>
        </p:nvSpPr>
        <p:spPr>
          <a:xfrm rot="18969216">
            <a:off x="4379283" y="2115124"/>
            <a:ext cx="774902" cy="30787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82133" y="3285067"/>
                <a:ext cx="4170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3285067"/>
                <a:ext cx="4170669" cy="400110"/>
              </a:xfrm>
              <a:prstGeom prst="rect">
                <a:avLst/>
              </a:prstGeom>
              <a:blipFill>
                <a:blip r:embed="rId7"/>
                <a:stretch>
                  <a:fillRect l="-1462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168401" y="3928533"/>
                <a:ext cx="181186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1" y="3928533"/>
                <a:ext cx="1811867" cy="484941"/>
              </a:xfrm>
              <a:prstGeom prst="rect">
                <a:avLst/>
              </a:prstGeom>
              <a:blipFill>
                <a:blip r:embed="rId8"/>
                <a:stretch>
                  <a:fillRect l="-303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014137" y="3911599"/>
                <a:ext cx="181186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137" y="3911599"/>
                <a:ext cx="1811867" cy="484941"/>
              </a:xfrm>
              <a:prstGeom prst="rect">
                <a:avLst/>
              </a:prstGeom>
              <a:blipFill>
                <a:blip r:embed="rId9"/>
                <a:stretch>
                  <a:fillRect l="-268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859873" y="3894665"/>
                <a:ext cx="181186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73" y="3894665"/>
                <a:ext cx="1811867" cy="484941"/>
              </a:xfrm>
              <a:prstGeom prst="rect">
                <a:avLst/>
              </a:prstGeom>
              <a:blipFill>
                <a:blip r:embed="rId10"/>
                <a:stretch>
                  <a:fillRect l="-269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705609" y="3877731"/>
                <a:ext cx="181186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9" y="3877731"/>
                <a:ext cx="1811867" cy="484941"/>
              </a:xfrm>
              <a:prstGeom prst="rect">
                <a:avLst/>
              </a:prstGeom>
              <a:blipFill>
                <a:blip r:embed="rId11"/>
                <a:stretch>
                  <a:fillRect l="-269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Multiply 35"/>
          <p:cNvSpPr/>
          <p:nvPr/>
        </p:nvSpPr>
        <p:spPr>
          <a:xfrm>
            <a:off x="2946400" y="3672563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4792133" y="3672565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6587067" y="3604835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/>
          <p:cNvSpPr/>
          <p:nvPr/>
        </p:nvSpPr>
        <p:spPr>
          <a:xfrm rot="18969216">
            <a:off x="874087" y="3842328"/>
            <a:ext cx="774902" cy="30787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982133" y="4809067"/>
                <a:ext cx="6536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4809067"/>
                <a:ext cx="6536267" cy="400110"/>
              </a:xfrm>
              <a:prstGeom prst="rect">
                <a:avLst/>
              </a:prstGeom>
              <a:blipFill>
                <a:blip r:embed="rId12"/>
                <a:stretch>
                  <a:fillRect l="-933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320801" y="5655732"/>
                <a:ext cx="2133596" cy="49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1" y="5655732"/>
                <a:ext cx="2133596" cy="498470"/>
              </a:xfrm>
              <a:prstGeom prst="rect">
                <a:avLst/>
              </a:prstGeom>
              <a:blipFill>
                <a:blip r:embed="rId13"/>
                <a:stretch>
                  <a:fillRect l="-2571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165598" y="5638802"/>
                <a:ext cx="1811867" cy="497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𝜔</m:t>
                        </m:r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cos</m:t>
                            </m:r>
                          </m:fName>
                          <m:e>
                            <m:r>
                              <a:rPr lang="en-US" i="1"/>
                              <m:t>𝜃</m:t>
                            </m:r>
                            <m:r>
                              <a:rPr lang="en-US" i="1"/>
                              <m:t> + </m:t>
                            </m:r>
                            <m:r>
                              <a:rPr lang="en-US" i="1"/>
                              <m:t>𝑠</m:t>
                            </m:r>
                            <m:r>
                              <a:rPr lang="en-US" i="1"/>
                              <m:t> </m:t>
                            </m:r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/>
                                  <m:t>sin</m:t>
                                </m:r>
                              </m:fName>
                              <m:e>
                                <m:r>
                                  <a:rPr lang="en-US" i="1"/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i="1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𝜔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 +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𝑠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598" y="5638802"/>
                <a:ext cx="1811867" cy="497508"/>
              </a:xfrm>
              <a:prstGeom prst="rect">
                <a:avLst/>
              </a:prstGeom>
              <a:blipFill>
                <a:blip r:embed="rId14"/>
                <a:stretch>
                  <a:fillRect l="-268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333061" y="5621872"/>
                <a:ext cx="1811867" cy="49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61" y="5621872"/>
                <a:ext cx="1811867" cy="498470"/>
              </a:xfrm>
              <a:prstGeom prst="rect">
                <a:avLst/>
              </a:prstGeom>
              <a:blipFill>
                <a:blip r:embed="rId15"/>
                <a:stretch>
                  <a:fillRect l="-3030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8534392" y="5604942"/>
                <a:ext cx="2404541" cy="49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2" y="5604942"/>
                <a:ext cx="2404541" cy="498470"/>
              </a:xfrm>
              <a:prstGeom prst="rect">
                <a:avLst/>
              </a:prstGeom>
              <a:blipFill>
                <a:blip r:embed="rId16"/>
                <a:stretch>
                  <a:fillRect l="-2284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-Shape 45"/>
          <p:cNvSpPr/>
          <p:nvPr/>
        </p:nvSpPr>
        <p:spPr>
          <a:xfrm rot="18969216">
            <a:off x="3922086" y="5552595"/>
            <a:ext cx="774902" cy="307878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1219201" y="5399763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248392" y="5399761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8466651" y="5382826"/>
            <a:ext cx="507999" cy="9691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6" grpId="0" animBg="1"/>
      <p:bldP spid="37" grpId="0" animBg="1"/>
      <p:bldP spid="38" grpId="0" animBg="1"/>
      <p:bldP spid="39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175CD-FD0A-41A9-BE9C-FD4BFA32B1AC}"/>
</file>

<file path=customXml/itemProps2.xml><?xml version="1.0" encoding="utf-8"?>
<ds:datastoreItem xmlns:ds="http://schemas.openxmlformats.org/officeDocument/2006/customXml" ds:itemID="{C86DB70C-CD6B-4DE5-912B-1A1145BF5820}"/>
</file>

<file path=customXml/itemProps3.xml><?xml version="1.0" encoding="utf-8"?>
<ds:datastoreItem xmlns:ds="http://schemas.openxmlformats.org/officeDocument/2006/customXml" ds:itemID="{AB6DEB74-1525-4480-A203-6B0E34D7F0B1}"/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337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Sajjadul Bari</cp:lastModifiedBy>
  <cp:revision>45</cp:revision>
  <dcterms:created xsi:type="dcterms:W3CDTF">2020-04-29T13:41:41Z</dcterms:created>
  <dcterms:modified xsi:type="dcterms:W3CDTF">2020-05-09T19:40:24Z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