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0" r:id="rId5"/>
    <p:sldId id="279" r:id="rId6"/>
    <p:sldId id="269" r:id="rId7"/>
    <p:sldId id="271" r:id="rId8"/>
    <p:sldId id="272" r:id="rId9"/>
    <p:sldId id="273" r:id="rId10"/>
    <p:sldId id="274" r:id="rId11"/>
    <p:sldId id="275" r:id="rId12"/>
    <p:sldId id="276" r:id="rId13"/>
    <p:sldId id="277" r:id="rId14"/>
    <p:sldId id="278" r:id="rId15"/>
    <p:sldId id="265"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near_search" TargetMode="External"/><Relationship Id="rId7" Type="http://schemas.openxmlformats.org/officeDocument/2006/relationships/hyperlink" Target="https://en.wikipedia.org/wiki/Best,_worst_and_average_case" TargetMode="External"/><Relationship Id="rId2" Type="http://schemas.openxmlformats.org/officeDocument/2006/relationships/hyperlink" Target="https://en.wikipedia.org/wiki/Sorting_algorithm" TargetMode="External"/><Relationship Id="rId1" Type="http://schemas.openxmlformats.org/officeDocument/2006/relationships/slideLayout" Target="../slideLayouts/slideLayout9.xml"/><Relationship Id="rId6" Type="http://schemas.openxmlformats.org/officeDocument/2006/relationships/hyperlink" Target="https://en.wikipedia.org/wiki/Random-access_machine" TargetMode="External"/><Relationship Id="rId5" Type="http://schemas.openxmlformats.org/officeDocument/2006/relationships/hyperlink" Target="https://en.wikipedia.org/wiki/Time_complexity" TargetMode="External"/><Relationship Id="rId4" Type="http://schemas.openxmlformats.org/officeDocument/2006/relationships/hyperlink" Target="https://en.wikipedia.org/wiki/Binary_search_algorith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in DS operations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40748259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6.1</a:t>
                      </a:r>
                      <a:endParaRPr lang="en-US" dirty="0"/>
                    </a:p>
                  </a:txBody>
                  <a:tcPr/>
                </a:tc>
                <a:tc>
                  <a:txBody>
                    <a:bodyPr/>
                    <a:lstStyle/>
                    <a:p>
                      <a:r>
                        <a:rPr lang="en-US" dirty="0"/>
                        <a:t>Week No:</a:t>
                      </a:r>
                    </a:p>
                  </a:txBody>
                  <a:tcPr/>
                </a:tc>
                <a:tc>
                  <a:txBody>
                    <a:bodyPr/>
                    <a:lstStyle/>
                    <a:p>
                      <a:r>
                        <a:rPr lang="en-US" dirty="0" smtClean="0"/>
                        <a:t>6</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smtClean="0"/>
              <a:t>Suppose an array has n elements stored. The basic operations we do in bubble sort are </a:t>
            </a:r>
            <a:r>
              <a:rPr lang="en-US" b="1" dirty="0" smtClean="0"/>
              <a:t>comparison and exchanging/swapping</a:t>
            </a:r>
            <a:r>
              <a:rPr lang="en-US" dirty="0" smtClean="0"/>
              <a:t>. So we will count the number of comparison and swapping to see the worst and the best case.</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660527308"/>
              </p:ext>
            </p:extLst>
          </p:nvPr>
        </p:nvGraphicFramePr>
        <p:xfrm>
          <a:off x="886047" y="3446721"/>
          <a:ext cx="7201049" cy="2595880"/>
        </p:xfrm>
        <a:graphic>
          <a:graphicData uri="http://schemas.openxmlformats.org/drawingml/2006/table">
            <a:tbl>
              <a:tblPr firstRow="1" bandRow="1">
                <a:tableStyleId>{5C22544A-7EE6-4342-B048-85BDC9FD1C3A}</a:tableStyleId>
              </a:tblPr>
              <a:tblGrid>
                <a:gridCol w="669621"/>
                <a:gridCol w="4096987"/>
                <a:gridCol w="2434441"/>
              </a:tblGrid>
              <a:tr h="370840">
                <a:tc>
                  <a:txBody>
                    <a:bodyPr/>
                    <a:lstStyle/>
                    <a:p>
                      <a:r>
                        <a:rPr lang="en-US" dirty="0" smtClean="0"/>
                        <a:t>Pass</a:t>
                      </a:r>
                      <a:endParaRPr lang="en-US" dirty="0"/>
                    </a:p>
                  </a:txBody>
                  <a:tcPr/>
                </a:tc>
                <a:tc>
                  <a:txBody>
                    <a:bodyPr/>
                    <a:lstStyle/>
                    <a:p>
                      <a:r>
                        <a:rPr lang="en-US" dirty="0" smtClean="0"/>
                        <a:t>Min/max #comparisons</a:t>
                      </a:r>
                      <a:endParaRPr lang="en-US" dirty="0"/>
                    </a:p>
                  </a:txBody>
                  <a:tcPr/>
                </a:tc>
                <a:tc>
                  <a:txBody>
                    <a:bodyPr/>
                    <a:lstStyle/>
                    <a:p>
                      <a:r>
                        <a:rPr lang="en-US" dirty="0" smtClean="0"/>
                        <a:t>Min/max</a:t>
                      </a:r>
                      <a:r>
                        <a:rPr lang="en-US" baseline="0" dirty="0" smtClean="0"/>
                        <a:t> #swapping</a:t>
                      </a:r>
                      <a:endParaRPr lang="en-US" dirty="0"/>
                    </a:p>
                  </a:txBody>
                  <a:tcPr/>
                </a:tc>
              </a:tr>
              <a:tr h="370840">
                <a:tc>
                  <a:txBody>
                    <a:bodyPr/>
                    <a:lstStyle/>
                    <a:p>
                      <a:r>
                        <a:rPr lang="en-US" dirty="0" smtClean="0"/>
                        <a:t>1</a:t>
                      </a:r>
                      <a:endParaRPr lang="en-US" dirty="0"/>
                    </a:p>
                  </a:txBody>
                  <a:tcPr/>
                </a:tc>
                <a:tc>
                  <a:txBody>
                    <a:bodyPr/>
                    <a:lstStyle/>
                    <a:p>
                      <a:r>
                        <a:rPr lang="en-US" dirty="0" smtClean="0"/>
                        <a:t>min</a:t>
                      </a:r>
                      <a:r>
                        <a:rPr lang="en-US" baseline="0" dirty="0" smtClean="0"/>
                        <a:t> </a:t>
                      </a:r>
                      <a:r>
                        <a:rPr lang="en-US" dirty="0" smtClean="0"/>
                        <a:t>n-1, max n-1</a:t>
                      </a:r>
                      <a:endParaRPr lang="en-US" dirty="0"/>
                    </a:p>
                  </a:txBody>
                  <a:tcPr/>
                </a:tc>
                <a:tc>
                  <a:txBody>
                    <a:bodyPr/>
                    <a:lstStyle/>
                    <a:p>
                      <a:r>
                        <a:rPr lang="en-US" dirty="0" smtClean="0"/>
                        <a:t>min 0, max n-1</a:t>
                      </a:r>
                      <a:endParaRPr lang="en-US" dirty="0"/>
                    </a:p>
                  </a:txBody>
                  <a:tcPr/>
                </a:tc>
              </a:tr>
              <a:tr h="370840">
                <a:tc>
                  <a:txBody>
                    <a:bodyPr/>
                    <a:lstStyle/>
                    <a:p>
                      <a:r>
                        <a:rPr lang="en-US" dirty="0" smtClean="0"/>
                        <a:t>2</a:t>
                      </a:r>
                      <a:endParaRPr lang="en-US" dirty="0"/>
                    </a:p>
                  </a:txBody>
                  <a:tcPr/>
                </a:tc>
                <a:tc>
                  <a:txBody>
                    <a:bodyPr/>
                    <a:lstStyle/>
                    <a:p>
                      <a:r>
                        <a:rPr lang="en-US" dirty="0" smtClean="0"/>
                        <a:t>min 0 </a:t>
                      </a:r>
                      <a:r>
                        <a:rPr lang="en-US" sz="1600" dirty="0" smtClean="0"/>
                        <a:t>[sorting</a:t>
                      </a:r>
                      <a:r>
                        <a:rPr lang="en-US" sz="1600" baseline="0" dirty="0" smtClean="0"/>
                        <a:t> completed</a:t>
                      </a:r>
                      <a:r>
                        <a:rPr lang="en-US" sz="1600" dirty="0" smtClean="0"/>
                        <a:t> in pass</a:t>
                      </a:r>
                      <a:r>
                        <a:rPr lang="en-US" sz="1600" baseline="0" dirty="0" smtClean="0"/>
                        <a:t> 1</a:t>
                      </a:r>
                      <a:r>
                        <a:rPr lang="en-US" sz="1600" dirty="0" smtClean="0"/>
                        <a:t>]</a:t>
                      </a:r>
                      <a:r>
                        <a:rPr lang="en-US" dirty="0" smtClean="0"/>
                        <a:t>, max n-2</a:t>
                      </a:r>
                      <a:endParaRPr lang="en-US" dirty="0"/>
                    </a:p>
                  </a:txBody>
                  <a:tcPr/>
                </a:tc>
                <a:tc>
                  <a:txBody>
                    <a:bodyPr/>
                    <a:lstStyle/>
                    <a:p>
                      <a:r>
                        <a:rPr lang="en-US" dirty="0" smtClean="0"/>
                        <a:t>min 0,</a:t>
                      </a:r>
                      <a:r>
                        <a:rPr lang="en-US" baseline="0" dirty="0" smtClean="0"/>
                        <a:t> </a:t>
                      </a:r>
                      <a:r>
                        <a:rPr lang="en-US" dirty="0" smtClean="0"/>
                        <a:t>max n-2</a:t>
                      </a:r>
                      <a:endParaRPr lang="en-US" dirty="0"/>
                    </a:p>
                  </a:txBody>
                  <a:tcPr/>
                </a:tc>
              </a:tr>
              <a:tr h="370840">
                <a:tc>
                  <a:txBody>
                    <a:bodyPr/>
                    <a:lstStyle/>
                    <a:p>
                      <a:r>
                        <a:rPr lang="en-US" dirty="0" smtClean="0"/>
                        <a:t>3</a:t>
                      </a:r>
                      <a:endParaRPr lang="en-US" dirty="0"/>
                    </a:p>
                  </a:txBody>
                  <a:tcPr/>
                </a:tc>
                <a:tc>
                  <a:txBody>
                    <a:bodyPr/>
                    <a:lstStyle/>
                    <a:p>
                      <a:r>
                        <a:rPr lang="en-US" dirty="0" smtClean="0"/>
                        <a:t>min 0, max n-3</a:t>
                      </a:r>
                      <a:endParaRPr lang="en-US" dirty="0"/>
                    </a:p>
                  </a:txBody>
                  <a:tcPr/>
                </a:tc>
                <a:tc>
                  <a:txBody>
                    <a:bodyPr/>
                    <a:lstStyle/>
                    <a:p>
                      <a:r>
                        <a:rPr lang="en-US" dirty="0" smtClean="0"/>
                        <a:t>min 0,</a:t>
                      </a:r>
                      <a:r>
                        <a:rPr lang="en-US" baseline="0" dirty="0" smtClean="0"/>
                        <a:t> </a:t>
                      </a:r>
                      <a:r>
                        <a:rPr lang="en-US" dirty="0" smtClean="0"/>
                        <a:t>n-3</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n-1</a:t>
                      </a:r>
                      <a:endParaRPr lang="en-US" dirty="0"/>
                    </a:p>
                  </a:txBody>
                  <a:tcPr/>
                </a:tc>
                <a:tc>
                  <a:txBody>
                    <a:bodyPr/>
                    <a:lstStyle/>
                    <a:p>
                      <a:r>
                        <a:rPr lang="en-US" dirty="0" smtClean="0"/>
                        <a:t>min 0, max n-(n-1) =1 </a:t>
                      </a:r>
                      <a:endParaRPr lang="en-US" dirty="0"/>
                    </a:p>
                  </a:txBody>
                  <a:tcPr/>
                </a:tc>
                <a:tc>
                  <a:txBody>
                    <a:bodyPr/>
                    <a:lstStyle/>
                    <a:p>
                      <a:r>
                        <a:rPr lang="en-US" dirty="0" smtClean="0"/>
                        <a:t>min 0,</a:t>
                      </a:r>
                      <a:r>
                        <a:rPr lang="en-US" baseline="0" dirty="0" smtClean="0"/>
                        <a:t> max </a:t>
                      </a:r>
                      <a:r>
                        <a:rPr lang="en-US" dirty="0" smtClean="0"/>
                        <a:t>1 </a:t>
                      </a:r>
                      <a:endParaRPr lang="en-US" dirty="0"/>
                    </a:p>
                  </a:txBody>
                  <a:tcPr/>
                </a:tc>
              </a:tr>
              <a:tr h="370840">
                <a:tc>
                  <a:txBody>
                    <a:bodyPr/>
                    <a:lstStyle/>
                    <a:p>
                      <a:r>
                        <a:rPr lang="en-US" b="1" dirty="0" smtClean="0"/>
                        <a:t>Total</a:t>
                      </a:r>
                      <a:endParaRPr lang="en-US" b="1" dirty="0"/>
                    </a:p>
                  </a:txBody>
                  <a:tcPr/>
                </a:tc>
                <a:tc>
                  <a:txBody>
                    <a:bodyPr/>
                    <a:lstStyle/>
                    <a:p>
                      <a:r>
                        <a:rPr lang="en-US" b="1" dirty="0" smtClean="0"/>
                        <a:t>min n-1, max 1+2+3+…</a:t>
                      </a:r>
                      <a:r>
                        <a:rPr lang="en-US" b="1" baseline="0" dirty="0" smtClean="0"/>
                        <a:t>+ (n-1) = n(n-1)/2</a:t>
                      </a:r>
                      <a:endParaRPr lang="en-US" b="1" dirty="0"/>
                    </a:p>
                  </a:txBody>
                  <a:tcPr/>
                </a:tc>
                <a:tc>
                  <a:txBody>
                    <a:bodyPr/>
                    <a:lstStyle/>
                    <a:p>
                      <a:r>
                        <a:rPr lang="en-US" b="1" dirty="0" smtClean="0"/>
                        <a:t>min 0, max n(n-1)/2</a:t>
                      </a:r>
                      <a:endParaRPr lang="en-US" b="1" dirty="0"/>
                    </a:p>
                  </a:txBody>
                  <a:tcPr/>
                </a:tc>
              </a:tr>
            </a:tbl>
          </a:graphicData>
        </a:graphic>
      </p:graphicFrame>
    </p:spTree>
    <p:extLst>
      <p:ext uri="{BB962C8B-B14F-4D97-AF65-F5344CB8AC3E}">
        <p14:creationId xmlns:p14="http://schemas.microsoft.com/office/powerpoint/2010/main" val="387337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 Sort</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smtClean="0"/>
              <a:t>Suppose an array has n elements stored. The basic operations we do in selection sort are </a:t>
            </a:r>
            <a:r>
              <a:rPr lang="en-US" b="1" dirty="0" smtClean="0"/>
              <a:t>comparison and exchanging/swapping</a:t>
            </a:r>
            <a:r>
              <a:rPr lang="en-US" dirty="0" smtClean="0"/>
              <a:t>. Here, number of steps and basic operations in each step are fixed irrespective of input.</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536587851"/>
              </p:ext>
            </p:extLst>
          </p:nvPr>
        </p:nvGraphicFramePr>
        <p:xfrm>
          <a:off x="1859824" y="3485224"/>
          <a:ext cx="4600353" cy="2595880"/>
        </p:xfrm>
        <a:graphic>
          <a:graphicData uri="http://schemas.openxmlformats.org/drawingml/2006/table">
            <a:tbl>
              <a:tblPr firstRow="1" bandRow="1">
                <a:tableStyleId>{5C22544A-7EE6-4342-B048-85BDC9FD1C3A}</a:tableStyleId>
              </a:tblPr>
              <a:tblGrid>
                <a:gridCol w="669621"/>
                <a:gridCol w="2042555"/>
                <a:gridCol w="1888177"/>
              </a:tblGrid>
              <a:tr h="370840">
                <a:tc>
                  <a:txBody>
                    <a:bodyPr/>
                    <a:lstStyle/>
                    <a:p>
                      <a:pPr algn="ctr"/>
                      <a:r>
                        <a:rPr lang="en-US" dirty="0" smtClean="0"/>
                        <a:t>i</a:t>
                      </a:r>
                      <a:endParaRPr lang="en-US" dirty="0"/>
                    </a:p>
                  </a:txBody>
                  <a:tcPr/>
                </a:tc>
                <a:tc>
                  <a:txBody>
                    <a:bodyPr/>
                    <a:lstStyle/>
                    <a:p>
                      <a:pPr algn="ctr"/>
                      <a:r>
                        <a:rPr lang="en-US" dirty="0" smtClean="0"/>
                        <a:t>#comparisons</a:t>
                      </a:r>
                      <a:endParaRPr lang="en-US" dirty="0"/>
                    </a:p>
                  </a:txBody>
                  <a:tcPr/>
                </a:tc>
                <a:tc>
                  <a:txBody>
                    <a:bodyPr/>
                    <a:lstStyle/>
                    <a:p>
                      <a:pPr algn="ctr"/>
                      <a:r>
                        <a:rPr lang="en-US" baseline="0" dirty="0" smtClean="0"/>
                        <a:t>#swapping</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n-1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n-2</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n-3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pPr algn="ctr"/>
                      <a:r>
                        <a:rPr lang="en-US" dirty="0" smtClean="0"/>
                        <a:t>n-2</a:t>
                      </a:r>
                      <a:endParaRPr lang="en-US" dirty="0"/>
                    </a:p>
                  </a:txBody>
                  <a:tcPr/>
                </a:tc>
                <a:tc>
                  <a:txBody>
                    <a:bodyPr/>
                    <a:lstStyle/>
                    <a:p>
                      <a:pPr algn="ctr"/>
                      <a:r>
                        <a:rPr lang="en-US" dirty="0" smtClean="0"/>
                        <a:t>1</a:t>
                      </a:r>
                      <a:endParaRPr lang="en-US" dirty="0"/>
                    </a:p>
                  </a:txBody>
                  <a:tcPr/>
                </a:tc>
                <a:tc>
                  <a:txBody>
                    <a:bodyPr/>
                    <a:lstStyle/>
                    <a:p>
                      <a:pPr algn="ctr"/>
                      <a:r>
                        <a:rPr lang="en-US" dirty="0" smtClean="0"/>
                        <a:t>1 </a:t>
                      </a:r>
                      <a:endParaRPr lang="en-US" dirty="0"/>
                    </a:p>
                  </a:txBody>
                  <a:tcPr/>
                </a:tc>
              </a:tr>
              <a:tr h="370840">
                <a:tc>
                  <a:txBody>
                    <a:bodyPr/>
                    <a:lstStyle/>
                    <a:p>
                      <a:pPr algn="ctr"/>
                      <a:r>
                        <a:rPr lang="en-US" b="1" dirty="0" smtClean="0"/>
                        <a:t>Total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baseline="0" dirty="0" smtClean="0"/>
                        <a:t>n(n-1)/2</a:t>
                      </a:r>
                      <a:endParaRPr lang="en-US" b="1" dirty="0"/>
                    </a:p>
                  </a:txBody>
                  <a:tcPr/>
                </a:tc>
                <a:tc>
                  <a:txBody>
                    <a:bodyPr/>
                    <a:lstStyle/>
                    <a:p>
                      <a:pPr algn="ctr"/>
                      <a:r>
                        <a:rPr lang="en-US" b="1" dirty="0" smtClean="0"/>
                        <a:t>n-1</a:t>
                      </a:r>
                      <a:endParaRPr lang="en-US" b="1" dirty="0"/>
                    </a:p>
                  </a:txBody>
                  <a:tcPr/>
                </a:tc>
              </a:tr>
            </a:tbl>
          </a:graphicData>
        </a:graphic>
      </p:graphicFrame>
    </p:spTree>
    <p:extLst>
      <p:ext uri="{BB962C8B-B14F-4D97-AF65-F5344CB8AC3E}">
        <p14:creationId xmlns:p14="http://schemas.microsoft.com/office/powerpoint/2010/main" val="1972041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Insertion Sort</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smtClean="0"/>
              <a:t>Suppose an array has n elements stored. The basic operations we do in selection sort are </a:t>
            </a:r>
            <a:r>
              <a:rPr lang="en-US" b="1" dirty="0" smtClean="0"/>
              <a:t>comparison and shifting</a:t>
            </a:r>
            <a:r>
              <a:rPr lang="en-US" dirty="0" smtClean="0"/>
              <a:t>. So we will count those in each step.</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158989417"/>
              </p:ext>
            </p:extLst>
          </p:nvPr>
        </p:nvGraphicFramePr>
        <p:xfrm>
          <a:off x="648541" y="3297717"/>
          <a:ext cx="7881685" cy="2595880"/>
        </p:xfrm>
        <a:graphic>
          <a:graphicData uri="http://schemas.openxmlformats.org/drawingml/2006/table">
            <a:tbl>
              <a:tblPr firstRow="1" bandRow="1">
                <a:tableStyleId>{5C22544A-7EE6-4342-B048-85BDC9FD1C3A}</a:tableStyleId>
              </a:tblPr>
              <a:tblGrid>
                <a:gridCol w="1147247"/>
                <a:gridCol w="3536233"/>
                <a:gridCol w="3198205"/>
              </a:tblGrid>
              <a:tr h="370840">
                <a:tc>
                  <a:txBody>
                    <a:bodyPr/>
                    <a:lstStyle/>
                    <a:p>
                      <a:pPr algn="ctr"/>
                      <a:r>
                        <a:rPr lang="en-US" dirty="0" smtClean="0"/>
                        <a:t>i</a:t>
                      </a:r>
                      <a:endParaRPr lang="en-US" dirty="0"/>
                    </a:p>
                  </a:txBody>
                  <a:tcPr/>
                </a:tc>
                <a:tc>
                  <a:txBody>
                    <a:bodyPr/>
                    <a:lstStyle/>
                    <a:p>
                      <a:pPr algn="ctr"/>
                      <a:r>
                        <a:rPr lang="en-US" dirty="0" smtClean="0"/>
                        <a:t>Min/max #comparisons</a:t>
                      </a:r>
                      <a:endParaRPr lang="en-US" dirty="0"/>
                    </a:p>
                  </a:txBody>
                  <a:tcPr/>
                </a:tc>
                <a:tc>
                  <a:txBody>
                    <a:bodyPr/>
                    <a:lstStyle/>
                    <a:p>
                      <a:pPr algn="ctr"/>
                      <a:r>
                        <a:rPr lang="en-US" baseline="0" dirty="0" smtClean="0"/>
                        <a:t>Min/max #shifting</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min 1, max 1</a:t>
                      </a:r>
                      <a:endParaRPr lang="en-US" dirty="0"/>
                    </a:p>
                  </a:txBody>
                  <a:tcPr/>
                </a:tc>
                <a:tc>
                  <a:txBody>
                    <a:bodyPr/>
                    <a:lstStyle/>
                    <a:p>
                      <a:pPr algn="ctr"/>
                      <a:r>
                        <a:rPr lang="en-US" dirty="0" smtClean="0"/>
                        <a:t>min 0, max 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min 1, max 2</a:t>
                      </a:r>
                      <a:endParaRPr lang="en-US" dirty="0"/>
                    </a:p>
                  </a:txBody>
                  <a:tcPr/>
                </a:tc>
                <a:tc>
                  <a:txBody>
                    <a:bodyPr/>
                    <a:lstStyle/>
                    <a:p>
                      <a:pPr algn="ctr"/>
                      <a:r>
                        <a:rPr lang="en-US" dirty="0" smtClean="0"/>
                        <a:t>min 0, max 2</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min 1, max 3</a:t>
                      </a:r>
                      <a:endParaRPr lang="en-US" dirty="0"/>
                    </a:p>
                  </a:txBody>
                  <a:tcPr/>
                </a:tc>
                <a:tc>
                  <a:txBody>
                    <a:bodyPr/>
                    <a:lstStyle/>
                    <a:p>
                      <a:pPr algn="ctr"/>
                      <a:r>
                        <a:rPr lang="en-US" dirty="0" smtClean="0"/>
                        <a:t>min 0, max 3</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pPr algn="ctr"/>
                      <a:r>
                        <a:rPr lang="en-US" dirty="0" smtClean="0"/>
                        <a:t>n-1</a:t>
                      </a:r>
                      <a:endParaRPr lang="en-US" dirty="0"/>
                    </a:p>
                  </a:txBody>
                  <a:tcPr/>
                </a:tc>
                <a:tc>
                  <a:txBody>
                    <a:bodyPr/>
                    <a:lstStyle/>
                    <a:p>
                      <a:pPr algn="ctr"/>
                      <a:r>
                        <a:rPr lang="en-US" dirty="0" smtClean="0"/>
                        <a:t>min 1, max n-1</a:t>
                      </a:r>
                      <a:endParaRPr lang="en-US" dirty="0"/>
                    </a:p>
                  </a:txBody>
                  <a:tcPr/>
                </a:tc>
                <a:tc>
                  <a:txBody>
                    <a:bodyPr/>
                    <a:lstStyle/>
                    <a:p>
                      <a:pPr algn="ctr"/>
                      <a:r>
                        <a:rPr lang="en-US" dirty="0" smtClean="0"/>
                        <a:t>min 0, max n-1</a:t>
                      </a:r>
                      <a:endParaRPr lang="en-US" dirty="0"/>
                    </a:p>
                  </a:txBody>
                  <a:tcPr/>
                </a:tc>
              </a:tr>
              <a:tr h="370840">
                <a:tc>
                  <a:txBody>
                    <a:bodyPr/>
                    <a:lstStyle/>
                    <a:p>
                      <a:pPr algn="ctr"/>
                      <a:r>
                        <a:rPr lang="en-US" b="1" dirty="0" smtClean="0"/>
                        <a:t>Total</a:t>
                      </a:r>
                      <a:endParaRPr lang="en-US" b="1" dirty="0"/>
                    </a:p>
                  </a:txBody>
                  <a:tcPr/>
                </a:tc>
                <a:tc>
                  <a:txBody>
                    <a:bodyPr/>
                    <a:lstStyle/>
                    <a:p>
                      <a:pPr algn="ctr"/>
                      <a:r>
                        <a:rPr lang="en-US" b="1" dirty="0" smtClean="0"/>
                        <a:t>min n-1, max n(n-1)/2</a:t>
                      </a:r>
                      <a:endParaRPr lang="en-US" b="1" dirty="0"/>
                    </a:p>
                  </a:txBody>
                  <a:tcPr/>
                </a:tc>
                <a:tc>
                  <a:txBody>
                    <a:bodyPr/>
                    <a:lstStyle/>
                    <a:p>
                      <a:pPr algn="ctr"/>
                      <a:r>
                        <a:rPr lang="en-US" b="1" dirty="0" smtClean="0"/>
                        <a:t>min 0, max n(n-1)/2</a:t>
                      </a:r>
                      <a:endParaRPr lang="en-US" b="1" dirty="0"/>
                    </a:p>
                  </a:txBody>
                  <a:tcPr/>
                </a:tc>
              </a:tr>
            </a:tbl>
          </a:graphicData>
        </a:graphic>
      </p:graphicFrame>
    </p:spTree>
    <p:extLst>
      <p:ext uri="{BB962C8B-B14F-4D97-AF65-F5344CB8AC3E}">
        <p14:creationId xmlns:p14="http://schemas.microsoft.com/office/powerpoint/2010/main" val="1596093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Search</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smtClean="0"/>
              <a:t>Suppose an array has n elements stored. The basic operations we do in linear search is </a:t>
            </a:r>
            <a:r>
              <a:rPr lang="en-US" b="1" dirty="0" smtClean="0"/>
              <a:t>comparison</a:t>
            </a:r>
            <a:r>
              <a:rPr lang="en-US" dirty="0" smtClean="0"/>
              <a:t>. So we will count this in each case.</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485270641"/>
              </p:ext>
            </p:extLst>
          </p:nvPr>
        </p:nvGraphicFramePr>
        <p:xfrm>
          <a:off x="648540" y="3297717"/>
          <a:ext cx="7972945" cy="2021840"/>
        </p:xfrm>
        <a:graphic>
          <a:graphicData uri="http://schemas.openxmlformats.org/drawingml/2006/table">
            <a:tbl>
              <a:tblPr firstRow="1" bandRow="1">
                <a:tableStyleId>{5C22544A-7EE6-4342-B048-85BDC9FD1C3A}</a:tableStyleId>
              </a:tblPr>
              <a:tblGrid>
                <a:gridCol w="3614702"/>
                <a:gridCol w="4358243"/>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37084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first position</a:t>
                      </a:r>
                      <a:endParaRPr lang="en-US" dirty="0"/>
                    </a:p>
                  </a:txBody>
                  <a:tcPr/>
                </a:tc>
              </a:tr>
              <a:tr h="370840">
                <a:tc>
                  <a:txBody>
                    <a:bodyPr/>
                    <a:lstStyle/>
                    <a:p>
                      <a:pPr algn="ctr"/>
                      <a:r>
                        <a:rPr lang="en-US" dirty="0" smtClean="0"/>
                        <a:t>Worst case: Max #comparisons</a:t>
                      </a:r>
                      <a:endParaRPr lang="en-US" dirty="0"/>
                    </a:p>
                  </a:txBody>
                  <a:tcPr/>
                </a:tc>
                <a:tc>
                  <a:txBody>
                    <a:bodyPr/>
                    <a:lstStyle/>
                    <a:p>
                      <a:pPr algn="ctr"/>
                      <a:r>
                        <a:rPr lang="en-US" dirty="0" smtClean="0"/>
                        <a:t>n</a:t>
                      </a:r>
                      <a:r>
                        <a:rPr lang="en-US" baseline="0" dirty="0" smtClean="0"/>
                        <a:t> when </a:t>
                      </a:r>
                      <a:r>
                        <a:rPr lang="en-US" dirty="0" smtClean="0"/>
                        <a:t>the searching element is found at the last position or not found</a:t>
                      </a:r>
                      <a:endParaRPr lang="en-US" dirty="0"/>
                    </a:p>
                  </a:txBody>
                  <a:tcPr/>
                </a:tc>
              </a:tr>
              <a:tr h="370840">
                <a:tc>
                  <a:txBody>
                    <a:bodyPr/>
                    <a:lstStyle/>
                    <a:p>
                      <a:pPr algn="ctr"/>
                      <a:r>
                        <a:rPr lang="en-US" dirty="0" smtClean="0"/>
                        <a:t>Average case: Average #comparisons</a:t>
                      </a:r>
                      <a:endParaRPr lang="en-US" dirty="0"/>
                    </a:p>
                  </a:txBody>
                  <a:tcPr/>
                </a:tc>
                <a:tc>
                  <a:txBody>
                    <a:bodyPr/>
                    <a:lstStyle/>
                    <a:p>
                      <a:pPr algn="ctr"/>
                      <a:r>
                        <a:rPr lang="en-US" dirty="0" smtClean="0"/>
                        <a:t>n(n+1)/2, </a:t>
                      </a:r>
                      <a:r>
                        <a:rPr lang="en-US" sz="1600" dirty="0" smtClean="0"/>
                        <a:t>averaging over all possible positions</a:t>
                      </a:r>
                      <a:endParaRPr lang="en-US" sz="1600" dirty="0"/>
                    </a:p>
                  </a:txBody>
                  <a:tcPr/>
                </a:tc>
              </a:tr>
            </a:tbl>
          </a:graphicData>
        </a:graphic>
      </p:graphicFrame>
    </p:spTree>
    <p:extLst>
      <p:ext uri="{BB962C8B-B14F-4D97-AF65-F5344CB8AC3E}">
        <p14:creationId xmlns:p14="http://schemas.microsoft.com/office/powerpoint/2010/main" val="2799243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Complexity analysis</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smtClean="0"/>
              <a:t>Suppose an array has n elements stored. The basic operations we do in binary search is also </a:t>
            </a:r>
            <a:r>
              <a:rPr lang="en-US" b="1" dirty="0" smtClean="0"/>
              <a:t>comparison</a:t>
            </a:r>
            <a:r>
              <a:rPr lang="en-US" dirty="0" smtClean="0"/>
              <a:t>. So we will count this in each case.</a:t>
            </a:r>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endParaRPr lang="en-US" dirty="0"/>
          </a:p>
          <a:p>
            <a:pPr algn="just"/>
            <a:endParaRPr lang="en-US" b="1"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gridCol w="4995080"/>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37084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middle position</a:t>
                          </a:r>
                          <a:endParaRPr lang="en-US" dirty="0"/>
                        </a:p>
                      </a:txBody>
                      <a:tcPr/>
                    </a:tc>
                  </a:tr>
                  <a:tr h="370840">
                    <a:tc>
                      <a:txBody>
                        <a:bodyPr/>
                        <a:lstStyle/>
                        <a:p>
                          <a:pPr algn="ctr"/>
                          <a:r>
                            <a:rPr lang="en-US" dirty="0" smtClean="0"/>
                            <a:t>Worst case: Max #comparisons</a:t>
                          </a:r>
                          <a:endParaRPr lang="en-US" dirty="0"/>
                        </a:p>
                      </a:txBody>
                      <a:tcPr/>
                    </a:tc>
                    <a:tc>
                      <a:txBody>
                        <a:bodyPr/>
                        <a:lstStyle/>
                        <a:p>
                          <a:pPr algn="ctr"/>
                          <a14:m>
                            <m:oMath xmlns:m="http://schemas.openxmlformats.org/officeDocument/2006/math">
                              <m:r>
                                <a:rPr lang="en-US" b="0" i="1" smtClean="0">
                                  <a:latin typeface="Cambria Math"/>
                                </a:rPr>
                                <m:t>1+</m:t>
                              </m:r>
                              <m:d>
                                <m:dPr>
                                  <m:begChr m:val="⌊"/>
                                  <m:endChr m:val="⌋"/>
                                  <m:ctrlPr>
                                    <a:rPr lang="en-US" b="0" i="1" smtClean="0">
                                      <a:latin typeface="Cambria Math"/>
                                    </a:rPr>
                                  </m:ctrlPr>
                                </m:dPr>
                                <m:e>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𝑛</m:t>
                                      </m:r>
                                    </m:e>
                                  </m:func>
                                </m:e>
                              </m:d>
                            </m:oMath>
                          </a14:m>
                          <a:r>
                            <a:rPr lang="en-US" baseline="0" dirty="0" smtClean="0"/>
                            <a:t> when </a:t>
                          </a:r>
                          <a:r>
                            <a:rPr lang="en-US" dirty="0" smtClean="0"/>
                            <a:t>the searching element is found in the last step</a:t>
                          </a:r>
                          <a:endParaRPr lang="en-US" dirty="0"/>
                        </a:p>
                      </a:txBody>
                      <a:tcPr/>
                    </a:tc>
                  </a:tr>
                  <a:tr h="370840">
                    <a:tc>
                      <a:txBody>
                        <a:bodyPr/>
                        <a:lstStyle/>
                        <a:p>
                          <a:pPr algn="ctr"/>
                          <a:r>
                            <a:rPr lang="en-US" dirty="0" smtClean="0"/>
                            <a:t>Average case: Average #comparisons</a:t>
                          </a:r>
                          <a:endParaRPr lang="en-US" dirty="0"/>
                        </a:p>
                      </a:txBody>
                      <a:tcPr/>
                    </a:tc>
                    <a:tc>
                      <a:txBody>
                        <a:bodyPr/>
                        <a:lstStyle/>
                        <a:p>
                          <a:pPr algn="ctr"/>
                          <a14:m>
                            <m:oMath xmlns:m="http://schemas.openxmlformats.org/officeDocument/2006/math">
                              <m:r>
                                <a:rPr lang="en-US" sz="1600" b="0" i="1" dirty="0" smtClean="0">
                                  <a:latin typeface="Cambria Math"/>
                                </a:rPr>
                                <m:t>[</m:t>
                              </m:r>
                              <m:r>
                                <a:rPr lang="en-US" sz="1600" i="1" dirty="0" smtClean="0">
                                  <a:latin typeface="Cambria Math"/>
                                </a:rPr>
                                <m:t>1∗1 + 2∗2 + 4∗3 + … +</m:t>
                              </m:r>
                              <m:r>
                                <a:rPr lang="en-US" sz="1600" b="0" i="1" dirty="0" smtClean="0">
                                  <a:latin typeface="Cambria Math"/>
                                </a:rPr>
                                <m:t> </m:t>
                              </m:r>
                            </m:oMath>
                          </a14:m>
                          <a:r>
                            <a:rPr lang="en-US" sz="1600" dirty="0" smtClean="0"/>
                            <a:t>L*(</a:t>
                          </a:r>
                          <a14:m>
                            <m:oMath xmlns:m="http://schemas.openxmlformats.org/officeDocument/2006/math">
                              <m:r>
                                <a:rPr lang="en-US" sz="1600" b="0" i="1" smtClean="0">
                                  <a:latin typeface="Cambria Math"/>
                                </a:rPr>
                                <m:t>1+</m:t>
                              </m:r>
                              <m:d>
                                <m:dPr>
                                  <m:begChr m:val="⌊"/>
                                  <m:endChr m:val="⌋"/>
                                  <m:ctrlPr>
                                    <a:rPr lang="en-US" sz="1600" b="0" i="1" smtClean="0">
                                      <a:latin typeface="Cambria Math"/>
                                    </a:rPr>
                                  </m:ctrlPr>
                                </m:dPr>
                                <m:e>
                                  <m:func>
                                    <m:funcPr>
                                      <m:ctrlPr>
                                        <a:rPr lang="en-US" sz="1600" b="0" i="1" smtClean="0">
                                          <a:latin typeface="Cambria Math"/>
                                        </a:rPr>
                                      </m:ctrlPr>
                                    </m:funcPr>
                                    <m:fName>
                                      <m:sSub>
                                        <m:sSubPr>
                                          <m:ctrlPr>
                                            <a:rPr lang="en-US" sz="1600" b="0" i="1" smtClean="0">
                                              <a:latin typeface="Cambria Math"/>
                                            </a:rPr>
                                          </m:ctrlPr>
                                        </m:sSubPr>
                                        <m:e>
                                          <m:r>
                                            <m:rPr>
                                              <m:sty m:val="p"/>
                                            </m:rPr>
                                            <a:rPr lang="en-US" sz="1600" b="0" i="0" smtClean="0">
                                              <a:latin typeface="Cambria Math"/>
                                            </a:rPr>
                                            <m:t>log</m:t>
                                          </m:r>
                                        </m:e>
                                        <m:sub>
                                          <m:r>
                                            <a:rPr lang="en-US" sz="1600" b="0" i="1" smtClean="0">
                                              <a:latin typeface="Cambria Math"/>
                                            </a:rPr>
                                            <m:t>2</m:t>
                                          </m:r>
                                        </m:sub>
                                      </m:sSub>
                                    </m:fName>
                                    <m:e>
                                      <m:r>
                                        <a:rPr lang="en-US" sz="1600" b="0" i="1" smtClean="0">
                                          <a:latin typeface="Cambria Math"/>
                                        </a:rPr>
                                        <m:t>𝑛</m:t>
                                      </m:r>
                                    </m:e>
                                  </m:func>
                                </m:e>
                              </m:d>
                            </m:oMath>
                          </a14:m>
                          <a:r>
                            <a:rPr lang="en-US" sz="1600" baseline="0" dirty="0" smtClean="0"/>
                            <a:t> </a:t>
                          </a:r>
                          <a:r>
                            <a:rPr lang="en-US" sz="1600" dirty="0" smtClean="0"/>
                            <a:t>)]/n</a:t>
                          </a:r>
                        </a:p>
                        <a:p>
                          <a:pPr algn="ctr"/>
                          <a:r>
                            <a:rPr lang="en-US" sz="1600" dirty="0" smtClean="0"/>
                            <a:t>L is between 1 to </a:t>
                          </a:r>
                          <a14:m>
                            <m:oMath xmlns:m="http://schemas.openxmlformats.org/officeDocument/2006/math">
                              <m:sSup>
                                <m:sSupPr>
                                  <m:ctrlPr>
                                    <a:rPr lang="en-US" sz="1600" b="0" i="1" dirty="0" smtClean="0">
                                      <a:latin typeface="Cambria Math"/>
                                    </a:rPr>
                                  </m:ctrlPr>
                                </m:sSupPr>
                                <m:e>
                                  <m:r>
                                    <a:rPr lang="en-US" sz="1600" b="0" i="1" dirty="0" smtClean="0">
                                      <a:latin typeface="Cambria Math"/>
                                    </a:rPr>
                                    <m:t>2</m:t>
                                  </m:r>
                                </m:e>
                                <m:sup>
                                  <m:d>
                                    <m:dPr>
                                      <m:begChr m:val="⌊"/>
                                      <m:endChr m:val="⌋"/>
                                      <m:ctrlPr>
                                        <a:rPr lang="en-US" sz="1600" b="0" i="1" dirty="0" smtClean="0">
                                          <a:latin typeface="Cambria Math"/>
                                        </a:rPr>
                                      </m:ctrlPr>
                                    </m:dPr>
                                    <m:e>
                                      <m:func>
                                        <m:funcPr>
                                          <m:ctrlPr>
                                            <a:rPr lang="en-US" sz="1600" b="0" i="1" dirty="0" smtClean="0">
                                              <a:latin typeface="Cambria Math"/>
                                            </a:rPr>
                                          </m:ctrlPr>
                                        </m:funcPr>
                                        <m:fName>
                                          <m:sSub>
                                            <m:sSubPr>
                                              <m:ctrlPr>
                                                <a:rPr lang="en-US" sz="1600" b="0" i="1" dirty="0" smtClean="0">
                                                  <a:latin typeface="Cambria Math"/>
                                                </a:rPr>
                                              </m:ctrlPr>
                                            </m:sSubPr>
                                            <m:e>
                                              <m:r>
                                                <m:rPr>
                                                  <m:sty m:val="p"/>
                                                </m:rPr>
                                                <a:rPr lang="en-US" sz="1600" b="0" i="0" dirty="0" smtClean="0">
                                                  <a:latin typeface="Cambria Math"/>
                                                </a:rPr>
                                                <m:t>log</m:t>
                                              </m:r>
                                            </m:e>
                                            <m:sub>
                                              <m:r>
                                                <a:rPr lang="en-US" sz="1600" b="0" i="1" dirty="0" smtClean="0">
                                                  <a:latin typeface="Cambria Math"/>
                                                </a:rPr>
                                                <m:t>2</m:t>
                                              </m:r>
                                            </m:sub>
                                          </m:sSub>
                                        </m:fName>
                                        <m:e>
                                          <m:r>
                                            <a:rPr lang="en-US" sz="1600" b="0" i="1" dirty="0" smtClean="0">
                                              <a:latin typeface="Cambria Math"/>
                                            </a:rPr>
                                            <m:t>𝑛</m:t>
                                          </m:r>
                                        </m:e>
                                      </m:func>
                                    </m:e>
                                  </m:d>
                                </m:sup>
                              </m:sSup>
                              <m:r>
                                <a:rPr lang="en-US" sz="1600" i="1" dirty="0" smtClean="0">
                                  <a:latin typeface="Cambria Math"/>
                                </a:rPr>
                                <m:t> </m:t>
                              </m:r>
                            </m:oMath>
                          </a14:m>
                          <a:endParaRPr lang="en-US" sz="1600" dirty="0"/>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gridCol w="4995080"/>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64008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middle position</a:t>
                          </a:r>
                          <a:endParaRPr lang="en-US" dirty="0"/>
                        </a:p>
                      </a:txBody>
                      <a:tcPr/>
                    </a:tc>
                  </a:tr>
                  <a:tr h="640080">
                    <a:tc>
                      <a:txBody>
                        <a:bodyPr/>
                        <a:lstStyle/>
                        <a:p>
                          <a:pPr algn="ctr"/>
                          <a:r>
                            <a:rPr lang="en-US" dirty="0" smtClean="0"/>
                            <a:t>Worst case: Max #comparisons</a:t>
                          </a:r>
                          <a:endParaRPr lang="en-US" dirty="0"/>
                        </a:p>
                      </a:txBody>
                      <a:tcPr/>
                    </a:tc>
                    <a:tc>
                      <a:txBody>
                        <a:bodyPr/>
                        <a:lstStyle/>
                        <a:p>
                          <a:endParaRPr lang="en-US"/>
                        </a:p>
                      </a:txBody>
                      <a:tcPr>
                        <a:blipFill rotWithShape="1">
                          <a:blip r:embed="rId2"/>
                          <a:stretch>
                            <a:fillRect l="-72527" t="-162857" r="-122" b="-105714"/>
                          </a:stretch>
                        </a:blipFill>
                      </a:tcPr>
                    </a:tc>
                  </a:tr>
                  <a:tr h="594297">
                    <a:tc>
                      <a:txBody>
                        <a:bodyPr/>
                        <a:lstStyle/>
                        <a:p>
                          <a:pPr algn="ctr"/>
                          <a:r>
                            <a:rPr lang="en-US" dirty="0" smtClean="0"/>
                            <a:t>Average case: Average #comparisons</a:t>
                          </a:r>
                          <a:endParaRPr lang="en-US" dirty="0"/>
                        </a:p>
                      </a:txBody>
                      <a:tcPr/>
                    </a:tc>
                    <a:tc>
                      <a:txBody>
                        <a:bodyPr/>
                        <a:lstStyle/>
                        <a:p>
                          <a:endParaRPr lang="en-US"/>
                        </a:p>
                      </a:txBody>
                      <a:tcPr>
                        <a:blipFill rotWithShape="1">
                          <a:blip r:embed="rId2"/>
                          <a:stretch>
                            <a:fillRect l="-72527" t="-284536" r="-122" b="-14433"/>
                          </a:stretch>
                        </a:blipFill>
                      </a:tcPr>
                    </a:tc>
                  </a:tr>
                </a:tbl>
              </a:graphicData>
            </a:graphic>
          </p:graphicFrame>
        </mc:Fallback>
      </mc:AlternateContent>
    </p:spTree>
    <p:extLst>
      <p:ext uri="{BB962C8B-B14F-4D97-AF65-F5344CB8AC3E}">
        <p14:creationId xmlns:p14="http://schemas.microsoft.com/office/powerpoint/2010/main" val="3158445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8110846" cy="3970318"/>
          </a:xfrm>
          <a:prstGeom prst="rect">
            <a:avLst/>
          </a:prstGeom>
          <a:noFill/>
        </p:spPr>
        <p:txBody>
          <a:bodyPr wrap="square" rtlCol="0">
            <a:spAutoFit/>
          </a:bodyPr>
          <a:lstStyle/>
          <a:p>
            <a:endParaRPr lang="en-US" dirty="0" smtClean="0"/>
          </a:p>
          <a:p>
            <a:pPr marL="342900" indent="-342900">
              <a:buFont typeface="+mj-lt"/>
              <a:buAutoNum type="arabicPeriod"/>
            </a:pPr>
            <a:r>
              <a:rPr lang="en-US" dirty="0" smtClean="0">
                <a:hlinkClick r:id="rId2"/>
              </a:rPr>
              <a:t>https://en.wikipedia.org/wiki/Sorting_algorithm</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https://en.wikipedia.org/wiki/Binary_search_algorithm</a:t>
            </a:r>
            <a:endParaRPr lang="en-US" dirty="0"/>
          </a:p>
          <a:p>
            <a:pPr marL="342900" indent="-342900">
              <a:buFont typeface="+mj-lt"/>
              <a:buAutoNum type="arabicPeriod"/>
            </a:pPr>
            <a:endParaRPr lang="en-US" dirty="0" smtClean="0"/>
          </a:p>
          <a:p>
            <a:pPr marL="342900" indent="-342900">
              <a:buFont typeface="+mj-lt"/>
              <a:buAutoNum type="arabicPeriod"/>
            </a:pPr>
            <a:r>
              <a:rPr lang="en-US" dirty="0" smtClean="0">
                <a:hlinkClick r:id="rId5"/>
              </a:rPr>
              <a:t>https</a:t>
            </a:r>
            <a:r>
              <a:rPr lang="en-US" dirty="0">
                <a:hlinkClick r:id="rId5"/>
              </a:rPr>
              <a:t>://</a:t>
            </a:r>
            <a:r>
              <a:rPr lang="en-US" dirty="0" smtClean="0">
                <a:hlinkClick r:id="rId5"/>
              </a:rPr>
              <a:t>en.wikipedia.org/wiki/Time_complexity</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6"/>
              </a:rPr>
              <a:t>https://</a:t>
            </a:r>
            <a:r>
              <a:rPr lang="en-US" dirty="0" smtClean="0">
                <a:hlinkClick r:id="rId6"/>
              </a:rPr>
              <a:t>en.wikipedia.org/wiki/Random-access_machine</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7"/>
              </a:rPr>
              <a:t>https://en.wikipedia.org/wiki/Best,_worst_and_average_case</a:t>
            </a: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Introduction to complexity</a:t>
            </a:r>
          </a:p>
          <a:p>
            <a:pPr marL="342900" indent="-342900">
              <a:buAutoNum type="arabicPeriod"/>
            </a:pPr>
            <a:r>
              <a:rPr lang="en-US" sz="2400" dirty="0" smtClean="0">
                <a:solidFill>
                  <a:schemeClr val="tx1"/>
                </a:solidFill>
              </a:rPr>
              <a:t>Complexity analysis of array operations</a:t>
            </a:r>
          </a:p>
          <a:p>
            <a:pPr marL="342900" indent="-342900">
              <a:buAutoNum type="arabicPeriod"/>
            </a:pPr>
            <a:r>
              <a:rPr lang="en-US" sz="2400" dirty="0">
                <a:solidFill>
                  <a:schemeClr val="tx1"/>
                </a:solidFill>
              </a:rPr>
              <a:t>Complexity analysis of </a:t>
            </a:r>
            <a:r>
              <a:rPr lang="en-US" sz="2400" dirty="0" smtClean="0">
                <a:solidFill>
                  <a:schemeClr val="tx1"/>
                </a:solidFill>
              </a:rPr>
              <a:t>sorting algorithms</a:t>
            </a:r>
          </a:p>
          <a:p>
            <a:pPr marL="342900" indent="-342900">
              <a:buAutoNum type="arabicPeriod"/>
            </a:pPr>
            <a:r>
              <a:rPr lang="en-US" sz="2400" dirty="0">
                <a:solidFill>
                  <a:schemeClr val="tx1"/>
                </a:solidFill>
              </a:rPr>
              <a:t>Complexity analysis of </a:t>
            </a:r>
            <a:r>
              <a:rPr lang="en-US" sz="2400" dirty="0" smtClean="0">
                <a:solidFill>
                  <a:schemeClr val="tx1"/>
                </a:solidFill>
              </a:rPr>
              <a:t>searching algorithms</a:t>
            </a:r>
            <a:endParaRPr lang="en-US" sz="3200" dirty="0" smtClean="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dirty="0" smtClean="0"/>
              <a:t>There are two types of complexities</a:t>
            </a:r>
          </a:p>
          <a:p>
            <a:pPr marL="342900" indent="-342900" algn="just">
              <a:buAutoNum type="arabicParenR"/>
            </a:pPr>
            <a:r>
              <a:rPr lang="en-US" b="1" dirty="0" smtClean="0"/>
              <a:t>Time complexity: </a:t>
            </a:r>
            <a:r>
              <a:rPr lang="en-US" dirty="0" smtClean="0"/>
              <a:t>unit of time taken by an algorithm</a:t>
            </a:r>
          </a:p>
          <a:p>
            <a:pPr marL="342900" indent="-342900" algn="just">
              <a:buAutoNum type="arabicParenR"/>
            </a:pPr>
            <a:r>
              <a:rPr lang="en-US" b="1" dirty="0" smtClean="0"/>
              <a:t>Space complexity: </a:t>
            </a:r>
            <a:r>
              <a:rPr lang="en-US" dirty="0" smtClean="0"/>
              <a:t>space used in memory by an algorithm</a:t>
            </a:r>
          </a:p>
          <a:p>
            <a:pPr marL="342900" indent="-342900" algn="just">
              <a:buAutoNum type="arabicParenR"/>
            </a:pPr>
            <a:endParaRPr lang="en-US" dirty="0"/>
          </a:p>
          <a:p>
            <a:pPr algn="just"/>
            <a:r>
              <a:rPr lang="en-US" dirty="0" smtClean="0"/>
              <a:t>We will mainly discuss </a:t>
            </a:r>
            <a:r>
              <a:rPr lang="en-US" i="1" dirty="0" smtClean="0"/>
              <a:t>time complexity </a:t>
            </a:r>
            <a:r>
              <a:rPr lang="en-US" dirty="0" smtClean="0"/>
              <a:t>where instead of computing time we will count basic number of operations such as </a:t>
            </a:r>
            <a:r>
              <a:rPr lang="en-US" i="1" dirty="0" smtClean="0"/>
              <a:t>comparison, swapping, shifting </a:t>
            </a:r>
            <a:r>
              <a:rPr lang="en-US" dirty="0" smtClean="0"/>
              <a:t>etc. In this slide, we will ignore other operations like assignment, increment and etc.</a:t>
            </a:r>
          </a:p>
          <a:p>
            <a:pPr algn="just"/>
            <a:endParaRPr lang="en-US" dirty="0"/>
          </a:p>
          <a:p>
            <a:pPr algn="just"/>
            <a:r>
              <a:rPr lang="en-US" dirty="0" smtClean="0"/>
              <a:t>Different types of operations take variable time but for the simplicity we will assume that all operations take one unit of time. So it is required to count the basic number of operations.</a:t>
            </a:r>
            <a:endParaRPr lang="x-none" dirty="0"/>
          </a:p>
        </p:txBody>
      </p:sp>
    </p:spTree>
    <p:extLst>
      <p:ext uri="{BB962C8B-B14F-4D97-AF65-F5344CB8AC3E}">
        <p14:creationId xmlns:p14="http://schemas.microsoft.com/office/powerpoint/2010/main" val="3535171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smtClean="0"/>
              <a:t>Worst case: </a:t>
            </a:r>
            <a:r>
              <a:rPr lang="en-US" dirty="0" smtClean="0"/>
              <a:t>The maximum number of operations used by an algorithm for possible inputs.</a:t>
            </a:r>
            <a:endParaRPr lang="en-US" dirty="0"/>
          </a:p>
          <a:p>
            <a:pPr algn="just"/>
            <a:endParaRPr lang="en-US" dirty="0" smtClean="0"/>
          </a:p>
          <a:p>
            <a:pPr algn="just"/>
            <a:r>
              <a:rPr lang="en-US" b="1" dirty="0" smtClean="0"/>
              <a:t>Best case: </a:t>
            </a:r>
            <a:r>
              <a:rPr lang="en-US" dirty="0"/>
              <a:t>The </a:t>
            </a:r>
            <a:r>
              <a:rPr lang="en-US" dirty="0" smtClean="0"/>
              <a:t>minimum number </a:t>
            </a:r>
            <a:r>
              <a:rPr lang="en-US" dirty="0"/>
              <a:t>of operations used by an algorithm for </a:t>
            </a:r>
            <a:r>
              <a:rPr lang="en-US" dirty="0" smtClean="0"/>
              <a:t>possible inputs.</a:t>
            </a:r>
          </a:p>
          <a:p>
            <a:pPr algn="just"/>
            <a:endParaRPr lang="en-US" dirty="0"/>
          </a:p>
          <a:p>
            <a:pPr algn="just"/>
            <a:r>
              <a:rPr lang="en-US" b="1" dirty="0" smtClean="0"/>
              <a:t>Average case:</a:t>
            </a:r>
            <a:r>
              <a:rPr lang="en-US" dirty="0" smtClean="0"/>
              <a:t> The average number of operations used by an algorithm over all possible types of inputs.</a:t>
            </a:r>
          </a:p>
          <a:p>
            <a:pPr algn="just"/>
            <a:endParaRPr lang="en-US" dirty="0"/>
          </a:p>
          <a:p>
            <a:pPr algn="just"/>
            <a:r>
              <a:rPr lang="en-US" b="1" u="sng" dirty="0" smtClean="0"/>
              <a:t>Example:</a:t>
            </a:r>
            <a:r>
              <a:rPr lang="en-US" dirty="0" smtClean="0"/>
              <a:t> </a:t>
            </a:r>
          </a:p>
          <a:p>
            <a:pPr algn="just"/>
            <a:r>
              <a:rPr lang="en-US" dirty="0" smtClean="0"/>
              <a:t>If we search an user input in a given array the </a:t>
            </a:r>
            <a:r>
              <a:rPr lang="en-US" b="1" dirty="0" smtClean="0"/>
              <a:t>worst case </a:t>
            </a:r>
            <a:r>
              <a:rPr lang="en-US" dirty="0" smtClean="0"/>
              <a:t>will be when the input item is found at the last index or not found.</a:t>
            </a:r>
            <a:endParaRPr lang="en-US" dirty="0"/>
          </a:p>
          <a:p>
            <a:pPr algn="just"/>
            <a:r>
              <a:rPr lang="en-US" dirty="0" smtClean="0"/>
              <a:t>And the </a:t>
            </a:r>
            <a:r>
              <a:rPr lang="en-US" b="1" dirty="0" smtClean="0"/>
              <a:t>best case </a:t>
            </a:r>
            <a:r>
              <a:rPr lang="en-US" dirty="0" smtClean="0"/>
              <a:t>will be when the input item is found at the first index.</a:t>
            </a:r>
            <a:endParaRPr lang="x-none" dirty="0"/>
          </a:p>
        </p:txBody>
      </p:sp>
    </p:spTree>
    <p:extLst>
      <p:ext uri="{BB962C8B-B14F-4D97-AF65-F5344CB8AC3E}">
        <p14:creationId xmlns:p14="http://schemas.microsoft.com/office/powerpoint/2010/main" val="3418225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Growth of complexity with input size</a:t>
            </a:r>
            <a:endParaRPr lang="x-none" dirty="0"/>
          </a:p>
        </p:txBody>
      </p:sp>
      <p:sp>
        <p:nvSpPr>
          <p:cNvPr id="13" name="Line 10"/>
          <p:cNvSpPr>
            <a:spLocks noChangeShapeType="1"/>
          </p:cNvSpPr>
          <p:nvPr/>
        </p:nvSpPr>
        <p:spPr bwMode="auto">
          <a:xfrm>
            <a:off x="1108615" y="2290763"/>
            <a:ext cx="0" cy="3205162"/>
          </a:xfrm>
          <a:prstGeom prst="line">
            <a:avLst/>
          </a:prstGeom>
          <a:noFill/>
          <a:ln w="28575">
            <a:solidFill>
              <a:schemeClr val="tx1"/>
            </a:solidFill>
            <a:miter lim="800000"/>
            <a:headEnd/>
            <a:tailEnd/>
          </a:ln>
        </p:spPr>
        <p:txBody>
          <a:bodyPr wrap="none"/>
          <a:lstStyle/>
          <a:p>
            <a:endParaRPr lang="en-US"/>
          </a:p>
        </p:txBody>
      </p:sp>
      <p:sp>
        <p:nvSpPr>
          <p:cNvPr id="14" name="Line 11"/>
          <p:cNvSpPr>
            <a:spLocks noChangeShapeType="1"/>
          </p:cNvSpPr>
          <p:nvPr/>
        </p:nvSpPr>
        <p:spPr bwMode="auto">
          <a:xfrm>
            <a:off x="1108615" y="5503863"/>
            <a:ext cx="6296025" cy="0"/>
          </a:xfrm>
          <a:prstGeom prst="line">
            <a:avLst/>
          </a:prstGeom>
          <a:noFill/>
          <a:ln w="28575">
            <a:solidFill>
              <a:schemeClr val="tx1"/>
            </a:solidFill>
            <a:miter lim="800000"/>
            <a:headEnd/>
            <a:tailEnd/>
          </a:ln>
        </p:spPr>
        <p:txBody>
          <a:bodyPr wrap="none"/>
          <a:lstStyle/>
          <a:p>
            <a:endParaRPr lang="en-US"/>
          </a:p>
        </p:txBody>
      </p:sp>
      <p:sp>
        <p:nvSpPr>
          <p:cNvPr id="15" name="Text Box 12"/>
          <p:cNvSpPr txBox="1">
            <a:spLocks noChangeArrowheads="1"/>
          </p:cNvSpPr>
          <p:nvPr/>
        </p:nvSpPr>
        <p:spPr bwMode="auto">
          <a:xfrm>
            <a:off x="292630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16" name="Text Box 13"/>
          <p:cNvSpPr txBox="1">
            <a:spLocks noChangeArrowheads="1"/>
          </p:cNvSpPr>
          <p:nvPr/>
        </p:nvSpPr>
        <p:spPr bwMode="auto">
          <a:xfrm rot="-5400000">
            <a:off x="107208" y="3650456"/>
            <a:ext cx="1447800"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Running time</a:t>
            </a:r>
          </a:p>
        </p:txBody>
      </p:sp>
      <p:sp>
        <p:nvSpPr>
          <p:cNvPr id="17" name="Text Box 14"/>
          <p:cNvSpPr txBox="1">
            <a:spLocks noChangeArrowheads="1"/>
          </p:cNvSpPr>
          <p:nvPr/>
        </p:nvSpPr>
        <p:spPr bwMode="auto">
          <a:xfrm>
            <a:off x="1189578" y="5492750"/>
            <a:ext cx="5965825" cy="336550"/>
          </a:xfrm>
          <a:prstGeom prst="rect">
            <a:avLst/>
          </a:prstGeom>
          <a:noFill/>
          <a:ln w="9525">
            <a:noFill/>
            <a:miter lim="800000"/>
            <a:headEnd/>
            <a:tailEnd/>
          </a:ln>
        </p:spPr>
        <p:txBody>
          <a:bodyPr>
            <a:spAutoFit/>
          </a:bodyPr>
          <a:lstStyle/>
          <a:p>
            <a:pPr marL="457200" indent="-457200" eaLnBrk="1" hangingPunct="1"/>
            <a:r>
              <a:rPr lang="en-US" sz="1600" dirty="0">
                <a:latin typeface="Times New Roman" pitchFamily="18" charset="0"/>
              </a:rPr>
              <a:t>1    2    3    4    5     6    7    8     9   10   11   12  …..</a:t>
            </a:r>
          </a:p>
        </p:txBody>
      </p:sp>
      <p:sp>
        <p:nvSpPr>
          <p:cNvPr id="18" name="Freeform 15"/>
          <p:cNvSpPr>
            <a:spLocks/>
          </p:cNvSpPr>
          <p:nvPr/>
        </p:nvSpPr>
        <p:spPr bwMode="auto">
          <a:xfrm>
            <a:off x="110702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19" name="Freeform 16"/>
          <p:cNvSpPr>
            <a:spLocks/>
          </p:cNvSpPr>
          <p:nvPr/>
        </p:nvSpPr>
        <p:spPr bwMode="auto">
          <a:xfrm>
            <a:off x="109591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20" name="Freeform 17"/>
          <p:cNvSpPr>
            <a:spLocks/>
          </p:cNvSpPr>
          <p:nvPr/>
        </p:nvSpPr>
        <p:spPr bwMode="auto">
          <a:xfrm>
            <a:off x="109591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21" name="Text Box 18"/>
          <p:cNvSpPr txBox="1">
            <a:spLocks noChangeArrowheads="1"/>
          </p:cNvSpPr>
          <p:nvPr/>
        </p:nvSpPr>
        <p:spPr bwMode="auto">
          <a:xfrm>
            <a:off x="7698273" y="3439425"/>
            <a:ext cx="1030288"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best-case</a:t>
            </a:r>
          </a:p>
        </p:txBody>
      </p:sp>
      <p:sp>
        <p:nvSpPr>
          <p:cNvPr id="22" name="Text Box 19"/>
          <p:cNvSpPr txBox="1">
            <a:spLocks noChangeArrowheads="1"/>
          </p:cNvSpPr>
          <p:nvPr/>
        </p:nvSpPr>
        <p:spPr bwMode="auto">
          <a:xfrm>
            <a:off x="7627630" y="2683491"/>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23" name="Text Box 20"/>
          <p:cNvSpPr txBox="1">
            <a:spLocks noChangeArrowheads="1"/>
          </p:cNvSpPr>
          <p:nvPr/>
        </p:nvSpPr>
        <p:spPr bwMode="auto">
          <a:xfrm>
            <a:off x="7627630" y="2226469"/>
            <a:ext cx="1171575" cy="369888"/>
          </a:xfrm>
          <a:prstGeom prst="rect">
            <a:avLst/>
          </a:prstGeom>
          <a:noFill/>
          <a:ln w="9525">
            <a:noFill/>
            <a:miter lim="800000"/>
            <a:headEnd/>
            <a:tailEnd/>
          </a:ln>
        </p:spPr>
        <p:txBody>
          <a:bodyPr wrap="none">
            <a:spAutoFit/>
          </a:bodyPr>
          <a:lstStyle/>
          <a:p>
            <a:pPr eaLnBrk="1" hangingPunct="1"/>
            <a:r>
              <a:rPr lang="en-US" dirty="0">
                <a:solidFill>
                  <a:srgbClr val="FF0000"/>
                </a:solidFill>
                <a:latin typeface="Times New Roman" pitchFamily="18" charset="0"/>
              </a:rPr>
              <a:t>worst-case</a:t>
            </a:r>
          </a:p>
        </p:txBody>
      </p:sp>
    </p:spTree>
    <p:extLst>
      <p:ext uri="{BB962C8B-B14F-4D97-AF65-F5344CB8AC3E}">
        <p14:creationId xmlns:p14="http://schemas.microsoft.com/office/powerpoint/2010/main" val="764543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Searching in 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1" y="2396402"/>
            <a:ext cx="7746453" cy="2862322"/>
          </a:xfrm>
          <a:prstGeom prst="rect">
            <a:avLst/>
          </a:prstGeom>
          <a:noFill/>
        </p:spPr>
        <p:txBody>
          <a:bodyPr wrap="square" rtlCol="0">
            <a:spAutoFit/>
          </a:bodyPr>
          <a:lstStyle/>
          <a:p>
            <a:pPr algn="just"/>
            <a:r>
              <a:rPr lang="en-US" dirty="0" smtClean="0"/>
              <a:t>Suppose an array has N elements stored. The basic operation we do in searching array is </a:t>
            </a:r>
            <a:r>
              <a:rPr lang="en-US" b="1" dirty="0" smtClean="0"/>
              <a:t>comparison</a:t>
            </a:r>
            <a:r>
              <a:rPr lang="en-US" dirty="0" smtClean="0"/>
              <a:t>. So we will count the number of comparison to see the worst and the best case.</a:t>
            </a:r>
          </a:p>
          <a:p>
            <a:pPr algn="just"/>
            <a:endParaRPr lang="en-US" b="1" dirty="0"/>
          </a:p>
          <a:p>
            <a:pPr algn="just"/>
            <a:r>
              <a:rPr lang="en-US" b="1" dirty="0" smtClean="0"/>
              <a:t>Worst case: </a:t>
            </a:r>
            <a:r>
              <a:rPr lang="en-US" dirty="0" smtClean="0"/>
              <a:t>In the worst case, all array elements are accessed to compare with the given searching elements. Then the number of comparisons is N.</a:t>
            </a:r>
          </a:p>
          <a:p>
            <a:pPr algn="just"/>
            <a:endParaRPr lang="en-US" dirty="0"/>
          </a:p>
          <a:p>
            <a:pPr algn="just"/>
            <a:r>
              <a:rPr lang="en-US" b="1" dirty="0" smtClean="0"/>
              <a:t>Best case: </a:t>
            </a:r>
            <a:r>
              <a:rPr lang="en-US" dirty="0" smtClean="0"/>
              <a:t>In the best case, the searching element is found at first position. In that case, there will be only 1 comparison.</a:t>
            </a:r>
          </a:p>
          <a:p>
            <a:pPr algn="just"/>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3418151716"/>
              </p:ext>
            </p:extLst>
          </p:nvPr>
        </p:nvGraphicFramePr>
        <p:xfrm>
          <a:off x="609607" y="5633586"/>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r>
            </a:tbl>
          </a:graphicData>
        </a:graphic>
      </p:graphicFrame>
      <p:sp>
        <p:nvSpPr>
          <p:cNvPr id="4" name="TextBox 3"/>
          <p:cNvSpPr txBox="1"/>
          <p:nvPr/>
        </p:nvSpPr>
        <p:spPr>
          <a:xfrm>
            <a:off x="6995877" y="4928887"/>
            <a:ext cx="1691297" cy="923330"/>
          </a:xfrm>
          <a:prstGeom prst="rect">
            <a:avLst/>
          </a:prstGeom>
          <a:solidFill>
            <a:schemeClr val="bg1">
              <a:lumMod val="75000"/>
            </a:schemeClr>
          </a:solidFill>
        </p:spPr>
        <p:txBody>
          <a:bodyPr wrap="none" rtlCol="0">
            <a:spAutoFit/>
          </a:bodyPr>
          <a:lstStyle/>
          <a:p>
            <a:r>
              <a:rPr lang="en-US" b="1" dirty="0" smtClean="0">
                <a:solidFill>
                  <a:srgbClr val="FF0000"/>
                </a:solidFill>
              </a:rPr>
              <a:t>Worst Case</a:t>
            </a:r>
          </a:p>
          <a:p>
            <a:r>
              <a:rPr lang="en-US" dirty="0" smtClean="0"/>
              <a:t>Searching 24 or </a:t>
            </a:r>
          </a:p>
          <a:p>
            <a:r>
              <a:rPr lang="en-US" dirty="0" smtClean="0"/>
              <a:t>Not found</a:t>
            </a:r>
            <a:endParaRPr lang="en-US" dirty="0"/>
          </a:p>
        </p:txBody>
      </p:sp>
      <p:sp>
        <p:nvSpPr>
          <p:cNvPr id="7" name="Down Arrow 6"/>
          <p:cNvSpPr/>
          <p:nvPr/>
        </p:nvSpPr>
        <p:spPr>
          <a:xfrm>
            <a:off x="6141493" y="499508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5283959"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4311252"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3537045"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271818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1792407"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91895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148277" y="5081287"/>
            <a:ext cx="1383520" cy="646331"/>
          </a:xfrm>
          <a:prstGeom prst="rect">
            <a:avLst/>
          </a:prstGeom>
          <a:solidFill>
            <a:schemeClr val="bg1">
              <a:lumMod val="75000"/>
            </a:schemeClr>
          </a:solidFill>
        </p:spPr>
        <p:txBody>
          <a:bodyPr wrap="none" rtlCol="0">
            <a:spAutoFit/>
          </a:bodyPr>
          <a:lstStyle/>
          <a:p>
            <a:r>
              <a:rPr lang="en-US" b="1" dirty="0" smtClean="0">
                <a:solidFill>
                  <a:srgbClr val="FF0000"/>
                </a:solidFill>
              </a:rPr>
              <a:t>Best Case</a:t>
            </a:r>
          </a:p>
          <a:p>
            <a:r>
              <a:rPr lang="en-US" dirty="0" smtClean="0"/>
              <a:t>Searching 12</a:t>
            </a:r>
            <a:endParaRPr lang="en-US" dirty="0"/>
          </a:p>
        </p:txBody>
      </p:sp>
      <p:sp>
        <p:nvSpPr>
          <p:cNvPr id="18" name="Down Arrow 17"/>
          <p:cNvSpPr/>
          <p:nvPr/>
        </p:nvSpPr>
        <p:spPr>
          <a:xfrm>
            <a:off x="916676" y="501162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Insertion </a:t>
            </a:r>
            <a:r>
              <a:rPr lang="en-US" dirty="0"/>
              <a:t>in 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smtClean="0"/>
              <a:t>Suppose an array has N elements stored. The basic operation we do in insertion is </a:t>
            </a:r>
            <a:r>
              <a:rPr lang="en-US" b="1" dirty="0" smtClean="0"/>
              <a:t>shifting</a:t>
            </a:r>
            <a:r>
              <a:rPr lang="en-US" dirty="0" smtClean="0"/>
              <a:t>. So we will count the number of shifting to see the worst and the best case.</a:t>
            </a:r>
          </a:p>
          <a:p>
            <a:pPr algn="just"/>
            <a:endParaRPr lang="en-US" b="1" dirty="0"/>
          </a:p>
          <a:p>
            <a:pPr algn="just"/>
            <a:r>
              <a:rPr lang="en-US" b="1" dirty="0" smtClean="0"/>
              <a:t>Worst case: </a:t>
            </a:r>
            <a:r>
              <a:rPr lang="en-US" dirty="0" smtClean="0"/>
              <a:t>It occurs when an element is inserted in the first index. In that case, all N elements are shifted to right by one position. So the shift count is N.</a:t>
            </a:r>
          </a:p>
          <a:p>
            <a:pPr algn="just"/>
            <a:endParaRPr lang="en-US" dirty="0"/>
          </a:p>
          <a:p>
            <a:pPr algn="just"/>
            <a:r>
              <a:rPr lang="en-US" b="1" dirty="0" smtClean="0"/>
              <a:t>Best case: </a:t>
            </a:r>
            <a:r>
              <a:rPr lang="en-US" dirty="0"/>
              <a:t>It occurs when an element is inserted </a:t>
            </a:r>
            <a:r>
              <a:rPr lang="en-US" dirty="0" smtClean="0"/>
              <a:t>at the index N+1. </a:t>
            </a:r>
            <a:r>
              <a:rPr lang="en-US" dirty="0"/>
              <a:t>In that case, </a:t>
            </a:r>
            <a:r>
              <a:rPr lang="en-US" dirty="0" smtClean="0"/>
              <a:t>no element is required to shift. </a:t>
            </a:r>
            <a:r>
              <a:rPr lang="en-US" dirty="0"/>
              <a:t>So the shift count is </a:t>
            </a:r>
            <a:r>
              <a:rPr lang="en-US" dirty="0" smtClean="0"/>
              <a:t>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2531259757"/>
              </p:ext>
            </p:extLst>
          </p:nvPr>
        </p:nvGraphicFramePr>
        <p:xfrm>
          <a:off x="609607" y="5633586"/>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tr>
            </a:tbl>
          </a:graphicData>
        </a:graphic>
      </p:graphicFrame>
      <p:sp>
        <p:nvSpPr>
          <p:cNvPr id="8" name="TextBox 7"/>
          <p:cNvSpPr txBox="1"/>
          <p:nvPr/>
        </p:nvSpPr>
        <p:spPr>
          <a:xfrm>
            <a:off x="6995877" y="4928887"/>
            <a:ext cx="1269386" cy="923330"/>
          </a:xfrm>
          <a:prstGeom prst="rect">
            <a:avLst/>
          </a:prstGeom>
          <a:solidFill>
            <a:schemeClr val="bg1">
              <a:lumMod val="75000"/>
            </a:schemeClr>
          </a:solidFill>
        </p:spPr>
        <p:txBody>
          <a:bodyPr wrap="none" rtlCol="0">
            <a:spAutoFit/>
          </a:bodyPr>
          <a:lstStyle/>
          <a:p>
            <a:r>
              <a:rPr lang="en-US" b="1" dirty="0" smtClean="0">
                <a:solidFill>
                  <a:srgbClr val="FF0000"/>
                </a:solidFill>
              </a:rPr>
              <a:t>Worst Case</a:t>
            </a:r>
          </a:p>
          <a:p>
            <a:r>
              <a:rPr lang="en-US" b="1" dirty="0" smtClean="0"/>
              <a:t>Insert 15 at</a:t>
            </a:r>
          </a:p>
          <a:p>
            <a:r>
              <a:rPr lang="en-US" b="1" dirty="0" smtClean="0"/>
              <a:t>Index 0</a:t>
            </a:r>
            <a:endParaRPr lang="en-US" dirty="0"/>
          </a:p>
        </p:txBody>
      </p:sp>
      <p:sp>
        <p:nvSpPr>
          <p:cNvPr id="3" name="Circular Arrow 2"/>
          <p:cNvSpPr/>
          <p:nvPr/>
        </p:nvSpPr>
        <p:spPr>
          <a:xfrm>
            <a:off x="3868538"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a:off x="4656998" y="5219596"/>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a:off x="551908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a:off x="3024651"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a:off x="2287672"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a:off x="1556914"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a:off x="81993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6077551" y="5633586"/>
            <a:ext cx="418704" cy="369332"/>
          </a:xfrm>
          <a:prstGeom prst="rect">
            <a:avLst/>
          </a:prstGeom>
          <a:solidFill>
            <a:srgbClr val="00B050"/>
          </a:solidFill>
        </p:spPr>
        <p:txBody>
          <a:bodyPr wrap="none" rtlCol="0">
            <a:spAutoFit/>
          </a:bodyPr>
          <a:lstStyle/>
          <a:p>
            <a:r>
              <a:rPr lang="en-US" b="1" dirty="0" smtClean="0"/>
              <a:t>24</a:t>
            </a:r>
            <a:endParaRPr lang="en-US" b="1" dirty="0"/>
          </a:p>
        </p:txBody>
      </p:sp>
      <p:sp>
        <p:nvSpPr>
          <p:cNvPr id="15" name="TextBox 14"/>
          <p:cNvSpPr txBox="1"/>
          <p:nvPr/>
        </p:nvSpPr>
        <p:spPr>
          <a:xfrm>
            <a:off x="5336859" y="5635094"/>
            <a:ext cx="418704" cy="369332"/>
          </a:xfrm>
          <a:prstGeom prst="rect">
            <a:avLst/>
          </a:prstGeom>
          <a:solidFill>
            <a:srgbClr val="00B050"/>
          </a:solidFill>
        </p:spPr>
        <p:txBody>
          <a:bodyPr wrap="none" rtlCol="0">
            <a:spAutoFit/>
          </a:bodyPr>
          <a:lstStyle/>
          <a:p>
            <a:r>
              <a:rPr lang="en-US" b="1" dirty="0" smtClean="0"/>
              <a:t>13</a:t>
            </a:r>
            <a:endParaRPr lang="en-US" b="1" dirty="0"/>
          </a:p>
        </p:txBody>
      </p:sp>
      <p:sp>
        <p:nvSpPr>
          <p:cNvPr id="16" name="TextBox 15"/>
          <p:cNvSpPr txBox="1"/>
          <p:nvPr/>
        </p:nvSpPr>
        <p:spPr>
          <a:xfrm>
            <a:off x="4664495" y="5635094"/>
            <a:ext cx="301686" cy="369332"/>
          </a:xfrm>
          <a:prstGeom prst="rect">
            <a:avLst/>
          </a:prstGeom>
          <a:solidFill>
            <a:srgbClr val="00B050"/>
          </a:solidFill>
        </p:spPr>
        <p:txBody>
          <a:bodyPr wrap="none" rtlCol="0">
            <a:spAutoFit/>
          </a:bodyPr>
          <a:lstStyle/>
          <a:p>
            <a:r>
              <a:rPr lang="en-US" b="1" dirty="0" smtClean="0"/>
              <a:t>8</a:t>
            </a:r>
            <a:endParaRPr lang="en-US" b="1" dirty="0"/>
          </a:p>
        </p:txBody>
      </p:sp>
      <p:sp>
        <p:nvSpPr>
          <p:cNvPr id="17" name="TextBox 16"/>
          <p:cNvSpPr txBox="1"/>
          <p:nvPr/>
        </p:nvSpPr>
        <p:spPr>
          <a:xfrm>
            <a:off x="3818323" y="5642866"/>
            <a:ext cx="418704" cy="369332"/>
          </a:xfrm>
          <a:prstGeom prst="rect">
            <a:avLst/>
          </a:prstGeom>
          <a:solidFill>
            <a:srgbClr val="00B050"/>
          </a:solidFill>
        </p:spPr>
        <p:txBody>
          <a:bodyPr wrap="none" rtlCol="0">
            <a:spAutoFit/>
          </a:bodyPr>
          <a:lstStyle/>
          <a:p>
            <a:r>
              <a:rPr lang="en-US" b="1" dirty="0" smtClean="0"/>
              <a:t>22</a:t>
            </a:r>
            <a:endParaRPr lang="en-US" b="1" dirty="0"/>
          </a:p>
        </p:txBody>
      </p:sp>
      <p:sp>
        <p:nvSpPr>
          <p:cNvPr id="18" name="TextBox 17"/>
          <p:cNvSpPr txBox="1"/>
          <p:nvPr/>
        </p:nvSpPr>
        <p:spPr>
          <a:xfrm>
            <a:off x="3064818" y="5642866"/>
            <a:ext cx="418704" cy="369332"/>
          </a:xfrm>
          <a:prstGeom prst="rect">
            <a:avLst/>
          </a:prstGeom>
          <a:solidFill>
            <a:srgbClr val="00B050"/>
          </a:solidFill>
        </p:spPr>
        <p:txBody>
          <a:bodyPr wrap="none" rtlCol="0">
            <a:spAutoFit/>
          </a:bodyPr>
          <a:lstStyle/>
          <a:p>
            <a:r>
              <a:rPr lang="en-US" b="1" dirty="0" smtClean="0"/>
              <a:t>43</a:t>
            </a:r>
            <a:endParaRPr lang="en-US" b="1" dirty="0"/>
          </a:p>
        </p:txBody>
      </p:sp>
      <p:sp>
        <p:nvSpPr>
          <p:cNvPr id="19" name="TextBox 18"/>
          <p:cNvSpPr txBox="1"/>
          <p:nvPr/>
        </p:nvSpPr>
        <p:spPr>
          <a:xfrm>
            <a:off x="2301612" y="5606945"/>
            <a:ext cx="418704" cy="369332"/>
          </a:xfrm>
          <a:prstGeom prst="rect">
            <a:avLst/>
          </a:prstGeom>
          <a:solidFill>
            <a:srgbClr val="00B050"/>
          </a:solidFill>
        </p:spPr>
        <p:txBody>
          <a:bodyPr wrap="none" rtlCol="0">
            <a:spAutoFit/>
          </a:bodyPr>
          <a:lstStyle/>
          <a:p>
            <a:r>
              <a:rPr lang="en-US" b="1" dirty="0" smtClean="0"/>
              <a:t>10</a:t>
            </a:r>
            <a:endParaRPr lang="en-US" b="1" dirty="0"/>
          </a:p>
        </p:txBody>
      </p:sp>
      <p:sp>
        <p:nvSpPr>
          <p:cNvPr id="20" name="TextBox 19"/>
          <p:cNvSpPr txBox="1"/>
          <p:nvPr/>
        </p:nvSpPr>
        <p:spPr>
          <a:xfrm>
            <a:off x="1556914" y="5618102"/>
            <a:ext cx="418704" cy="369332"/>
          </a:xfrm>
          <a:prstGeom prst="rect">
            <a:avLst/>
          </a:prstGeom>
          <a:solidFill>
            <a:srgbClr val="00B050"/>
          </a:solidFill>
        </p:spPr>
        <p:txBody>
          <a:bodyPr wrap="none" rtlCol="0">
            <a:spAutoFit/>
          </a:bodyPr>
          <a:lstStyle/>
          <a:p>
            <a:r>
              <a:rPr lang="en-US" b="1" dirty="0" smtClean="0"/>
              <a:t>12</a:t>
            </a:r>
            <a:endParaRPr lang="en-US" b="1" dirty="0"/>
          </a:p>
        </p:txBody>
      </p:sp>
      <p:sp>
        <p:nvSpPr>
          <p:cNvPr id="23" name="TextBox 22"/>
          <p:cNvSpPr txBox="1"/>
          <p:nvPr/>
        </p:nvSpPr>
        <p:spPr>
          <a:xfrm>
            <a:off x="769720" y="5642866"/>
            <a:ext cx="418704" cy="369332"/>
          </a:xfrm>
          <a:prstGeom prst="rect">
            <a:avLst/>
          </a:prstGeom>
          <a:solidFill>
            <a:srgbClr val="00B050"/>
          </a:solidFill>
        </p:spPr>
        <p:txBody>
          <a:bodyPr wrap="none" rtlCol="0">
            <a:spAutoFit/>
          </a:bodyPr>
          <a:lstStyle/>
          <a:p>
            <a:r>
              <a:rPr lang="en-US" b="1" dirty="0" smtClean="0"/>
              <a:t>15</a:t>
            </a:r>
            <a:endParaRPr lang="en-US" b="1" dirty="0"/>
          </a:p>
        </p:txBody>
      </p:sp>
      <p:sp>
        <p:nvSpPr>
          <p:cNvPr id="24" name="TextBox 23"/>
          <p:cNvSpPr txBox="1"/>
          <p:nvPr/>
        </p:nvSpPr>
        <p:spPr>
          <a:xfrm>
            <a:off x="7148277" y="5081287"/>
            <a:ext cx="1269386" cy="923330"/>
          </a:xfrm>
          <a:prstGeom prst="rect">
            <a:avLst/>
          </a:prstGeom>
          <a:solidFill>
            <a:schemeClr val="bg1">
              <a:lumMod val="75000"/>
            </a:schemeClr>
          </a:solidFill>
        </p:spPr>
        <p:txBody>
          <a:bodyPr wrap="none" rtlCol="0">
            <a:spAutoFit/>
          </a:bodyPr>
          <a:lstStyle/>
          <a:p>
            <a:r>
              <a:rPr lang="en-US" b="1" dirty="0" smtClean="0">
                <a:solidFill>
                  <a:srgbClr val="FF0000"/>
                </a:solidFill>
              </a:rPr>
              <a:t>Best Case</a:t>
            </a:r>
          </a:p>
          <a:p>
            <a:r>
              <a:rPr lang="en-US" b="1" dirty="0" smtClean="0"/>
              <a:t>Insert 15 at</a:t>
            </a:r>
          </a:p>
          <a:p>
            <a:r>
              <a:rPr lang="en-US" b="1" dirty="0" smtClean="0"/>
              <a:t>Index 7</a:t>
            </a:r>
            <a:endParaRPr lang="en-US" dirty="0"/>
          </a:p>
        </p:txBody>
      </p:sp>
      <p:sp>
        <p:nvSpPr>
          <p:cNvPr id="25" name="TextBox 24"/>
          <p:cNvSpPr txBox="1"/>
          <p:nvPr/>
        </p:nvSpPr>
        <p:spPr>
          <a:xfrm>
            <a:off x="6077551" y="5621650"/>
            <a:ext cx="418704" cy="369332"/>
          </a:xfrm>
          <a:prstGeom prst="rect">
            <a:avLst/>
          </a:prstGeom>
          <a:solidFill>
            <a:srgbClr val="00B050"/>
          </a:solidFill>
        </p:spPr>
        <p:txBody>
          <a:bodyPr wrap="none" rtlCol="0">
            <a:spAutoFit/>
          </a:bodyPr>
          <a:lstStyle/>
          <a:p>
            <a:r>
              <a:rPr lang="en-US" b="1" dirty="0" smtClean="0"/>
              <a:t>15</a:t>
            </a:r>
            <a:endParaRPr lang="en-US" b="1" dirty="0"/>
          </a:p>
        </p:txBody>
      </p:sp>
    </p:spTree>
    <p:extLst>
      <p:ext uri="{BB962C8B-B14F-4D97-AF65-F5344CB8AC3E}">
        <p14:creationId xmlns:p14="http://schemas.microsoft.com/office/powerpoint/2010/main" val="30779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2"/>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0"/>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2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ppt_x"/>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par>
                                <p:cTn id="100" presetID="1" presetClass="exit" presetSubtype="0" fill="hold" grpId="1" nodeType="with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ppt_x"/>
                                          </p:val>
                                        </p:tav>
                                        <p:tav tm="100000">
                                          <p:val>
                                            <p:strVal val="#ppt_x"/>
                                          </p:val>
                                        </p:tav>
                                      </p:tavLst>
                                    </p:anim>
                                    <p:anim calcmode="lin" valueType="num">
                                      <p:cBhvr additive="base">
                                        <p:cTn id="10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4" grpId="0" animBg="1"/>
      <p:bldP spid="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Deletion </a:t>
            </a:r>
            <a:r>
              <a:rPr lang="en-US" dirty="0"/>
              <a:t>in 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smtClean="0"/>
              <a:t>Suppose an array has N elements stored. The basic operation we do in deletion is also </a:t>
            </a:r>
            <a:r>
              <a:rPr lang="en-US" b="1" dirty="0" smtClean="0"/>
              <a:t>shifting</a:t>
            </a:r>
            <a:r>
              <a:rPr lang="en-US" dirty="0" smtClean="0"/>
              <a:t>. So we will count the number of shifting to see the worst and the best case.</a:t>
            </a:r>
          </a:p>
          <a:p>
            <a:pPr algn="just"/>
            <a:endParaRPr lang="en-US" b="1" dirty="0"/>
          </a:p>
          <a:p>
            <a:pPr algn="just"/>
            <a:r>
              <a:rPr lang="en-US" b="1" dirty="0" smtClean="0"/>
              <a:t>Worst case: </a:t>
            </a:r>
            <a:r>
              <a:rPr lang="en-US" dirty="0" smtClean="0"/>
              <a:t>It occurs when an element is deleted from the first index. In that case, all N-1 elements are shifted to left by one position. So the shift count is N-1.</a:t>
            </a:r>
          </a:p>
          <a:p>
            <a:pPr algn="just"/>
            <a:endParaRPr lang="en-US" dirty="0"/>
          </a:p>
          <a:p>
            <a:pPr algn="just"/>
            <a:r>
              <a:rPr lang="en-US" b="1" dirty="0" smtClean="0"/>
              <a:t>Best case: </a:t>
            </a:r>
            <a:r>
              <a:rPr lang="en-US" dirty="0"/>
              <a:t>It occurs when an element is </a:t>
            </a:r>
            <a:r>
              <a:rPr lang="en-US" dirty="0" smtClean="0"/>
              <a:t>deleted from the index N. </a:t>
            </a:r>
            <a:r>
              <a:rPr lang="en-US" dirty="0"/>
              <a:t>In that case, </a:t>
            </a:r>
            <a:r>
              <a:rPr lang="en-US" dirty="0" smtClean="0"/>
              <a:t>no element is required to shift. </a:t>
            </a:r>
            <a:r>
              <a:rPr lang="en-US" dirty="0"/>
              <a:t>So the shift count is </a:t>
            </a:r>
            <a:r>
              <a:rPr lang="en-US" dirty="0" smtClean="0"/>
              <a:t>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801753770"/>
              </p:ext>
            </p:extLst>
          </p:nvPr>
        </p:nvGraphicFramePr>
        <p:xfrm>
          <a:off x="609607" y="5205132"/>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tr>
            </a:tbl>
          </a:graphicData>
        </a:graphic>
      </p:graphicFrame>
      <p:sp>
        <p:nvSpPr>
          <p:cNvPr id="8" name="TextBox 7"/>
          <p:cNvSpPr txBox="1"/>
          <p:nvPr/>
        </p:nvSpPr>
        <p:spPr>
          <a:xfrm>
            <a:off x="6995877" y="4928887"/>
            <a:ext cx="1892441" cy="923330"/>
          </a:xfrm>
          <a:prstGeom prst="rect">
            <a:avLst/>
          </a:prstGeom>
          <a:solidFill>
            <a:schemeClr val="bg1">
              <a:lumMod val="75000"/>
            </a:schemeClr>
          </a:solidFill>
        </p:spPr>
        <p:txBody>
          <a:bodyPr wrap="none" rtlCol="0">
            <a:spAutoFit/>
          </a:bodyPr>
          <a:lstStyle/>
          <a:p>
            <a:r>
              <a:rPr lang="en-US" b="1" dirty="0" smtClean="0">
                <a:solidFill>
                  <a:srgbClr val="FF0000"/>
                </a:solidFill>
              </a:rPr>
              <a:t>Worst Case</a:t>
            </a:r>
          </a:p>
          <a:p>
            <a:r>
              <a:rPr lang="en-US" b="1" dirty="0" smtClean="0"/>
              <a:t>Delete value from</a:t>
            </a:r>
          </a:p>
          <a:p>
            <a:r>
              <a:rPr lang="en-US" b="1" dirty="0" smtClean="0"/>
              <a:t>Index 0</a:t>
            </a:r>
            <a:endParaRPr lang="en-US" dirty="0"/>
          </a:p>
        </p:txBody>
      </p:sp>
      <p:sp>
        <p:nvSpPr>
          <p:cNvPr id="3" name="Circular Arrow 2"/>
          <p:cNvSpPr/>
          <p:nvPr/>
        </p:nvSpPr>
        <p:spPr>
          <a:xfrm rot="10800000">
            <a:off x="1023338"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rot="10800000">
            <a:off x="1940012"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0800000">
            <a:off x="2717935" y="5205131"/>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rot="10800000">
            <a:off x="3386433"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rot="10800000">
            <a:off x="4191894" y="5205130"/>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rot="10800000">
            <a:off x="5010759" y="5205133"/>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783772" y="5206640"/>
            <a:ext cx="418704" cy="369332"/>
          </a:xfrm>
          <a:prstGeom prst="rect">
            <a:avLst/>
          </a:prstGeom>
          <a:solidFill>
            <a:srgbClr val="00B050"/>
          </a:solidFill>
        </p:spPr>
        <p:txBody>
          <a:bodyPr wrap="none" rtlCol="0">
            <a:spAutoFit/>
          </a:bodyPr>
          <a:lstStyle/>
          <a:p>
            <a:r>
              <a:rPr lang="en-US" b="1" dirty="0" smtClean="0"/>
              <a:t>10</a:t>
            </a:r>
            <a:endParaRPr lang="en-US" b="1" dirty="0"/>
          </a:p>
        </p:txBody>
      </p:sp>
      <p:sp>
        <p:nvSpPr>
          <p:cNvPr id="15" name="TextBox 14"/>
          <p:cNvSpPr txBox="1"/>
          <p:nvPr/>
        </p:nvSpPr>
        <p:spPr>
          <a:xfrm>
            <a:off x="1605315" y="5205130"/>
            <a:ext cx="418704" cy="369332"/>
          </a:xfrm>
          <a:prstGeom prst="rect">
            <a:avLst/>
          </a:prstGeom>
          <a:solidFill>
            <a:srgbClr val="00B050"/>
          </a:solidFill>
        </p:spPr>
        <p:txBody>
          <a:bodyPr wrap="none" rtlCol="0">
            <a:spAutoFit/>
          </a:bodyPr>
          <a:lstStyle/>
          <a:p>
            <a:r>
              <a:rPr lang="en-US" b="1" dirty="0" smtClean="0"/>
              <a:t>43</a:t>
            </a:r>
            <a:endParaRPr lang="en-US" b="1" dirty="0"/>
          </a:p>
        </p:txBody>
      </p:sp>
      <p:sp>
        <p:nvSpPr>
          <p:cNvPr id="16" name="TextBox 15"/>
          <p:cNvSpPr txBox="1"/>
          <p:nvPr/>
        </p:nvSpPr>
        <p:spPr>
          <a:xfrm>
            <a:off x="2267558" y="5205130"/>
            <a:ext cx="418704" cy="369332"/>
          </a:xfrm>
          <a:prstGeom prst="rect">
            <a:avLst/>
          </a:prstGeom>
          <a:solidFill>
            <a:srgbClr val="00B050"/>
          </a:solidFill>
        </p:spPr>
        <p:txBody>
          <a:bodyPr wrap="none" rtlCol="0">
            <a:spAutoFit/>
          </a:bodyPr>
          <a:lstStyle/>
          <a:p>
            <a:r>
              <a:rPr lang="en-US" b="1" dirty="0" smtClean="0"/>
              <a:t>22</a:t>
            </a:r>
            <a:endParaRPr lang="en-US" b="1" dirty="0"/>
          </a:p>
        </p:txBody>
      </p:sp>
      <p:sp>
        <p:nvSpPr>
          <p:cNvPr id="17" name="TextBox 16"/>
          <p:cNvSpPr txBox="1"/>
          <p:nvPr/>
        </p:nvSpPr>
        <p:spPr>
          <a:xfrm>
            <a:off x="3087495" y="5205886"/>
            <a:ext cx="301686" cy="369332"/>
          </a:xfrm>
          <a:prstGeom prst="rect">
            <a:avLst/>
          </a:prstGeom>
          <a:solidFill>
            <a:srgbClr val="00B050"/>
          </a:solidFill>
        </p:spPr>
        <p:txBody>
          <a:bodyPr wrap="none" rtlCol="0">
            <a:spAutoFit/>
          </a:bodyPr>
          <a:lstStyle/>
          <a:p>
            <a:r>
              <a:rPr lang="en-US" b="1" dirty="0" smtClean="0"/>
              <a:t>8</a:t>
            </a:r>
            <a:endParaRPr lang="en-US" b="1" dirty="0"/>
          </a:p>
        </p:txBody>
      </p:sp>
      <p:sp>
        <p:nvSpPr>
          <p:cNvPr id="18" name="TextBox 17"/>
          <p:cNvSpPr txBox="1"/>
          <p:nvPr/>
        </p:nvSpPr>
        <p:spPr>
          <a:xfrm>
            <a:off x="3832174" y="5197592"/>
            <a:ext cx="418704" cy="369332"/>
          </a:xfrm>
          <a:prstGeom prst="rect">
            <a:avLst/>
          </a:prstGeom>
          <a:solidFill>
            <a:srgbClr val="00B050"/>
          </a:solidFill>
        </p:spPr>
        <p:txBody>
          <a:bodyPr wrap="none" rtlCol="0">
            <a:spAutoFit/>
          </a:bodyPr>
          <a:lstStyle/>
          <a:p>
            <a:r>
              <a:rPr lang="en-US" b="1" dirty="0" smtClean="0"/>
              <a:t>13</a:t>
            </a:r>
            <a:endParaRPr lang="en-US" b="1" dirty="0"/>
          </a:p>
        </p:txBody>
      </p:sp>
      <p:sp>
        <p:nvSpPr>
          <p:cNvPr id="19" name="TextBox 18"/>
          <p:cNvSpPr txBox="1"/>
          <p:nvPr/>
        </p:nvSpPr>
        <p:spPr>
          <a:xfrm>
            <a:off x="4637635" y="5205886"/>
            <a:ext cx="418704" cy="369332"/>
          </a:xfrm>
          <a:prstGeom prst="rect">
            <a:avLst/>
          </a:prstGeom>
          <a:solidFill>
            <a:srgbClr val="00B050"/>
          </a:solidFill>
        </p:spPr>
        <p:txBody>
          <a:bodyPr wrap="none" rtlCol="0">
            <a:spAutoFit/>
          </a:bodyPr>
          <a:lstStyle/>
          <a:p>
            <a:r>
              <a:rPr lang="en-US" b="1" dirty="0" smtClean="0"/>
              <a:t>24</a:t>
            </a:r>
            <a:endParaRPr lang="en-US" b="1" dirty="0"/>
          </a:p>
        </p:txBody>
      </p:sp>
      <p:sp>
        <p:nvSpPr>
          <p:cNvPr id="20" name="TextBox 19"/>
          <p:cNvSpPr txBox="1"/>
          <p:nvPr/>
        </p:nvSpPr>
        <p:spPr>
          <a:xfrm>
            <a:off x="5340336" y="5197592"/>
            <a:ext cx="396116" cy="369332"/>
          </a:xfrm>
          <a:prstGeom prst="rect">
            <a:avLst/>
          </a:prstGeom>
          <a:solidFill>
            <a:schemeClr val="bg1">
              <a:lumMod val="75000"/>
            </a:schemeClr>
          </a:solidFill>
        </p:spPr>
        <p:txBody>
          <a:bodyPr wrap="square" rtlCol="0">
            <a:spAutoFit/>
          </a:bodyPr>
          <a:lstStyle/>
          <a:p>
            <a:endParaRPr lang="en-US" b="1" dirty="0"/>
          </a:p>
        </p:txBody>
      </p:sp>
      <p:sp>
        <p:nvSpPr>
          <p:cNvPr id="21" name="TextBox 20"/>
          <p:cNvSpPr txBox="1"/>
          <p:nvPr/>
        </p:nvSpPr>
        <p:spPr>
          <a:xfrm>
            <a:off x="7148277" y="5081287"/>
            <a:ext cx="1892441" cy="923330"/>
          </a:xfrm>
          <a:prstGeom prst="rect">
            <a:avLst/>
          </a:prstGeom>
          <a:solidFill>
            <a:schemeClr val="bg1">
              <a:lumMod val="75000"/>
            </a:schemeClr>
          </a:solidFill>
        </p:spPr>
        <p:txBody>
          <a:bodyPr wrap="none" rtlCol="0">
            <a:spAutoFit/>
          </a:bodyPr>
          <a:lstStyle/>
          <a:p>
            <a:r>
              <a:rPr lang="en-US" b="1" dirty="0" smtClean="0">
                <a:solidFill>
                  <a:srgbClr val="FF0000"/>
                </a:solidFill>
              </a:rPr>
              <a:t>Best Case</a:t>
            </a:r>
          </a:p>
          <a:p>
            <a:r>
              <a:rPr lang="en-US" b="1" dirty="0" smtClean="0"/>
              <a:t>Delete value from</a:t>
            </a:r>
          </a:p>
          <a:p>
            <a:r>
              <a:rPr lang="en-US" b="1" dirty="0" smtClean="0"/>
              <a:t>Index 6</a:t>
            </a:r>
            <a:endParaRPr lang="en-US" dirty="0"/>
          </a:p>
        </p:txBody>
      </p:sp>
    </p:spTree>
    <p:extLst>
      <p:ext uri="{BB962C8B-B14F-4D97-AF65-F5344CB8AC3E}">
        <p14:creationId xmlns:p14="http://schemas.microsoft.com/office/powerpoint/2010/main" val="339404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Traversing </a:t>
            </a:r>
            <a:r>
              <a:rPr lang="en-US" dirty="0"/>
              <a:t>Array</a:t>
            </a:r>
            <a:endParaRPr lang="x-none" dirty="0"/>
          </a:p>
        </p:txBody>
      </p:sp>
      <p:sp>
        <p:nvSpPr>
          <p:cNvPr id="6" name="TextBox 5">
            <a:extLst>
              <a:ext uri="{FF2B5EF4-FFF2-40B4-BE49-F238E27FC236}">
                <a16:creationId xmlns:a16="http://schemas.microsoft.com/office/drawing/2014/main" xmlns="" xmlns:a14="http://schemas.microsoft.com/office/drawing/2010/main" xmlns:mc="http://schemas.openxmlformats.org/markup-compatibility/2006"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smtClean="0"/>
              <a:t>Suppose an array has N elements stored. The basic operation we do in traversing is accessing the elements. </a:t>
            </a:r>
          </a:p>
          <a:p>
            <a:pPr algn="just"/>
            <a:endParaRPr lang="en-US" dirty="0"/>
          </a:p>
          <a:p>
            <a:pPr algn="just"/>
            <a:endParaRPr lang="en-US" dirty="0" smtClean="0"/>
          </a:p>
          <a:p>
            <a:pPr algn="just"/>
            <a:r>
              <a:rPr lang="en-US" dirty="0" smtClean="0"/>
              <a:t>In traversing, we visit all the element once so the number accesses is N. And there is no best or worst case in this case.</a:t>
            </a:r>
          </a:p>
        </p:txBody>
      </p:sp>
      <p:graphicFrame>
        <p:nvGraphicFramePr>
          <p:cNvPr id="7" name="Table 6"/>
          <p:cNvGraphicFramePr>
            <a:graphicFrameLocks noGrp="1"/>
          </p:cNvGraphicFramePr>
          <p:nvPr>
            <p:extLst>
              <p:ext uri="{D42A27DB-BD31-4B8C-83A1-F6EECF244321}">
                <p14:modId xmlns:p14="http://schemas.microsoft.com/office/powerpoint/2010/main" val="2358608574"/>
              </p:ext>
            </p:extLst>
          </p:nvPr>
        </p:nvGraphicFramePr>
        <p:xfrm>
          <a:off x="1292007" y="5251442"/>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dirty="0" smtClean="0">
                          <a:solidFill>
                            <a:schemeClr val="tx1"/>
                          </a:solidFill>
                        </a:rPr>
                        <a:t>12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10</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43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22</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8</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13</a:t>
                      </a:r>
                      <a:endParaRPr lang="en-US" dirty="0">
                        <a:solidFill>
                          <a:schemeClr val="tx1"/>
                        </a:solidFill>
                      </a:endParaRPr>
                    </a:p>
                  </a:txBody>
                  <a:tcPr>
                    <a:solidFill>
                      <a:schemeClr val="bg1">
                        <a:lumMod val="75000"/>
                      </a:schemeClr>
                    </a:solidFill>
                  </a:tcPr>
                </a:tc>
                <a:tc>
                  <a:txBody>
                    <a:bodyPr/>
                    <a:lstStyle/>
                    <a:p>
                      <a:pPr algn="ctr"/>
                      <a:r>
                        <a:rPr lang="en-US" dirty="0" smtClean="0">
                          <a:solidFill>
                            <a:schemeClr val="tx1"/>
                          </a:solidFill>
                        </a:rPr>
                        <a:t>24</a:t>
                      </a:r>
                      <a:endParaRPr lang="en-US" dirty="0">
                        <a:solidFill>
                          <a:schemeClr val="tx1"/>
                        </a:solidFill>
                      </a:endParaRPr>
                    </a:p>
                  </a:txBody>
                  <a:tcPr>
                    <a:solidFill>
                      <a:schemeClr val="bg1">
                        <a:lumMod val="75000"/>
                      </a:schemeClr>
                    </a:solidFill>
                  </a:tcPr>
                </a:tc>
              </a:tr>
            </a:tbl>
          </a:graphicData>
        </a:graphic>
      </p:graphicFrame>
      <p:sp>
        <p:nvSpPr>
          <p:cNvPr id="8" name="Down Arrow 7"/>
          <p:cNvSpPr/>
          <p:nvPr/>
        </p:nvSpPr>
        <p:spPr>
          <a:xfrm>
            <a:off x="6823893" y="461294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966359"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4993652"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4219445"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3400580"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2474807"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1599076" y="462948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8" grpId="2"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73BFE8-C477-4F3E-810E-2FBB43A6195F}"/>
</file>

<file path=customXml/itemProps2.xml><?xml version="1.0" encoding="utf-8"?>
<ds:datastoreItem xmlns:ds="http://schemas.openxmlformats.org/officeDocument/2006/customXml" ds:itemID="{306CA2AD-57C2-45F5-9F86-50B19B9D55C9}"/>
</file>

<file path=customXml/itemProps3.xml><?xml version="1.0" encoding="utf-8"?>
<ds:datastoreItem xmlns:ds="http://schemas.openxmlformats.org/officeDocument/2006/customXml" ds:itemID="{DDA67E18-6A7E-4419-9ACF-59E773E2DFC3}"/>
</file>

<file path=docProps/app.xml><?xml version="1.0" encoding="utf-8"?>
<Properties xmlns="http://schemas.openxmlformats.org/officeDocument/2006/extended-properties" xmlns:vt="http://schemas.openxmlformats.org/officeDocument/2006/docPropsVTypes">
  <Template>Spectrum.thmx</Template>
  <TotalTime>741</TotalTime>
  <Words>1401</Words>
  <Application>Microsoft Office PowerPoint</Application>
  <PresentationFormat>On-screen Show (4:3)</PresentationFormat>
  <Paragraphs>289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Complexity in DS operations</vt:lpstr>
      <vt:lpstr>Lecture Outline</vt:lpstr>
      <vt:lpstr>Complexity</vt:lpstr>
      <vt:lpstr>Complexity</vt:lpstr>
      <vt:lpstr>Complexity</vt:lpstr>
      <vt:lpstr>Array</vt:lpstr>
      <vt:lpstr>Array</vt:lpstr>
      <vt:lpstr>Array</vt:lpstr>
      <vt:lpstr>Array</vt:lpstr>
      <vt:lpstr>Bubble Sort</vt:lpstr>
      <vt:lpstr>Selection Sort</vt:lpstr>
      <vt:lpstr>Insertion Sort</vt:lpstr>
      <vt:lpstr>Linear Search</vt:lpstr>
      <vt:lpstr>Binary Search</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80</cp:revision>
  <dcterms:created xsi:type="dcterms:W3CDTF">2018-12-10T17:20:29Z</dcterms:created>
  <dcterms:modified xsi:type="dcterms:W3CDTF">2020-04-29T15:09:40Z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