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0" r:id="rId4"/>
    <p:sldId id="261" r:id="rId5"/>
    <p:sldId id="262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F0D8-DFF0-4889-AB30-C641327D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8BA4-2C50-41AC-A48D-67A8BCFE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57EB-24C8-4C8C-81EB-3F52283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5E99-9A4F-4E11-A63F-5C0077E6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9D18-7B85-4762-BD56-9428DDB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66DB-0193-4F35-9999-2950795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1B8DF-2976-4EFA-AF9C-0C8E3D49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5704-D392-4005-AF85-3C7F1D5E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F31B-48EB-43EC-BCBA-22DDA4B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70982-0C91-48C0-B5B6-92EB757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B0C5C-97FF-4FAE-B59F-A2B69CE89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6577-BB99-4A65-81AC-815481D37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3608-5354-4B59-A01D-AA12BC6B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AD98-DFAB-4518-8894-53035C8F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B7CA-2340-43A5-9B45-27F9E9A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BBCD-A719-479E-9C59-6B6ED02E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1AA3-256B-4B01-B1E6-6E6D440F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DA29-4D9C-4015-B3DF-949AE638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899-B8BA-4D86-91CC-49F54900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6A43-1726-4188-9535-A5BD6D7D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513-9BC6-4C87-A032-1BEA37A5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F859-03D0-46F2-A7C9-7ED9D5C2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8EEB-6E58-438A-B649-17115D50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6904-576F-4AE1-9001-D0A4ED1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D5B4-3E84-4CB4-9C97-39E06408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1458-8797-4ED4-A797-5CCF177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9B9B-E031-4E52-8744-E712EABEE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2758-871D-4499-9287-7BC83DB9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BD938-B183-4FD4-AF51-EE4EE209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80FC-E0C9-4E4C-AD6F-361539EC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258E-681A-4EDE-9A17-3AC820B3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80A9-5106-480C-B684-BEDDBBA8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0019-6C68-435B-B0F6-5495FA5F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C609-5091-4B32-98CF-A78262FD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3210-07D3-4D81-9FCF-A7801C70A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66A8-8B58-4C8F-ABFA-2179A4C6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AE6E4-FC35-4070-8D89-1F272E3F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FB34-2DCB-4BB6-99C7-A4BE6225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8BCCB-C0EA-4C7F-A37F-E59DC109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FF6-47C1-41D2-9BEA-96F2DC2E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6566C-6696-4960-AB47-CF90AA5A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FED9E-8C00-48D5-BD4B-6A3DA547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5B55-38FA-4F20-AD60-B6E1B2C1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9E69-6C47-4935-94DF-BBB176E7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8DCA-C739-4B21-AFED-37C1A48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D4F2-A3D5-41D5-BE7E-62B47DB6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079-31F9-4026-B246-BDF0937D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F36B-7C33-48F3-A959-75A7CF41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7637-172D-4121-BEF4-486C829C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D6BA-5A4C-40D0-9C83-5FD34459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47BE-88FE-4983-A0C1-E6496BE7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775E-F0D2-436C-9AB4-244E489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C6C0-9F49-42A8-992E-37EDDD4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89F76-2E53-46AF-801F-234FA23A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A0B02-4024-4801-9623-AA49D986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9895D-ECF7-43EB-9907-22EEAAD4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4132-B33F-41A0-B9D3-8769E66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7A27-98B5-4606-878B-6729DCCD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DDEE4-8CF2-414B-A342-F537C6F5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9766-655D-4405-ACD6-C728EE44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AFB6-1E1C-4DF5-8DA6-7B8A5471F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FA0A-1D3E-4B77-B4A0-F6E04B88BC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49F9-B687-46BA-9899-5E66C23D4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9540-46D7-41DD-947D-480828DD4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1397-0042-4F60-8A62-0DFAE98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BC97-8D4A-477E-800A-D55F86D5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58899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using Cauchy’s Residue Theorem (Part-1)</a:t>
            </a:r>
            <a:b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Exercise:7.1</a:t>
            </a:r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residues at the singular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6" y="4363343"/>
            <a:ext cx="7739270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Cauchy’s Residue Theorem will be used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F8EFCA-9D40-4884-97B4-98C363DB8151}"/>
              </a:ext>
            </a:extLst>
          </p:cNvPr>
          <p:cNvSpPr/>
          <p:nvPr/>
        </p:nvSpPr>
        <p:spPr>
          <a:xfrm>
            <a:off x="530087" y="503583"/>
            <a:ext cx="10363200" cy="1510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 point / Pole / Singularity of a function: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F0D761-2106-43AC-8A5F-55F677D2FDD8}"/>
              </a:ext>
            </a:extLst>
          </p:cNvPr>
          <p:cNvSpPr/>
          <p:nvPr/>
        </p:nvSpPr>
        <p:spPr>
          <a:xfrm>
            <a:off x="1364974" y="2160105"/>
            <a:ext cx="7391399" cy="136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A788B3A-54B8-4F7E-AB23-454F1A9B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3" y="2284033"/>
            <a:ext cx="7086600" cy="11144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058FB75-9A10-406F-A79F-492680865641}"/>
              </a:ext>
            </a:extLst>
          </p:cNvPr>
          <p:cNvSpPr/>
          <p:nvPr/>
        </p:nvSpPr>
        <p:spPr>
          <a:xfrm>
            <a:off x="993913" y="3843130"/>
            <a:ext cx="2676939" cy="1000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D18F59C-0CC4-4886-A6EB-4A35D2CE35F2}"/>
                  </a:ext>
                </a:extLst>
              </p:cNvPr>
              <p:cNvSpPr/>
              <p:nvPr/>
            </p:nvSpPr>
            <p:spPr>
              <a:xfrm>
                <a:off x="901148" y="5075583"/>
                <a:ext cx="10469217" cy="12788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singular points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D18F59C-0CC4-4886-A6EB-4A35D2CE3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8" y="5075583"/>
                <a:ext cx="10469217" cy="1278834"/>
              </a:xfrm>
              <a:prstGeom prst="roundRect">
                <a:avLst/>
              </a:prstGeo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28A8B3-E95B-4C37-BD3F-8DE3921A1196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Residue Finding Method: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3D520F-7A4E-4CD7-8081-5A83E8C63A2D}"/>
              </a:ext>
            </a:extLst>
          </p:cNvPr>
          <p:cNvSpPr/>
          <p:nvPr/>
        </p:nvSpPr>
        <p:spPr>
          <a:xfrm>
            <a:off x="410817" y="1690688"/>
            <a:ext cx="11436626" cy="4948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B76C6-2F9A-4F40-BA35-87B15845FE2B}"/>
                  </a:ext>
                </a:extLst>
              </p:cNvPr>
              <p:cNvSpPr txBox="1"/>
              <p:nvPr/>
            </p:nvSpPr>
            <p:spPr>
              <a:xfrm>
                <a:off x="622852" y="2120348"/>
                <a:ext cx="10893287" cy="388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except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pole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singularity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order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then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except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pole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singularity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order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−1)!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B76C6-2F9A-4F40-BA35-87B15845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2120348"/>
                <a:ext cx="10893287" cy="3885936"/>
              </a:xfrm>
              <a:prstGeom prst="rect">
                <a:avLst/>
              </a:prstGeom>
              <a:blipFill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3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05FD6F-9BDD-49B1-9AC7-50380E309890}"/>
              </a:ext>
            </a:extLst>
          </p:cNvPr>
          <p:cNvSpPr/>
          <p:nvPr/>
        </p:nvSpPr>
        <p:spPr>
          <a:xfrm>
            <a:off x="450574" y="212035"/>
            <a:ext cx="3949148" cy="877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DA5F3A-138F-4305-91F3-377B41F312F8}"/>
                  </a:ext>
                </a:extLst>
              </p:cNvPr>
              <p:cNvSpPr/>
              <p:nvPr/>
            </p:nvSpPr>
            <p:spPr>
              <a:xfrm>
                <a:off x="258417" y="1293056"/>
                <a:ext cx="11787809" cy="123245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Find the residue at the singular point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&lt;∞.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DA5F3A-138F-4305-91F3-377B41F3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1293056"/>
                <a:ext cx="11787809" cy="1232452"/>
              </a:xfrm>
              <a:prstGeom prst="rect">
                <a:avLst/>
              </a:prstGeom>
              <a:blipFill>
                <a:blip r:embed="rId2"/>
                <a:stretch>
                  <a:fillRect l="-981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92D484B-98C5-4CC5-8BAE-2E3E9B29B26D}"/>
              </a:ext>
            </a:extLst>
          </p:cNvPr>
          <p:cNvSpPr/>
          <p:nvPr/>
        </p:nvSpPr>
        <p:spPr>
          <a:xfrm>
            <a:off x="852403" y="2691160"/>
            <a:ext cx="4346713" cy="901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2800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D17E8-1757-4CB3-9A7E-BA0F2BF448FE}"/>
                  </a:ext>
                </a:extLst>
              </p:cNvPr>
              <p:cNvSpPr/>
              <p:nvPr/>
            </p:nvSpPr>
            <p:spPr>
              <a:xfrm>
                <a:off x="450574" y="3757960"/>
                <a:ext cx="10694504" cy="275976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singular points: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−2)=0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pole of order 1.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2D17E8-1757-4CB3-9A7E-BA0F2BF44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757960"/>
                <a:ext cx="10694504" cy="2759764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B20A0-4746-4D8B-87B2-6994CC3BF339}"/>
                  </a:ext>
                </a:extLst>
              </p:cNvPr>
              <p:cNvSpPr/>
              <p:nvPr/>
            </p:nvSpPr>
            <p:spPr>
              <a:xfrm>
                <a:off x="2701083" y="5442562"/>
                <a:ext cx="3397277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B20A0-4746-4D8B-87B2-6994CC3BF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3" y="5442562"/>
                <a:ext cx="3397277" cy="748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8B674C-87E1-4306-879B-BD9C87BC9E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(ii) 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residue at the singular point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|&lt;∞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8B674C-87E1-4306-879B-BD9C87BC9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r="-290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A2E7-EF1C-4B8E-BA62-32E2FFC6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2.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6A2E7-EF1C-4B8E-BA62-32E2FFC6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97356D-5BCF-4F65-AB10-F9347260426A}"/>
                  </a:ext>
                </a:extLst>
              </p:cNvPr>
              <p:cNvSpPr/>
              <p:nvPr/>
            </p:nvSpPr>
            <p:spPr>
              <a:xfrm>
                <a:off x="3120859" y="2871961"/>
                <a:ext cx="783548" cy="650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97356D-5BCF-4F65-AB10-F93472604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859" y="2871961"/>
                <a:ext cx="783548" cy="650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DEE95F-D2B1-47FE-9F6E-469A7B435A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836965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(iii):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residue at the singular points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|&lt;∞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DEE95F-D2B1-47FE-9F6E-469A7B435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836965" cy="1325563"/>
              </a:xfrm>
              <a:blipFill>
                <a:blip r:embed="rId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631CB-6936-4502-ADA4-B85B0D3C5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1075504" cy="529810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singular point of order 2.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b="0" i="0" dirty="0">
                    <a:latin typeface="+mj-lt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b="0" i="0" dirty="0">
                    <a:latin typeface="+mj-lt"/>
                    <a:cs typeface="Times New Roman" panose="02020603050405020304" pitchFamily="18" charset="0"/>
                  </a:rPr>
                  <a:t>]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631CB-6936-4502-ADA4-B85B0D3C5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1075504" cy="5298109"/>
              </a:xfrm>
              <a:blipFill>
                <a:blip r:embed="rId3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9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CA381-2410-4848-B06D-08418A5E6B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all the singular points and corresponding residues of the following functions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CA381-2410-4848-B06D-08418A5E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72485-6AE5-4F36-9BC7-C610129E81B5}"/>
              </a:ext>
            </a:extLst>
          </p:cNvPr>
          <p:cNvSpPr/>
          <p:nvPr/>
        </p:nvSpPr>
        <p:spPr>
          <a:xfrm>
            <a:off x="2001078" y="2040835"/>
            <a:ext cx="8229600" cy="3750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8A56B-92C5-4171-998B-248C61F84C2D}"/>
                  </a:ext>
                </a:extLst>
              </p:cNvPr>
              <p:cNvSpPr/>
              <p:nvPr/>
            </p:nvSpPr>
            <p:spPr>
              <a:xfrm>
                <a:off x="2544417" y="3158509"/>
                <a:ext cx="7103166" cy="69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∗∗∗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sinz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  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eqAr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8A56B-92C5-4171-998B-248C61F8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3158509"/>
                <a:ext cx="7103166" cy="690445"/>
              </a:xfrm>
              <a:prstGeom prst="rect">
                <a:avLst/>
              </a:prstGeom>
              <a:blipFill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8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F1E-AC22-4EFA-AAC3-5C50AEE2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5" y="111020"/>
            <a:ext cx="10515600" cy="84313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E5FAF-F52D-47BF-B3A3-03C2BA000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05" y="954157"/>
                <a:ext cx="11681790" cy="5346252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Res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Which of the following is true?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singularity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everywhere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(c) both a and b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singular point(s)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         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(c) 2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singular point (S.P.) and its order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(a)S.P.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order: 2   (b) S.P. 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order: 2		(c) S.P. : 2, order: 2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Res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(c)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half circle including the real line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evaluate residue at singular point: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                         (b)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not determined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E5FAF-F52D-47BF-B3A3-03C2BA000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05" y="954157"/>
                <a:ext cx="11681790" cy="5346252"/>
              </a:xfrm>
              <a:blipFill>
                <a:blip r:embed="rId2"/>
                <a:stretch>
                  <a:fillRect l="-574" t="-1482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B0A88D-EB87-4D04-B4A6-B0D59CAE4907}"/>
</file>

<file path=customXml/itemProps2.xml><?xml version="1.0" encoding="utf-8"?>
<ds:datastoreItem xmlns:ds="http://schemas.openxmlformats.org/officeDocument/2006/customXml" ds:itemID="{6A0CD88B-C24F-4C4E-9401-6E2688A87CEB}"/>
</file>

<file path=customXml/itemProps3.xml><?xml version="1.0" encoding="utf-8"?>
<ds:datastoreItem xmlns:ds="http://schemas.openxmlformats.org/officeDocument/2006/customXml" ds:itemID="{06614423-EE63-4929-8891-E1355EE75FB4}"/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Complex Integration using Cauchy’s Residue Theorem (Part-1) Exercise:7.1</vt:lpstr>
      <vt:lpstr>PowerPoint Presentation</vt:lpstr>
      <vt:lpstr>PowerPoint Presentation</vt:lpstr>
      <vt:lpstr>PowerPoint Presentation</vt:lpstr>
      <vt:lpstr>PowerPoint Presentation</vt:lpstr>
      <vt:lpstr>Example (ii) : Find the residue at the singular point for f(z)=e^2z/(z-1)^2 for |z|&lt;∞.</vt:lpstr>
      <vt:lpstr>Example (iii): Find the residue at the singular points for f(z)=(z-1)/〖z(z-2)〗^2  for |z|&lt;∞.</vt:lpstr>
      <vt:lpstr>Exercises: Find all the singular points and corresponding residues of the following functions for |z|&lt;∞: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 Residue Theorem</dc:title>
  <dc:creator>Roushanara Begum</dc:creator>
  <cp:lastModifiedBy>Roushanara Begum</cp:lastModifiedBy>
  <cp:revision>44</cp:revision>
  <dcterms:created xsi:type="dcterms:W3CDTF">2020-04-24T05:00:55Z</dcterms:created>
  <dcterms:modified xsi:type="dcterms:W3CDTF">2020-08-20T06:11:23Z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