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8307-797C-4941-ADB1-20FB48F43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5128-AA41-4F45-9556-F456FFB3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39F2-1AB3-49FF-BB00-9E045E7C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3E4D-509A-43AA-B28D-C938B677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7A63-CC40-4CF8-AA14-EB724740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3D9-5DDE-433A-997F-165A5EEB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00E17-C3EC-4A37-93DF-4D254FAF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6695-7D72-4289-9325-DE24BE86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5D81-0353-4664-8EAE-9176D1F1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806A-C330-4AED-8D51-D6214BD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9D79D-43D0-4542-BFE9-192E161EF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96113-19BF-42D5-9181-82AD2C3A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2E4D-9A61-4416-A743-61AB974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204E-0319-40FC-BF2F-4820608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590-31C8-4D2E-8D9E-E8F49D3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6D3-3E4A-43E4-95CF-EFE3AFE2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3FE6-625E-470A-A79A-E07337C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ABE7-38E3-4EF9-BC0E-662820B7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2249-8857-434D-8357-304348FC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9233-B500-4581-A104-99592BB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72AF-D3F6-41EC-8C46-4659AC5B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AE12-F20A-4BB9-BA81-C683F986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F26D-66A8-4EFA-BBE9-5D395F5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7008-BF77-4F9F-A07A-1750EE8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B30A-5479-40AD-880F-C14A1AE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DC11-C6BD-4641-93F4-F7E8408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C98B-FD34-49BF-AF93-F842B97A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BADB-C973-4FBC-BDA9-25832A22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B235-1D0B-4411-AB83-77CDCAEE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CCAB-70B1-42AF-B41E-A295C45A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B344-9861-41D6-B26C-AC78A28D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8BCD-55B9-4988-B32F-99C7D6A3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87FD-5A1B-4463-9309-5A78DEE4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8160-B577-465F-8799-9D526183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57832-4EA8-4F83-A793-8BD138D65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0B3CB-C3D4-4CCB-BB54-DF2C3C375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CCEC6-9A42-4D67-B3D5-7A14DBF7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02AD3-4A2A-4810-83D9-F7DA078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D5286-4D57-4B9E-BE14-78F8979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9F78-819F-47C4-B587-817C7274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9E6D1-3A2D-4D01-80A1-469CCA2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42D1B-56F3-4F6D-A669-93E492C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60D10-F26B-4B3E-BE08-434AF567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A876F-54EB-4A90-AD6E-88519B24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7D545-8E24-40AA-8391-25FB6CA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3C13-4DC0-4332-A567-2C792DDD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614F-0696-41C2-ACE9-54FB3328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7DCD-D86E-41B1-8589-E82BA95F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1867-393A-4F2B-B639-604130BE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A079-34F0-4F39-8668-EE950E3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AFB3-BDA0-4116-9496-67B9D46C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DF67-832C-4D37-B3FD-A35A5A10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CCA0-23BF-43EA-8E1B-56502CFE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4C3CA-C7E9-4E46-994D-91CE3E02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02C8-4B42-4B63-91CB-EFB1CA25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D2FC-3E51-49ED-B5D0-76B6536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2619-C7D4-4A4B-BE01-6C7A8ED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390D-2765-4AF8-AE84-5C7AA901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1679B-76FD-4AB6-8784-D8200C14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3C17-2E8E-4F80-B0BE-4CD7491E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55AB-B6F1-402D-BC48-6111E5CB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0FF0-B345-479E-BA2B-DFA525128DD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AE12-F61E-4592-B781-9FD44709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6820-8F72-4776-8B73-4B243B4CA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BC97-8D4A-477E-800A-D55F86D5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58899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using Cauchy’s Residue Theorem (Part-2)</a:t>
            </a:r>
            <a:b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Exercise:7.1</a:t>
            </a:r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72F0-65D8-46E0-9176-CF8C8730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182245"/>
            <a:ext cx="10515600" cy="91503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851D7-A088-4266-B9B0-186971CAB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153" y="1507807"/>
                <a:ext cx="11781694" cy="504773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(a) not determined 	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upper half circle including the real line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2&lt;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none.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851D7-A088-4266-B9B0-186971CAB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153" y="1507807"/>
                <a:ext cx="11781694" cy="5047737"/>
              </a:xfrm>
              <a:blipFill>
                <a:blip r:embed="rId2"/>
                <a:stretch>
                  <a:fillRect l="-932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9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86A9F6-EE34-4736-81A7-5763E1274266}"/>
              </a:ext>
            </a:extLst>
          </p:cNvPr>
          <p:cNvSpPr/>
          <p:nvPr/>
        </p:nvSpPr>
        <p:spPr>
          <a:xfrm>
            <a:off x="251791" y="1378197"/>
            <a:ext cx="10946295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complex integration for a function analytic inside and on a simple closed curve except at a finite number of singular points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307235-91F0-4600-8D8B-919BD809795D}"/>
              </a:ext>
            </a:extLst>
          </p:cNvPr>
          <p:cNvSpPr/>
          <p:nvPr/>
        </p:nvSpPr>
        <p:spPr>
          <a:xfrm>
            <a:off x="596348" y="2663672"/>
            <a:ext cx="3458817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1E46-C724-4833-9DB0-5F3CDE5BAFF4}"/>
              </a:ext>
            </a:extLst>
          </p:cNvPr>
          <p:cNvSpPr/>
          <p:nvPr/>
        </p:nvSpPr>
        <p:spPr>
          <a:xfrm>
            <a:off x="503583" y="39738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101D4-53F8-45A3-AFFD-B3E251DBAA6E}"/>
              </a:ext>
            </a:extLst>
          </p:cNvPr>
          <p:cNvSpPr/>
          <p:nvPr/>
        </p:nvSpPr>
        <p:spPr>
          <a:xfrm>
            <a:off x="251791" y="4078357"/>
            <a:ext cx="11396870" cy="166645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Cauchy’s Residue Theorem will be used</a:t>
            </a:r>
          </a:p>
        </p:txBody>
      </p:sp>
    </p:spTree>
    <p:extLst>
      <p:ext uri="{BB962C8B-B14F-4D97-AF65-F5344CB8AC3E}">
        <p14:creationId xmlns:p14="http://schemas.microsoft.com/office/powerpoint/2010/main" val="34550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0BF9-12FA-4A25-8F91-09A9230D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 Residue Theorem (CRT):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ED160-697E-4269-ACC0-3C735A57F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at a finite number of  singular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singular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outside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ED160-697E-4269-ACC0-3C735A57F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FFDAA8-8193-4E39-B81D-D3B173B913D4}"/>
                  </a:ext>
                </a:extLst>
              </p:cNvPr>
              <p:cNvSpPr/>
              <p:nvPr/>
            </p:nvSpPr>
            <p:spPr>
              <a:xfrm>
                <a:off x="1148283" y="2934043"/>
                <a:ext cx="8190512" cy="1225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FFDAA8-8193-4E39-B81D-D3B173B91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83" y="2934043"/>
                <a:ext cx="8190512" cy="1225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8071F3-ABE5-43BD-BC44-7DA88AA1EB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circle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.14.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8071F3-ABE5-43BD-BC44-7DA88AA1E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42DEA-059E-4BD7-87C0-AAF8067C5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 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1 which is inside the circle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.14.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42DEA-059E-4BD7-87C0-AAF8067C5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5A8B04F-F24E-41F7-A043-FCF04AF1494E}"/>
              </a:ext>
            </a:extLst>
          </p:cNvPr>
          <p:cNvGrpSpPr/>
          <p:nvPr/>
        </p:nvGrpSpPr>
        <p:grpSpPr>
          <a:xfrm>
            <a:off x="8032652" y="2474839"/>
            <a:ext cx="4065565" cy="2828681"/>
            <a:chOff x="8032652" y="2474839"/>
            <a:chExt cx="4065565" cy="282868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8F9BC2-04C7-4973-A0E8-BD38A90976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187397" y="4023360"/>
              <a:ext cx="3516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2CB57D-43D7-4E6E-8E6E-F0DDFAB9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0099" y="2588456"/>
              <a:ext cx="1" cy="24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3FF3F0-8B26-4132-9D9B-6F3CDE44A28E}"/>
                </a:ext>
              </a:extLst>
            </p:cNvPr>
            <p:cNvSpPr/>
            <p:nvPr/>
          </p:nvSpPr>
          <p:spPr>
            <a:xfrm>
              <a:off x="8778240" y="3143164"/>
              <a:ext cx="1603717" cy="17162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7E7EF-65EB-45F0-8930-65BCCCE94414}"/>
                </a:ext>
              </a:extLst>
            </p:cNvPr>
            <p:cNvSpPr txBox="1"/>
            <p:nvPr/>
          </p:nvSpPr>
          <p:spPr>
            <a:xfrm>
              <a:off x="10340343" y="3995225"/>
              <a:ext cx="6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3.14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1502DE-D45C-480C-9269-CB8AA9D42DF3}"/>
                    </a:ext>
                  </a:extLst>
                </p:cNvPr>
                <p:cNvSpPr txBox="1"/>
                <p:nvPr/>
              </p:nvSpPr>
              <p:spPr>
                <a:xfrm>
                  <a:off x="9437962" y="3392811"/>
                  <a:ext cx="703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1502DE-D45C-480C-9269-CB8AA9D42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962" y="3392811"/>
                  <a:ext cx="7039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062EA0-9FBA-4ED0-B821-14BF6DD8A1F4}"/>
                </a:ext>
              </a:extLst>
            </p:cNvPr>
            <p:cNvSpPr txBox="1"/>
            <p:nvPr/>
          </p:nvSpPr>
          <p:spPr>
            <a:xfrm>
              <a:off x="9219919" y="3981157"/>
              <a:ext cx="49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018D8C-B94E-4542-BE16-DBCA80059BC7}"/>
                </a:ext>
              </a:extLst>
            </p:cNvPr>
            <p:cNvSpPr txBox="1"/>
            <p:nvPr/>
          </p:nvSpPr>
          <p:spPr>
            <a:xfrm>
              <a:off x="11310426" y="4023360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2EC47-5761-4A83-A9B9-94A29F0E1F7B}"/>
                </a:ext>
              </a:extLst>
            </p:cNvPr>
            <p:cNvSpPr txBox="1"/>
            <p:nvPr/>
          </p:nvSpPr>
          <p:spPr>
            <a:xfrm>
              <a:off x="9608236" y="2474839"/>
              <a:ext cx="78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A66502-6C84-445E-BBCD-5D457FF61586}"/>
                </a:ext>
              </a:extLst>
            </p:cNvPr>
            <p:cNvSpPr/>
            <p:nvPr/>
          </p:nvSpPr>
          <p:spPr>
            <a:xfrm>
              <a:off x="9548447" y="340614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53593F-6C00-46B3-945F-6D60B43D1DE3}"/>
                </a:ext>
              </a:extLst>
            </p:cNvPr>
            <p:cNvSpPr/>
            <p:nvPr/>
          </p:nvSpPr>
          <p:spPr>
            <a:xfrm>
              <a:off x="8032652" y="2474839"/>
              <a:ext cx="3910819" cy="282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03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B1086F-66E8-475E-AF93-CE096E03FF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964594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(ii)Evaluate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where C is the circle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|=3.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B1086F-66E8-475E-AF93-CE096E03F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964594" cy="1325563"/>
              </a:xfr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ABFD-C39D-482B-813D-0C970F11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504"/>
                <a:ext cx="10515600" cy="510208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4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2 which is inside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4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2−1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=</m:t>
                      </m:r>
                      <m:r>
                        <m:rPr>
                          <m:nor/>
                        </m:rPr>
                        <a:rPr lang="en-US" sz="4000" b="0" dirty="0"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=</m:t>
                    </m:r>
                    <m:r>
                      <m:rPr>
                        <m:nor/>
                      </m:rPr>
                      <a:rPr lang="en-US" sz="4000" dirty="0"/>
                      <m:t> </m:t>
                    </m:r>
                    <m:limLow>
                      <m:limLow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ABFD-C39D-482B-813D-0C970F11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504"/>
                <a:ext cx="10515600" cy="5102087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746CF-C45E-4F22-B485-F8CB24311512}"/>
              </a:ext>
            </a:extLst>
          </p:cNvPr>
          <p:cNvGrpSpPr/>
          <p:nvPr/>
        </p:nvGrpSpPr>
        <p:grpSpPr>
          <a:xfrm>
            <a:off x="8032652" y="2474839"/>
            <a:ext cx="4065565" cy="2828681"/>
            <a:chOff x="8032652" y="2474839"/>
            <a:chExt cx="4065565" cy="2828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0B5F7A7-A155-4DBA-A3F8-4D46DAA50BC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187397" y="4023360"/>
              <a:ext cx="3516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575D76-2D57-493F-9871-D0942AE0E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0099" y="2588456"/>
              <a:ext cx="1" cy="24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EE27DE-E01D-40BB-B9D5-8A21D7F019A3}"/>
                </a:ext>
              </a:extLst>
            </p:cNvPr>
            <p:cNvSpPr/>
            <p:nvPr/>
          </p:nvSpPr>
          <p:spPr>
            <a:xfrm>
              <a:off x="8778240" y="3143164"/>
              <a:ext cx="1603717" cy="17162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F88554-B66D-4718-AA64-1DBD53550A23}"/>
                </a:ext>
              </a:extLst>
            </p:cNvPr>
            <p:cNvSpPr txBox="1"/>
            <p:nvPr/>
          </p:nvSpPr>
          <p:spPr>
            <a:xfrm>
              <a:off x="10340343" y="3995225"/>
              <a:ext cx="6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9AA750-D7A6-45FE-88FA-C57AD614801A}"/>
                    </a:ext>
                  </a:extLst>
                </p:cNvPr>
                <p:cNvSpPr txBox="1"/>
                <p:nvPr/>
              </p:nvSpPr>
              <p:spPr>
                <a:xfrm>
                  <a:off x="9677990" y="3995225"/>
                  <a:ext cx="703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9AA750-D7A6-45FE-88FA-C57AD6148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7990" y="3995225"/>
                  <a:ext cx="7039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C43B6-F770-476F-9CF7-ED191E10C703}"/>
                </a:ext>
              </a:extLst>
            </p:cNvPr>
            <p:cNvSpPr txBox="1"/>
            <p:nvPr/>
          </p:nvSpPr>
          <p:spPr>
            <a:xfrm>
              <a:off x="9219919" y="3981157"/>
              <a:ext cx="49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F7B66A-2E44-4942-B2C0-53C562B7FC6D}"/>
                </a:ext>
              </a:extLst>
            </p:cNvPr>
            <p:cNvSpPr txBox="1"/>
            <p:nvPr/>
          </p:nvSpPr>
          <p:spPr>
            <a:xfrm>
              <a:off x="11310426" y="4023360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E3076C-76D2-4A95-971F-1672F9BCE7A5}"/>
                </a:ext>
              </a:extLst>
            </p:cNvPr>
            <p:cNvSpPr txBox="1"/>
            <p:nvPr/>
          </p:nvSpPr>
          <p:spPr>
            <a:xfrm>
              <a:off x="9608236" y="2474839"/>
              <a:ext cx="78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5E29F-DA22-4163-8876-604964991DF6}"/>
                </a:ext>
              </a:extLst>
            </p:cNvPr>
            <p:cNvSpPr/>
            <p:nvPr/>
          </p:nvSpPr>
          <p:spPr>
            <a:xfrm>
              <a:off x="8032652" y="2474839"/>
              <a:ext cx="3910819" cy="282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0A16E3-5556-401A-8DCE-7E2E6FBEE2D9}"/>
                </a:ext>
              </a:extLst>
            </p:cNvPr>
            <p:cNvSpPr/>
            <p:nvPr/>
          </p:nvSpPr>
          <p:spPr>
            <a:xfrm>
              <a:off x="9951451" y="398116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9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5FD95-C212-4375-A515-45F07F0F9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(iii)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|=4.</m:t>
                    </m:r>
                  </m:oMath>
                </a14:m>
                <a:br>
                  <a:rPr lang="en-US" sz="2400" dirty="0"/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5FD95-C212-4375-A515-45F07F0F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5DE20-AF9D-4D27-9E12-D85E00E15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singular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outside the circle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|=4.</m:t>
                    </m:r>
                  </m:oMath>
                </a14:m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∗0=0.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5DE20-AF9D-4D27-9E12-D85E00E15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BF7C05B-9CB8-4275-9D0D-6E2D34E0BFED}"/>
              </a:ext>
            </a:extLst>
          </p:cNvPr>
          <p:cNvGrpSpPr/>
          <p:nvPr/>
        </p:nvGrpSpPr>
        <p:grpSpPr>
          <a:xfrm>
            <a:off x="8032652" y="2474839"/>
            <a:ext cx="4065565" cy="2828681"/>
            <a:chOff x="8032652" y="2474839"/>
            <a:chExt cx="4065565" cy="28286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A90C797-D144-44FB-96EA-C18DB53599D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187397" y="4023360"/>
              <a:ext cx="3516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2A76E0-F308-4DA7-81DA-A2D3193BF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0099" y="2588456"/>
              <a:ext cx="1" cy="24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23CF57-3C67-4F02-A60A-1F743B863FA7}"/>
                </a:ext>
              </a:extLst>
            </p:cNvPr>
            <p:cNvSpPr/>
            <p:nvPr/>
          </p:nvSpPr>
          <p:spPr>
            <a:xfrm>
              <a:off x="8778240" y="3143164"/>
              <a:ext cx="1603717" cy="17162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8FE8F-50D3-4E8A-9FDE-F9E0DE81E065}"/>
                </a:ext>
              </a:extLst>
            </p:cNvPr>
            <p:cNvSpPr txBox="1"/>
            <p:nvPr/>
          </p:nvSpPr>
          <p:spPr>
            <a:xfrm>
              <a:off x="10340343" y="3995225"/>
              <a:ext cx="6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D7F864-7C58-46DB-9115-C3BFF917B5C8}"/>
                    </a:ext>
                  </a:extLst>
                </p:cNvPr>
                <p:cNvSpPr txBox="1"/>
                <p:nvPr/>
              </p:nvSpPr>
              <p:spPr>
                <a:xfrm>
                  <a:off x="10606459" y="4023359"/>
                  <a:ext cx="703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D7F864-7C58-46DB-9115-C3BFF917B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459" y="4023359"/>
                  <a:ext cx="7039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8062BA-822B-4D14-8061-1064B8D0CCFA}"/>
                </a:ext>
              </a:extLst>
            </p:cNvPr>
            <p:cNvSpPr txBox="1"/>
            <p:nvPr/>
          </p:nvSpPr>
          <p:spPr>
            <a:xfrm>
              <a:off x="9219919" y="3981157"/>
              <a:ext cx="49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3FE5DE-8C8F-4F24-8353-9671CB54E121}"/>
                </a:ext>
              </a:extLst>
            </p:cNvPr>
            <p:cNvSpPr txBox="1"/>
            <p:nvPr/>
          </p:nvSpPr>
          <p:spPr>
            <a:xfrm>
              <a:off x="11310426" y="4023360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004EB2-CDAA-480C-9CFA-2454CEC905A0}"/>
                </a:ext>
              </a:extLst>
            </p:cNvPr>
            <p:cNvSpPr txBox="1"/>
            <p:nvPr/>
          </p:nvSpPr>
          <p:spPr>
            <a:xfrm>
              <a:off x="9608236" y="2474839"/>
              <a:ext cx="78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874863-5065-4412-899B-063AC5309F3E}"/>
                </a:ext>
              </a:extLst>
            </p:cNvPr>
            <p:cNvSpPr/>
            <p:nvPr/>
          </p:nvSpPr>
          <p:spPr>
            <a:xfrm>
              <a:off x="8032652" y="2474839"/>
              <a:ext cx="3910819" cy="282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52FF4C-CD4F-417C-A6BB-9AB69F1FC88D}"/>
                </a:ext>
              </a:extLst>
            </p:cNvPr>
            <p:cNvSpPr/>
            <p:nvPr/>
          </p:nvSpPr>
          <p:spPr>
            <a:xfrm>
              <a:off x="10887523" y="399521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0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91" y="93137"/>
                <a:ext cx="11260017" cy="90051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ellipse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sin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𝑖 9 cos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1" y="93137"/>
                <a:ext cx="11260017" cy="900511"/>
              </a:xfrm>
              <a:prstGeom prst="rect">
                <a:avLst/>
              </a:prstGeo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91" y="1156247"/>
                <a:ext cx="10515600" cy="4842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 is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2 which is inside the ellipse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sin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𝑖 9 cos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∗1=2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1" y="1156247"/>
                <a:ext cx="10515600" cy="4842459"/>
              </a:xfrm>
              <a:prstGeom prst="rect">
                <a:avLst/>
              </a:prstGeom>
              <a:blipFill>
                <a:blip r:embed="rId3"/>
                <a:stretch>
                  <a:fillRect l="-115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2B282C-58E3-4E40-B0F6-E13DE383BF00}"/>
              </a:ext>
            </a:extLst>
          </p:cNvPr>
          <p:cNvGrpSpPr/>
          <p:nvPr/>
        </p:nvGrpSpPr>
        <p:grpSpPr>
          <a:xfrm>
            <a:off x="8032652" y="2474839"/>
            <a:ext cx="4065565" cy="2886736"/>
            <a:chOff x="8032652" y="2474839"/>
            <a:chExt cx="4065565" cy="288673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F87C4F0-D6B2-4921-8907-DD41239186B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187397" y="4023360"/>
              <a:ext cx="3516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8BD239-2B9D-49BA-978C-11FDD7BBD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0100" y="2588456"/>
              <a:ext cx="14066" cy="27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593557-288B-43FC-81EC-4D60D3FA5BB2}"/>
                </a:ext>
              </a:extLst>
            </p:cNvPr>
            <p:cNvSpPr/>
            <p:nvPr/>
          </p:nvSpPr>
          <p:spPr>
            <a:xfrm>
              <a:off x="8932966" y="2834640"/>
              <a:ext cx="1322395" cy="22156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2DA1B3F-888A-4D4E-99B6-C224BA6C4394}"/>
                    </a:ext>
                  </a:extLst>
                </p:cNvPr>
                <p:cNvSpPr txBox="1"/>
                <p:nvPr/>
              </p:nvSpPr>
              <p:spPr>
                <a:xfrm>
                  <a:off x="9437962" y="3392811"/>
                  <a:ext cx="703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2DA1B3F-888A-4D4E-99B6-C224BA6C4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962" y="3392811"/>
                  <a:ext cx="7039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E8C9E9-F10A-4EA9-A7AD-F5700CD0BE2C}"/>
                </a:ext>
              </a:extLst>
            </p:cNvPr>
            <p:cNvSpPr txBox="1"/>
            <p:nvPr/>
          </p:nvSpPr>
          <p:spPr>
            <a:xfrm>
              <a:off x="9219919" y="3981157"/>
              <a:ext cx="49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9DBA3C-10AD-4AF3-99D3-8FE38D05CBCC}"/>
                </a:ext>
              </a:extLst>
            </p:cNvPr>
            <p:cNvSpPr txBox="1"/>
            <p:nvPr/>
          </p:nvSpPr>
          <p:spPr>
            <a:xfrm>
              <a:off x="11310426" y="4023360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C3ABD-D3D2-4DEB-8E67-210755805AA8}"/>
                </a:ext>
              </a:extLst>
            </p:cNvPr>
            <p:cNvSpPr txBox="1"/>
            <p:nvPr/>
          </p:nvSpPr>
          <p:spPr>
            <a:xfrm>
              <a:off x="9608236" y="2474839"/>
              <a:ext cx="78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61561D-DBE5-4E9B-B81C-878D74F70C64}"/>
                </a:ext>
              </a:extLst>
            </p:cNvPr>
            <p:cNvSpPr/>
            <p:nvPr/>
          </p:nvSpPr>
          <p:spPr>
            <a:xfrm>
              <a:off x="9548447" y="340614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B7FC4C-A8A0-4F52-BC19-402E24461DE4}"/>
                </a:ext>
              </a:extLst>
            </p:cNvPr>
            <p:cNvSpPr/>
            <p:nvPr/>
          </p:nvSpPr>
          <p:spPr>
            <a:xfrm>
              <a:off x="8032652" y="2474839"/>
              <a:ext cx="3910819" cy="282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0C9185-3360-4F9F-9EEA-2128CF5BBD97}"/>
                    </a:ext>
                  </a:extLst>
                </p:cNvPr>
                <p:cNvSpPr txBox="1"/>
                <p:nvPr/>
              </p:nvSpPr>
              <p:spPr>
                <a:xfrm>
                  <a:off x="9157198" y="2558535"/>
                  <a:ext cx="618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A0C9185-3360-4F9F-9EEA-2128CF5BB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7198" y="2558535"/>
                  <a:ext cx="6189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C15BD8-2921-4058-A04C-1653F625FA15}"/>
                    </a:ext>
                  </a:extLst>
                </p:cNvPr>
                <p:cNvSpPr txBox="1"/>
                <p:nvPr/>
              </p:nvSpPr>
              <p:spPr>
                <a:xfrm>
                  <a:off x="8389357" y="3981157"/>
                  <a:ext cx="618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C15BD8-2921-4058-A04C-1653F625F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9357" y="3981157"/>
                  <a:ext cx="6189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5345F9-2163-4D8F-B427-A19128D3DB62}"/>
                    </a:ext>
                  </a:extLst>
                </p:cNvPr>
                <p:cNvSpPr txBox="1"/>
                <p:nvPr/>
              </p:nvSpPr>
              <p:spPr>
                <a:xfrm>
                  <a:off x="10121134" y="4001294"/>
                  <a:ext cx="618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5345F9-2163-4D8F-B427-A19128D3D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34" y="4001294"/>
                  <a:ext cx="6189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8E4C2E-5B9F-4974-8F71-8819E22E7C5A}"/>
                    </a:ext>
                  </a:extLst>
                </p:cNvPr>
                <p:cNvSpPr txBox="1"/>
                <p:nvPr/>
              </p:nvSpPr>
              <p:spPr>
                <a:xfrm>
                  <a:off x="9596839" y="4992243"/>
                  <a:ext cx="443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8E4C2E-5B9F-4974-8F71-8819E22E7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839" y="4992243"/>
                  <a:ext cx="44370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3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347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491" y="394620"/>
                <a:ext cx="11260017" cy="76656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Evaluate by CRT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1" y="394620"/>
                <a:ext cx="11260017" cy="766560"/>
              </a:xfrm>
              <a:prstGeom prst="rect">
                <a:avLst/>
              </a:prstGeom>
              <a:blipFill>
                <a:blip r:embed="rId2"/>
                <a:stretch>
                  <a:fillRect l="-81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point’s are at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both of them are of order 1 which are inside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2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  <a:blipFill>
                <a:blip r:embed="rId3"/>
                <a:stretch>
                  <a:fillRect l="-754" r="-754" b="-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561EEF1-6A4F-4DCC-B300-5DB6DE52A7A8}"/>
              </a:ext>
            </a:extLst>
          </p:cNvPr>
          <p:cNvGrpSpPr/>
          <p:nvPr/>
        </p:nvGrpSpPr>
        <p:grpSpPr>
          <a:xfrm>
            <a:off x="8032652" y="2474839"/>
            <a:ext cx="4065565" cy="2828681"/>
            <a:chOff x="8032652" y="2474839"/>
            <a:chExt cx="4065565" cy="282868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513D23-BEED-4CC4-BD63-A6ACC319120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187397" y="4023360"/>
              <a:ext cx="3516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68CC-C0BC-434B-870A-F89E7AD80528}"/>
                </a:ext>
              </a:extLst>
            </p:cNvPr>
            <p:cNvSpPr/>
            <p:nvPr/>
          </p:nvSpPr>
          <p:spPr>
            <a:xfrm>
              <a:off x="9158069" y="3179298"/>
              <a:ext cx="1603717" cy="17162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E38DF4-A727-42AA-98B7-F62B186C2AFA}"/>
                </a:ext>
              </a:extLst>
            </p:cNvPr>
            <p:cNvSpPr txBox="1"/>
            <p:nvPr/>
          </p:nvSpPr>
          <p:spPr>
            <a:xfrm>
              <a:off x="10733653" y="4037427"/>
              <a:ext cx="6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87627-0994-4C45-9AC2-AC114EAFC4EC}"/>
                </a:ext>
              </a:extLst>
            </p:cNvPr>
            <p:cNvSpPr txBox="1"/>
            <p:nvPr/>
          </p:nvSpPr>
          <p:spPr>
            <a:xfrm>
              <a:off x="9906945" y="4023360"/>
              <a:ext cx="7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3F4733-F60F-44E0-879C-2AB8D2935D41}"/>
                </a:ext>
              </a:extLst>
            </p:cNvPr>
            <p:cNvSpPr txBox="1"/>
            <p:nvPr/>
          </p:nvSpPr>
          <p:spPr>
            <a:xfrm>
              <a:off x="9219919" y="3981157"/>
              <a:ext cx="49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C3E634-0B14-4310-A221-9A907D635B60}"/>
                </a:ext>
              </a:extLst>
            </p:cNvPr>
            <p:cNvSpPr txBox="1"/>
            <p:nvPr/>
          </p:nvSpPr>
          <p:spPr>
            <a:xfrm>
              <a:off x="11310426" y="4023360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Re{z}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69CF02-3D90-4080-8A5F-3983919F4F34}"/>
                </a:ext>
              </a:extLst>
            </p:cNvPr>
            <p:cNvSpPr txBox="1"/>
            <p:nvPr/>
          </p:nvSpPr>
          <p:spPr>
            <a:xfrm>
              <a:off x="9608236" y="2474839"/>
              <a:ext cx="78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{z}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487D7C-88EF-4980-ADE7-F08B33EBB29E}"/>
                </a:ext>
              </a:extLst>
            </p:cNvPr>
            <p:cNvSpPr/>
            <p:nvPr/>
          </p:nvSpPr>
          <p:spPr>
            <a:xfrm>
              <a:off x="8032652" y="2474839"/>
              <a:ext cx="3910819" cy="282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1C2062B-A3FE-4F8A-B356-4E313F8AC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0099" y="2588456"/>
              <a:ext cx="1" cy="24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42E19D-54BC-4003-B210-666D52EEC857}"/>
                </a:ext>
              </a:extLst>
            </p:cNvPr>
            <p:cNvSpPr/>
            <p:nvPr/>
          </p:nvSpPr>
          <p:spPr>
            <a:xfrm>
              <a:off x="9973321" y="399522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809715-1758-4753-A8DD-6A77BF56C536}"/>
                </a:ext>
              </a:extLst>
            </p:cNvPr>
            <p:cNvSpPr/>
            <p:nvPr/>
          </p:nvSpPr>
          <p:spPr>
            <a:xfrm>
              <a:off x="9548976" y="399522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D826FC-0212-4971-8095-DF93EEB199F0}"/>
                </a:ext>
              </a:extLst>
            </p:cNvPr>
            <p:cNvCxnSpPr>
              <a:cxnSpLocks/>
              <a:stCxn id="31" idx="7"/>
              <a:endCxn id="23" idx="7"/>
            </p:cNvCxnSpPr>
            <p:nvPr/>
          </p:nvCxnSpPr>
          <p:spPr>
            <a:xfrm flipV="1">
              <a:off x="10012345" y="3430638"/>
              <a:ext cx="514582" cy="571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64EFE2-2A67-4B83-AF07-3F44ED19CAF5}"/>
                    </a:ext>
                  </a:extLst>
                </p:cNvPr>
                <p:cNvSpPr txBox="1"/>
                <p:nvPr/>
              </p:nvSpPr>
              <p:spPr>
                <a:xfrm>
                  <a:off x="9713454" y="3402597"/>
                  <a:ext cx="7980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64EFE2-2A67-4B83-AF07-3F44ED19C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3454" y="3402597"/>
                  <a:ext cx="7980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F5878-4EE8-4EA7-A1C0-6CEE7194E5D5}"/>
                    </a:ext>
                  </a:extLst>
                </p:cNvPr>
                <p:cNvSpPr txBox="1"/>
                <p:nvPr/>
              </p:nvSpPr>
              <p:spPr>
                <a:xfrm>
                  <a:off x="8541974" y="3995225"/>
                  <a:ext cx="7980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0F5878-4EE8-4EA7-A1C0-6CEE7194E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974" y="3995225"/>
                  <a:ext cx="7980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8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CDD04E-BE04-434D-8CD4-2305C655DAFA}"/>
              </a:ext>
            </a:extLst>
          </p:cNvPr>
          <p:cNvSpPr/>
          <p:nvPr/>
        </p:nvSpPr>
        <p:spPr>
          <a:xfrm>
            <a:off x="515816" y="492369"/>
            <a:ext cx="11160370" cy="60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3887-F353-4797-87A9-90AD0CA4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/>
              <p:nvPr/>
            </p:nvSpPr>
            <p:spPr>
              <a:xfrm>
                <a:off x="647114" y="657915"/>
                <a:ext cx="10860258" cy="644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 integrals using CRT (if possible):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consists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contour as 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(ii)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−3|=4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−5|=1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(iii)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|=4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4" y="657915"/>
                <a:ext cx="10860258" cy="6446380"/>
              </a:xfrm>
              <a:prstGeom prst="rect">
                <a:avLst/>
              </a:prstGeom>
              <a:blipFill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DBE889-4E5D-4B3D-A361-4F3CA956473F}"/>
</file>

<file path=customXml/itemProps2.xml><?xml version="1.0" encoding="utf-8"?>
<ds:datastoreItem xmlns:ds="http://schemas.openxmlformats.org/officeDocument/2006/customXml" ds:itemID="{E788E3C9-A220-4495-92DD-EA920F936F53}"/>
</file>

<file path=customXml/itemProps3.xml><?xml version="1.0" encoding="utf-8"?>
<ds:datastoreItem xmlns:ds="http://schemas.openxmlformats.org/officeDocument/2006/customXml" ds:itemID="{B878CB57-F629-4293-9667-D8480DDB033D}"/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745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Complex Integration using Cauchy’s Residue Theorem (Part-2) Exercise:7.1</vt:lpstr>
      <vt:lpstr>PowerPoint Presentation</vt:lpstr>
      <vt:lpstr>Cauchy Residue Theorem (CRT):</vt:lpstr>
      <vt:lpstr>Example: (i) Evaluate by CRT ∮129_C▒〖" "  dz/(z-2i)〗where Cis the circle |z|=3.14.</vt:lpstr>
      <vt:lpstr>Example: (ii)Evaluate by CRT ∮129_C▒〖" "  (sinπ" " z)/(z-2)^2  dz〗, where C is the circle|z|=3.</vt:lpstr>
      <vt:lpstr>Example: (iii) Evaluate ∮129_C▒〖" "  dz/(z-6)^10 〗 where C is the circle |z|=4. 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 Residue Theorem (Part-2) Exercise:7.1</dc:title>
  <dc:creator>Roushanara Begum</dc:creator>
  <cp:lastModifiedBy>Roushanara Begum</cp:lastModifiedBy>
  <cp:revision>47</cp:revision>
  <dcterms:created xsi:type="dcterms:W3CDTF">2020-04-24T06:51:23Z</dcterms:created>
  <dcterms:modified xsi:type="dcterms:W3CDTF">2020-11-21T12:16:34Z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