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86"/>
    <a:srgbClr val="005424"/>
    <a:srgbClr val="001007"/>
    <a:srgbClr val="FF0000"/>
    <a:srgbClr val="99FF66"/>
    <a:srgbClr val="FFFF99"/>
    <a:srgbClr val="E8E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3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8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0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5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4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6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4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.jpe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13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71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12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27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274" y="-562707"/>
            <a:ext cx="12998548" cy="80045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12388" y="1308297"/>
            <a:ext cx="8567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6">
                    <a:lumMod val="40000"/>
                    <a:lumOff val="60000"/>
                  </a:schemeClr>
                </a:solidFill>
                <a:latin typeface="DK Crayonista" panose="03070502040802010104" pitchFamily="66" charset="0"/>
              </a:rPr>
              <a:t>Complex Variable, Laplace &amp; Z- transformation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1016" y="3488788"/>
            <a:ext cx="4149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Lecture 02</a:t>
            </a:r>
          </a:p>
        </p:txBody>
      </p:sp>
    </p:spTree>
    <p:extLst>
      <p:ext uri="{BB962C8B-B14F-4D97-AF65-F5344CB8AC3E}">
        <p14:creationId xmlns:p14="http://schemas.microsoft.com/office/powerpoint/2010/main" val="94106063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260" y="-774350"/>
            <a:ext cx="13004800" cy="8157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6686" y="580571"/>
            <a:ext cx="1049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Sample MCQ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314" y="1503901"/>
            <a:ext cx="449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3200" b="0" dirty="0">
              <a:solidFill>
                <a:schemeClr val="bg1">
                  <a:lumMod val="95000"/>
                </a:schemeClr>
              </a:solidFill>
              <a:latin typeface="DK Crayonista" panose="03070502040802010104" pitchFamily="66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09385" y="1226902"/>
                <a:ext cx="106475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−5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85" y="1226902"/>
                <a:ext cx="10647510" cy="400110"/>
              </a:xfrm>
              <a:prstGeom prst="rect">
                <a:avLst/>
              </a:prstGeom>
              <a:blipFill>
                <a:blip r:embed="rId4"/>
                <a:stretch>
                  <a:fillRect l="-630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1976" y="1918447"/>
                <a:ext cx="2097742" cy="521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(a)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!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6" y="1918447"/>
                <a:ext cx="2097742" cy="521168"/>
              </a:xfrm>
              <a:prstGeom prst="rect">
                <a:avLst/>
              </a:prstGeom>
              <a:blipFill>
                <a:blip r:embed="rId5"/>
                <a:stretch>
                  <a:fillRect l="-319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5548" y="1873623"/>
                <a:ext cx="2097742" cy="521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(b)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 !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48" y="1873623"/>
                <a:ext cx="2097742" cy="521168"/>
              </a:xfrm>
              <a:prstGeom prst="rect">
                <a:avLst/>
              </a:prstGeom>
              <a:blipFill>
                <a:blip r:embed="rId6"/>
                <a:stretch>
                  <a:fillRect l="-2907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35381" y="1864662"/>
                <a:ext cx="2097742" cy="521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(c)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381" y="1864662"/>
                <a:ext cx="2097742" cy="521168"/>
              </a:xfrm>
              <a:prstGeom prst="rect">
                <a:avLst/>
              </a:prstGeom>
              <a:blipFill>
                <a:blip r:embed="rId7"/>
                <a:stretch>
                  <a:fillRect l="-319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24157" y="1837769"/>
                <a:ext cx="2097742" cy="521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(d)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157" y="1837769"/>
                <a:ext cx="2097742" cy="521168"/>
              </a:xfrm>
              <a:prstGeom prst="rect">
                <a:avLst/>
              </a:prstGeom>
              <a:blipFill>
                <a:blip r:embed="rId8"/>
                <a:stretch>
                  <a:fillRect l="-2899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7314" y="2832847"/>
                <a:ext cx="9607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14" y="2832847"/>
                <a:ext cx="9607604" cy="369332"/>
              </a:xfrm>
              <a:prstGeom prst="rect">
                <a:avLst/>
              </a:prstGeom>
              <a:blipFill>
                <a:blip r:embed="rId9"/>
                <a:stretch>
                  <a:fillRect l="-57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9178" y="3422822"/>
                <a:ext cx="1680519" cy="521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8" y="3422822"/>
                <a:ext cx="1680519" cy="521233"/>
              </a:xfrm>
              <a:prstGeom prst="rect">
                <a:avLst/>
              </a:prstGeom>
              <a:blipFill>
                <a:blip r:embed="rId10"/>
                <a:stretch>
                  <a:fillRect l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15548" y="3422822"/>
                <a:ext cx="1680519" cy="491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48" y="3422822"/>
                <a:ext cx="1680519" cy="491545"/>
              </a:xfrm>
              <a:prstGeom prst="rect">
                <a:avLst/>
              </a:prstGeom>
              <a:blipFill>
                <a:blip r:embed="rId11"/>
                <a:stretch>
                  <a:fillRect l="-2899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93270" y="3452510"/>
                <a:ext cx="1680519" cy="512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270" y="3452510"/>
                <a:ext cx="1680519" cy="512961"/>
              </a:xfrm>
              <a:prstGeom prst="rect">
                <a:avLst/>
              </a:prstGeom>
              <a:blipFill>
                <a:blip r:embed="rId12"/>
                <a:stretch>
                  <a:fillRect l="-3261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236630" y="3412113"/>
                <a:ext cx="1680519" cy="512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630" y="3412113"/>
                <a:ext cx="1680519" cy="512961"/>
              </a:xfrm>
              <a:prstGeom prst="rect">
                <a:avLst/>
              </a:prstGeom>
              <a:blipFill>
                <a:blip r:embed="rId13"/>
                <a:stretch>
                  <a:fillRect l="-2899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4400" y="4139514"/>
                <a:ext cx="7784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139514"/>
                <a:ext cx="7784757" cy="369332"/>
              </a:xfrm>
              <a:prstGeom prst="rect">
                <a:avLst/>
              </a:prstGeom>
              <a:blipFill>
                <a:blip r:embed="rId14"/>
                <a:stretch>
                  <a:fillRect l="-6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451123" y="4744995"/>
                <a:ext cx="1466025" cy="56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(d)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−25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123" y="4744995"/>
                <a:ext cx="1466025" cy="568745"/>
              </a:xfrm>
              <a:prstGeom prst="rect">
                <a:avLst/>
              </a:prstGeom>
              <a:blipFill>
                <a:blip r:embed="rId15"/>
                <a:stretch>
                  <a:fillRect l="-4149"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06309" y="4736754"/>
                <a:ext cx="1466025" cy="56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(c)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−25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309" y="4736754"/>
                <a:ext cx="1466025" cy="568745"/>
              </a:xfrm>
              <a:prstGeom prst="rect">
                <a:avLst/>
              </a:prstGeom>
              <a:blipFill>
                <a:blip r:embed="rId16"/>
                <a:stretch>
                  <a:fillRect l="-4149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418697" y="4691444"/>
                <a:ext cx="1466025" cy="56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(b)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97" y="4691444"/>
                <a:ext cx="1466025" cy="568745"/>
              </a:xfrm>
              <a:prstGeom prst="rect">
                <a:avLst/>
              </a:prstGeom>
              <a:blipFill>
                <a:blip r:embed="rId17"/>
                <a:stretch>
                  <a:fillRect l="-4583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10950" y="4683203"/>
                <a:ext cx="1466025" cy="504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(a)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950" y="4683203"/>
                <a:ext cx="1466025" cy="504112"/>
              </a:xfrm>
              <a:prstGeom prst="rect">
                <a:avLst/>
              </a:prstGeom>
              <a:blipFill>
                <a:blip r:embed="rId18"/>
                <a:stretch>
                  <a:fillRect l="-4583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071637"/>
      </p:ext>
    </p:extLst>
  </p:cSld>
  <p:clrMapOvr>
    <a:masterClrMapping/>
  </p:clrMapOvr>
  <p:transition spd="slow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260" y="-774350"/>
            <a:ext cx="13004800" cy="8157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6686" y="580571"/>
            <a:ext cx="1049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Sample MCQ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314" y="1503901"/>
            <a:ext cx="449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3200" b="0" dirty="0">
              <a:solidFill>
                <a:schemeClr val="bg1">
                  <a:lumMod val="95000"/>
                </a:schemeClr>
              </a:solidFill>
              <a:latin typeface="DK Crayonista" panose="03070502040802010104" pitchFamily="66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09385" y="1226902"/>
                <a:ext cx="106475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4.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85" y="1226902"/>
                <a:ext cx="10647510" cy="400110"/>
              </a:xfrm>
              <a:prstGeom prst="rect">
                <a:avLst/>
              </a:prstGeom>
              <a:blipFill>
                <a:blip r:embed="rId4"/>
                <a:stretch>
                  <a:fillRect l="-63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1976" y="1918447"/>
                <a:ext cx="2097742" cy="514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(a)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6" y="1918447"/>
                <a:ext cx="2097742" cy="514115"/>
              </a:xfrm>
              <a:prstGeom prst="rect">
                <a:avLst/>
              </a:prstGeom>
              <a:blipFill>
                <a:blip r:embed="rId5"/>
                <a:stretch>
                  <a:fillRect l="-3198"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5548" y="1873623"/>
                <a:ext cx="2097742" cy="521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(b)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48" y="1873623"/>
                <a:ext cx="2097742" cy="521168"/>
              </a:xfrm>
              <a:prstGeom prst="rect">
                <a:avLst/>
              </a:prstGeom>
              <a:blipFill>
                <a:blip r:embed="rId6"/>
                <a:stretch>
                  <a:fillRect l="-2907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35381" y="1864662"/>
                <a:ext cx="2097742" cy="521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(c)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381" y="1864662"/>
                <a:ext cx="2097742" cy="521168"/>
              </a:xfrm>
              <a:prstGeom prst="rect">
                <a:avLst/>
              </a:prstGeom>
              <a:blipFill>
                <a:blip r:embed="rId7"/>
                <a:stretch>
                  <a:fillRect l="-319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324157" y="1837769"/>
            <a:ext cx="20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(d) none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7314" y="2832847"/>
                <a:ext cx="9607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5</a:t>
                </a:r>
                <a:r>
                  <a:rPr lang="en-US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14" y="2832847"/>
                <a:ext cx="9607604" cy="369332"/>
              </a:xfrm>
              <a:prstGeom prst="rect">
                <a:avLst/>
              </a:prstGeom>
              <a:blipFill>
                <a:blip r:embed="rId8"/>
                <a:stretch>
                  <a:fillRect l="-57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9178" y="3422822"/>
                <a:ext cx="1680519" cy="521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8" y="3422822"/>
                <a:ext cx="1680519" cy="521233"/>
              </a:xfrm>
              <a:prstGeom prst="rect">
                <a:avLst/>
              </a:prstGeom>
              <a:blipFill>
                <a:blip r:embed="rId9"/>
                <a:stretch>
                  <a:fillRect l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15548" y="3422822"/>
                <a:ext cx="1680519" cy="552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48" y="3422822"/>
                <a:ext cx="1680519" cy="552780"/>
              </a:xfrm>
              <a:prstGeom prst="rect">
                <a:avLst/>
              </a:prstGeom>
              <a:blipFill>
                <a:blip r:embed="rId10"/>
                <a:stretch>
                  <a:fillRect l="-2899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93270" y="3452510"/>
                <a:ext cx="1680519" cy="512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270" y="3452510"/>
                <a:ext cx="1680519" cy="512961"/>
              </a:xfrm>
              <a:prstGeom prst="rect">
                <a:avLst/>
              </a:prstGeom>
              <a:blipFill>
                <a:blip r:embed="rId11"/>
                <a:stretch>
                  <a:fillRect l="-3261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236630" y="3412113"/>
                <a:ext cx="1680519" cy="512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630" y="3412113"/>
                <a:ext cx="1680519" cy="512961"/>
              </a:xfrm>
              <a:prstGeom prst="rect">
                <a:avLst/>
              </a:prstGeom>
              <a:blipFill>
                <a:blip r:embed="rId12"/>
                <a:stretch>
                  <a:fillRect l="-2899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411354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7336" y="-596917"/>
            <a:ext cx="12998548" cy="80045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10098" y="423870"/>
            <a:ext cx="6583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This Lecture Covers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36210" y="1090714"/>
                <a:ext cx="1071958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1. Laplace Transformation Using First Shifting Property.</a:t>
                </a:r>
              </a:p>
              <a:p>
                <a:r>
                  <a:rPr lang="en-US" sz="40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2. Some Examples &amp; Exercises on First Shifting Property.</a:t>
                </a:r>
              </a:p>
              <a:p>
                <a:r>
                  <a:rPr lang="en-US" sz="40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3. Laplace Transformation Using Multiplication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40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 Property.</a:t>
                </a:r>
              </a:p>
              <a:p>
                <a:r>
                  <a:rPr lang="en-US" sz="40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4. Some Examples &amp; Exercises on Multiplication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40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Property.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10" y="1090714"/>
                <a:ext cx="10719580" cy="2554545"/>
              </a:xfrm>
              <a:prstGeom prst="rect">
                <a:avLst/>
              </a:prstGeom>
              <a:blipFill>
                <a:blip r:embed="rId4"/>
                <a:stretch>
                  <a:fillRect l="-2048" t="-4296" r="-1706" b="-10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34469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-101600"/>
            <a:ext cx="12192000" cy="6858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66" y="913536"/>
            <a:ext cx="5877053" cy="612091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230486" y="696962"/>
            <a:ext cx="561145" cy="873526"/>
            <a:chOff x="3718935" y="797691"/>
            <a:chExt cx="561145" cy="1056966"/>
          </a:xfrm>
        </p:grpSpPr>
        <p:sp>
          <p:nvSpPr>
            <p:cNvPr id="19" name="Freeform 18"/>
            <p:cNvSpPr/>
            <p:nvPr/>
          </p:nvSpPr>
          <p:spPr>
            <a:xfrm rot="186522">
              <a:off x="3718935" y="797691"/>
              <a:ext cx="561145" cy="695008"/>
            </a:xfrm>
            <a:custGeom>
              <a:avLst/>
              <a:gdLst>
                <a:gd name="connsiteX0" fmla="*/ 1172020 w 2344040"/>
                <a:gd name="connsiteY0" fmla="*/ 0 h 2639291"/>
                <a:gd name="connsiteX1" fmla="*/ 2344040 w 2344040"/>
                <a:gd name="connsiteY1" fmla="*/ 704771 h 2639291"/>
                <a:gd name="connsiteX2" fmla="*/ 1827308 w 2344040"/>
                <a:gd name="connsiteY2" fmla="*/ 1289178 h 2639291"/>
                <a:gd name="connsiteX3" fmla="*/ 1722738 w 2344040"/>
                <a:gd name="connsiteY3" fmla="*/ 1323309 h 2639291"/>
                <a:gd name="connsiteX4" fmla="*/ 1722738 w 2344040"/>
                <a:gd name="connsiteY4" fmla="*/ 2639291 h 2639291"/>
                <a:gd name="connsiteX5" fmla="*/ 621302 w 2344040"/>
                <a:gd name="connsiteY5" fmla="*/ 2639291 h 2639291"/>
                <a:gd name="connsiteX6" fmla="*/ 621302 w 2344040"/>
                <a:gd name="connsiteY6" fmla="*/ 1323309 h 2639291"/>
                <a:gd name="connsiteX7" fmla="*/ 516732 w 2344040"/>
                <a:gd name="connsiteY7" fmla="*/ 1289178 h 2639291"/>
                <a:gd name="connsiteX8" fmla="*/ 0 w 2344040"/>
                <a:gd name="connsiteY8" fmla="*/ 704771 h 2639291"/>
                <a:gd name="connsiteX9" fmla="*/ 1172020 w 2344040"/>
                <a:gd name="connsiteY9" fmla="*/ 0 h 263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44040" h="2639291">
                  <a:moveTo>
                    <a:pt x="1172020" y="0"/>
                  </a:moveTo>
                  <a:cubicBezTo>
                    <a:pt x="1819309" y="0"/>
                    <a:pt x="2344040" y="315537"/>
                    <a:pt x="2344040" y="704771"/>
                  </a:cubicBezTo>
                  <a:cubicBezTo>
                    <a:pt x="2344040" y="948042"/>
                    <a:pt x="2139067" y="1162526"/>
                    <a:pt x="1827308" y="1289178"/>
                  </a:cubicBezTo>
                  <a:lnTo>
                    <a:pt x="1722738" y="1323309"/>
                  </a:lnTo>
                  <a:lnTo>
                    <a:pt x="1722738" y="2639291"/>
                  </a:lnTo>
                  <a:lnTo>
                    <a:pt x="621302" y="2639291"/>
                  </a:lnTo>
                  <a:lnTo>
                    <a:pt x="621302" y="1323309"/>
                  </a:lnTo>
                  <a:lnTo>
                    <a:pt x="516732" y="1289178"/>
                  </a:lnTo>
                  <a:cubicBezTo>
                    <a:pt x="204973" y="1162526"/>
                    <a:pt x="0" y="948042"/>
                    <a:pt x="0" y="704771"/>
                  </a:cubicBezTo>
                  <a:cubicBezTo>
                    <a:pt x="0" y="315537"/>
                    <a:pt x="524731" y="0"/>
                    <a:pt x="1172020" y="0"/>
                  </a:cubicBezTo>
                  <a:close/>
                </a:path>
              </a:pathLst>
            </a:cu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86522">
              <a:off x="3952887" y="1475854"/>
              <a:ext cx="36752" cy="3788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/>
          <p:cNvSpPr/>
          <p:nvPr/>
        </p:nvSpPr>
        <p:spPr>
          <a:xfrm>
            <a:off x="3419786" y="1533395"/>
            <a:ext cx="93896" cy="1056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535415">
            <a:off x="1722282" y="1814068"/>
            <a:ext cx="3675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annaHandwriting" panose="03000600000000000000" pitchFamily="66" charset="0"/>
              </a:rPr>
              <a:t>First Shifting or Translation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598238">
                <a:off x="1419885" y="3249404"/>
                <a:ext cx="3736495" cy="1501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HannaHandwriting" panose="03000600000000000000" pitchFamily="66" charset="0"/>
                  </a:rPr>
                  <a:t>If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HannaHandwriting" panose="03000600000000000000" pitchFamily="66" charset="0"/>
                  </a:rPr>
                  <a:t>   then</a:t>
                </a:r>
              </a:p>
              <a:p>
                <a:pPr algn="ctr"/>
                <a:endParaRPr lang="en-US" sz="2400" dirty="0">
                  <a:latin typeface="HannaHandwriting" panose="03000600000000000000" pitchFamily="66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HannaHandwriting" panose="03000600000000000000" pitchFamily="66" charset="0"/>
                  </a:rPr>
                  <a:t> </a:t>
                </a:r>
              </a:p>
              <a:p>
                <a:pPr algn="ctr"/>
                <a:endParaRPr lang="en-US" sz="2000" dirty="0">
                  <a:latin typeface="HannaHandwriting" panose="03000600000000000000" pitchFamily="66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98238">
                <a:off x="1419885" y="3249404"/>
                <a:ext cx="3736495" cy="1501180"/>
              </a:xfrm>
              <a:prstGeom prst="rect">
                <a:avLst/>
              </a:prstGeom>
              <a:blipFill>
                <a:blip r:embed="rId4"/>
                <a:stretch>
                  <a:fillRect t="-2000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929" y="897949"/>
            <a:ext cx="5584420" cy="5432007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 rot="19644170">
            <a:off x="6198815" y="401785"/>
            <a:ext cx="561145" cy="1163071"/>
            <a:chOff x="3718935" y="797692"/>
            <a:chExt cx="561145" cy="1056965"/>
          </a:xfrm>
        </p:grpSpPr>
        <p:sp>
          <p:nvSpPr>
            <p:cNvPr id="40" name="Freeform 39"/>
            <p:cNvSpPr/>
            <p:nvPr/>
          </p:nvSpPr>
          <p:spPr>
            <a:xfrm rot="186522">
              <a:off x="3718935" y="797692"/>
              <a:ext cx="561145" cy="695008"/>
            </a:xfrm>
            <a:custGeom>
              <a:avLst/>
              <a:gdLst>
                <a:gd name="connsiteX0" fmla="*/ 1172020 w 2344040"/>
                <a:gd name="connsiteY0" fmla="*/ 0 h 2639291"/>
                <a:gd name="connsiteX1" fmla="*/ 2344040 w 2344040"/>
                <a:gd name="connsiteY1" fmla="*/ 704771 h 2639291"/>
                <a:gd name="connsiteX2" fmla="*/ 1827308 w 2344040"/>
                <a:gd name="connsiteY2" fmla="*/ 1289178 h 2639291"/>
                <a:gd name="connsiteX3" fmla="*/ 1722738 w 2344040"/>
                <a:gd name="connsiteY3" fmla="*/ 1323309 h 2639291"/>
                <a:gd name="connsiteX4" fmla="*/ 1722738 w 2344040"/>
                <a:gd name="connsiteY4" fmla="*/ 2639291 h 2639291"/>
                <a:gd name="connsiteX5" fmla="*/ 621302 w 2344040"/>
                <a:gd name="connsiteY5" fmla="*/ 2639291 h 2639291"/>
                <a:gd name="connsiteX6" fmla="*/ 621302 w 2344040"/>
                <a:gd name="connsiteY6" fmla="*/ 1323309 h 2639291"/>
                <a:gd name="connsiteX7" fmla="*/ 516732 w 2344040"/>
                <a:gd name="connsiteY7" fmla="*/ 1289178 h 2639291"/>
                <a:gd name="connsiteX8" fmla="*/ 0 w 2344040"/>
                <a:gd name="connsiteY8" fmla="*/ 704771 h 2639291"/>
                <a:gd name="connsiteX9" fmla="*/ 1172020 w 2344040"/>
                <a:gd name="connsiteY9" fmla="*/ 0 h 263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44040" h="2639291">
                  <a:moveTo>
                    <a:pt x="1172020" y="0"/>
                  </a:moveTo>
                  <a:cubicBezTo>
                    <a:pt x="1819309" y="0"/>
                    <a:pt x="2344040" y="315537"/>
                    <a:pt x="2344040" y="704771"/>
                  </a:cubicBezTo>
                  <a:cubicBezTo>
                    <a:pt x="2344040" y="948042"/>
                    <a:pt x="2139067" y="1162526"/>
                    <a:pt x="1827308" y="1289178"/>
                  </a:cubicBezTo>
                  <a:lnTo>
                    <a:pt x="1722738" y="1323309"/>
                  </a:lnTo>
                  <a:lnTo>
                    <a:pt x="1722738" y="2639291"/>
                  </a:lnTo>
                  <a:lnTo>
                    <a:pt x="621302" y="2639291"/>
                  </a:lnTo>
                  <a:lnTo>
                    <a:pt x="621302" y="1323309"/>
                  </a:lnTo>
                  <a:lnTo>
                    <a:pt x="516732" y="1289178"/>
                  </a:lnTo>
                  <a:cubicBezTo>
                    <a:pt x="204973" y="1162526"/>
                    <a:pt x="0" y="948042"/>
                    <a:pt x="0" y="704771"/>
                  </a:cubicBezTo>
                  <a:cubicBezTo>
                    <a:pt x="0" y="315537"/>
                    <a:pt x="524731" y="0"/>
                    <a:pt x="11720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186522">
              <a:off x="3952887" y="1475855"/>
              <a:ext cx="36752" cy="378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/>
          <p:cNvSpPr/>
          <p:nvPr/>
        </p:nvSpPr>
        <p:spPr>
          <a:xfrm rot="19644170">
            <a:off x="6704815" y="1455915"/>
            <a:ext cx="113615" cy="1162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21148839">
                <a:off x="6077257" y="1714287"/>
                <a:ext cx="3728744" cy="869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HannaHandwriting" panose="03000600000000000000" pitchFamily="66" charset="0"/>
                  </a:rPr>
                  <a:t>Property of Multiplication by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1" i="0" smtClean="0">
                            <a:latin typeface="HannaHandwriting" panose="03000600000000000000" pitchFamily="66" charset="0"/>
                          </a:rPr>
                          <m:t>t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b="1" i="0" smtClean="0">
                            <a:latin typeface="HannaHandwriting" panose="03000600000000000000" pitchFamily="66" charset="0"/>
                          </a:rPr>
                          <m:t>n</m:t>
                        </m:r>
                      </m:sup>
                    </m:sSup>
                  </m:oMath>
                </a14:m>
                <a:endParaRPr lang="en-US" sz="2400" b="1" dirty="0">
                  <a:latin typeface="HannaHandwriting" panose="03000600000000000000" pitchFamily="66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48839">
                <a:off x="6077257" y="1714287"/>
                <a:ext cx="3728744" cy="869533"/>
              </a:xfrm>
              <a:prstGeom prst="rect">
                <a:avLst/>
              </a:prstGeom>
              <a:blipFill>
                <a:blip r:embed="rId6"/>
                <a:stretch>
                  <a:fillRect l="-479" t="-3587" r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rot="21118237">
                <a:off x="6037943" y="3127001"/>
                <a:ext cx="4352827" cy="1539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HannaHandwriting" panose="03000600000000000000" pitchFamily="66" charset="0"/>
                  </a:rPr>
                  <a:t>If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latin typeface="HannaHandwriting" panose="03000600000000000000" pitchFamily="66" charset="0"/>
                  </a:rPr>
                  <a:t>then</a:t>
                </a:r>
              </a:p>
              <a:p>
                <a:pPr algn="ctr"/>
                <a:endParaRPr lang="en-US" sz="2400" dirty="0">
                  <a:latin typeface="HannaHandwriting" panose="03000600000000000000" pitchFamily="66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atin typeface="HannaHandwriting" panose="03000600000000000000" pitchFamily="66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18237">
                <a:off x="6037943" y="3127001"/>
                <a:ext cx="4352827" cy="15396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648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651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192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192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692"/>
                            </p:stCondLst>
                            <p:childTnLst>
                              <p:par>
                                <p:cTn id="4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1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692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193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/>
      <p:bldP spid="34" grpId="0"/>
      <p:bldP spid="42" grpId="0" animBg="1"/>
      <p:bldP spid="43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8971" y="-566057"/>
            <a:ext cx="13004800" cy="8157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6686" y="580571"/>
            <a:ext cx="10493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Examples on Shifting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7314" y="1503901"/>
                <a:ext cx="4499429" cy="4395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DK Crayonista" panose="03070502040802010104" pitchFamily="66" charset="0"/>
                  </a:rPr>
                  <a:t>Example 1: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DK Crayonista" panose="03070502040802010104" pitchFamily="66" charset="0"/>
                    <a:ea typeface="Cambria Math" panose="02040503050406030204" pitchFamily="18" charset="0"/>
                  </a:rPr>
                  <a:t>Now,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b="0" dirty="0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b="0" dirty="0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DK Crayonista" panose="03070502040802010104" pitchFamily="66" charset="0"/>
                    <a:ea typeface="Cambria Math" panose="020405030504060302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>
                  <a:solidFill>
                    <a:schemeClr val="bg1">
                      <a:lumMod val="95000"/>
                    </a:schemeClr>
                  </a:solidFill>
                  <a:latin typeface="DK Crayonista" panose="03070502040802010104" pitchFamily="66" charset="0"/>
                  <a:ea typeface="Cambria Math" panose="02040503050406030204" pitchFamily="18" charset="0"/>
                </a:endParaRPr>
              </a:p>
              <a:p>
                <a:pPr algn="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DK Crayonista" panose="03070502040802010104" pitchFamily="66" charset="0"/>
                    <a:ea typeface="Cambria Math" panose="02040503050406030204" pitchFamily="18" charset="0"/>
                  </a:rPr>
                  <a:t>Ans.</a:t>
                </a:r>
                <a:endParaRPr lang="en-US" sz="3200" b="0" dirty="0">
                  <a:solidFill>
                    <a:schemeClr val="bg1">
                      <a:lumMod val="95000"/>
                    </a:schemeClr>
                  </a:solidFill>
                  <a:latin typeface="DK Crayonista" panose="03070502040802010104" pitchFamily="66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14" y="1503901"/>
                <a:ext cx="4499429" cy="4395627"/>
              </a:xfrm>
              <a:prstGeom prst="rect">
                <a:avLst/>
              </a:prstGeom>
              <a:blipFill>
                <a:blip r:embed="rId4"/>
                <a:stretch>
                  <a:fillRect l="-3523" t="-1526" r="-3388" b="-3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5838092" y="1491175"/>
            <a:ext cx="70339" cy="4867422"/>
          </a:xfrm>
          <a:custGeom>
            <a:avLst/>
            <a:gdLst>
              <a:gd name="connsiteX0" fmla="*/ 0 w 196948"/>
              <a:gd name="connsiteY0" fmla="*/ 0 h 4867422"/>
              <a:gd name="connsiteX1" fmla="*/ 98474 w 196948"/>
              <a:gd name="connsiteY1" fmla="*/ 787791 h 4867422"/>
              <a:gd name="connsiteX2" fmla="*/ 196948 w 196948"/>
              <a:gd name="connsiteY2" fmla="*/ 1448973 h 4867422"/>
              <a:gd name="connsiteX3" fmla="*/ 182880 w 196948"/>
              <a:gd name="connsiteY3" fmla="*/ 2307102 h 4867422"/>
              <a:gd name="connsiteX4" fmla="*/ 168813 w 196948"/>
              <a:gd name="connsiteY4" fmla="*/ 2630659 h 4867422"/>
              <a:gd name="connsiteX5" fmla="*/ 154745 w 196948"/>
              <a:gd name="connsiteY5" fmla="*/ 3038622 h 4867422"/>
              <a:gd name="connsiteX6" fmla="*/ 140677 w 196948"/>
              <a:gd name="connsiteY6" fmla="*/ 4206240 h 4867422"/>
              <a:gd name="connsiteX7" fmla="*/ 112542 w 196948"/>
              <a:gd name="connsiteY7" fmla="*/ 4290647 h 4867422"/>
              <a:gd name="connsiteX8" fmla="*/ 112542 w 196948"/>
              <a:gd name="connsiteY8" fmla="*/ 4867422 h 486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948" h="4867422">
                <a:moveTo>
                  <a:pt x="0" y="0"/>
                </a:moveTo>
                <a:cubicBezTo>
                  <a:pt x="32825" y="262597"/>
                  <a:pt x="59691" y="526008"/>
                  <a:pt x="98474" y="787791"/>
                </a:cubicBezTo>
                <a:cubicBezTo>
                  <a:pt x="226455" y="1651662"/>
                  <a:pt x="125647" y="664646"/>
                  <a:pt x="196948" y="1448973"/>
                </a:cubicBezTo>
                <a:cubicBezTo>
                  <a:pt x="192259" y="1735016"/>
                  <a:pt x="189689" y="2021102"/>
                  <a:pt x="182880" y="2307102"/>
                </a:cubicBezTo>
                <a:cubicBezTo>
                  <a:pt x="180310" y="2415026"/>
                  <a:pt x="172962" y="2522785"/>
                  <a:pt x="168813" y="2630659"/>
                </a:cubicBezTo>
                <a:cubicBezTo>
                  <a:pt x="163584" y="2766627"/>
                  <a:pt x="159434" y="2902634"/>
                  <a:pt x="154745" y="3038622"/>
                </a:cubicBezTo>
                <a:cubicBezTo>
                  <a:pt x="150056" y="3427828"/>
                  <a:pt x="153790" y="3817227"/>
                  <a:pt x="140677" y="4206240"/>
                </a:cubicBezTo>
                <a:cubicBezTo>
                  <a:pt x="139678" y="4235881"/>
                  <a:pt x="113803" y="4261016"/>
                  <a:pt x="112542" y="4290647"/>
                </a:cubicBezTo>
                <a:cubicBezTo>
                  <a:pt x="104368" y="4482732"/>
                  <a:pt x="112542" y="4675164"/>
                  <a:pt x="112542" y="4867422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83681" y="1631852"/>
                <a:ext cx="4825218" cy="4173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DK Crayonista" panose="03070502040802010104" pitchFamily="66" charset="0"/>
                  </a:rPr>
                  <a:t>Example 2: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algn="just"/>
                <a:r>
                  <a:rPr lang="en-US" sz="32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Now,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algn="just"/>
                <a:r>
                  <a:rPr lang="en-US" sz="32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algn="r"/>
                <a:r>
                  <a:rPr lang="en-US" sz="32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Ans.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81" y="1631852"/>
                <a:ext cx="4825218" cy="4173065"/>
              </a:xfrm>
              <a:prstGeom prst="rect">
                <a:avLst/>
              </a:prstGeom>
              <a:blipFill>
                <a:blip r:embed="rId5"/>
                <a:stretch>
                  <a:fillRect l="-3157" t="-1901"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71928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8971" y="-566057"/>
            <a:ext cx="13004800" cy="8157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6686" y="580571"/>
            <a:ext cx="10493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Examples on Shifting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7314" y="1503901"/>
                <a:ext cx="4499429" cy="4395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DK Crayonista" panose="03070502040802010104" pitchFamily="66" charset="0"/>
                  </a:rPr>
                  <a:t>Example 3: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DK Crayonista" panose="03070502040802010104" pitchFamily="66" charset="0"/>
                    <a:ea typeface="Cambria Math" panose="02040503050406030204" pitchFamily="18" charset="0"/>
                  </a:rPr>
                  <a:t>Now,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b="0" dirty="0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</m:t>
                          </m:r>
                        </m:den>
                      </m:f>
                    </m:oMath>
                  </m:oMathPara>
                </a14:m>
                <a:endParaRPr lang="en-US" sz="2800" b="0" dirty="0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DK Crayonista" panose="03070502040802010104" pitchFamily="66" charset="0"/>
                    <a:ea typeface="Cambria Math" panose="020405030504060302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−9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>
                  <a:solidFill>
                    <a:schemeClr val="bg1">
                      <a:lumMod val="95000"/>
                    </a:schemeClr>
                  </a:solidFill>
                  <a:latin typeface="DK Crayonista" panose="03070502040802010104" pitchFamily="66" charset="0"/>
                  <a:ea typeface="Cambria Math" panose="02040503050406030204" pitchFamily="18" charset="0"/>
                </a:endParaRPr>
              </a:p>
              <a:p>
                <a:pPr algn="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DK Crayonista" panose="03070502040802010104" pitchFamily="66" charset="0"/>
                    <a:ea typeface="Cambria Math" panose="02040503050406030204" pitchFamily="18" charset="0"/>
                  </a:rPr>
                  <a:t>Ans.</a:t>
                </a:r>
                <a:endParaRPr lang="en-US" sz="3200" b="0" dirty="0">
                  <a:solidFill>
                    <a:schemeClr val="bg1">
                      <a:lumMod val="95000"/>
                    </a:schemeClr>
                  </a:solidFill>
                  <a:latin typeface="DK Crayonista" panose="03070502040802010104" pitchFamily="66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14" y="1503901"/>
                <a:ext cx="4499429" cy="4395627"/>
              </a:xfrm>
              <a:prstGeom prst="rect">
                <a:avLst/>
              </a:prstGeom>
              <a:blipFill>
                <a:blip r:embed="rId4"/>
                <a:stretch>
                  <a:fillRect l="-3523" t="-1526" r="-3388"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5838092" y="1491175"/>
            <a:ext cx="70339" cy="4867422"/>
          </a:xfrm>
          <a:custGeom>
            <a:avLst/>
            <a:gdLst>
              <a:gd name="connsiteX0" fmla="*/ 0 w 196948"/>
              <a:gd name="connsiteY0" fmla="*/ 0 h 4867422"/>
              <a:gd name="connsiteX1" fmla="*/ 98474 w 196948"/>
              <a:gd name="connsiteY1" fmla="*/ 787791 h 4867422"/>
              <a:gd name="connsiteX2" fmla="*/ 196948 w 196948"/>
              <a:gd name="connsiteY2" fmla="*/ 1448973 h 4867422"/>
              <a:gd name="connsiteX3" fmla="*/ 182880 w 196948"/>
              <a:gd name="connsiteY3" fmla="*/ 2307102 h 4867422"/>
              <a:gd name="connsiteX4" fmla="*/ 168813 w 196948"/>
              <a:gd name="connsiteY4" fmla="*/ 2630659 h 4867422"/>
              <a:gd name="connsiteX5" fmla="*/ 154745 w 196948"/>
              <a:gd name="connsiteY5" fmla="*/ 3038622 h 4867422"/>
              <a:gd name="connsiteX6" fmla="*/ 140677 w 196948"/>
              <a:gd name="connsiteY6" fmla="*/ 4206240 h 4867422"/>
              <a:gd name="connsiteX7" fmla="*/ 112542 w 196948"/>
              <a:gd name="connsiteY7" fmla="*/ 4290647 h 4867422"/>
              <a:gd name="connsiteX8" fmla="*/ 112542 w 196948"/>
              <a:gd name="connsiteY8" fmla="*/ 4867422 h 486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948" h="4867422">
                <a:moveTo>
                  <a:pt x="0" y="0"/>
                </a:moveTo>
                <a:cubicBezTo>
                  <a:pt x="32825" y="262597"/>
                  <a:pt x="59691" y="526008"/>
                  <a:pt x="98474" y="787791"/>
                </a:cubicBezTo>
                <a:cubicBezTo>
                  <a:pt x="226455" y="1651662"/>
                  <a:pt x="125647" y="664646"/>
                  <a:pt x="196948" y="1448973"/>
                </a:cubicBezTo>
                <a:cubicBezTo>
                  <a:pt x="192259" y="1735016"/>
                  <a:pt x="189689" y="2021102"/>
                  <a:pt x="182880" y="2307102"/>
                </a:cubicBezTo>
                <a:cubicBezTo>
                  <a:pt x="180310" y="2415026"/>
                  <a:pt x="172962" y="2522785"/>
                  <a:pt x="168813" y="2630659"/>
                </a:cubicBezTo>
                <a:cubicBezTo>
                  <a:pt x="163584" y="2766627"/>
                  <a:pt x="159434" y="2902634"/>
                  <a:pt x="154745" y="3038622"/>
                </a:cubicBezTo>
                <a:cubicBezTo>
                  <a:pt x="150056" y="3427828"/>
                  <a:pt x="153790" y="3817227"/>
                  <a:pt x="140677" y="4206240"/>
                </a:cubicBezTo>
                <a:cubicBezTo>
                  <a:pt x="139678" y="4235881"/>
                  <a:pt x="113803" y="4261016"/>
                  <a:pt x="112542" y="4290647"/>
                </a:cubicBezTo>
                <a:cubicBezTo>
                  <a:pt x="104368" y="4482732"/>
                  <a:pt x="112542" y="4675164"/>
                  <a:pt x="112542" y="4867422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83681" y="1631852"/>
                <a:ext cx="4825218" cy="4266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DK Crayonista" panose="03070502040802010104" pitchFamily="66" charset="0"/>
                  </a:rPr>
                  <a:t>Example 4: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algn="just"/>
                <a:r>
                  <a:rPr lang="en-US" sz="32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Now,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8!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algn="just"/>
                <a:r>
                  <a:rPr lang="en-US" sz="32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 !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algn="r"/>
                <a:r>
                  <a:rPr lang="en-US" sz="32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Ans.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81" y="1631852"/>
                <a:ext cx="4825218" cy="4266424"/>
              </a:xfrm>
              <a:prstGeom prst="rect">
                <a:avLst/>
              </a:prstGeom>
              <a:blipFill>
                <a:blip r:embed="rId5"/>
                <a:stretch>
                  <a:fillRect l="-3157" t="-1857"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723203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8971" y="-566057"/>
            <a:ext cx="13004800" cy="8157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6686" y="580571"/>
            <a:ext cx="10493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Exercise Set on Shifting Property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314" y="1503901"/>
            <a:ext cx="449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3200" b="0" dirty="0">
              <a:solidFill>
                <a:schemeClr val="bg1">
                  <a:lumMod val="95000"/>
                </a:schemeClr>
              </a:solidFill>
              <a:latin typeface="DK Crayonista" panose="03070502040802010104" pitchFamily="66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8180" y="2084472"/>
                <a:ext cx="3735641" cy="412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4.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5.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342900" indent="-342900">
                  <a:buAutoNum type="arabicPeriod"/>
                </a:pPr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80" y="2084472"/>
                <a:ext cx="3735641" cy="4128374"/>
              </a:xfrm>
              <a:prstGeom prst="rect">
                <a:avLst/>
              </a:prstGeom>
              <a:blipFill>
                <a:blip r:embed="rId5"/>
                <a:stretch>
                  <a:fillRect l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83212" y="1503901"/>
            <a:ext cx="950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DK Crayonista" panose="03070502040802010104" pitchFamily="66" charset="0"/>
              </a:rPr>
              <a:t>Find Laplace Transformation of the following function:</a:t>
            </a:r>
          </a:p>
        </p:txBody>
      </p:sp>
    </p:spTree>
    <p:extLst>
      <p:ext uri="{BB962C8B-B14F-4D97-AF65-F5344CB8AC3E}">
        <p14:creationId xmlns:p14="http://schemas.microsoft.com/office/powerpoint/2010/main" val="355847441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752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252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752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52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2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430" y="-551067"/>
            <a:ext cx="13004800" cy="8157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6686" y="580571"/>
                <a:ext cx="104938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DK Crayonista" panose="03070502040802010104" pitchFamily="66" charset="0"/>
                  </a:rPr>
                  <a:t>Examples on Multiplication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5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5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DK Crayonista" panose="03070502040802010104" pitchFamily="66" charset="0"/>
                  </a:rPr>
                  <a:t> Property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580571"/>
                <a:ext cx="10493828" cy="923330"/>
              </a:xfrm>
              <a:prstGeom prst="rect">
                <a:avLst/>
              </a:prstGeom>
              <a:blipFill>
                <a:blip r:embed="rId5"/>
                <a:stretch>
                  <a:fillRect t="-11184" b="-46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27314" y="1503901"/>
            <a:ext cx="449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3200" b="0" dirty="0">
              <a:solidFill>
                <a:schemeClr val="bg1">
                  <a:lumMod val="95000"/>
                </a:schemeClr>
              </a:solidFill>
              <a:latin typeface="DK Crayonista" panose="03070502040802010104" pitchFamily="66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43206" y="1363329"/>
                <a:ext cx="5113049" cy="5195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Example 1 :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aln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−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+1 −2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r"/>
                <a:r>
                  <a:rPr lang="en-US" sz="32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Ans.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06" y="1363329"/>
                <a:ext cx="5113049" cy="5195718"/>
              </a:xfrm>
              <a:prstGeom prst="rect">
                <a:avLst/>
              </a:prstGeom>
              <a:blipFill>
                <a:blip r:embed="rId6"/>
                <a:stretch>
                  <a:fillRect l="-2980" t="-1526" r="-3099" b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6301808" y="1182260"/>
            <a:ext cx="130628" cy="5276792"/>
          </a:xfrm>
          <a:custGeom>
            <a:avLst/>
            <a:gdLst>
              <a:gd name="connsiteX0" fmla="*/ 0 w 254931"/>
              <a:gd name="connsiteY0" fmla="*/ 0 h 4797083"/>
              <a:gd name="connsiteX1" fmla="*/ 14067 w 254931"/>
              <a:gd name="connsiteY1" fmla="*/ 492369 h 4797083"/>
              <a:gd name="connsiteX2" fmla="*/ 28135 w 254931"/>
              <a:gd name="connsiteY2" fmla="*/ 745588 h 4797083"/>
              <a:gd name="connsiteX3" fmla="*/ 42203 w 254931"/>
              <a:gd name="connsiteY3" fmla="*/ 3362179 h 4797083"/>
              <a:gd name="connsiteX4" fmla="*/ 84406 w 254931"/>
              <a:gd name="connsiteY4" fmla="*/ 3502855 h 4797083"/>
              <a:gd name="connsiteX5" fmla="*/ 98474 w 254931"/>
              <a:gd name="connsiteY5" fmla="*/ 3559126 h 4797083"/>
              <a:gd name="connsiteX6" fmla="*/ 126609 w 254931"/>
              <a:gd name="connsiteY6" fmla="*/ 3615397 h 4797083"/>
              <a:gd name="connsiteX7" fmla="*/ 140677 w 254931"/>
              <a:gd name="connsiteY7" fmla="*/ 3657600 h 4797083"/>
              <a:gd name="connsiteX8" fmla="*/ 168812 w 254931"/>
              <a:gd name="connsiteY8" fmla="*/ 3727939 h 4797083"/>
              <a:gd name="connsiteX9" fmla="*/ 182880 w 254931"/>
              <a:gd name="connsiteY9" fmla="*/ 3798277 h 4797083"/>
              <a:gd name="connsiteX10" fmla="*/ 225083 w 254931"/>
              <a:gd name="connsiteY10" fmla="*/ 4445391 h 4797083"/>
              <a:gd name="connsiteX11" fmla="*/ 239150 w 254931"/>
              <a:gd name="connsiteY11" fmla="*/ 4557932 h 4797083"/>
              <a:gd name="connsiteX12" fmla="*/ 253218 w 254931"/>
              <a:gd name="connsiteY12" fmla="*/ 4600135 h 4797083"/>
              <a:gd name="connsiteX13" fmla="*/ 253218 w 254931"/>
              <a:gd name="connsiteY13" fmla="*/ 4797083 h 479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931" h="4797083">
                <a:moveTo>
                  <a:pt x="0" y="0"/>
                </a:moveTo>
                <a:cubicBezTo>
                  <a:pt x="4689" y="164123"/>
                  <a:pt x="7876" y="328296"/>
                  <a:pt x="14067" y="492369"/>
                </a:cubicBezTo>
                <a:cubicBezTo>
                  <a:pt x="17255" y="576845"/>
                  <a:pt x="27306" y="661056"/>
                  <a:pt x="28135" y="745588"/>
                </a:cubicBezTo>
                <a:cubicBezTo>
                  <a:pt x="36686" y="1617756"/>
                  <a:pt x="33022" y="2490018"/>
                  <a:pt x="42203" y="3362179"/>
                </a:cubicBezTo>
                <a:cubicBezTo>
                  <a:pt x="42448" y="3385493"/>
                  <a:pt x="82391" y="3494795"/>
                  <a:pt x="84406" y="3502855"/>
                </a:cubicBezTo>
                <a:cubicBezTo>
                  <a:pt x="89095" y="3521612"/>
                  <a:pt x="91685" y="3541023"/>
                  <a:pt x="98474" y="3559126"/>
                </a:cubicBezTo>
                <a:cubicBezTo>
                  <a:pt x="105837" y="3578762"/>
                  <a:pt x="118348" y="3596122"/>
                  <a:pt x="126609" y="3615397"/>
                </a:cubicBezTo>
                <a:cubicBezTo>
                  <a:pt x="132450" y="3629027"/>
                  <a:pt x="135470" y="3643715"/>
                  <a:pt x="140677" y="3657600"/>
                </a:cubicBezTo>
                <a:cubicBezTo>
                  <a:pt x="149544" y="3681245"/>
                  <a:pt x="161556" y="3703752"/>
                  <a:pt x="168812" y="3727939"/>
                </a:cubicBezTo>
                <a:cubicBezTo>
                  <a:pt x="175683" y="3750841"/>
                  <a:pt x="178191" y="3774831"/>
                  <a:pt x="182880" y="3798277"/>
                </a:cubicBezTo>
                <a:cubicBezTo>
                  <a:pt x="211935" y="4408432"/>
                  <a:pt x="163193" y="4197836"/>
                  <a:pt x="225083" y="4445391"/>
                </a:cubicBezTo>
                <a:cubicBezTo>
                  <a:pt x="229772" y="4482905"/>
                  <a:pt x="232387" y="4520736"/>
                  <a:pt x="239150" y="4557932"/>
                </a:cubicBezTo>
                <a:cubicBezTo>
                  <a:pt x="241803" y="4572521"/>
                  <a:pt x="252347" y="4585332"/>
                  <a:pt x="253218" y="4600135"/>
                </a:cubicBezTo>
                <a:cubicBezTo>
                  <a:pt x="257073" y="4665671"/>
                  <a:pt x="253218" y="4731434"/>
                  <a:pt x="253218" y="4797083"/>
                </a:cubicBezTo>
              </a:path>
            </a:pathLst>
          </a:custGeom>
          <a:noFill/>
          <a:ln w="920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132409" y="1398194"/>
                <a:ext cx="5113049" cy="4937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Example 2 :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𝑑𝑠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𝑑𝑠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r"/>
                <a:r>
                  <a:rPr lang="en-US" sz="32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Ans.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409" y="1398194"/>
                <a:ext cx="5113049" cy="4937442"/>
              </a:xfrm>
              <a:prstGeom prst="rect">
                <a:avLst/>
              </a:prstGeom>
              <a:blipFill>
                <a:blip r:embed="rId7"/>
                <a:stretch>
                  <a:fillRect l="-2980" t="-1605" r="-3099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40132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-566057"/>
            <a:ext cx="13004800" cy="8157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6686" y="281357"/>
                <a:ext cx="104938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DK Crayonista" panose="03070502040802010104" pitchFamily="66" charset="0"/>
                  </a:rPr>
                  <a:t>Exercise Set on Multiplication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5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5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DK Crayonista" panose="03070502040802010104" pitchFamily="66" charset="0"/>
                  </a:rPr>
                  <a:t> Property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281357"/>
                <a:ext cx="10493828" cy="923330"/>
              </a:xfrm>
              <a:prstGeom prst="rect">
                <a:avLst/>
              </a:prstGeom>
              <a:blipFill>
                <a:blip r:embed="rId4"/>
                <a:stretch>
                  <a:fillRect l="-871" t="-17763" b="-1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27314" y="1503901"/>
            <a:ext cx="449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3200" b="0" dirty="0">
              <a:solidFill>
                <a:schemeClr val="bg1">
                  <a:lumMod val="95000"/>
                </a:schemeClr>
              </a:solidFill>
              <a:latin typeface="DK Crayonista" panose="03070502040802010104" pitchFamily="66" charset="0"/>
              <a:ea typeface="Cambria Math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8806" y="1828803"/>
            <a:ext cx="905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DK Crayonista" panose="03070502040802010104" pitchFamily="66" charset="0"/>
              </a:rPr>
              <a:t>Find Laplace Transformation of the following functions: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72973" y="2560318"/>
                <a:ext cx="6246055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1.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𝑏𝑡</m:t>
                        </m:r>
                      </m:e>
                    </m:fun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endParaRPr lang="en-US" sz="2400" b="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973" y="2560318"/>
                <a:ext cx="6246055" cy="3416320"/>
              </a:xfrm>
              <a:prstGeom prst="rect">
                <a:avLst/>
              </a:prstGeom>
              <a:blipFill>
                <a:blip r:embed="rId6"/>
                <a:stretch>
                  <a:fillRect l="-1563" t="-536" b="-4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09020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-712566"/>
            <a:ext cx="13004800" cy="8157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6686" y="580571"/>
            <a:ext cx="10493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Learning Outcomes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314" y="1503901"/>
            <a:ext cx="449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3200" b="0" dirty="0">
              <a:solidFill>
                <a:schemeClr val="bg1">
                  <a:lumMod val="95000"/>
                </a:schemeClr>
              </a:solidFill>
              <a:latin typeface="DK Crayonista" panose="03070502040802010104" pitchFamily="66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43037" y="2088676"/>
                <a:ext cx="91218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DK Crayonista" panose="03070502040802010104" pitchFamily="66" charset="0"/>
                  </a:rPr>
                  <a:t>After completing this lecture you will learn about find Laplace Transformation using two properties named as first shifting or translation and another one is multiplication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4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DK Crayonista" panose="03070502040802010104" pitchFamily="66" charset="0"/>
                  </a:rPr>
                  <a:t> property.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037" y="2088676"/>
                <a:ext cx="9121800" cy="2554545"/>
              </a:xfrm>
              <a:prstGeom prst="rect">
                <a:avLst/>
              </a:prstGeom>
              <a:blipFill>
                <a:blip r:embed="rId5"/>
                <a:stretch>
                  <a:fillRect l="-2406" t="-4296" r="-2340" b="-9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05666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0302B2355AD34692F6903402BDC7D5" ma:contentTypeVersion="4" ma:contentTypeDescription="Create a new document." ma:contentTypeScope="" ma:versionID="494e440c11db2bc723f4e4103d706435">
  <xsd:schema xmlns:xsd="http://www.w3.org/2001/XMLSchema" xmlns:xs="http://www.w3.org/2001/XMLSchema" xmlns:p="http://schemas.microsoft.com/office/2006/metadata/properties" xmlns:ns2="f400e76e-fd7e-4a74-b08e-c4b26fc28aff" targetNamespace="http://schemas.microsoft.com/office/2006/metadata/properties" ma:root="true" ma:fieldsID="ee33dece418ebc195c5095dca9856839" ns2:_="">
    <xsd:import namespace="f400e76e-fd7e-4a74-b08e-c4b26fc2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0e76e-fd7e-4a74-b08e-c4b26fc28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9ABCD9-6E10-4975-8670-5BA5B4B924C7}"/>
</file>

<file path=customXml/itemProps2.xml><?xml version="1.0" encoding="utf-8"?>
<ds:datastoreItem xmlns:ds="http://schemas.openxmlformats.org/officeDocument/2006/customXml" ds:itemID="{835A44A7-6884-4D10-A447-3012EBF4A9DE}"/>
</file>

<file path=customXml/itemProps3.xml><?xml version="1.0" encoding="utf-8"?>
<ds:datastoreItem xmlns:ds="http://schemas.openxmlformats.org/officeDocument/2006/customXml" ds:itemID="{C7B1FECC-6DB9-4512-AB67-07A866DD8AA9}"/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479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DK Crayonista</vt:lpstr>
      <vt:lpstr>HannaHandwriting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Sajjadul Bari</dc:creator>
  <cp:lastModifiedBy>Roushanara Begum</cp:lastModifiedBy>
  <cp:revision>60</cp:revision>
  <dcterms:created xsi:type="dcterms:W3CDTF">2020-05-05T15:41:48Z</dcterms:created>
  <dcterms:modified xsi:type="dcterms:W3CDTF">2020-07-06T07:00:49Z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0x0101007C0302B2355AD34692F6903402BDC7D5</vt:lpwstr>
  </property>
</Properties>
</file>