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4"/>
  </p:notesMasterIdLst>
  <p:sldIdLst>
    <p:sldId id="256" r:id="rId2"/>
    <p:sldId id="266" r:id="rId3"/>
    <p:sldId id="257" r:id="rId4"/>
    <p:sldId id="265" r:id="rId5"/>
    <p:sldId id="258" r:id="rId6"/>
    <p:sldId id="259" r:id="rId7"/>
    <p:sldId id="260" r:id="rId8"/>
    <p:sldId id="261" r:id="rId9"/>
    <p:sldId id="262" r:id="rId10"/>
    <p:sldId id="263" r:id="rId11"/>
    <p:sldId id="267" r:id="rId12"/>
    <p:sldId id="264" r:id="rId13"/>
  </p:sldIdLst>
  <p:sldSz cx="12192000" cy="6858000"/>
  <p:notesSz cx="6858000" cy="9144000"/>
  <p:embeddedFontLst>
    <p:embeddedFont>
      <p:font typeface="Schnyder L" pitchFamily="50" charset="0"/>
      <p:bold r:id="rId15"/>
    </p:embeddedFont>
    <p:embeddedFont>
      <p:font typeface="Tahoma" panose="020B0604030504040204" pitchFamily="34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820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0896F-248C-4D1A-8BF5-CCD008E51925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E1A32-2445-49C8-8465-1283966E1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68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E1A32-2445-49C8-8465-1283966E13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90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57F5F-641A-324D-701D-DF86279CF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57F7E1-2883-8290-64B0-FD69213148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8BBD63-1DAD-454E-29AC-4EE484738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43EB9-F47A-2F11-937C-99065DD29D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E1A32-2445-49C8-8465-1283966E13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77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E1A32-2445-49C8-8465-1283966E13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6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692F-DCF8-9EE2-09C3-29708A27E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01E7B-49CE-309F-20FA-73D225F9F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AB3CB-CAFE-C1DD-0542-1D25FCC1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1ED5-422C-4975-A1AF-507141EE54C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0B3D1-D04A-6980-A8E2-E26AEC008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CA31-8464-ED00-3B3F-35053C78F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DAE-1DDA-4639-B51C-D76F6C82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8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C77ED-DEDA-AD3D-4473-FD1B19ED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33210-BDA9-7982-F843-603F87D3F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30263-EC12-A39C-4BC5-E20F40E4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1ED5-422C-4975-A1AF-507141EE54C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832C7-C16D-FE09-7433-525B814D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CC4E5-DE49-00A8-41D3-4F5F1A87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DAE-1DDA-4639-B51C-D76F6C82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98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2C92C-EFDC-C868-D045-B546E54AB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7400F9-30D7-188D-525A-ABA554CD0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C081C-167A-E9DE-DEE9-67D6110FC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1ED5-422C-4975-A1AF-507141EE54C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33FCF-E5C1-6E8E-6D94-3D42A6F27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6BE12-17D7-5AD3-78E4-81BC9ECB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DAE-1DDA-4639-B51C-D76F6C82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82C7-F29B-BDB2-3A41-1F332226C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F1D6-77E5-30D2-F7BE-8DCF2D7A2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6320E-7199-093E-770A-7BEABB28E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1ED5-422C-4975-A1AF-507141EE54C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86682-36D4-1E2A-E12D-CC012A48F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5ED81-9376-4B4A-3EAE-5CB508A9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DAE-1DDA-4639-B51C-D76F6C82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9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C58EC-1332-21DB-E911-28B9C9A7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174EC-7705-DDE0-ED2F-7C21CE74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B035-409E-AC82-5918-755A4AA9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1ED5-422C-4975-A1AF-507141EE54C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B4434-1810-84CD-4B3A-552C4660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3D071-9418-D18C-F60C-C2E6C2BC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DAE-1DDA-4639-B51C-D76F6C82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5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0D8B-B003-74CF-A662-C1CF6CD38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A8761-F7EB-CC19-C993-533EDF141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30265C-77B9-558E-9F71-CA6838112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8A0F4-7B76-0041-7795-F1D51F05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1ED5-422C-4975-A1AF-507141EE54C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B4326-3748-F828-7182-92171E90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276D2-4AC3-C82A-8033-A21DF0F4B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DAE-1DDA-4639-B51C-D76F6C82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8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D83D-122E-5074-2566-F958393E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A3C38-B7CD-FB7D-4532-71AEA18AE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729755-356C-C892-DC8D-1B27BC715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54A360-B74F-E0AD-FB1A-4D6C903FF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6BFD9-5DC8-BBDE-0F86-F300FDE66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65DDE8-8B82-7782-1721-CAA9E4B4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1ED5-422C-4975-A1AF-507141EE54C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4F5D5-0967-BA00-6CEF-0FE99D864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2682C7-74EB-CAD6-13C5-A1E9A3D8C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DAE-1DDA-4639-B51C-D76F6C82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5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9D3E-0BF1-9D5D-B47F-5959A64D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9B804-A61C-EED9-BB55-E6A310D6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1ED5-422C-4975-A1AF-507141EE54C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37D20-C8F6-A5F9-20C4-C51CE2EB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EC1D9A-23AC-2DD4-056C-CF6B82C4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DAE-1DDA-4639-B51C-D76F6C82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F3279E-2C09-37D2-ADA1-59BD3588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1ED5-422C-4975-A1AF-507141EE54C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C31F04-37C5-222D-4CB0-24AFCA42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009F7-E37F-ACE6-D52A-1FFACE730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DAE-1DDA-4639-B51C-D76F6C82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4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DF2CE-F58D-62EB-98DF-A6AFBD407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61EBB-99E9-BC5F-028A-F27823B60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D0D3E-D08F-C383-9B1D-C8613A7D6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BBC06-FA0C-14DA-98B8-69D302E7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1ED5-422C-4975-A1AF-507141EE54C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ADCFF-5D8B-8205-2E7C-834FC9955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0049-0564-3A69-043F-DAC765919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DAE-1DDA-4639-B51C-D76F6C82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76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28656-B011-6F1B-9A48-BDD65B0B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4A4B02-C1A3-F65C-7D9D-C773E2F010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6B3E5-3C32-36F2-7431-D8B3325F3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89674-CB59-AD5E-64BA-19E80BE7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71ED5-422C-4975-A1AF-507141EE54C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C5105-FCA9-B3E5-E812-5C269E3A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060C2-2C20-D9B0-2E13-1A291F12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CBDAE-1DDA-4639-B51C-D76F6C82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9D4B03-53BF-BB50-1925-E3C1D3AA3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3E196-6E7D-9814-C529-89A5893AD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17BF0-6B74-9167-4045-E8032F83B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71ED5-422C-4975-A1AF-507141EE54C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9D3B2-0CED-A2B5-1F46-3BDF86E0F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B4919-C27E-83FC-0F10-83ED558C8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CBDAE-1DDA-4639-B51C-D76F6C823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2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9.png"/><Relationship Id="rId7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27.png"/><Relationship Id="rId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3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71808-9FE8-969B-5728-0C1B2ED3E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3016" y="856343"/>
            <a:ext cx="9473015" cy="3280227"/>
          </a:xfrm>
        </p:spPr>
        <p:txBody>
          <a:bodyPr>
            <a:normAutofit fontScale="90000"/>
          </a:bodyPr>
          <a:lstStyle/>
          <a:p>
            <a:r>
              <a:rPr lang="en-US" sz="21500" dirty="0" err="1">
                <a:solidFill>
                  <a:schemeClr val="accent6">
                    <a:lumMod val="75000"/>
                  </a:schemeClr>
                </a:solidFill>
                <a:latin typeface="Schnyder L" pitchFamily="50" charset="0"/>
              </a:rPr>
              <a:t>Eco</a:t>
            </a:r>
            <a:r>
              <a:rPr lang="en-US" sz="21500" dirty="0" err="1">
                <a:latin typeface="Schnyder L" pitchFamily="50" charset="0"/>
              </a:rPr>
              <a:t>Logic</a:t>
            </a:r>
            <a:endParaRPr lang="en-US" sz="21500" dirty="0">
              <a:latin typeface="Schnyder L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3F9C6-AE6B-9660-568F-470460D5D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84562" y="3946129"/>
            <a:ext cx="5019675" cy="638176"/>
          </a:xfrm>
        </p:spPr>
        <p:txBody>
          <a:bodyPr>
            <a:normAutofit fontScale="85000" lnSpcReduction="10000"/>
          </a:bodyPr>
          <a:lstStyle/>
          <a:p>
            <a:r>
              <a:rPr lang="en-US" sz="3200" b="1" spc="200" dirty="0">
                <a:latin typeface="Schnyder L" pitchFamily="50" charset="0"/>
              </a:rPr>
              <a:t>Smart. Sustainable. Affordable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2B95C2-DE5D-896B-EA0F-6A0B914559FF}"/>
              </a:ext>
            </a:extLst>
          </p:cNvPr>
          <p:cNvSpPr txBox="1"/>
          <p:nvPr/>
        </p:nvSpPr>
        <p:spPr>
          <a:xfrm>
            <a:off x="-1832430" y="5470127"/>
            <a:ext cx="183243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ABU TOWSIF</a:t>
            </a:r>
          </a:p>
          <a:p>
            <a:r>
              <a:rPr lang="en-US" sz="11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22-47019-1</a:t>
            </a:r>
          </a:p>
          <a:p>
            <a:r>
              <a:rPr lang="en-US" sz="11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 # 02</a:t>
            </a:r>
          </a:p>
          <a:p>
            <a:r>
              <a:rPr lang="en-US" sz="11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ENGINEERING ETHICS</a:t>
            </a:r>
          </a:p>
          <a:p>
            <a:r>
              <a:rPr lang="en-US" sz="11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G</a:t>
            </a:r>
          </a:p>
        </p:txBody>
      </p:sp>
    </p:spTree>
    <p:extLst>
      <p:ext uri="{BB962C8B-B14F-4D97-AF65-F5344CB8AC3E}">
        <p14:creationId xmlns:p14="http://schemas.microsoft.com/office/powerpoint/2010/main" val="480999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0FF9A-CB72-32FE-A99E-BF0AFF4A9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78C0E3-14CD-ABB7-F4E1-473E3E9D211F}"/>
              </a:ext>
            </a:extLst>
          </p:cNvPr>
          <p:cNvSpPr txBox="1"/>
          <p:nvPr/>
        </p:nvSpPr>
        <p:spPr>
          <a:xfrm>
            <a:off x="2489290" y="3217337"/>
            <a:ext cx="76268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Let’s all commit to maintaining integrity in every 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aspect of our work, fostering a culture of transparency, </a:t>
            </a: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respect, and responsibility to achieve our shared vision</a:t>
            </a: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5F7B143-A889-DCCC-6B82-B3597A21A2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4796">
            <a:off x="1995737" y="8739406"/>
            <a:ext cx="952509" cy="952509"/>
          </a:xfrm>
          <a:prstGeom prst="rect">
            <a:avLst/>
          </a:prstGeom>
        </p:spPr>
      </p:pic>
      <p:pic>
        <p:nvPicPr>
          <p:cNvPr id="7" name="Picture 6" descr="A yellow question mark on a black background&#10;&#10;Description automatically generated">
            <a:extLst>
              <a:ext uri="{FF2B5EF4-FFF2-40B4-BE49-F238E27FC236}">
                <a16:creationId xmlns:a16="http://schemas.microsoft.com/office/drawing/2014/main" id="{852B97AA-BA3E-3DCD-80E2-CE0B9F064C2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20215">
            <a:off x="4010956" y="7653666"/>
            <a:ext cx="2438095" cy="2438095"/>
          </a:xfrm>
          <a:prstGeom prst="rect">
            <a:avLst/>
          </a:prstGeom>
        </p:spPr>
      </p:pic>
      <p:pic>
        <p:nvPicPr>
          <p:cNvPr id="8" name="Picture 7" descr="A pink question mark on a black background&#10;&#10;Description automatically generated">
            <a:extLst>
              <a:ext uri="{FF2B5EF4-FFF2-40B4-BE49-F238E27FC236}">
                <a16:creationId xmlns:a16="http://schemas.microsoft.com/office/drawing/2014/main" id="{53AFBB75-A018-3F9D-9AF7-511B0CBCABB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885202">
            <a:off x="-2238191" y="7376049"/>
            <a:ext cx="2726714" cy="2726714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75ACD4-0534-6510-0019-4FD92DAA2D48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46934">
            <a:off x="-2932719" y="2065470"/>
            <a:ext cx="1774549" cy="17745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E0E25E-2C7B-36E1-29BF-B1DF7C8A3261}"/>
              </a:ext>
            </a:extLst>
          </p:cNvPr>
          <p:cNvSpPr txBox="1">
            <a:spLocks/>
          </p:cNvSpPr>
          <p:nvPr/>
        </p:nvSpPr>
        <p:spPr>
          <a:xfrm>
            <a:off x="2677335" y="1146572"/>
            <a:ext cx="3344086" cy="714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Schnyder L" pitchFamily="50" charset="0"/>
              </a:rPr>
              <a:t>Call to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Schnyder L" pitchFamily="50" charset="0"/>
              </a:rPr>
              <a:t>Action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9B25924-1B6A-B8E7-661A-B32004EE3436}"/>
              </a:ext>
            </a:extLst>
          </p:cNvPr>
          <p:cNvSpPr txBox="1">
            <a:spLocks/>
          </p:cNvSpPr>
          <p:nvPr/>
        </p:nvSpPr>
        <p:spPr>
          <a:xfrm>
            <a:off x="609457" y="252918"/>
            <a:ext cx="3168831" cy="9961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err="1">
                <a:solidFill>
                  <a:schemeClr val="accent6">
                    <a:lumMod val="75000"/>
                  </a:schemeClr>
                </a:solidFill>
                <a:latin typeface="Schnyder L" pitchFamily="50" charset="0"/>
              </a:rPr>
              <a:t>Eco</a:t>
            </a:r>
            <a:r>
              <a:rPr lang="en-US" sz="6600" dirty="0" err="1">
                <a:latin typeface="Schnyder L" pitchFamily="50" charset="0"/>
              </a:rPr>
              <a:t>Logic</a:t>
            </a:r>
            <a:endParaRPr lang="en-US" sz="4000" dirty="0"/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4332DBC9-B67D-D402-2D57-6350EE81F57B}"/>
              </a:ext>
            </a:extLst>
          </p:cNvPr>
          <p:cNvSpPr/>
          <p:nvPr/>
        </p:nvSpPr>
        <p:spPr>
          <a:xfrm>
            <a:off x="1629023" y="2806858"/>
            <a:ext cx="9347377" cy="2096648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ectangle 25">
            <a:extLst>
              <a:ext uri="{FF2B5EF4-FFF2-40B4-BE49-F238E27FC236}">
                <a16:creationId xmlns:a16="http://schemas.microsoft.com/office/drawing/2014/main" id="{77FF4141-2523-7AB4-696D-EF5DA7B56E12}"/>
              </a:ext>
            </a:extLst>
          </p:cNvPr>
          <p:cNvSpPr/>
          <p:nvPr/>
        </p:nvSpPr>
        <p:spPr>
          <a:xfrm>
            <a:off x="926310" y="3118511"/>
            <a:ext cx="1405425" cy="147334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34FDAA8-55F2-75DB-6F80-5F375F6380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09" y="3294368"/>
            <a:ext cx="1121625" cy="112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02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82B86-799C-6D73-259C-3F58A1CB3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9C69ED-C3FD-77A1-F32D-2EB672F66E6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54796">
            <a:off x="1995737" y="8739406"/>
            <a:ext cx="952509" cy="952509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9EA94AD-B991-3F21-129A-F9FD3103AE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646934">
            <a:off x="-2932719" y="2065470"/>
            <a:ext cx="1774549" cy="177454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F7209C4-A29E-EA4F-7D6E-847CEF7B7143}"/>
              </a:ext>
            </a:extLst>
          </p:cNvPr>
          <p:cNvSpPr txBox="1">
            <a:spLocks/>
          </p:cNvSpPr>
          <p:nvPr/>
        </p:nvSpPr>
        <p:spPr>
          <a:xfrm>
            <a:off x="3095625" y="1186532"/>
            <a:ext cx="3743326" cy="714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chnyder L" pitchFamily="50" charset="0"/>
              </a:rPr>
              <a:t>Conclusion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6D2EC73-0AC3-D2C1-29F0-F9819CC67312}"/>
              </a:ext>
            </a:extLst>
          </p:cNvPr>
          <p:cNvSpPr txBox="1">
            <a:spLocks/>
          </p:cNvSpPr>
          <p:nvPr/>
        </p:nvSpPr>
        <p:spPr>
          <a:xfrm>
            <a:off x="609457" y="252918"/>
            <a:ext cx="3168831" cy="9961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err="1">
                <a:solidFill>
                  <a:schemeClr val="accent6">
                    <a:lumMod val="75000"/>
                  </a:schemeClr>
                </a:solidFill>
                <a:latin typeface="Schnyder L" pitchFamily="50" charset="0"/>
              </a:rPr>
              <a:t>Eco</a:t>
            </a:r>
            <a:r>
              <a:rPr lang="en-US" sz="6600" dirty="0" err="1">
                <a:latin typeface="Schnyder L" pitchFamily="50" charset="0"/>
              </a:rPr>
              <a:t>Logic</a:t>
            </a:r>
            <a:endParaRPr lang="en-US" sz="4000" dirty="0"/>
          </a:p>
        </p:txBody>
      </p:sp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3009D49-7E2D-A274-AC5A-250B0BD38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69715">
            <a:off x="13362669" y="5914383"/>
            <a:ext cx="943617" cy="9436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C37071-A829-3E42-2FDE-2F422E10FB32}"/>
              </a:ext>
            </a:extLst>
          </p:cNvPr>
          <p:cNvSpPr txBox="1"/>
          <p:nvPr/>
        </p:nvSpPr>
        <p:spPr>
          <a:xfrm>
            <a:off x="1380301" y="2343402"/>
            <a:ext cx="2397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Affordable Solutions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ABD510-E6C4-3175-4E8C-398F58648062}"/>
              </a:ext>
            </a:extLst>
          </p:cNvPr>
          <p:cNvSpPr txBox="1"/>
          <p:nvPr/>
        </p:nvSpPr>
        <p:spPr>
          <a:xfrm>
            <a:off x="1380303" y="2960664"/>
            <a:ext cx="239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Sustainable Software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5155D9-1F69-08B4-C737-5DAAA9029EDB}"/>
              </a:ext>
            </a:extLst>
          </p:cNvPr>
          <p:cNvSpPr txBox="1"/>
          <p:nvPr/>
        </p:nvSpPr>
        <p:spPr>
          <a:xfrm>
            <a:off x="1380303" y="3562643"/>
            <a:ext cx="239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Energy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D59FB3-0437-E308-6A26-F9A30444D42D}"/>
              </a:ext>
            </a:extLst>
          </p:cNvPr>
          <p:cNvSpPr txBox="1"/>
          <p:nvPr/>
        </p:nvSpPr>
        <p:spPr>
          <a:xfrm>
            <a:off x="1350427" y="4195792"/>
            <a:ext cx="315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Smart Home Automation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0EC4EC-B7D5-00B6-2CA9-9D810915961A}"/>
              </a:ext>
            </a:extLst>
          </p:cNvPr>
          <p:cNvSpPr txBox="1"/>
          <p:nvPr/>
        </p:nvSpPr>
        <p:spPr>
          <a:xfrm>
            <a:off x="1350427" y="4826320"/>
            <a:ext cx="315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Quality of Life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82E33F-B18B-3871-B888-060A49D92767}"/>
              </a:ext>
            </a:extLst>
          </p:cNvPr>
          <p:cNvSpPr txBox="1"/>
          <p:nvPr/>
        </p:nvSpPr>
        <p:spPr>
          <a:xfrm>
            <a:off x="1350427" y="5494702"/>
            <a:ext cx="315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Environmental Responsibility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D82820-3E3A-53F9-84BE-5C006C21D50F}"/>
              </a:ext>
            </a:extLst>
          </p:cNvPr>
          <p:cNvSpPr txBox="1"/>
          <p:nvPr/>
        </p:nvSpPr>
        <p:spPr>
          <a:xfrm>
            <a:off x="6182822" y="2357894"/>
            <a:ext cx="231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Ethical Guidelines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4E7F65-F7AA-4A23-78C5-83AF2B204666}"/>
              </a:ext>
            </a:extLst>
          </p:cNvPr>
          <p:cNvSpPr txBox="1"/>
          <p:nvPr/>
        </p:nvSpPr>
        <p:spPr>
          <a:xfrm>
            <a:off x="6179941" y="3037081"/>
            <a:ext cx="260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Maintaining Trust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267AF7-3FD4-2EAD-7594-893AC58C70EB}"/>
              </a:ext>
            </a:extLst>
          </p:cNvPr>
          <p:cNvSpPr txBox="1"/>
          <p:nvPr/>
        </p:nvSpPr>
        <p:spPr>
          <a:xfrm>
            <a:off x="6179940" y="4199480"/>
            <a:ext cx="260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Driving Success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D4C774-EF9D-5FE7-9D0D-CC7E5247FDB2}"/>
              </a:ext>
            </a:extLst>
          </p:cNvPr>
          <p:cNvSpPr txBox="1"/>
          <p:nvPr/>
        </p:nvSpPr>
        <p:spPr>
          <a:xfrm>
            <a:off x="6179941" y="3619688"/>
            <a:ext cx="2608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Ensuring Fairness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AEEBE1-9553-1ABD-4877-E2DA037DE200}"/>
              </a:ext>
            </a:extLst>
          </p:cNvPr>
          <p:cNvSpPr/>
          <p:nvPr/>
        </p:nvSpPr>
        <p:spPr>
          <a:xfrm>
            <a:off x="1079496" y="2314253"/>
            <a:ext cx="3309624" cy="47224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999541-E023-0042-67C1-C29C86285F15}"/>
              </a:ext>
            </a:extLst>
          </p:cNvPr>
          <p:cNvSpPr/>
          <p:nvPr/>
        </p:nvSpPr>
        <p:spPr>
          <a:xfrm>
            <a:off x="905563" y="2379664"/>
            <a:ext cx="347865" cy="3475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C81ADE-D63D-FC41-2DCB-3E34E8211DA4}"/>
              </a:ext>
            </a:extLst>
          </p:cNvPr>
          <p:cNvSpPr/>
          <p:nvPr/>
        </p:nvSpPr>
        <p:spPr>
          <a:xfrm>
            <a:off x="1079496" y="2934172"/>
            <a:ext cx="3312507" cy="47224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5995D7-4C40-D5ED-B1DC-C26156F47E7A}"/>
              </a:ext>
            </a:extLst>
          </p:cNvPr>
          <p:cNvSpPr/>
          <p:nvPr/>
        </p:nvSpPr>
        <p:spPr>
          <a:xfrm>
            <a:off x="905563" y="2999583"/>
            <a:ext cx="347865" cy="3475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731A5A-0163-4D48-8037-1350761141DF}"/>
              </a:ext>
            </a:extLst>
          </p:cNvPr>
          <p:cNvSpPr/>
          <p:nvPr/>
        </p:nvSpPr>
        <p:spPr>
          <a:xfrm>
            <a:off x="1076613" y="3545694"/>
            <a:ext cx="3312507" cy="47224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067E1A-D45D-CFC1-E925-C054A8571319}"/>
              </a:ext>
            </a:extLst>
          </p:cNvPr>
          <p:cNvSpPr/>
          <p:nvPr/>
        </p:nvSpPr>
        <p:spPr>
          <a:xfrm>
            <a:off x="902680" y="3611105"/>
            <a:ext cx="347865" cy="3475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AFF0E7-13EB-0407-18BE-308C6B651452}"/>
              </a:ext>
            </a:extLst>
          </p:cNvPr>
          <p:cNvSpPr/>
          <p:nvPr/>
        </p:nvSpPr>
        <p:spPr>
          <a:xfrm>
            <a:off x="1076613" y="4191475"/>
            <a:ext cx="3312507" cy="47224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C63DCD-FDBC-B75F-A71A-5E01E1768D69}"/>
              </a:ext>
            </a:extLst>
          </p:cNvPr>
          <p:cNvSpPr/>
          <p:nvPr/>
        </p:nvSpPr>
        <p:spPr>
          <a:xfrm>
            <a:off x="902680" y="4256886"/>
            <a:ext cx="347865" cy="3475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6B86FC6-A3BA-AEEF-3A54-3F979907BF5D}"/>
              </a:ext>
            </a:extLst>
          </p:cNvPr>
          <p:cNvSpPr/>
          <p:nvPr/>
        </p:nvSpPr>
        <p:spPr>
          <a:xfrm>
            <a:off x="1076613" y="4826790"/>
            <a:ext cx="3312507" cy="47224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507C6B-8D54-ABD3-CEA5-32619716A9F8}"/>
              </a:ext>
            </a:extLst>
          </p:cNvPr>
          <p:cNvSpPr/>
          <p:nvPr/>
        </p:nvSpPr>
        <p:spPr>
          <a:xfrm>
            <a:off x="902680" y="4892679"/>
            <a:ext cx="347865" cy="3475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F151BA4-7339-5D59-5CE2-BC0E1AA1D3C3}"/>
              </a:ext>
            </a:extLst>
          </p:cNvPr>
          <p:cNvSpPr/>
          <p:nvPr/>
        </p:nvSpPr>
        <p:spPr>
          <a:xfrm>
            <a:off x="1076613" y="5464678"/>
            <a:ext cx="3312507" cy="47224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DFC796C-A98C-F1EB-9D25-D9451708B296}"/>
              </a:ext>
            </a:extLst>
          </p:cNvPr>
          <p:cNvSpPr/>
          <p:nvPr/>
        </p:nvSpPr>
        <p:spPr>
          <a:xfrm>
            <a:off x="902680" y="5530089"/>
            <a:ext cx="347865" cy="3475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6B1D89D-7525-545C-82AE-C650E1C9AC14}"/>
              </a:ext>
            </a:extLst>
          </p:cNvPr>
          <p:cNvSpPr/>
          <p:nvPr/>
        </p:nvSpPr>
        <p:spPr>
          <a:xfrm>
            <a:off x="5875308" y="2317396"/>
            <a:ext cx="3312507" cy="47224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2A72AA0-943F-9A6B-6987-3A23A1CAE5D4}"/>
              </a:ext>
            </a:extLst>
          </p:cNvPr>
          <p:cNvSpPr/>
          <p:nvPr/>
        </p:nvSpPr>
        <p:spPr>
          <a:xfrm>
            <a:off x="5701375" y="2382807"/>
            <a:ext cx="347865" cy="3475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1EF415-CDFE-5E0C-A777-48369997A046}"/>
              </a:ext>
            </a:extLst>
          </p:cNvPr>
          <p:cNvSpPr/>
          <p:nvPr/>
        </p:nvSpPr>
        <p:spPr>
          <a:xfrm>
            <a:off x="5875308" y="2934172"/>
            <a:ext cx="3312507" cy="47224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FA55A6A-7E90-BD12-670E-7B5C8D140153}"/>
              </a:ext>
            </a:extLst>
          </p:cNvPr>
          <p:cNvSpPr/>
          <p:nvPr/>
        </p:nvSpPr>
        <p:spPr>
          <a:xfrm>
            <a:off x="5701375" y="2999583"/>
            <a:ext cx="347865" cy="3475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71CBF26-D990-DA32-4CE7-450497C89F77}"/>
              </a:ext>
            </a:extLst>
          </p:cNvPr>
          <p:cNvSpPr/>
          <p:nvPr/>
        </p:nvSpPr>
        <p:spPr>
          <a:xfrm>
            <a:off x="5872425" y="3563111"/>
            <a:ext cx="3312507" cy="47224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BDF8E5D-C2F5-3F83-74BE-FBEBC8C6410F}"/>
              </a:ext>
            </a:extLst>
          </p:cNvPr>
          <p:cNvSpPr/>
          <p:nvPr/>
        </p:nvSpPr>
        <p:spPr>
          <a:xfrm>
            <a:off x="5698492" y="3628522"/>
            <a:ext cx="347865" cy="3475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A71644-4EF8-C4CA-18E9-ABB761EA5C3C}"/>
              </a:ext>
            </a:extLst>
          </p:cNvPr>
          <p:cNvSpPr/>
          <p:nvPr/>
        </p:nvSpPr>
        <p:spPr>
          <a:xfrm>
            <a:off x="5872425" y="4189595"/>
            <a:ext cx="3312507" cy="47224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940CDAD-9745-65AA-47AE-9CBCD36BF223}"/>
              </a:ext>
            </a:extLst>
          </p:cNvPr>
          <p:cNvSpPr/>
          <p:nvPr/>
        </p:nvSpPr>
        <p:spPr>
          <a:xfrm>
            <a:off x="5698492" y="4255006"/>
            <a:ext cx="347865" cy="34756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E381873-CF10-AC02-0331-70064934DE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57" y="4935789"/>
            <a:ext cx="248702" cy="248702"/>
          </a:xfrm>
          <a:prstGeom prst="rect">
            <a:avLst/>
          </a:prstGeom>
        </p:spPr>
      </p:pic>
      <p:pic>
        <p:nvPicPr>
          <p:cNvPr id="55" name="Picture 5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F2F852E-B260-86AB-16A1-B9C64AE8D3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57" y="4306166"/>
            <a:ext cx="255311" cy="255311"/>
          </a:xfrm>
          <a:prstGeom prst="rect">
            <a:avLst/>
          </a:prstGeom>
        </p:spPr>
      </p:pic>
      <p:pic>
        <p:nvPicPr>
          <p:cNvPr id="57" name="Picture 5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5229B91-89BB-F050-8036-E2C5A15270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67" y="3652614"/>
            <a:ext cx="255998" cy="255998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352DD6E-C2D1-5F23-2359-36469FEEDD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917" y="3008084"/>
            <a:ext cx="304802" cy="304802"/>
          </a:xfrm>
          <a:prstGeom prst="rect">
            <a:avLst/>
          </a:prstGeom>
        </p:spPr>
      </p:pic>
      <p:pic>
        <p:nvPicPr>
          <p:cNvPr id="61" name="Picture 6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B7028CB-646F-F833-9F42-90510842D5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667" y="2392144"/>
            <a:ext cx="274320" cy="274320"/>
          </a:xfrm>
          <a:prstGeom prst="rect">
            <a:avLst/>
          </a:prstGeom>
        </p:spPr>
      </p:pic>
      <p:pic>
        <p:nvPicPr>
          <p:cNvPr id="63" name="Picture 6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2947B25-0B9C-4322-800B-C4834F48DD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7" y="5591588"/>
            <a:ext cx="226195" cy="226195"/>
          </a:xfrm>
          <a:prstGeom prst="rect">
            <a:avLst/>
          </a:prstGeom>
        </p:spPr>
      </p:pic>
      <p:pic>
        <p:nvPicPr>
          <p:cNvPr id="65" name="Picture 6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74B5FC7-FDC9-EE61-3E68-53D561CE61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0288" y="3041804"/>
            <a:ext cx="274320" cy="274320"/>
          </a:xfrm>
          <a:prstGeom prst="rect">
            <a:avLst/>
          </a:prstGeom>
        </p:spPr>
      </p:pic>
      <p:pic>
        <p:nvPicPr>
          <p:cNvPr id="67" name="Picture 6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A0F130D-7B26-B27C-26AD-8408F3853A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264" y="2413213"/>
            <a:ext cx="274320" cy="274320"/>
          </a:xfrm>
          <a:prstGeom prst="rect">
            <a:avLst/>
          </a:prstGeom>
        </p:spPr>
      </p:pic>
      <p:pic>
        <p:nvPicPr>
          <p:cNvPr id="69" name="Picture 6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EB31CFC-17CB-870C-6F2A-CF51577BC72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092" y="4297181"/>
            <a:ext cx="274320" cy="274320"/>
          </a:xfrm>
          <a:prstGeom prst="rect">
            <a:avLst/>
          </a:prstGeom>
        </p:spPr>
      </p:pic>
      <p:pic>
        <p:nvPicPr>
          <p:cNvPr id="71" name="Picture 7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3CE7D3B-4677-7163-CCAF-FB6BA13D6A5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264" y="3651009"/>
            <a:ext cx="274320" cy="274320"/>
          </a:xfrm>
          <a:prstGeom prst="rect">
            <a:avLst/>
          </a:prstGeom>
        </p:spPr>
      </p:pic>
      <p:pic>
        <p:nvPicPr>
          <p:cNvPr id="72" name="Picture 71" descr="A green question mark on a black background&#10;&#10;Description automatically generated">
            <a:extLst>
              <a:ext uri="{FF2B5EF4-FFF2-40B4-BE49-F238E27FC236}">
                <a16:creationId xmlns:a16="http://schemas.microsoft.com/office/drawing/2014/main" id="{B891789D-AF57-C4AE-B4DD-38ABF9B54F2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89761">
            <a:off x="2685989" y="6526408"/>
            <a:ext cx="4327752" cy="4327752"/>
          </a:xfrm>
          <a:prstGeom prst="rect">
            <a:avLst/>
          </a:prstGeom>
        </p:spPr>
      </p:pic>
      <p:pic>
        <p:nvPicPr>
          <p:cNvPr id="73" name="Picture 72" descr="A green question mark on a black background&#10;&#10;Description automatically generated">
            <a:extLst>
              <a:ext uri="{FF2B5EF4-FFF2-40B4-BE49-F238E27FC236}">
                <a16:creationId xmlns:a16="http://schemas.microsoft.com/office/drawing/2014/main" id="{F96C96BD-99F7-2C30-C6D5-2CFCE16910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889761">
            <a:off x="-3268968" y="7200345"/>
            <a:ext cx="3635414" cy="363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750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C26A4C-F9ED-2D51-2A66-7B64803CE898}"/>
              </a:ext>
            </a:extLst>
          </p:cNvPr>
          <p:cNvSpPr txBox="1"/>
          <p:nvPr/>
        </p:nvSpPr>
        <p:spPr>
          <a:xfrm>
            <a:off x="5877493" y="1995201"/>
            <a:ext cx="52801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Any</a:t>
            </a:r>
          </a:p>
          <a:p>
            <a:r>
              <a:rPr lang="en-US" sz="8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</a:t>
            </a:r>
            <a:endParaRPr lang="en-US" sz="8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C2A423-B338-660C-329E-3C97E6F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32700">
            <a:off x="3169621" y="2024802"/>
            <a:ext cx="2571544" cy="2571544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BA3F1-04C2-785B-0621-419FABBAB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4700">
            <a:off x="1416403" y="4861598"/>
            <a:ext cx="1319871" cy="131987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D8C770-5587-568C-03E9-6143AD753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66" y="3429000"/>
            <a:ext cx="943617" cy="943617"/>
          </a:xfrm>
          <a:prstGeom prst="rect">
            <a:avLst/>
          </a:prstGeom>
        </p:spPr>
      </p:pic>
      <p:pic>
        <p:nvPicPr>
          <p:cNvPr id="12" name="Picture 11" descr="A green question mark on a black background&#10;&#10;Description automatically generated">
            <a:extLst>
              <a:ext uri="{FF2B5EF4-FFF2-40B4-BE49-F238E27FC236}">
                <a16:creationId xmlns:a16="http://schemas.microsoft.com/office/drawing/2014/main" id="{E9E807C7-4ED6-CE43-2B82-930D0A1A5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822447">
            <a:off x="1981232" y="3171205"/>
            <a:ext cx="2650923" cy="2650923"/>
          </a:xfrm>
          <a:prstGeom prst="rect">
            <a:avLst/>
          </a:prstGeom>
        </p:spPr>
      </p:pic>
      <p:pic>
        <p:nvPicPr>
          <p:cNvPr id="13" name="Picture 12" descr="A green question mark on a black background&#10;&#10;Description automatically generated">
            <a:extLst>
              <a:ext uri="{FF2B5EF4-FFF2-40B4-BE49-F238E27FC236}">
                <a16:creationId xmlns:a16="http://schemas.microsoft.com/office/drawing/2014/main" id="{DB27344F-A3A6-8636-D9DB-88977FD7B4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3788">
            <a:off x="13390" y="1911012"/>
            <a:ext cx="2799124" cy="279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30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01170-07CA-2303-8402-9661D3BC1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5DBBC-627B-CA03-7320-88D939E2F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43" y="236538"/>
            <a:ext cx="7858125" cy="2420937"/>
          </a:xfrm>
        </p:spPr>
        <p:txBody>
          <a:bodyPr>
            <a:normAutofit/>
          </a:bodyPr>
          <a:lstStyle/>
          <a:p>
            <a:r>
              <a:rPr lang="en-US" sz="16600" dirty="0" err="1">
                <a:solidFill>
                  <a:schemeClr val="accent6">
                    <a:lumMod val="75000"/>
                  </a:schemeClr>
                </a:solidFill>
                <a:latin typeface="Schnyder L" pitchFamily="50" charset="0"/>
              </a:rPr>
              <a:t>Eco</a:t>
            </a:r>
            <a:r>
              <a:rPr lang="en-US" sz="16600" dirty="0" err="1">
                <a:latin typeface="Schnyder L" pitchFamily="50" charset="0"/>
              </a:rPr>
              <a:t>Logic</a:t>
            </a:r>
            <a:endParaRPr lang="en-US" sz="16600" dirty="0">
              <a:latin typeface="Schnyder L" pitchFamily="50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6DDC0-6D2B-B08D-FB94-529113BFB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6162" y="2639844"/>
            <a:ext cx="5019675" cy="638176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Schnyder L" pitchFamily="50" charset="0"/>
              </a:rPr>
              <a:t>Smart. Sustainable. Affordable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866B40-8410-58F2-E85B-44228DC4D5F3}"/>
              </a:ext>
            </a:extLst>
          </p:cNvPr>
          <p:cNvSpPr txBox="1"/>
          <p:nvPr/>
        </p:nvSpPr>
        <p:spPr>
          <a:xfrm>
            <a:off x="804861" y="4200526"/>
            <a:ext cx="55626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MD. ABU TOWSIF</a:t>
            </a:r>
          </a:p>
          <a:p>
            <a:r>
              <a:rPr lang="en-US" sz="28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22-47019-1</a:t>
            </a:r>
          </a:p>
          <a:p>
            <a:r>
              <a:rPr lang="en-US" sz="28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 # 02</a:t>
            </a:r>
          </a:p>
          <a:p>
            <a:r>
              <a:rPr lang="en-US" sz="28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ENGINEERING ETHICS</a:t>
            </a:r>
          </a:p>
          <a:p>
            <a:r>
              <a:rPr lang="en-US" sz="28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9B2D5-AFEB-D59B-FBEA-1F1F74FA55D7}"/>
              </a:ext>
            </a:extLst>
          </p:cNvPr>
          <p:cNvSpPr txBox="1"/>
          <p:nvPr/>
        </p:nvSpPr>
        <p:spPr>
          <a:xfrm>
            <a:off x="-6398719" y="2077691"/>
            <a:ext cx="7414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>
                <a:latin typeface="Schnyder L" pitchFamily="50" charset="0"/>
              </a:rPr>
              <a:t>The Introduction</a:t>
            </a:r>
            <a:endParaRPr lang="en-US" sz="72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E6FAA9F-591F-1B8B-6735-2D13F47CC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30531" y="409573"/>
            <a:ext cx="5399545" cy="5399545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E51306-D4A5-2419-2A02-EBBA303A28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19833" y="3109345"/>
            <a:ext cx="2926334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170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7957-C7F0-44C8-BC24-467EC86AF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57" y="252918"/>
            <a:ext cx="3168831" cy="996197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 err="1">
                <a:solidFill>
                  <a:schemeClr val="accent6">
                    <a:lumMod val="75000"/>
                  </a:schemeClr>
                </a:solidFill>
                <a:latin typeface="Schnyder L" pitchFamily="50" charset="0"/>
              </a:rPr>
              <a:t>Eco</a:t>
            </a:r>
            <a:r>
              <a:rPr lang="en-US" sz="6600" dirty="0" err="1">
                <a:latin typeface="Schnyder L" pitchFamily="50" charset="0"/>
              </a:rPr>
              <a:t>Logic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0FB95B-DD1F-4702-B8E3-4D98D59697B8}"/>
              </a:ext>
            </a:extLst>
          </p:cNvPr>
          <p:cNvSpPr txBox="1"/>
          <p:nvPr/>
        </p:nvSpPr>
        <p:spPr>
          <a:xfrm>
            <a:off x="2333625" y="2776668"/>
            <a:ext cx="26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International Company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D6A419-E56B-30D1-8C69-59A08B8CD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852" y="4026760"/>
            <a:ext cx="535355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spc="100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Empowering individuals and businesses with accessible software solutions that promote sustainable living and efficient smart energy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spc="100" normalizeH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CE5A7F-0565-C430-0A6C-7E0EC2B5A884}"/>
              </a:ext>
            </a:extLst>
          </p:cNvPr>
          <p:cNvSpPr txBox="1"/>
          <p:nvPr/>
        </p:nvSpPr>
        <p:spPr>
          <a:xfrm>
            <a:off x="2333624" y="3387016"/>
            <a:ext cx="149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spc="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C1D12F-1D8C-DB0C-5066-F43BAE09A63A}"/>
              </a:ext>
            </a:extLst>
          </p:cNvPr>
          <p:cNvSpPr txBox="1"/>
          <p:nvPr/>
        </p:nvSpPr>
        <p:spPr>
          <a:xfrm>
            <a:off x="2396938" y="1151577"/>
            <a:ext cx="44324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Schnyder L" pitchFamily="50" charset="0"/>
              </a:rPr>
              <a:t>The Introduction</a:t>
            </a:r>
            <a:endParaRPr lang="en-US" sz="4000" dirty="0"/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BFB57B6-1C44-A86E-D634-8BAE3DC5D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6243" y="2766600"/>
            <a:ext cx="2603769" cy="2603769"/>
          </a:xfrm>
          <a:prstGeom prst="rect">
            <a:avLst/>
          </a:prstGeom>
        </p:spPr>
      </p:pic>
      <p:pic>
        <p:nvPicPr>
          <p:cNvPr id="24" name="Picture 23" descr="A light bulb with leaves inside&#10;&#10;Description automatically generated">
            <a:extLst>
              <a:ext uri="{FF2B5EF4-FFF2-40B4-BE49-F238E27FC236}">
                <a16:creationId xmlns:a16="http://schemas.microsoft.com/office/drawing/2014/main" id="{F116BA00-2486-AE7E-CF9C-E53E669EC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496" y="1074510"/>
            <a:ext cx="5404104" cy="540410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472301B-2126-8C88-EBA7-5F9F859206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820" y="3458992"/>
            <a:ext cx="256032" cy="256032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4AFE9F-F09D-1C6A-65C9-CE0D6D8737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820" y="4117547"/>
            <a:ext cx="256032" cy="256032"/>
          </a:xfrm>
          <a:prstGeom prst="rect">
            <a:avLst/>
          </a:prstGeom>
        </p:spPr>
      </p:pic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E4899A-76CA-C8CA-8C3B-14C88CD7A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461" y="2841630"/>
            <a:ext cx="256163" cy="256163"/>
          </a:xfrm>
          <a:prstGeom prst="rect">
            <a:avLst/>
          </a:prstGeom>
        </p:spPr>
      </p:pic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9926EDD-6671-A597-0224-D9F616A4AD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99850" y="1384635"/>
            <a:ext cx="1914275" cy="191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8406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ED475-471B-0897-391B-85BA4565F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0872-8EF6-A6F0-856F-2A44F50B9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57" y="252918"/>
            <a:ext cx="3168831" cy="996197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dirty="0" err="1">
                <a:solidFill>
                  <a:schemeClr val="accent6">
                    <a:lumMod val="75000"/>
                  </a:schemeClr>
                </a:solidFill>
                <a:latin typeface="Schnyder L" pitchFamily="50" charset="0"/>
              </a:rPr>
              <a:t>Eco</a:t>
            </a:r>
            <a:r>
              <a:rPr lang="en-US" sz="6600" dirty="0" err="1">
                <a:latin typeface="Schnyder L" pitchFamily="50" charset="0"/>
              </a:rPr>
              <a:t>Logic</a:t>
            </a:r>
            <a:endParaRPr lang="en-US" sz="40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86BBA27-59E0-16B8-C851-73A8BCC42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971" y="3590218"/>
            <a:ext cx="598143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bridge the digital and sustainability divides by providing affordable software platforms that empower energy-efficient, eco-friendly, and smart home automation solutions, enhancing the quality of life for individuals and businesses. </a:t>
            </a:r>
            <a:endParaRPr kumimoji="0" lang="en-US" altLang="en-US" sz="1600" b="0" i="0" u="none" strike="noStrike" cap="none" spc="100" normalizeH="0" dirty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7AFFC-59F4-A321-F2AC-3D58329A6881}"/>
              </a:ext>
            </a:extLst>
          </p:cNvPr>
          <p:cNvSpPr txBox="1"/>
          <p:nvPr/>
        </p:nvSpPr>
        <p:spPr>
          <a:xfrm>
            <a:off x="2396938" y="1151577"/>
            <a:ext cx="44324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Schnyder L" pitchFamily="50" charset="0"/>
              </a:rPr>
              <a:t>The Introduction</a:t>
            </a:r>
            <a:endParaRPr lang="en-US" sz="4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45249C-1068-0DDC-DA15-D4E44B005B78}"/>
              </a:ext>
            </a:extLst>
          </p:cNvPr>
          <p:cNvSpPr txBox="1"/>
          <p:nvPr/>
        </p:nvSpPr>
        <p:spPr>
          <a:xfrm>
            <a:off x="1887385" y="2758122"/>
            <a:ext cx="208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cap="all" spc="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Purpose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E253B566-A401-5696-FBE6-D29624C91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3943" y="7732252"/>
            <a:ext cx="1364157" cy="1364157"/>
          </a:xfrm>
          <a:prstGeom prst="rect">
            <a:avLst/>
          </a:prstGeom>
        </p:spPr>
      </p:pic>
      <p:pic>
        <p:nvPicPr>
          <p:cNvPr id="29" name="Picture 28" descr="A light bulb with leaves inside&#10;&#10;Description automatically generated">
            <a:extLst>
              <a:ext uri="{FF2B5EF4-FFF2-40B4-BE49-F238E27FC236}">
                <a16:creationId xmlns:a16="http://schemas.microsoft.com/office/drawing/2014/main" id="{722A9695-CAD4-1A81-4435-2A79CCCEC3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150" y="2102052"/>
            <a:ext cx="2606040" cy="2606040"/>
          </a:xfrm>
          <a:prstGeom prst="rect">
            <a:avLst/>
          </a:prstGeom>
        </p:spPr>
      </p:pic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029C6E-CF0E-0428-965E-47098F6C1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353" y="2792941"/>
            <a:ext cx="256032" cy="256032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4184545-6AE0-122B-2169-F5546B164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91" y="3629511"/>
            <a:ext cx="256032" cy="25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7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Word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F943B-23B2-BDD0-364F-3F4E479A9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03E07-2AA3-FA9F-74E5-8745E67F8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3872" y="1040859"/>
            <a:ext cx="7572375" cy="731850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chnyder L" pitchFamily="50" charset="0"/>
              </a:rPr>
              <a:t>The Organizational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1F1A3C-97DE-05DA-1062-6180F5266D96}"/>
              </a:ext>
            </a:extLst>
          </p:cNvPr>
          <p:cNvSpPr txBox="1"/>
          <p:nvPr/>
        </p:nvSpPr>
        <p:spPr>
          <a:xfrm>
            <a:off x="2924175" y="3609975"/>
            <a:ext cx="4143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DD081E8-9D0B-AEA5-1AA5-E028F4D80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7875" y="1952624"/>
            <a:ext cx="7143750" cy="4762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B6FAE27-0C67-5EDE-1DFE-04EA8A2E2660}"/>
              </a:ext>
            </a:extLst>
          </p:cNvPr>
          <p:cNvSpPr txBox="1">
            <a:spLocks/>
          </p:cNvSpPr>
          <p:nvPr/>
        </p:nvSpPr>
        <p:spPr>
          <a:xfrm>
            <a:off x="609457" y="252918"/>
            <a:ext cx="3168831" cy="9961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>
                <a:solidFill>
                  <a:schemeClr val="accent6">
                    <a:lumMod val="75000"/>
                  </a:schemeClr>
                </a:solidFill>
                <a:latin typeface="Schnyder L" pitchFamily="50" charset="0"/>
              </a:rPr>
              <a:t>Eco</a:t>
            </a:r>
            <a:r>
              <a:rPr lang="en-US" sz="6600">
                <a:latin typeface="Schnyder L" pitchFamily="50" charset="0"/>
              </a:rPr>
              <a:t>Logic</a:t>
            </a:r>
            <a:endParaRPr lang="en-US" sz="4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1AD23-394B-2818-C9A9-BF65570DBD86}"/>
              </a:ext>
            </a:extLst>
          </p:cNvPr>
          <p:cNvSpPr txBox="1"/>
          <p:nvPr/>
        </p:nvSpPr>
        <p:spPr>
          <a:xfrm>
            <a:off x="-4362869" y="2658308"/>
            <a:ext cx="41005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Builds credibility and public confidence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7F1F0F-4BAE-7ADD-F1B6-24A6C986CF12}"/>
              </a:ext>
            </a:extLst>
          </p:cNvPr>
          <p:cNvSpPr txBox="1"/>
          <p:nvPr/>
        </p:nvSpPr>
        <p:spPr>
          <a:xfrm>
            <a:off x="-4481926" y="1221337"/>
            <a:ext cx="320423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Safety 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Ensures the well-being of society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CB1AAF-C3A3-6BC2-29ED-49C1F1A702F1}"/>
              </a:ext>
            </a:extLst>
          </p:cNvPr>
          <p:cNvSpPr txBox="1"/>
          <p:nvPr/>
        </p:nvSpPr>
        <p:spPr>
          <a:xfrm>
            <a:off x="-4348191" y="3896566"/>
            <a:ext cx="37433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Sustainability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Promotes eco-friendly practices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893620-682B-A198-9E10-586388F26531}"/>
              </a:ext>
            </a:extLst>
          </p:cNvPr>
          <p:cNvSpPr txBox="1"/>
          <p:nvPr/>
        </p:nvSpPr>
        <p:spPr>
          <a:xfrm>
            <a:off x="1052512" y="7335179"/>
            <a:ext cx="37433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Accountability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Upholds responsibility for actions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B8240D-4496-BA54-CA0F-50E3BA6C48DE}"/>
              </a:ext>
            </a:extLst>
          </p:cNvPr>
          <p:cNvSpPr txBox="1"/>
          <p:nvPr/>
        </p:nvSpPr>
        <p:spPr>
          <a:xfrm>
            <a:off x="13610663" y="1404840"/>
            <a:ext cx="40084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Fairness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Ensures equal opportunities and treatment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BB447D-EA10-BFFD-E6A7-ACCEDDE0A7A8}"/>
              </a:ext>
            </a:extLst>
          </p:cNvPr>
          <p:cNvSpPr txBox="1"/>
          <p:nvPr/>
        </p:nvSpPr>
        <p:spPr>
          <a:xfrm>
            <a:off x="13622748" y="2660405"/>
            <a:ext cx="410051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Compliance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Adheres to legal and regulatory standards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D9979-A4F8-CAE7-1DDE-9E5320A4C2AE}"/>
              </a:ext>
            </a:extLst>
          </p:cNvPr>
          <p:cNvSpPr txBox="1"/>
          <p:nvPr/>
        </p:nvSpPr>
        <p:spPr>
          <a:xfrm>
            <a:off x="13807770" y="4360675"/>
            <a:ext cx="426087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Innovation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Fosters ethical problem-solving and creativity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70381E-284D-C129-F605-17F656FF8C12}"/>
              </a:ext>
            </a:extLst>
          </p:cNvPr>
          <p:cNvSpPr/>
          <p:nvPr/>
        </p:nvSpPr>
        <p:spPr>
          <a:xfrm>
            <a:off x="-5472348" y="1014918"/>
            <a:ext cx="4695827" cy="1045211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00167B-0DB7-44B3-5CA5-5C263D1B49F6}"/>
              </a:ext>
            </a:extLst>
          </p:cNvPr>
          <p:cNvSpPr/>
          <p:nvPr/>
        </p:nvSpPr>
        <p:spPr>
          <a:xfrm>
            <a:off x="-4839120" y="2643626"/>
            <a:ext cx="4100519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575BBB-28AB-76AD-1A41-C95E25331FD1}"/>
              </a:ext>
            </a:extLst>
          </p:cNvPr>
          <p:cNvSpPr/>
          <p:nvPr/>
        </p:nvSpPr>
        <p:spPr>
          <a:xfrm>
            <a:off x="-4824442" y="3860165"/>
            <a:ext cx="4100519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FBCEFF-7B97-BDB4-AD25-561B11598F31}"/>
              </a:ext>
            </a:extLst>
          </p:cNvPr>
          <p:cNvSpPr/>
          <p:nvPr/>
        </p:nvSpPr>
        <p:spPr>
          <a:xfrm>
            <a:off x="576262" y="7353013"/>
            <a:ext cx="4100519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8F2DAA-95C3-4A63-8432-B13629B6205E}"/>
              </a:ext>
            </a:extLst>
          </p:cNvPr>
          <p:cNvSpPr/>
          <p:nvPr/>
        </p:nvSpPr>
        <p:spPr>
          <a:xfrm>
            <a:off x="13210611" y="1389110"/>
            <a:ext cx="4614871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924B0D-965F-9EEC-237A-8F989431D1F8}"/>
              </a:ext>
            </a:extLst>
          </p:cNvPr>
          <p:cNvSpPr/>
          <p:nvPr/>
        </p:nvSpPr>
        <p:spPr>
          <a:xfrm>
            <a:off x="13222697" y="2587668"/>
            <a:ext cx="4614870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8DD89AA-DB60-D685-9F9F-1E90A875FFF1}"/>
              </a:ext>
            </a:extLst>
          </p:cNvPr>
          <p:cNvSpPr/>
          <p:nvPr/>
        </p:nvSpPr>
        <p:spPr>
          <a:xfrm>
            <a:off x="13334717" y="4340603"/>
            <a:ext cx="4614869" cy="80544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C7F1DD-2E3E-F154-CF35-6DBFC1FCB297}"/>
              </a:ext>
            </a:extLst>
          </p:cNvPr>
          <p:cNvSpPr/>
          <p:nvPr/>
        </p:nvSpPr>
        <p:spPr>
          <a:xfrm>
            <a:off x="-5257246" y="1230186"/>
            <a:ext cx="597606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EF528F-ACB5-E76F-D0CF-2A74811F2C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94298" y="1309556"/>
            <a:ext cx="472241" cy="47224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16AEE-E0C0-B7E0-6197-56CAFEB85F07}"/>
              </a:ext>
            </a:extLst>
          </p:cNvPr>
          <p:cNvSpPr/>
          <p:nvPr/>
        </p:nvSpPr>
        <p:spPr>
          <a:xfrm>
            <a:off x="-5142959" y="2713540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F295EF-ED8F-569E-896C-D7595F6F5E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8676" y="2805547"/>
            <a:ext cx="475488" cy="47548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EEE2BE3-CA59-B978-54F8-9690BF86C540}"/>
              </a:ext>
            </a:extLst>
          </p:cNvPr>
          <p:cNvSpPr/>
          <p:nvPr/>
        </p:nvSpPr>
        <p:spPr>
          <a:xfrm>
            <a:off x="-5133434" y="3923101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8D01047-636D-D3E5-74F5-2420A7ED12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30413" y="4027712"/>
            <a:ext cx="411409" cy="41140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096E25BC-B047-1204-F336-090773059D9B}"/>
              </a:ext>
            </a:extLst>
          </p:cNvPr>
          <p:cNvSpPr/>
          <p:nvPr/>
        </p:nvSpPr>
        <p:spPr>
          <a:xfrm>
            <a:off x="267270" y="7415949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B66C054-93A6-754B-81FE-D4D1A214D2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48" y="7529671"/>
            <a:ext cx="384832" cy="38483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EE20FB2-A985-8CCA-D075-C50C4CEE70D7}"/>
              </a:ext>
            </a:extLst>
          </p:cNvPr>
          <p:cNvSpPr/>
          <p:nvPr/>
        </p:nvSpPr>
        <p:spPr>
          <a:xfrm>
            <a:off x="12925516" y="1455173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6D8A5F-EB25-9FC9-BD41-E54FD9EB93CD}"/>
              </a:ext>
            </a:extLst>
          </p:cNvPr>
          <p:cNvSpPr/>
          <p:nvPr/>
        </p:nvSpPr>
        <p:spPr>
          <a:xfrm>
            <a:off x="12925516" y="2661156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4B8B72-8D10-8B64-2BA6-9C8646B45D35}"/>
              </a:ext>
            </a:extLst>
          </p:cNvPr>
          <p:cNvSpPr/>
          <p:nvPr/>
        </p:nvSpPr>
        <p:spPr>
          <a:xfrm>
            <a:off x="13042614" y="4419947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9244D92-EF46-F8A7-966A-9C9DE34D12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6202" y="1559642"/>
            <a:ext cx="404436" cy="404436"/>
          </a:xfrm>
          <a:prstGeom prst="rect">
            <a:avLst/>
          </a:prstGeom>
        </p:spPr>
      </p:pic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7E7327-6522-4EED-E895-75313A5CD4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2614" y="2735029"/>
            <a:ext cx="431544" cy="431544"/>
          </a:xfrm>
          <a:prstGeom prst="rect">
            <a:avLst/>
          </a:prstGeom>
        </p:spPr>
      </p:pic>
      <p:pic>
        <p:nvPicPr>
          <p:cNvPr id="37" name="Picture 3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967B38-7D48-675C-F8D5-DA2931EBCB6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8401" y="4506977"/>
            <a:ext cx="448247" cy="44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45DB5-7F25-F413-8503-516FE577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C59D-933C-8463-9669-2F36DC37C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9147" y="1155578"/>
            <a:ext cx="7397803" cy="508836"/>
          </a:xfrm>
        </p:spPr>
        <p:txBody>
          <a:bodyPr>
            <a:noAutofit/>
          </a:bodyPr>
          <a:lstStyle/>
          <a:p>
            <a:pPr algn="l"/>
            <a:r>
              <a:rPr lang="en-US" sz="4000" dirty="0">
                <a:latin typeface="Schnyder L" pitchFamily="50" charset="0"/>
              </a:rPr>
              <a:t>Importance of </a:t>
            </a:r>
            <a:r>
              <a:rPr lang="en-US" sz="4000" dirty="0">
                <a:solidFill>
                  <a:schemeClr val="accent6">
                    <a:lumMod val="75000"/>
                  </a:schemeClr>
                </a:solidFill>
                <a:latin typeface="Schnyder L" pitchFamily="50" charset="0"/>
              </a:rPr>
              <a:t>Ethics</a:t>
            </a:r>
            <a:r>
              <a:rPr lang="en-US" sz="4000" dirty="0">
                <a:latin typeface="Schnyder L" pitchFamily="50" charset="0"/>
              </a:rPr>
              <a:t> in Engineering</a:t>
            </a:r>
            <a:endParaRPr lang="en-US" sz="4400" dirty="0">
              <a:latin typeface="Schnyder L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7F0E9-7C72-3A35-2B98-5E8C02E1B275}"/>
              </a:ext>
            </a:extLst>
          </p:cNvPr>
          <p:cNvSpPr txBox="1"/>
          <p:nvPr/>
        </p:nvSpPr>
        <p:spPr>
          <a:xfrm>
            <a:off x="1481130" y="3240083"/>
            <a:ext cx="41005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Trust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Builds credibility and public confidence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4EE14A-EB8C-407E-274D-B63E22AAF8EB}"/>
              </a:ext>
            </a:extLst>
          </p:cNvPr>
          <p:cNvSpPr txBox="1"/>
          <p:nvPr/>
        </p:nvSpPr>
        <p:spPr>
          <a:xfrm>
            <a:off x="1481130" y="2086605"/>
            <a:ext cx="37433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Safety 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Ensures the well-being of society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83337-F19E-7F95-14F0-62936D437222}"/>
              </a:ext>
            </a:extLst>
          </p:cNvPr>
          <p:cNvSpPr txBox="1"/>
          <p:nvPr/>
        </p:nvSpPr>
        <p:spPr>
          <a:xfrm>
            <a:off x="1481130" y="4438762"/>
            <a:ext cx="37433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Sustainability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Promotes eco-friendly practices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933F37-2215-0445-5852-CED2C2AA4D58}"/>
              </a:ext>
            </a:extLst>
          </p:cNvPr>
          <p:cNvSpPr txBox="1"/>
          <p:nvPr/>
        </p:nvSpPr>
        <p:spPr>
          <a:xfrm>
            <a:off x="1481129" y="5508249"/>
            <a:ext cx="37433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Accountability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Upholds responsibility for actions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7F5B90-A754-A36A-546B-2D0D4ECB3398}"/>
              </a:ext>
            </a:extLst>
          </p:cNvPr>
          <p:cNvSpPr txBox="1"/>
          <p:nvPr/>
        </p:nvSpPr>
        <p:spPr>
          <a:xfrm>
            <a:off x="6496050" y="2068185"/>
            <a:ext cx="40084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Fairness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Ensures equal opportunities and treatment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C3F766-25D0-1936-CAA6-8C02D78F8B49}"/>
              </a:ext>
            </a:extLst>
          </p:cNvPr>
          <p:cNvSpPr txBox="1"/>
          <p:nvPr/>
        </p:nvSpPr>
        <p:spPr>
          <a:xfrm>
            <a:off x="6496050" y="3294564"/>
            <a:ext cx="410051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Compliance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Adheres to legal and regulatory standards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876FE8-E4E1-7D87-7443-165BA597F00F}"/>
              </a:ext>
            </a:extLst>
          </p:cNvPr>
          <p:cNvSpPr txBox="1"/>
          <p:nvPr/>
        </p:nvSpPr>
        <p:spPr>
          <a:xfrm>
            <a:off x="6569052" y="4402361"/>
            <a:ext cx="426087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Innovation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Fosters ethical problem-solving and creativity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442DB7-02EF-8AFA-4C7E-6D7E4E2AA5C0}"/>
              </a:ext>
            </a:extLst>
          </p:cNvPr>
          <p:cNvSpPr txBox="1">
            <a:spLocks/>
          </p:cNvSpPr>
          <p:nvPr/>
        </p:nvSpPr>
        <p:spPr>
          <a:xfrm>
            <a:off x="609457" y="252918"/>
            <a:ext cx="3168831" cy="9961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err="1">
                <a:solidFill>
                  <a:schemeClr val="accent6">
                    <a:lumMod val="75000"/>
                  </a:schemeClr>
                </a:solidFill>
                <a:latin typeface="Schnyder L" pitchFamily="50" charset="0"/>
              </a:rPr>
              <a:t>Eco</a:t>
            </a:r>
            <a:r>
              <a:rPr lang="en-US" sz="6600" dirty="0" err="1">
                <a:latin typeface="Schnyder L" pitchFamily="50" charset="0"/>
              </a:rPr>
              <a:t>Logic</a:t>
            </a: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9766-0076-697D-2061-5A71983F7B30}"/>
              </a:ext>
            </a:extLst>
          </p:cNvPr>
          <p:cNvSpPr/>
          <p:nvPr/>
        </p:nvSpPr>
        <p:spPr>
          <a:xfrm>
            <a:off x="1004880" y="2032518"/>
            <a:ext cx="4100518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4E3F8-A6FB-016E-6060-7F5FA7F44D25}"/>
              </a:ext>
            </a:extLst>
          </p:cNvPr>
          <p:cNvSpPr/>
          <p:nvPr/>
        </p:nvSpPr>
        <p:spPr>
          <a:xfrm>
            <a:off x="1004879" y="3225401"/>
            <a:ext cx="4100519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C4DEB8-C6C3-F1B1-9AB4-125EFD8FA7BB}"/>
              </a:ext>
            </a:extLst>
          </p:cNvPr>
          <p:cNvSpPr/>
          <p:nvPr/>
        </p:nvSpPr>
        <p:spPr>
          <a:xfrm>
            <a:off x="1004879" y="4402361"/>
            <a:ext cx="4100519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4B7E5-E505-C10B-4FFE-A942BF099C50}"/>
              </a:ext>
            </a:extLst>
          </p:cNvPr>
          <p:cNvSpPr/>
          <p:nvPr/>
        </p:nvSpPr>
        <p:spPr>
          <a:xfrm>
            <a:off x="1004879" y="5526083"/>
            <a:ext cx="4100519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D85228-4A56-6645-0B42-723B7AEDB3AD}"/>
              </a:ext>
            </a:extLst>
          </p:cNvPr>
          <p:cNvSpPr/>
          <p:nvPr/>
        </p:nvSpPr>
        <p:spPr>
          <a:xfrm>
            <a:off x="6095998" y="2052455"/>
            <a:ext cx="4614871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D26907-182A-09B5-94B7-006871176803}"/>
              </a:ext>
            </a:extLst>
          </p:cNvPr>
          <p:cNvSpPr/>
          <p:nvPr/>
        </p:nvSpPr>
        <p:spPr>
          <a:xfrm>
            <a:off x="6095999" y="3221827"/>
            <a:ext cx="4614870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5E8029-7F04-EB1A-0B31-351772E65972}"/>
              </a:ext>
            </a:extLst>
          </p:cNvPr>
          <p:cNvSpPr/>
          <p:nvPr/>
        </p:nvSpPr>
        <p:spPr>
          <a:xfrm>
            <a:off x="6095999" y="4382289"/>
            <a:ext cx="4614869" cy="80544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185E7B-9668-EE18-8563-8BA16A282B01}"/>
              </a:ext>
            </a:extLst>
          </p:cNvPr>
          <p:cNvSpPr/>
          <p:nvPr/>
        </p:nvSpPr>
        <p:spPr>
          <a:xfrm>
            <a:off x="705810" y="2095454"/>
            <a:ext cx="597606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ED8AE74-D6D3-D192-ACCF-7682EAD61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58" y="2174824"/>
            <a:ext cx="472241" cy="47224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004D4A6-7BB5-E9EE-6C7F-2EC0A5C2A785}"/>
              </a:ext>
            </a:extLst>
          </p:cNvPr>
          <p:cNvSpPr/>
          <p:nvPr/>
        </p:nvSpPr>
        <p:spPr>
          <a:xfrm>
            <a:off x="701040" y="3295315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32F4816-AD4F-5623-0219-FC9805F05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23" y="3387322"/>
            <a:ext cx="475488" cy="47548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485F038-1E7F-2959-9A34-287DCC23F13E}"/>
              </a:ext>
            </a:extLst>
          </p:cNvPr>
          <p:cNvSpPr/>
          <p:nvPr/>
        </p:nvSpPr>
        <p:spPr>
          <a:xfrm>
            <a:off x="695887" y="4465297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1B3999-03EC-4C52-018F-D3DA2BB47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08" y="4569908"/>
            <a:ext cx="411409" cy="41140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E556988-6FCA-F6D9-1C6E-DEE6A12BB434}"/>
              </a:ext>
            </a:extLst>
          </p:cNvPr>
          <p:cNvSpPr/>
          <p:nvPr/>
        </p:nvSpPr>
        <p:spPr>
          <a:xfrm>
            <a:off x="695887" y="5589019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B1E4654-C1DB-FEEF-F53E-69EFC271ED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65" y="5702741"/>
            <a:ext cx="384832" cy="38483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D25E3C16-10EA-0A53-B235-9BB807CC197A}"/>
              </a:ext>
            </a:extLst>
          </p:cNvPr>
          <p:cNvSpPr/>
          <p:nvPr/>
        </p:nvSpPr>
        <p:spPr>
          <a:xfrm>
            <a:off x="5810903" y="2118518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6EBA0CD-3EDD-E5E0-E159-19596787CC5D}"/>
              </a:ext>
            </a:extLst>
          </p:cNvPr>
          <p:cNvSpPr/>
          <p:nvPr/>
        </p:nvSpPr>
        <p:spPr>
          <a:xfrm>
            <a:off x="5798818" y="3295315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BBD7C5-3A92-D043-5180-1DF43022E501}"/>
              </a:ext>
            </a:extLst>
          </p:cNvPr>
          <p:cNvSpPr/>
          <p:nvPr/>
        </p:nvSpPr>
        <p:spPr>
          <a:xfrm>
            <a:off x="5803896" y="4461633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65F9EA-5B1E-6B1F-19AF-0BBF632B7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589" y="2222987"/>
            <a:ext cx="404436" cy="404436"/>
          </a:xfrm>
          <a:prstGeom prst="rect">
            <a:avLst/>
          </a:prstGeom>
        </p:spPr>
      </p:pic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6FE8D8B-AE26-1B2C-540F-B9372AADF9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916" y="3369188"/>
            <a:ext cx="431544" cy="431544"/>
          </a:xfrm>
          <a:prstGeom prst="rect">
            <a:avLst/>
          </a:prstGeom>
        </p:spPr>
      </p:pic>
      <p:pic>
        <p:nvPicPr>
          <p:cNvPr id="41" name="Picture 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5AACC95-CE01-32A0-9957-405448192E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683" y="4548663"/>
            <a:ext cx="448247" cy="44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6561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5374C-8AFB-0BD5-8B64-BC64A77E3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96993-7219-F166-78FE-725CEB3B92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499" y="1162719"/>
            <a:ext cx="3848101" cy="63817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Schnyder L" pitchFamily="50" charset="0"/>
              </a:rPr>
              <a:t>Ethical Guidelines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1FF6E0-750A-693A-E566-2ABB2B154177}"/>
              </a:ext>
            </a:extLst>
          </p:cNvPr>
          <p:cNvSpPr txBox="1"/>
          <p:nvPr/>
        </p:nvSpPr>
        <p:spPr>
          <a:xfrm>
            <a:off x="1649392" y="2282888"/>
            <a:ext cx="2416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Ethical Behavior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59DDC-0CF1-26A3-986E-CDF7E385800D}"/>
              </a:ext>
            </a:extLst>
          </p:cNvPr>
          <p:cNvSpPr txBox="1"/>
          <p:nvPr/>
        </p:nvSpPr>
        <p:spPr>
          <a:xfrm>
            <a:off x="1574191" y="3838070"/>
            <a:ext cx="4314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Positive Work Environment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0AAF2-E28B-BE07-A5AA-1F5DB467CDC6}"/>
              </a:ext>
            </a:extLst>
          </p:cNvPr>
          <p:cNvSpPr txBox="1"/>
          <p:nvPr/>
        </p:nvSpPr>
        <p:spPr>
          <a:xfrm>
            <a:off x="1621552" y="5365286"/>
            <a:ext cx="418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Records and Legal Compliance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0D3EE4-F6B8-0B29-D9FC-09477B6CC158}"/>
              </a:ext>
            </a:extLst>
          </p:cNvPr>
          <p:cNvSpPr txBox="1"/>
          <p:nvPr/>
        </p:nvSpPr>
        <p:spPr>
          <a:xfrm>
            <a:off x="7267314" y="2263762"/>
            <a:ext cx="360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Conflict of Interest and Gifts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D882BE-0762-356E-95F8-FB39D10AF93E}"/>
              </a:ext>
            </a:extLst>
          </p:cNvPr>
          <p:cNvSpPr txBox="1"/>
          <p:nvPr/>
        </p:nvSpPr>
        <p:spPr>
          <a:xfrm>
            <a:off x="7331118" y="3749961"/>
            <a:ext cx="36766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Proprietary Information and Compliance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3CD08F-14BF-AEED-A1DA-069F45248E2C}"/>
              </a:ext>
            </a:extLst>
          </p:cNvPr>
          <p:cNvSpPr txBox="1">
            <a:spLocks/>
          </p:cNvSpPr>
          <p:nvPr/>
        </p:nvSpPr>
        <p:spPr>
          <a:xfrm>
            <a:off x="609457" y="252918"/>
            <a:ext cx="3168831" cy="9961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err="1">
                <a:solidFill>
                  <a:schemeClr val="accent6">
                    <a:lumMod val="75000"/>
                  </a:schemeClr>
                </a:solidFill>
                <a:latin typeface="Schnyder L" pitchFamily="50" charset="0"/>
              </a:rPr>
              <a:t>Eco</a:t>
            </a:r>
            <a:r>
              <a:rPr lang="en-US" sz="6600" dirty="0" err="1">
                <a:latin typeface="Schnyder L" pitchFamily="50" charset="0"/>
              </a:rPr>
              <a:t>Logic</a:t>
            </a:r>
            <a:endParaRPr lang="en-US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1156F9-1442-7F06-9F18-97CA2941C5B4}"/>
              </a:ext>
            </a:extLst>
          </p:cNvPr>
          <p:cNvSpPr/>
          <p:nvPr/>
        </p:nvSpPr>
        <p:spPr>
          <a:xfrm>
            <a:off x="1123949" y="2193475"/>
            <a:ext cx="4533900" cy="1375139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86AB8-0AD5-497E-872F-86FE5FE8219C}"/>
              </a:ext>
            </a:extLst>
          </p:cNvPr>
          <p:cNvSpPr/>
          <p:nvPr/>
        </p:nvSpPr>
        <p:spPr>
          <a:xfrm>
            <a:off x="1123949" y="3762373"/>
            <a:ext cx="4533900" cy="13716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98E47-5E2D-FAB0-4120-67CFC83B84C4}"/>
              </a:ext>
            </a:extLst>
          </p:cNvPr>
          <p:cNvSpPr/>
          <p:nvPr/>
        </p:nvSpPr>
        <p:spPr>
          <a:xfrm>
            <a:off x="1123949" y="5310948"/>
            <a:ext cx="4533900" cy="13716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843C4B-F25E-0B51-FCFA-AD06C5371CD9}"/>
              </a:ext>
            </a:extLst>
          </p:cNvPr>
          <p:cNvSpPr/>
          <p:nvPr/>
        </p:nvSpPr>
        <p:spPr>
          <a:xfrm>
            <a:off x="6780685" y="2192386"/>
            <a:ext cx="4535424" cy="13716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BA5CD4-9C58-50CA-ACAE-0B1B7633FD65}"/>
              </a:ext>
            </a:extLst>
          </p:cNvPr>
          <p:cNvSpPr/>
          <p:nvPr/>
        </p:nvSpPr>
        <p:spPr>
          <a:xfrm>
            <a:off x="6780685" y="3738153"/>
            <a:ext cx="4535424" cy="1371600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4A9BB-069E-DD4B-1E60-2DCCAE9926B3}"/>
              </a:ext>
            </a:extLst>
          </p:cNvPr>
          <p:cNvSpPr txBox="1"/>
          <p:nvPr/>
        </p:nvSpPr>
        <p:spPr>
          <a:xfrm>
            <a:off x="1411227" y="2688997"/>
            <a:ext cx="3629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Honesty, Integrity, Transparency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Sustainability Commitment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C52EE8-E1F5-CCFF-D068-4C5700BA5648}"/>
              </a:ext>
            </a:extLst>
          </p:cNvPr>
          <p:cNvSpPr txBox="1"/>
          <p:nvPr/>
        </p:nvSpPr>
        <p:spPr>
          <a:xfrm>
            <a:off x="1370202" y="4149385"/>
            <a:ext cx="36889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Respect, Inclusivity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Collaboration, Work-life Balance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097F40-DEF7-6A9C-9EC3-034F13EB2C29}"/>
              </a:ext>
            </a:extLst>
          </p:cNvPr>
          <p:cNvSpPr txBox="1"/>
          <p:nvPr/>
        </p:nvSpPr>
        <p:spPr>
          <a:xfrm>
            <a:off x="1484328" y="5710445"/>
            <a:ext cx="2581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Accurate Records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Legal Adherence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68A966-43F2-69EE-5E6C-F75D0AA62CD3}"/>
              </a:ext>
            </a:extLst>
          </p:cNvPr>
          <p:cNvSpPr txBox="1"/>
          <p:nvPr/>
        </p:nvSpPr>
        <p:spPr>
          <a:xfrm>
            <a:off x="7114059" y="2602371"/>
            <a:ext cx="32099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Disclosure of Conflicts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Gift Restrictions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7A418B-D544-9632-3E4F-F1FD1C2B6C83}"/>
              </a:ext>
            </a:extLst>
          </p:cNvPr>
          <p:cNvSpPr txBox="1"/>
          <p:nvPr/>
        </p:nvSpPr>
        <p:spPr>
          <a:xfrm>
            <a:off x="7114059" y="4333942"/>
            <a:ext cx="41005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Protection</a:t>
            </a:r>
          </a:p>
          <a:p>
            <a:pPr lvl="1"/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Intellectual Property Compliance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EE0634-C9CC-D342-F449-47FB6B846B3D}"/>
              </a:ext>
            </a:extLst>
          </p:cNvPr>
          <p:cNvSpPr/>
          <p:nvPr/>
        </p:nvSpPr>
        <p:spPr>
          <a:xfrm>
            <a:off x="652382" y="2405321"/>
            <a:ext cx="931069" cy="929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85CA0F-2F83-59BF-51A7-2C4FC58A5191}"/>
              </a:ext>
            </a:extLst>
          </p:cNvPr>
          <p:cNvSpPr/>
          <p:nvPr/>
        </p:nvSpPr>
        <p:spPr>
          <a:xfrm>
            <a:off x="640216" y="3993686"/>
            <a:ext cx="926012" cy="929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9951AA-DD2F-347A-C4F3-225DEF29EBB8}"/>
              </a:ext>
            </a:extLst>
          </p:cNvPr>
          <p:cNvSpPr/>
          <p:nvPr/>
        </p:nvSpPr>
        <p:spPr>
          <a:xfrm>
            <a:off x="660943" y="5545950"/>
            <a:ext cx="926012" cy="92993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28FEC7-5C6C-88B9-C5D9-ABCAF555115B}"/>
              </a:ext>
            </a:extLst>
          </p:cNvPr>
          <p:cNvSpPr/>
          <p:nvPr/>
        </p:nvSpPr>
        <p:spPr>
          <a:xfrm>
            <a:off x="6302985" y="2379744"/>
            <a:ext cx="986678" cy="9968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CBE36-59A6-46FD-9936-77FFE7092B2D}"/>
              </a:ext>
            </a:extLst>
          </p:cNvPr>
          <p:cNvSpPr/>
          <p:nvPr/>
        </p:nvSpPr>
        <p:spPr>
          <a:xfrm>
            <a:off x="6302985" y="3925511"/>
            <a:ext cx="986678" cy="9968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FEA551D-A802-C2B0-9170-FB5E274E7F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41" y="2488760"/>
            <a:ext cx="741415" cy="741415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2AD0D6-48FC-A8BA-0A66-7DEECE9B34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64" y="4068735"/>
            <a:ext cx="740664" cy="740664"/>
          </a:xfrm>
          <a:prstGeom prst="rect">
            <a:avLst/>
          </a:prstGeom>
        </p:spPr>
      </p:pic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D4062E1-79C9-5622-F788-31104DFB34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36" y="5640585"/>
            <a:ext cx="740664" cy="740664"/>
          </a:xfrm>
          <a:prstGeom prst="rect">
            <a:avLst/>
          </a:prstGeom>
        </p:spPr>
      </p:pic>
      <p:pic>
        <p:nvPicPr>
          <p:cNvPr id="31" name="Picture 30" descr="A black circle with a letter i in it&#10;&#10;Description automatically generated">
            <a:extLst>
              <a:ext uri="{FF2B5EF4-FFF2-40B4-BE49-F238E27FC236}">
                <a16:creationId xmlns:a16="http://schemas.microsoft.com/office/drawing/2014/main" id="{80EA16B5-EE40-74D0-8E8B-4DDFAE114C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67" y="4058130"/>
            <a:ext cx="740664" cy="740664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BFC456E-A603-A164-14DC-35BD12E3F9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767" y="2473938"/>
            <a:ext cx="740664" cy="74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995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C161D-811C-F4A6-99D6-BFC88DCD7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D35F-409F-63B5-120E-7E4702277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5625" y="1186532"/>
            <a:ext cx="3743326" cy="71437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chnyder L" pitchFamily="50" charset="0"/>
              </a:rPr>
              <a:t>Implementation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FC5D1B-9ED3-1896-7D69-6B942B399A16}"/>
              </a:ext>
            </a:extLst>
          </p:cNvPr>
          <p:cNvSpPr txBox="1">
            <a:spLocks/>
          </p:cNvSpPr>
          <p:nvPr/>
        </p:nvSpPr>
        <p:spPr>
          <a:xfrm>
            <a:off x="609457" y="252918"/>
            <a:ext cx="3168831" cy="9961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err="1">
                <a:solidFill>
                  <a:schemeClr val="accent6">
                    <a:lumMod val="75000"/>
                  </a:schemeClr>
                </a:solidFill>
                <a:latin typeface="Schnyder L" pitchFamily="50" charset="0"/>
              </a:rPr>
              <a:t>Eco</a:t>
            </a:r>
            <a:r>
              <a:rPr lang="en-US" sz="6600" dirty="0" err="1">
                <a:latin typeface="Schnyder L" pitchFamily="50" charset="0"/>
              </a:rPr>
              <a:t>Logic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BEB0D4-9D53-6E7C-8F20-1F64B5AE0EB6}"/>
              </a:ext>
            </a:extLst>
          </p:cNvPr>
          <p:cNvSpPr txBox="1"/>
          <p:nvPr/>
        </p:nvSpPr>
        <p:spPr>
          <a:xfrm>
            <a:off x="1566855" y="3632225"/>
            <a:ext cx="41005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Clear Guidelines, Employee Handbook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61876-BFA4-8E96-6A0D-7053CB7C5C7C}"/>
              </a:ext>
            </a:extLst>
          </p:cNvPr>
          <p:cNvSpPr txBox="1"/>
          <p:nvPr/>
        </p:nvSpPr>
        <p:spPr>
          <a:xfrm>
            <a:off x="1566855" y="2478747"/>
            <a:ext cx="37433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/>
              <a:t>Regular Ethics Training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D25A2F-E831-EBEE-18BA-C51C12A3477C}"/>
              </a:ext>
            </a:extLst>
          </p:cNvPr>
          <p:cNvSpPr txBox="1"/>
          <p:nvPr/>
        </p:nvSpPr>
        <p:spPr>
          <a:xfrm>
            <a:off x="1566855" y="4830904"/>
            <a:ext cx="37433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Onboarding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Ethical Induction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3BBA86-DC4C-149F-42F6-2BB0B9E5DBDE}"/>
              </a:ext>
            </a:extLst>
          </p:cNvPr>
          <p:cNvSpPr txBox="1"/>
          <p:nvPr/>
        </p:nvSpPr>
        <p:spPr>
          <a:xfrm>
            <a:off x="6581775" y="2460327"/>
            <a:ext cx="40084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Dialogue, Ethical Resources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4D9EA-2F83-5341-AA4F-892D98AA2184}"/>
              </a:ext>
            </a:extLst>
          </p:cNvPr>
          <p:cNvSpPr txBox="1"/>
          <p:nvPr/>
        </p:nvSpPr>
        <p:spPr>
          <a:xfrm>
            <a:off x="6581241" y="3687122"/>
            <a:ext cx="410051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Leadership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Ethical Role Models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56E824-74C6-0C6A-6C18-E4914EDC774A}"/>
              </a:ext>
            </a:extLst>
          </p:cNvPr>
          <p:cNvSpPr/>
          <p:nvPr/>
        </p:nvSpPr>
        <p:spPr>
          <a:xfrm>
            <a:off x="1090605" y="2424660"/>
            <a:ext cx="4100518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F49D45-2DE6-5A45-A99B-2687BD97497D}"/>
              </a:ext>
            </a:extLst>
          </p:cNvPr>
          <p:cNvSpPr/>
          <p:nvPr/>
        </p:nvSpPr>
        <p:spPr>
          <a:xfrm>
            <a:off x="1090604" y="3617543"/>
            <a:ext cx="4100519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1783F5-7295-88B1-7F18-587B6AADDA2C}"/>
              </a:ext>
            </a:extLst>
          </p:cNvPr>
          <p:cNvSpPr/>
          <p:nvPr/>
        </p:nvSpPr>
        <p:spPr>
          <a:xfrm>
            <a:off x="1090604" y="4794503"/>
            <a:ext cx="4100519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803940-9EDB-FF14-CA41-1FA8AB7E14FE}"/>
              </a:ext>
            </a:extLst>
          </p:cNvPr>
          <p:cNvSpPr/>
          <p:nvPr/>
        </p:nvSpPr>
        <p:spPr>
          <a:xfrm>
            <a:off x="6181724" y="2444597"/>
            <a:ext cx="4408522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5D1A63-2CAE-2D3A-8DA6-90EA3DDB7558}"/>
              </a:ext>
            </a:extLst>
          </p:cNvPr>
          <p:cNvSpPr/>
          <p:nvPr/>
        </p:nvSpPr>
        <p:spPr>
          <a:xfrm>
            <a:off x="6181724" y="3613969"/>
            <a:ext cx="4408521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394DD0-72B2-0428-8615-BC4FF78C5C47}"/>
              </a:ext>
            </a:extLst>
          </p:cNvPr>
          <p:cNvSpPr/>
          <p:nvPr/>
        </p:nvSpPr>
        <p:spPr>
          <a:xfrm>
            <a:off x="791535" y="2487596"/>
            <a:ext cx="597606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607EAF-7035-DF25-4AB9-E17E63BD64B4}"/>
              </a:ext>
            </a:extLst>
          </p:cNvPr>
          <p:cNvSpPr/>
          <p:nvPr/>
        </p:nvSpPr>
        <p:spPr>
          <a:xfrm>
            <a:off x="786765" y="3687457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A1C3E9-76C8-31E1-49CE-34898918A172}"/>
              </a:ext>
            </a:extLst>
          </p:cNvPr>
          <p:cNvSpPr/>
          <p:nvPr/>
        </p:nvSpPr>
        <p:spPr>
          <a:xfrm>
            <a:off x="781612" y="4857439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D0C3A4-9A5D-7D31-12A5-26EBDB23AAE9}"/>
              </a:ext>
            </a:extLst>
          </p:cNvPr>
          <p:cNvSpPr/>
          <p:nvPr/>
        </p:nvSpPr>
        <p:spPr>
          <a:xfrm>
            <a:off x="5896628" y="2510660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98CE1E-E4A9-A31A-9E35-1634EC686927}"/>
              </a:ext>
            </a:extLst>
          </p:cNvPr>
          <p:cNvSpPr/>
          <p:nvPr/>
        </p:nvSpPr>
        <p:spPr>
          <a:xfrm>
            <a:off x="5884543" y="3665220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ACEA1-E080-F86E-8D58-010F237D4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04" y="2564584"/>
            <a:ext cx="475488" cy="475488"/>
          </a:xfrm>
          <a:prstGeom prst="rect">
            <a:avLst/>
          </a:prstGeom>
        </p:spPr>
      </p:pic>
      <p:pic>
        <p:nvPicPr>
          <p:cNvPr id="41" name="Picture 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A724584-056A-152C-F244-8D4BF9512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029" y="3757227"/>
            <a:ext cx="456264" cy="456264"/>
          </a:xfrm>
          <a:prstGeom prst="rect">
            <a:avLst/>
          </a:prstGeom>
        </p:spPr>
      </p:pic>
      <p:pic>
        <p:nvPicPr>
          <p:cNvPr id="43" name="Picture 4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A4B206B-A312-2003-CC50-052E52CEA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979" y="2573728"/>
            <a:ext cx="475488" cy="475488"/>
          </a:xfrm>
          <a:prstGeom prst="rect">
            <a:avLst/>
          </a:prstGeom>
        </p:spPr>
      </p:pic>
      <p:pic>
        <p:nvPicPr>
          <p:cNvPr id="45" name="Picture 4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2027E8A-1B20-418E-86C8-ECC6E3A590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987" y="4983385"/>
            <a:ext cx="407609" cy="407609"/>
          </a:xfrm>
          <a:prstGeom prst="rect">
            <a:avLst/>
          </a:prstGeom>
        </p:spPr>
      </p:pic>
      <p:pic>
        <p:nvPicPr>
          <p:cNvPr id="47" name="Picture 4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D86C26-07ED-DAF2-589D-BEAAB0BCC7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04" y="3779464"/>
            <a:ext cx="475488" cy="475488"/>
          </a:xfrm>
          <a:prstGeom prst="rect">
            <a:avLst/>
          </a:prstGeom>
        </p:spPr>
      </p:pic>
      <p:sp>
        <p:nvSpPr>
          <p:cNvPr id="68" name="Title 1">
            <a:extLst>
              <a:ext uri="{FF2B5EF4-FFF2-40B4-BE49-F238E27FC236}">
                <a16:creationId xmlns:a16="http://schemas.microsoft.com/office/drawing/2014/main" id="{607110FB-145B-AB66-2B1F-7A92B718EC99}"/>
              </a:ext>
            </a:extLst>
          </p:cNvPr>
          <p:cNvSpPr txBox="1">
            <a:spLocks/>
          </p:cNvSpPr>
          <p:nvPr/>
        </p:nvSpPr>
        <p:spPr>
          <a:xfrm>
            <a:off x="12493625" y="1186531"/>
            <a:ext cx="3743326" cy="714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chnyder L" pitchFamily="50" charset="0"/>
              </a:rPr>
              <a:t>Enforcement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D5869E6-643D-19DD-E09C-307280FECFF2}"/>
              </a:ext>
            </a:extLst>
          </p:cNvPr>
          <p:cNvSpPr txBox="1"/>
          <p:nvPr/>
        </p:nvSpPr>
        <p:spPr>
          <a:xfrm>
            <a:off x="-8778549" y="3749060"/>
            <a:ext cx="41005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Compliance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Performance Reviews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ED6680F-7932-0B26-3CA0-A2550DC72838}"/>
              </a:ext>
            </a:extLst>
          </p:cNvPr>
          <p:cNvSpPr txBox="1"/>
          <p:nvPr/>
        </p:nvSpPr>
        <p:spPr>
          <a:xfrm>
            <a:off x="-8778549" y="2595582"/>
            <a:ext cx="37433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Monitoring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Regular Audits, Feedback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706E91D-3047-6280-9FFB-C06A1F4ADA03}"/>
              </a:ext>
            </a:extLst>
          </p:cNvPr>
          <p:cNvSpPr txBox="1"/>
          <p:nvPr/>
        </p:nvSpPr>
        <p:spPr>
          <a:xfrm>
            <a:off x="-8778549" y="4947739"/>
            <a:ext cx="37433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Disciplinary Actions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 Warnings, Suspension, Termination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40B75B-E941-4C27-05EE-CC12A9E14879}"/>
              </a:ext>
            </a:extLst>
          </p:cNvPr>
          <p:cNvSpPr txBox="1"/>
          <p:nvPr/>
        </p:nvSpPr>
        <p:spPr>
          <a:xfrm>
            <a:off x="-3763629" y="2577162"/>
            <a:ext cx="40084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Investigation</a:t>
            </a:r>
            <a:b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dirty="0"/>
              <a:t>Incident Reporting, Fact-Finding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6C91C2-DD94-6D35-FCB7-AEAB55B16B11}"/>
              </a:ext>
            </a:extLst>
          </p:cNvPr>
          <p:cNvSpPr txBox="1"/>
          <p:nvPr/>
        </p:nvSpPr>
        <p:spPr>
          <a:xfrm>
            <a:off x="-3764163" y="3803957"/>
            <a:ext cx="410051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Accountability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Transparency, Documentation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4" name="Picture 7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999BB4-372E-4045-BD7F-EDC802AB61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03" y="7207810"/>
            <a:ext cx="475488" cy="475488"/>
          </a:xfrm>
          <a:prstGeom prst="rect">
            <a:avLst/>
          </a:prstGeom>
        </p:spPr>
      </p:pic>
      <p:pic>
        <p:nvPicPr>
          <p:cNvPr id="75" name="Picture 7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A0058E8-F78D-DFB5-A557-6C1697274B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377" y="8388204"/>
            <a:ext cx="475488" cy="475488"/>
          </a:xfrm>
          <a:prstGeom prst="rect">
            <a:avLst/>
          </a:prstGeom>
        </p:spPr>
      </p:pic>
      <p:pic>
        <p:nvPicPr>
          <p:cNvPr id="76" name="Picture 7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DDE1F5-D9BE-C834-40AF-9C3E3C830B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49" y="7227282"/>
            <a:ext cx="475488" cy="475488"/>
          </a:xfrm>
          <a:prstGeom prst="rect">
            <a:avLst/>
          </a:prstGeom>
        </p:spPr>
      </p:pic>
      <p:pic>
        <p:nvPicPr>
          <p:cNvPr id="77" name="Picture 7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21E271-A645-92A7-2897-D5AFC14EC77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46" y="9574253"/>
            <a:ext cx="475488" cy="475488"/>
          </a:xfrm>
          <a:prstGeom prst="rect">
            <a:avLst/>
          </a:prstGeom>
        </p:spPr>
      </p:pic>
      <p:pic>
        <p:nvPicPr>
          <p:cNvPr id="78" name="Picture 7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7A0F4CC-513C-50F6-935B-720830C1F8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446" y="8399889"/>
            <a:ext cx="475488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32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60999-C822-DB4D-8721-417193FF2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57646A9-3B92-7A17-56CB-F7646E3749FD}"/>
              </a:ext>
            </a:extLst>
          </p:cNvPr>
          <p:cNvSpPr txBox="1">
            <a:spLocks/>
          </p:cNvSpPr>
          <p:nvPr/>
        </p:nvSpPr>
        <p:spPr>
          <a:xfrm>
            <a:off x="3095625" y="1186532"/>
            <a:ext cx="3743326" cy="7143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Schnyder L" pitchFamily="50" charset="0"/>
              </a:rPr>
              <a:t>Enforcement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5D2F3-FF91-E6FF-64A9-F3E313A3642A}"/>
              </a:ext>
            </a:extLst>
          </p:cNvPr>
          <p:cNvSpPr txBox="1">
            <a:spLocks/>
          </p:cNvSpPr>
          <p:nvPr/>
        </p:nvSpPr>
        <p:spPr>
          <a:xfrm>
            <a:off x="609457" y="252918"/>
            <a:ext cx="3168831" cy="99619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6600" dirty="0" err="1">
                <a:solidFill>
                  <a:schemeClr val="accent6">
                    <a:lumMod val="75000"/>
                  </a:schemeClr>
                </a:solidFill>
                <a:latin typeface="Schnyder L" pitchFamily="50" charset="0"/>
              </a:rPr>
              <a:t>Eco</a:t>
            </a:r>
            <a:r>
              <a:rPr lang="en-US" sz="6600" dirty="0" err="1">
                <a:latin typeface="Schnyder L" pitchFamily="50" charset="0"/>
              </a:rPr>
              <a:t>Logic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F121F-2240-B396-226B-3BDE86B11EDA}"/>
              </a:ext>
            </a:extLst>
          </p:cNvPr>
          <p:cNvSpPr txBox="1"/>
          <p:nvPr/>
        </p:nvSpPr>
        <p:spPr>
          <a:xfrm>
            <a:off x="1576380" y="3629462"/>
            <a:ext cx="41005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Compliance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Performance Reviews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3B872-5598-BBF2-14D8-AB8FE64713A6}"/>
              </a:ext>
            </a:extLst>
          </p:cNvPr>
          <p:cNvSpPr txBox="1"/>
          <p:nvPr/>
        </p:nvSpPr>
        <p:spPr>
          <a:xfrm>
            <a:off x="1576380" y="2475984"/>
            <a:ext cx="37433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Monitoring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Regular Audits, Feedback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B622EE-CAA3-13B3-1556-EB3F77560636}"/>
              </a:ext>
            </a:extLst>
          </p:cNvPr>
          <p:cNvSpPr txBox="1"/>
          <p:nvPr/>
        </p:nvSpPr>
        <p:spPr>
          <a:xfrm>
            <a:off x="1576380" y="4828141"/>
            <a:ext cx="37433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Disciplinary Actions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 Warnings, Suspension, Termination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221C31-2AB4-D98D-5A5D-67180F22373C}"/>
              </a:ext>
            </a:extLst>
          </p:cNvPr>
          <p:cNvSpPr txBox="1"/>
          <p:nvPr/>
        </p:nvSpPr>
        <p:spPr>
          <a:xfrm>
            <a:off x="6591300" y="2457564"/>
            <a:ext cx="40084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Investigation</a:t>
            </a:r>
            <a:b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dirty="0"/>
              <a:t>Incident Reporting, Fact-Finding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BB6B8C-DF1D-057E-C747-DAF83E44A101}"/>
              </a:ext>
            </a:extLst>
          </p:cNvPr>
          <p:cNvSpPr txBox="1"/>
          <p:nvPr/>
        </p:nvSpPr>
        <p:spPr>
          <a:xfrm>
            <a:off x="6590766" y="3684359"/>
            <a:ext cx="410051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Accountability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Transparency, Documentation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55299A-569B-27CE-2102-565A8C4D6CDF}"/>
              </a:ext>
            </a:extLst>
          </p:cNvPr>
          <p:cNvSpPr/>
          <p:nvPr/>
        </p:nvSpPr>
        <p:spPr>
          <a:xfrm>
            <a:off x="1100130" y="2421897"/>
            <a:ext cx="4100518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22B5D0-1144-1E18-0084-745DCD24E33F}"/>
              </a:ext>
            </a:extLst>
          </p:cNvPr>
          <p:cNvSpPr/>
          <p:nvPr/>
        </p:nvSpPr>
        <p:spPr>
          <a:xfrm>
            <a:off x="1100129" y="3614780"/>
            <a:ext cx="4100519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F7E50-F0A5-CD7C-E5C9-2B96F1DDB0E5}"/>
              </a:ext>
            </a:extLst>
          </p:cNvPr>
          <p:cNvSpPr/>
          <p:nvPr/>
        </p:nvSpPr>
        <p:spPr>
          <a:xfrm>
            <a:off x="1100129" y="4791740"/>
            <a:ext cx="4100519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FD03E1-31C9-F31A-971F-EF9C221C42F4}"/>
              </a:ext>
            </a:extLst>
          </p:cNvPr>
          <p:cNvSpPr/>
          <p:nvPr/>
        </p:nvSpPr>
        <p:spPr>
          <a:xfrm>
            <a:off x="6191249" y="2441834"/>
            <a:ext cx="4408522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E4B7BE-B97C-7B53-106C-D27A63711FA2}"/>
              </a:ext>
            </a:extLst>
          </p:cNvPr>
          <p:cNvSpPr/>
          <p:nvPr/>
        </p:nvSpPr>
        <p:spPr>
          <a:xfrm>
            <a:off x="6191249" y="3611206"/>
            <a:ext cx="4408521" cy="785374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45248A-BFD3-F011-369A-F1CF67A5AC2D}"/>
              </a:ext>
            </a:extLst>
          </p:cNvPr>
          <p:cNvSpPr/>
          <p:nvPr/>
        </p:nvSpPr>
        <p:spPr>
          <a:xfrm>
            <a:off x="801060" y="2484833"/>
            <a:ext cx="597606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14BEE2-C5B0-95F1-235C-4C29E4DDDF33}"/>
              </a:ext>
            </a:extLst>
          </p:cNvPr>
          <p:cNvSpPr/>
          <p:nvPr/>
        </p:nvSpPr>
        <p:spPr>
          <a:xfrm>
            <a:off x="796290" y="3684694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8395BB-661B-4627-078E-8841B4A4CE6A}"/>
              </a:ext>
            </a:extLst>
          </p:cNvPr>
          <p:cNvSpPr/>
          <p:nvPr/>
        </p:nvSpPr>
        <p:spPr>
          <a:xfrm>
            <a:off x="791137" y="4854676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DD20DEA-E720-7420-954E-18E3261CBC1F}"/>
              </a:ext>
            </a:extLst>
          </p:cNvPr>
          <p:cNvSpPr/>
          <p:nvPr/>
        </p:nvSpPr>
        <p:spPr>
          <a:xfrm>
            <a:off x="5906153" y="2507897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6425CE-7744-FB03-D5E5-35E5466F0AD3}"/>
              </a:ext>
            </a:extLst>
          </p:cNvPr>
          <p:cNvSpPr/>
          <p:nvPr/>
        </p:nvSpPr>
        <p:spPr>
          <a:xfrm>
            <a:off x="5894068" y="3662457"/>
            <a:ext cx="594360" cy="659502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48B78FA-84FF-CB91-37AD-D46DE59B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230" y="2574070"/>
            <a:ext cx="475488" cy="475488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67CF7E-8AEE-8ABA-D9EB-66043693E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504" y="3754464"/>
            <a:ext cx="475488" cy="475488"/>
          </a:xfrm>
          <a:prstGeom prst="rect">
            <a:avLst/>
          </a:prstGeom>
        </p:spPr>
      </p:pic>
      <p:pic>
        <p:nvPicPr>
          <p:cNvPr id="37" name="Picture 3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00E03-166F-BED3-B439-7D021C235E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76" y="2593542"/>
            <a:ext cx="475488" cy="475488"/>
          </a:xfrm>
          <a:prstGeom prst="rect">
            <a:avLst/>
          </a:prstGeom>
        </p:spPr>
      </p:pic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E98DBA-5B2A-6DDA-FC13-F658989B0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73" y="4940513"/>
            <a:ext cx="475488" cy="475488"/>
          </a:xfrm>
          <a:prstGeom prst="rect">
            <a:avLst/>
          </a:prstGeom>
        </p:spPr>
      </p:pic>
      <p:pic>
        <p:nvPicPr>
          <p:cNvPr id="41" name="Picture 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B86AA9F-62FE-22EF-1286-A823EE7106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73" y="3766149"/>
            <a:ext cx="475488" cy="475488"/>
          </a:xfrm>
          <a:prstGeom prst="rect">
            <a:avLst/>
          </a:prstGeom>
        </p:spPr>
      </p:pic>
      <p:sp>
        <p:nvSpPr>
          <p:cNvPr id="42" name="Title 1">
            <a:extLst>
              <a:ext uri="{FF2B5EF4-FFF2-40B4-BE49-F238E27FC236}">
                <a16:creationId xmlns:a16="http://schemas.microsoft.com/office/drawing/2014/main" id="{53EE2102-98B0-2ED6-F3CD-C92963742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212318" y="1249115"/>
            <a:ext cx="3743326" cy="71437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Schnyder L" pitchFamily="50" charset="0"/>
              </a:rPr>
              <a:t>Implementation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7D460E-FA3F-7497-E821-6C8E1924566F}"/>
              </a:ext>
            </a:extLst>
          </p:cNvPr>
          <p:cNvSpPr txBox="1"/>
          <p:nvPr/>
        </p:nvSpPr>
        <p:spPr>
          <a:xfrm>
            <a:off x="12996855" y="3400771"/>
            <a:ext cx="410052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Clear Guidelines, Employee Handbook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8EBC312-575E-A468-901C-6C0D01694B87}"/>
              </a:ext>
            </a:extLst>
          </p:cNvPr>
          <p:cNvSpPr txBox="1"/>
          <p:nvPr/>
        </p:nvSpPr>
        <p:spPr>
          <a:xfrm>
            <a:off x="12996855" y="2247293"/>
            <a:ext cx="37433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 </a:t>
            </a:r>
            <a:endParaRPr lang="en-US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dirty="0"/>
              <a:t>Regular Ethics Training</a:t>
            </a:r>
            <a:endParaRPr 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A7AD1F-44B0-C4AC-BD90-34599545EB18}"/>
              </a:ext>
            </a:extLst>
          </p:cNvPr>
          <p:cNvSpPr txBox="1"/>
          <p:nvPr/>
        </p:nvSpPr>
        <p:spPr>
          <a:xfrm>
            <a:off x="12996855" y="4599450"/>
            <a:ext cx="374332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Onboarding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en-US" sz="1600" dirty="0"/>
              <a:t> 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Ethical Induction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E949F5-578C-691F-2BB6-44C45395D8C1}"/>
              </a:ext>
            </a:extLst>
          </p:cNvPr>
          <p:cNvSpPr txBox="1"/>
          <p:nvPr/>
        </p:nvSpPr>
        <p:spPr>
          <a:xfrm>
            <a:off x="18011775" y="2228873"/>
            <a:ext cx="40084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</a:t>
            </a:r>
            <a:r>
              <a:rPr lang="en-US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b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Dialogue, Ethical Resources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CE08A61-74E8-37E0-406B-93D5C02192C8}"/>
              </a:ext>
            </a:extLst>
          </p:cNvPr>
          <p:cNvSpPr txBox="1"/>
          <p:nvPr/>
        </p:nvSpPr>
        <p:spPr>
          <a:xfrm>
            <a:off x="18011241" y="3455668"/>
            <a:ext cx="410051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Leadership 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Ethical Role Models</a:t>
            </a:r>
          </a:p>
        </p:txBody>
      </p:sp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507148B-77F0-9AA5-BBE6-C52310C34F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478" y="2359794"/>
            <a:ext cx="475488" cy="475488"/>
          </a:xfrm>
          <a:prstGeom prst="rect">
            <a:avLst/>
          </a:prstGeom>
        </p:spPr>
      </p:pic>
      <p:pic>
        <p:nvPicPr>
          <p:cNvPr id="49" name="Picture 4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A2150A5-8B07-4781-EEE8-60C9859A93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6803" y="3552437"/>
            <a:ext cx="456264" cy="456264"/>
          </a:xfrm>
          <a:prstGeom prst="rect">
            <a:avLst/>
          </a:prstGeom>
        </p:spPr>
      </p:pic>
      <p:pic>
        <p:nvPicPr>
          <p:cNvPr id="50" name="Picture 4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DF54D3F-76F8-3847-FBB7-4625413C62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5753" y="2368938"/>
            <a:ext cx="475488" cy="475488"/>
          </a:xfrm>
          <a:prstGeom prst="rect">
            <a:avLst/>
          </a:prstGeom>
        </p:spPr>
      </p:pic>
      <p:pic>
        <p:nvPicPr>
          <p:cNvPr id="51" name="Picture 5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726A17F-B1EB-6FBF-B5CC-C9896B1984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761" y="4778595"/>
            <a:ext cx="407609" cy="407609"/>
          </a:xfrm>
          <a:prstGeom prst="rect">
            <a:avLst/>
          </a:prstGeom>
        </p:spPr>
      </p:pic>
      <p:pic>
        <p:nvPicPr>
          <p:cNvPr id="52" name="Picture 5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B08A006-23B3-5E05-F88D-7D694A92976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478" y="3574674"/>
            <a:ext cx="475488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5037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410</Words>
  <Application>Microsoft Office PowerPoint</Application>
  <PresentationFormat>Widescreen</PresentationFormat>
  <Paragraphs>137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 Display</vt:lpstr>
      <vt:lpstr>Tahoma</vt:lpstr>
      <vt:lpstr>Arial</vt:lpstr>
      <vt:lpstr>Aptos</vt:lpstr>
      <vt:lpstr>Schnyder L</vt:lpstr>
      <vt:lpstr>Office Theme</vt:lpstr>
      <vt:lpstr>EcoLogic</vt:lpstr>
      <vt:lpstr>EcoLogic</vt:lpstr>
      <vt:lpstr>EcoLogic</vt:lpstr>
      <vt:lpstr>EcoLogic</vt:lpstr>
      <vt:lpstr>The Organizational structure</vt:lpstr>
      <vt:lpstr>Importance of Ethics in Engineering</vt:lpstr>
      <vt:lpstr>Ethical Guidelines</vt:lpstr>
      <vt:lpstr>Implementation</vt:lpstr>
      <vt:lpstr>Implementation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ABU TOWSIF</dc:creator>
  <cp:lastModifiedBy>MD. ABU TOWSIF</cp:lastModifiedBy>
  <cp:revision>12</cp:revision>
  <dcterms:created xsi:type="dcterms:W3CDTF">2024-12-28T05:41:00Z</dcterms:created>
  <dcterms:modified xsi:type="dcterms:W3CDTF">2024-12-28T16:46:51Z</dcterms:modified>
</cp:coreProperties>
</file>