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7" r:id="rId9"/>
    <p:sldId id="261" r:id="rId10"/>
    <p:sldId id="262" r:id="rId11"/>
    <p:sldId id="264" r:id="rId12"/>
    <p:sldId id="268" r:id="rId13"/>
  </p:sldIdLst>
  <p:sldSz cx="12192000" cy="6858000"/>
  <p:notesSz cx="6858000" cy="9144000"/>
  <p:embeddedFontLst>
    <p:embeddedFont>
      <p:font typeface="Tahoma" panose="020B0604030504040204" pitchFamily="34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7CCA-E220-4660-A949-A88B6404A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7B3FE-F621-C21F-C85E-87C2CADD2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6740E-A3BE-C4FF-CC60-916A55C22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E94E-457C-4AAC-A0E7-C1DDDD4FE66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5175C-0D99-57A9-9DBB-BDE27BB8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007AA-10FC-A6B3-881D-6B08A437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55D-D0C2-40DE-9764-154C0A35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003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204C-20D0-A750-33B0-C8E10066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B452D-F8F0-C738-3927-3BF282CCB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6639C-0F9F-53E9-6812-9C713B36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E94E-457C-4AAC-A0E7-C1DDDD4FE66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B46A-EF2B-AE39-72B7-659EC7587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E4EA-2475-97DD-9F74-2E8DA804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55D-D0C2-40DE-9764-154C0A35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6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7159F9-9A4C-9B9D-C751-7383FBB519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E8F002-4D6C-B588-82CD-6CD9AC4C4D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EC768-2CE5-C7A3-7D32-40A18BBB4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E94E-457C-4AAC-A0E7-C1DDDD4FE66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A2B8C-F3BB-D9EB-CF88-A66C0AF6D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466A4-933D-A172-45DE-C3A6AD10F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55D-D0C2-40DE-9764-154C0A35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39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4752-CC23-A489-7452-EC522D9F3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393D5-AE52-3018-9EE0-68195C80C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D7A1-EEC5-64BB-F71B-5317702A7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E94E-457C-4AAC-A0E7-C1DDDD4FE66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4249C-8B2E-93B2-AE51-762480FB0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C8BFE-2A73-D988-DE2B-7D00F5F6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55D-D0C2-40DE-9764-154C0A35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4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E1DB-7420-78D1-7C64-466078C1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06398-E99C-94E9-1DD3-7CC5DB338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F0835-A9E3-46AB-FAF2-8CA0339D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E94E-457C-4AAC-A0E7-C1DDDD4FE66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66BD3-A6A8-9057-1964-DF8695DBD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25427-2822-0704-79EA-7FF40497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55D-D0C2-40DE-9764-154C0A35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54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4174-30A2-49AD-D44D-DC81F3680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8AA8E-4316-12BC-F5CD-8DA3812CE1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59B188-3250-E694-BC79-1D6A1706F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19A96-0E4E-60F0-21DE-FC0B1D2A5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E94E-457C-4AAC-A0E7-C1DDDD4FE66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5A207-191A-AB48-2BA0-CB1D2D70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0A471-B077-D39B-2D03-AB8D7228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55D-D0C2-40DE-9764-154C0A35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C009-B907-7833-4119-DF71B812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D23EA-C45B-C46F-C83D-9BA618BB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22B6C-A6E8-BED1-EEE6-F6263C91A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0A684-094F-9C32-DF50-0367F8492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E7A81-2E6E-3770-9201-94C97E31C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EA81B9-3E58-9023-CD00-0BEDE5EE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E94E-457C-4AAC-A0E7-C1DDDD4FE66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2BB200-BFD5-51B4-9FB5-E0717C7D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94461B-476D-8F98-C74F-38540D4C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55D-D0C2-40DE-9764-154C0A35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34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F087-F0D3-33D5-AB0F-BE1C52A2B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7E9F6-40F7-7C29-7602-9B986625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E94E-457C-4AAC-A0E7-C1DDDD4FE66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99293F-B00D-EEF7-8A4D-889FA36E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8CB2D1-5E39-430F-7506-8CB0D2CC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55D-D0C2-40DE-9764-154C0A35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11110-CBCF-DC43-163C-D2F21D9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E94E-457C-4AAC-A0E7-C1DDDD4FE66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66EBF-BB1B-D976-611F-C8003B99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072B9-A675-B39E-C345-10DE8624D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55D-D0C2-40DE-9764-154C0A35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8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CCC5-9A84-53C5-838D-3F589EC9C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39E3C-F378-9215-C907-602FB8A2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1A2D6-EB57-384B-6996-03A88158C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0DCE0-C288-AA0E-9CE9-81414F0E5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E94E-457C-4AAC-A0E7-C1DDDD4FE66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FAB16-1E0B-A254-D7CA-60E607DD8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A115E-9A9F-8EFA-7381-A0787396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55D-D0C2-40DE-9764-154C0A35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59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465A-19A6-1C8B-8083-76D0E4B6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777C7-A343-6B98-32FD-AE0E94165C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C0F6E-96C0-72BB-4BC0-2A7239C54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37EDB-39D7-E85A-A0C5-33409BD0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2E94E-457C-4AAC-A0E7-C1DDDD4FE66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07276-78E7-92FE-05FC-931491C12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F3C63-5515-ADCF-9559-D30E0758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0B55D-D0C2-40DE-9764-154C0A35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32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F94F3-DFDD-DCF0-9F6C-B169C44C3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8A997-D5D0-0BA0-5B8B-5C1910365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2A108-70BA-798B-6036-D6E97DCC6B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02E94E-457C-4AAC-A0E7-C1DDDD4FE66C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63EF4-214E-C1BC-6E44-B28337D0E2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2AAC-F04C-C91A-BACF-A039E51CE1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00B55D-D0C2-40DE-9764-154C0A355B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81F789-AEA7-0670-4449-5374B96668BA}"/>
              </a:ext>
            </a:extLst>
          </p:cNvPr>
          <p:cNvSpPr txBox="1"/>
          <p:nvPr/>
        </p:nvSpPr>
        <p:spPr>
          <a:xfrm>
            <a:off x="3533775" y="2025134"/>
            <a:ext cx="69627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 err="1"/>
              <a:t>HyperLocalHub</a:t>
            </a:r>
            <a:endParaRPr lang="en-US" sz="7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88A98-9C9A-6E3B-FD56-FD9DF0C51BC9}"/>
              </a:ext>
            </a:extLst>
          </p:cNvPr>
          <p:cNvSpPr txBox="1"/>
          <p:nvPr/>
        </p:nvSpPr>
        <p:spPr>
          <a:xfrm>
            <a:off x="2405061" y="3981451"/>
            <a:ext cx="55626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 :Farjana Yesmin </a:t>
            </a:r>
            <a:r>
              <a:rPr lang="en-US" sz="2800" spc="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opi</a:t>
            </a:r>
            <a:endParaRPr lang="en-US" sz="2800" spc="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 :22-47019-1</a:t>
            </a:r>
          </a:p>
          <a:p>
            <a:r>
              <a:rPr lang="en-US" sz="28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 : 9</a:t>
            </a:r>
          </a:p>
          <a:p>
            <a:r>
              <a:rPr lang="en-US" sz="28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SECTION :G</a:t>
            </a:r>
          </a:p>
        </p:txBody>
      </p:sp>
    </p:spTree>
    <p:extLst>
      <p:ext uri="{BB962C8B-B14F-4D97-AF65-F5344CB8AC3E}">
        <p14:creationId xmlns:p14="http://schemas.microsoft.com/office/powerpoint/2010/main" val="49777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D8C23-742B-E010-C66D-EC8ABB3B0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A210B0-A652-6139-2D78-CBA50677D9F7}"/>
              </a:ext>
            </a:extLst>
          </p:cNvPr>
          <p:cNvSpPr txBox="1"/>
          <p:nvPr/>
        </p:nvSpPr>
        <p:spPr>
          <a:xfrm>
            <a:off x="676275" y="190024"/>
            <a:ext cx="70961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How to implement these Ethical Codes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D2DA76-6CE9-B936-AB2F-32BB76186A61}"/>
              </a:ext>
            </a:extLst>
          </p:cNvPr>
          <p:cNvSpPr txBox="1"/>
          <p:nvPr/>
        </p:nvSpPr>
        <p:spPr>
          <a:xfrm>
            <a:off x="2636399" y="3791220"/>
            <a:ext cx="39549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Recognize Ethical Behavior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9012E-F2E6-71C1-08C1-2D8B9D59EC6A}"/>
              </a:ext>
            </a:extLst>
          </p:cNvPr>
          <p:cNvSpPr txBox="1"/>
          <p:nvPr/>
        </p:nvSpPr>
        <p:spPr>
          <a:xfrm>
            <a:off x="2636399" y="29691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Enforce Disciplinary Actions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CFB7145-EDCB-6C52-AA37-75E36668A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400" y="3417899"/>
            <a:ext cx="203199" cy="2031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DDABAC-3FD2-2F1F-46C1-244077B6E689}"/>
              </a:ext>
            </a:extLst>
          </p:cNvPr>
          <p:cNvSpPr txBox="1"/>
          <p:nvPr/>
        </p:nvSpPr>
        <p:spPr>
          <a:xfrm>
            <a:off x="3601599" y="333850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Apply consequences for violations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6791B-679F-A224-CA32-AADFF44717EA}"/>
              </a:ext>
            </a:extLst>
          </p:cNvPr>
          <p:cNvSpPr txBox="1"/>
          <p:nvPr/>
        </p:nvSpPr>
        <p:spPr>
          <a:xfrm>
            <a:off x="3706948" y="4300744"/>
            <a:ext cx="4725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Reward adherence to ethical guidelines.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3024742-6B63-840E-0A58-2DEE866D1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99" y="4410071"/>
            <a:ext cx="203199" cy="20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8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2FA1C-BA13-2500-46D0-663F3A8C9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BE453C-2D73-5951-1CE8-9BA0B2F70865}"/>
              </a:ext>
            </a:extLst>
          </p:cNvPr>
          <p:cNvSpPr txBox="1"/>
          <p:nvPr/>
        </p:nvSpPr>
        <p:spPr>
          <a:xfrm>
            <a:off x="676275" y="190024"/>
            <a:ext cx="70961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4E7AA4-4A06-2B79-9F59-66C20963D64D}"/>
              </a:ext>
            </a:extLst>
          </p:cNvPr>
          <p:cNvSpPr txBox="1"/>
          <p:nvPr/>
        </p:nvSpPr>
        <p:spPr>
          <a:xfrm>
            <a:off x="3239514" y="33262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Long-Term Success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A84112-4CCB-0CD1-55A4-53896CF40C37}"/>
              </a:ext>
            </a:extLst>
          </p:cNvPr>
          <p:cNvSpPr txBox="1"/>
          <p:nvPr/>
        </p:nvSpPr>
        <p:spPr>
          <a:xfrm>
            <a:off x="3239514" y="57689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Building a Better Future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AC347-4D11-5B52-AE5E-21A330F95A28}"/>
              </a:ext>
            </a:extLst>
          </p:cNvPr>
          <p:cNvSpPr txBox="1"/>
          <p:nvPr/>
        </p:nvSpPr>
        <p:spPr>
          <a:xfrm>
            <a:off x="3239514" y="23990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Commitment to Ethical Standards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22C71-C41F-606F-D9C3-88F869019BA2}"/>
              </a:ext>
            </a:extLst>
          </p:cNvPr>
          <p:cNvSpPr txBox="1"/>
          <p:nvPr/>
        </p:nvSpPr>
        <p:spPr>
          <a:xfrm>
            <a:off x="3239514" y="50112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Continuous Improvement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002BB-82BD-C31A-E7DC-56E9BB2C2B73}"/>
              </a:ext>
            </a:extLst>
          </p:cNvPr>
          <p:cNvSpPr txBox="1"/>
          <p:nvPr/>
        </p:nvSpPr>
        <p:spPr>
          <a:xfrm>
            <a:off x="3239514" y="41420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Shared Responsibility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19087-693B-54B0-C8A6-2FBDF19AA4D6}"/>
              </a:ext>
            </a:extLst>
          </p:cNvPr>
          <p:cNvSpPr txBox="1"/>
          <p:nvPr/>
        </p:nvSpPr>
        <p:spPr>
          <a:xfrm>
            <a:off x="4224337" y="2872190"/>
            <a:ext cx="3751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Trust, Integrity, Sustainability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81988D-6147-3129-AFB3-04DF5DA05211}"/>
              </a:ext>
            </a:extLst>
          </p:cNvPr>
          <p:cNvSpPr txBox="1"/>
          <p:nvPr/>
        </p:nvSpPr>
        <p:spPr>
          <a:xfrm>
            <a:off x="4224337" y="3688921"/>
            <a:ext cx="3751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Positive Culture, Reputation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393D2-5617-F522-D78E-145492256FBD}"/>
              </a:ext>
            </a:extLst>
          </p:cNvPr>
          <p:cNvSpPr txBox="1"/>
          <p:nvPr/>
        </p:nvSpPr>
        <p:spPr>
          <a:xfrm>
            <a:off x="4224337" y="4494753"/>
            <a:ext cx="3751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Team Accountability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170FB6-2685-9888-0AF8-76EEEA3E57F9}"/>
              </a:ext>
            </a:extLst>
          </p:cNvPr>
          <p:cNvSpPr txBox="1"/>
          <p:nvPr/>
        </p:nvSpPr>
        <p:spPr>
          <a:xfrm>
            <a:off x="4224337" y="5385087"/>
            <a:ext cx="3751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Training, Enforcement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FCED48-AC4E-448B-0376-FF4B2FC62FD9}"/>
              </a:ext>
            </a:extLst>
          </p:cNvPr>
          <p:cNvSpPr txBox="1"/>
          <p:nvPr/>
        </p:nvSpPr>
        <p:spPr>
          <a:xfrm>
            <a:off x="4224337" y="6138307"/>
            <a:ext cx="3751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Social Impact, Environment</a:t>
            </a:r>
          </a:p>
        </p:txBody>
      </p:sp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3D04ADE-5038-BC93-12AE-FCC2A0F4E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38" y="2934494"/>
            <a:ext cx="203199" cy="203199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50F454-C001-2AA0-8A9A-66E011001E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37" y="3771987"/>
            <a:ext cx="203199" cy="203199"/>
          </a:xfrm>
          <a:prstGeom prst="rect">
            <a:avLst/>
          </a:prstGeom>
        </p:spPr>
      </p:pic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9DF71D3-FEE3-32D4-4E71-B47D066A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37" y="4559754"/>
            <a:ext cx="203199" cy="203199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916E7A-FA76-24F7-5377-EA0EF7888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37" y="5473169"/>
            <a:ext cx="203199" cy="203199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ADBF0E-D57E-C509-7E94-FE5758BEC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37" y="6238067"/>
            <a:ext cx="203199" cy="20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5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4CAA2-C60E-B3FA-14A6-5DD6AF804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59080B-7DEF-A947-390D-D2DDC9E5B74F}"/>
              </a:ext>
            </a:extLst>
          </p:cNvPr>
          <p:cNvSpPr txBox="1"/>
          <p:nvPr/>
        </p:nvSpPr>
        <p:spPr>
          <a:xfrm>
            <a:off x="409575" y="247174"/>
            <a:ext cx="41338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BD6887-9894-CC9B-8730-631F89D018E9}"/>
              </a:ext>
            </a:extLst>
          </p:cNvPr>
          <p:cNvSpPr txBox="1"/>
          <p:nvPr/>
        </p:nvSpPr>
        <p:spPr>
          <a:xfrm>
            <a:off x="3819525" y="2921168"/>
            <a:ext cx="42386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9750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EC1FB-69AE-F3FC-80D7-2DACFD020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23D5A6-034E-89E2-D5D5-1E36D8D85466}"/>
              </a:ext>
            </a:extLst>
          </p:cNvPr>
          <p:cNvSpPr txBox="1"/>
          <p:nvPr/>
        </p:nvSpPr>
        <p:spPr>
          <a:xfrm>
            <a:off x="314325" y="110609"/>
            <a:ext cx="465772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About </a:t>
            </a:r>
          </a:p>
          <a:p>
            <a:r>
              <a:rPr lang="en-US" sz="4800" dirty="0" err="1"/>
              <a:t>HyperLocalHub</a:t>
            </a:r>
            <a:endParaRPr lang="en-US" sz="480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4B6E2A2-415A-E2C1-CA10-341A6D7B4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3187" y="3429000"/>
            <a:ext cx="871264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HyperlocalHub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platform designed to connect local stores with customers,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offering fast and reliable same-day delivery services. By leveraging technology,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ensures seamless transactions and quick fulfillment, supporting local businesses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providing convenience to customers. With a focus on efficiency and customer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satisfaction,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HyperlocalHub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aims to revolutionize the way people shop locally.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7C24A97-0282-1B21-D4F3-CB9566930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088" y="3530601"/>
            <a:ext cx="203199" cy="20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C7FAB-FDAC-0FDC-6B57-E90806F27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9A5490-2C0A-0F19-042A-B4FA2CF831F5}"/>
              </a:ext>
            </a:extLst>
          </p:cNvPr>
          <p:cNvSpPr txBox="1"/>
          <p:nvPr/>
        </p:nvSpPr>
        <p:spPr>
          <a:xfrm>
            <a:off x="257175" y="151418"/>
            <a:ext cx="54387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err="1"/>
              <a:t>Mision</a:t>
            </a:r>
            <a:r>
              <a:rPr lang="en-US" sz="4800" dirty="0"/>
              <a:t> and Vision </a:t>
            </a:r>
            <a:r>
              <a:rPr lang="en-US" sz="4800" dirty="0" err="1"/>
              <a:t>HyperLocalHub</a:t>
            </a:r>
            <a:endParaRPr lang="en-US" sz="4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177B6-1870-782D-E0AF-7597BF0239A2}"/>
              </a:ext>
            </a:extLst>
          </p:cNvPr>
          <p:cNvSpPr txBox="1"/>
          <p:nvPr/>
        </p:nvSpPr>
        <p:spPr>
          <a:xfrm>
            <a:off x="3305175" y="336039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create a seamless connection between local stores and their communities, ensuring fast and reliable access to everyday essentials.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25F1EF8-1BBF-B42A-B6CB-ED8E9AB6C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4489" y="2788525"/>
            <a:ext cx="10005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EC231-DCEC-93AC-381D-7F37016FA3DF}"/>
              </a:ext>
            </a:extLst>
          </p:cNvPr>
          <p:cNvSpPr txBox="1"/>
          <p:nvPr/>
        </p:nvSpPr>
        <p:spPr>
          <a:xfrm>
            <a:off x="3305175" y="496059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empower small businesses by expanding their local reach while providing customers with convenient same-day delivery solutions tailored to their needs.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F1DE9BD-994D-2FDA-8D4E-80F6798D9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700" y="4429242"/>
            <a:ext cx="13324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FD155F-D986-5ED9-B3C4-4173EED0A5F5}"/>
              </a:ext>
            </a:extLst>
          </p:cNvPr>
          <p:cNvCxnSpPr>
            <a:cxnSpLocks/>
          </p:cNvCxnSpPr>
          <p:nvPr/>
        </p:nvCxnSpPr>
        <p:spPr>
          <a:xfrm flipH="1">
            <a:off x="3305175" y="3360390"/>
            <a:ext cx="831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CE7773-4FDC-9A6C-54C5-82EFD76F2C00}"/>
              </a:ext>
            </a:extLst>
          </p:cNvPr>
          <p:cNvCxnSpPr>
            <a:cxnSpLocks/>
          </p:cNvCxnSpPr>
          <p:nvPr/>
        </p:nvCxnSpPr>
        <p:spPr>
          <a:xfrm flipH="1">
            <a:off x="3305175" y="3360389"/>
            <a:ext cx="14287" cy="963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F51E2A-42EE-E6DB-8D6A-D6096E13D043}"/>
              </a:ext>
            </a:extLst>
          </p:cNvPr>
          <p:cNvCxnSpPr>
            <a:cxnSpLocks/>
          </p:cNvCxnSpPr>
          <p:nvPr/>
        </p:nvCxnSpPr>
        <p:spPr>
          <a:xfrm>
            <a:off x="3305175" y="4314779"/>
            <a:ext cx="831126" cy="4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B0C364-F55C-CA4B-839B-8F8B8C3EDE13}"/>
              </a:ext>
            </a:extLst>
          </p:cNvPr>
          <p:cNvCxnSpPr>
            <a:cxnSpLocks/>
          </p:cNvCxnSpPr>
          <p:nvPr/>
        </p:nvCxnSpPr>
        <p:spPr>
          <a:xfrm flipH="1">
            <a:off x="3327425" y="4960353"/>
            <a:ext cx="8311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615C5B-693F-5A21-E7CA-57BA0AD3ECBF}"/>
              </a:ext>
            </a:extLst>
          </p:cNvPr>
          <p:cNvCxnSpPr>
            <a:cxnSpLocks/>
          </p:cNvCxnSpPr>
          <p:nvPr/>
        </p:nvCxnSpPr>
        <p:spPr>
          <a:xfrm flipH="1">
            <a:off x="3327425" y="4960352"/>
            <a:ext cx="14287" cy="963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559EA6-ADD8-B1B4-079F-4F984F8378B7}"/>
              </a:ext>
            </a:extLst>
          </p:cNvPr>
          <p:cNvCxnSpPr>
            <a:cxnSpLocks/>
          </p:cNvCxnSpPr>
          <p:nvPr/>
        </p:nvCxnSpPr>
        <p:spPr>
          <a:xfrm>
            <a:off x="3327425" y="5914742"/>
            <a:ext cx="831126" cy="47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13BE141-D8A0-F06D-AD35-1AFE6E09B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33" y="2701109"/>
            <a:ext cx="476255" cy="476255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397793E-314E-D829-ED69-B0294AEA7B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139" y="4431354"/>
            <a:ext cx="475488" cy="47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21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0BB63-707A-5FD5-9B43-5B5CFD98F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BE1D71-72F8-0D8D-F8B7-D2813A4F73B0}"/>
              </a:ext>
            </a:extLst>
          </p:cNvPr>
          <p:cNvSpPr txBox="1"/>
          <p:nvPr/>
        </p:nvSpPr>
        <p:spPr>
          <a:xfrm>
            <a:off x="0" y="0"/>
            <a:ext cx="70961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 Organizational Structure</a:t>
            </a:r>
          </a:p>
          <a:p>
            <a:r>
              <a:rPr lang="en-US" sz="4000" dirty="0"/>
              <a:t>			</a:t>
            </a:r>
            <a:r>
              <a:rPr lang="en-US" sz="4000" dirty="0" err="1"/>
              <a:t>HyperLocalHub</a:t>
            </a:r>
            <a:endParaRPr lang="en-US" sz="40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5ABBDB3-97AE-FD95-60E7-82D3D822E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1025" y="3244334"/>
            <a:ext cx="6976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</a:t>
            </a:r>
          </a:p>
        </p:txBody>
      </p:sp>
    </p:spTree>
    <p:extLst>
      <p:ext uri="{BB962C8B-B14F-4D97-AF65-F5344CB8AC3E}">
        <p14:creationId xmlns:p14="http://schemas.microsoft.com/office/powerpoint/2010/main" val="296419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C254B-40D6-7DB9-30B2-B0667C14A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99067-4B6A-A5DD-AD9A-7F4EB0BFF85F}"/>
              </a:ext>
            </a:extLst>
          </p:cNvPr>
          <p:cNvSpPr txBox="1"/>
          <p:nvPr/>
        </p:nvSpPr>
        <p:spPr>
          <a:xfrm>
            <a:off x="676275" y="190024"/>
            <a:ext cx="70961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/>
              <a:t>Proposed Ethical Guidelines</a:t>
            </a:r>
          </a:p>
          <a:p>
            <a:r>
              <a:rPr lang="en-US" sz="4000"/>
              <a:t> of HyperLocalHub</a:t>
            </a:r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21A5B0-5A2C-BE23-45CB-803FC38E40FE}"/>
              </a:ext>
            </a:extLst>
          </p:cNvPr>
          <p:cNvSpPr txBox="1"/>
          <p:nvPr/>
        </p:nvSpPr>
        <p:spPr>
          <a:xfrm>
            <a:off x="3437309" y="22158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Customer Satisfaction and Transparency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3CB54-0394-0715-80CE-C1013AF083C4}"/>
              </a:ext>
            </a:extLst>
          </p:cNvPr>
          <p:cNvSpPr txBox="1"/>
          <p:nvPr/>
        </p:nvSpPr>
        <p:spPr>
          <a:xfrm>
            <a:off x="3437309" y="35036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Fair Treatment of Partners and Employees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FD0BB-177C-7526-3382-70C5BA7BECCF}"/>
              </a:ext>
            </a:extLst>
          </p:cNvPr>
          <p:cNvSpPr txBox="1"/>
          <p:nvPr/>
        </p:nvSpPr>
        <p:spPr>
          <a:xfrm>
            <a:off x="3437309" y="49740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Data Privacy and Security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10FBC9-C716-1EE5-A27D-ED46D470C11C}"/>
              </a:ext>
            </a:extLst>
          </p:cNvPr>
          <p:cNvSpPr txBox="1"/>
          <p:nvPr/>
        </p:nvSpPr>
        <p:spPr>
          <a:xfrm>
            <a:off x="3996109" y="25675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Ensure timely deliveries, accurate product information, </a:t>
            </a:r>
          </a:p>
          <a:p>
            <a:r>
              <a:rPr lang="en-US" dirty="0"/>
              <a:t>and clear pricing without hidden costs.</a:t>
            </a:r>
          </a:p>
        </p:txBody>
      </p:sp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6E18FF5-DFE6-04C4-33BA-FCB18C9A7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910" y="2653892"/>
            <a:ext cx="203199" cy="2031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AC636C5-07A8-400E-6E0E-3A078E5FF763}"/>
              </a:ext>
            </a:extLst>
          </p:cNvPr>
          <p:cNvSpPr txBox="1"/>
          <p:nvPr/>
        </p:nvSpPr>
        <p:spPr>
          <a:xfrm>
            <a:off x="3996109" y="386940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Maintain transparency with vendors, uphold fair labor practices, and ensure ethical treatment of delivery personnel.</a:t>
            </a:r>
          </a:p>
        </p:txBody>
      </p:sp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7DAF66F-36ED-FB4A-D405-5BBCAC4C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910" y="3946776"/>
            <a:ext cx="203199" cy="2031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486539B-6828-03A7-ED7F-D97C21F712B9}"/>
              </a:ext>
            </a:extLst>
          </p:cNvPr>
          <p:cNvSpPr txBox="1"/>
          <p:nvPr/>
        </p:nvSpPr>
        <p:spPr>
          <a:xfrm>
            <a:off x="3996109" y="534340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Protect all customer and vendor data through robust security measures and ethical handling.</a:t>
            </a:r>
          </a:p>
        </p:txBody>
      </p:sp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8335814-2F2C-575A-4C30-72C45F972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910" y="5413638"/>
            <a:ext cx="203199" cy="20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71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580A8-D0C6-908A-8B54-28531E28A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2DCB11-4419-3EBF-F911-226DD943B477}"/>
              </a:ext>
            </a:extLst>
          </p:cNvPr>
          <p:cNvSpPr txBox="1"/>
          <p:nvPr/>
        </p:nvSpPr>
        <p:spPr>
          <a:xfrm>
            <a:off x="676275" y="190024"/>
            <a:ext cx="70961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Proposed Ethical Guidelines</a:t>
            </a:r>
          </a:p>
          <a:p>
            <a:r>
              <a:rPr lang="en-US" sz="4000" dirty="0"/>
              <a:t> of </a:t>
            </a:r>
            <a:r>
              <a:rPr lang="en-US" sz="4000" dirty="0" err="1"/>
              <a:t>HyperLocalHub</a:t>
            </a:r>
            <a:endParaRPr lang="en-US" sz="4000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326CFD6-1D8A-D309-CF58-047397F05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909" y="2654114"/>
            <a:ext cx="203199" cy="203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0673F1-21EC-7084-10AD-7C1FFD0B763A}"/>
              </a:ext>
            </a:extLst>
          </p:cNvPr>
          <p:cNvSpPr txBox="1"/>
          <p:nvPr/>
        </p:nvSpPr>
        <p:spPr>
          <a:xfrm>
            <a:off x="3996109" y="25675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Provide accurate advertising, avoid conflicts of </a:t>
            </a:r>
          </a:p>
          <a:p>
            <a:r>
              <a:rPr lang="en-US" dirty="0"/>
              <a:t>interest, and operate with honesty in all transactions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FC50D-52E0-A6D3-1ADD-5C1A625AFF1F}"/>
              </a:ext>
            </a:extLst>
          </p:cNvPr>
          <p:cNvSpPr txBox="1"/>
          <p:nvPr/>
        </p:nvSpPr>
        <p:spPr>
          <a:xfrm>
            <a:off x="3437309" y="22158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Customer Satisfaction and Transparency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A3ABC2-38C9-143D-A365-7CFAE4383E3C}"/>
              </a:ext>
            </a:extLst>
          </p:cNvPr>
          <p:cNvSpPr txBox="1"/>
          <p:nvPr/>
        </p:nvSpPr>
        <p:spPr>
          <a:xfrm>
            <a:off x="3437309" y="35036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Commitment to Sustainability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A1208A-BC86-211F-D859-EDA6E782D548}"/>
              </a:ext>
            </a:extLst>
          </p:cNvPr>
          <p:cNvSpPr txBox="1"/>
          <p:nvPr/>
        </p:nvSpPr>
        <p:spPr>
          <a:xfrm>
            <a:off x="3437309" y="46968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Community and Legal Responsibility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DA670-0F84-B84D-A184-83E2D260910F}"/>
              </a:ext>
            </a:extLst>
          </p:cNvPr>
          <p:cNvSpPr txBox="1"/>
          <p:nvPr/>
        </p:nvSpPr>
        <p:spPr>
          <a:xfrm>
            <a:off x="3996109" y="386940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Minimize environmental impact through efficient</a:t>
            </a:r>
          </a:p>
          <a:p>
            <a:r>
              <a:rPr lang="en-US" dirty="0"/>
              <a:t> logistics and explore eco-friendly delivery options.</a:t>
            </a:r>
          </a:p>
        </p:txBody>
      </p:sp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53CCA6F-0B60-1176-D273-DFE95964D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910" y="3946776"/>
            <a:ext cx="203199" cy="20319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08BF12A-E3E2-90C6-4556-C02F588EBABB}"/>
              </a:ext>
            </a:extLst>
          </p:cNvPr>
          <p:cNvSpPr txBox="1"/>
          <p:nvPr/>
        </p:nvSpPr>
        <p:spPr>
          <a:xfrm>
            <a:off x="3996109" y="506616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Support local businesses, contribute to community development, and comply with all applicable laws </a:t>
            </a:r>
          </a:p>
          <a:p>
            <a:r>
              <a:rPr lang="en-US" dirty="0"/>
              <a:t>and regulations</a:t>
            </a:r>
          </a:p>
        </p:txBody>
      </p:sp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583B66D-E1A0-E6A0-6A70-1B9D7E7B7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910" y="5136398"/>
            <a:ext cx="203199" cy="20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3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358C9-3A97-AC07-604A-5E4AF240B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628CD4-AB8B-981A-5CDD-B495A867B566}"/>
              </a:ext>
            </a:extLst>
          </p:cNvPr>
          <p:cNvSpPr txBox="1"/>
          <p:nvPr/>
        </p:nvSpPr>
        <p:spPr>
          <a:xfrm>
            <a:off x="676275" y="190024"/>
            <a:ext cx="70961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Why these </a:t>
            </a:r>
            <a:r>
              <a:rPr lang="en-US" sz="4000" dirty="0" err="1"/>
              <a:t>Guidelnes</a:t>
            </a:r>
            <a:r>
              <a:rPr lang="en-US" sz="4000" dirty="0"/>
              <a:t> are necessary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9C6288-D5AB-BF89-771B-9C7B96196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909" y="2654114"/>
            <a:ext cx="203199" cy="2031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A2DF097-E5F0-C055-610B-7BD4DC03BC0E}"/>
              </a:ext>
            </a:extLst>
          </p:cNvPr>
          <p:cNvSpPr txBox="1"/>
          <p:nvPr/>
        </p:nvSpPr>
        <p:spPr>
          <a:xfrm>
            <a:off x="3996109" y="25675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Ensure transparent, honest interactions.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EFD761-E066-E821-7050-2B1DCF05FD8A}"/>
              </a:ext>
            </a:extLst>
          </p:cNvPr>
          <p:cNvSpPr txBox="1"/>
          <p:nvPr/>
        </p:nvSpPr>
        <p:spPr>
          <a:xfrm>
            <a:off x="3437309" y="221587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Build Trust and Integrity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5A99C-A52C-A0E2-FD5E-10580CD3571D}"/>
              </a:ext>
            </a:extLst>
          </p:cNvPr>
          <p:cNvSpPr txBox="1"/>
          <p:nvPr/>
        </p:nvSpPr>
        <p:spPr>
          <a:xfrm>
            <a:off x="3437309" y="3059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Promote Positive Work Environment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DE1A26-4C5A-B164-AF22-A10E7D585DE1}"/>
              </a:ext>
            </a:extLst>
          </p:cNvPr>
          <p:cNvSpPr txBox="1"/>
          <p:nvPr/>
        </p:nvSpPr>
        <p:spPr>
          <a:xfrm>
            <a:off x="3437309" y="386856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Ensure Legal Compliance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CFD260-AEE6-0378-F43B-1DD51D57CFFA}"/>
              </a:ext>
            </a:extLst>
          </p:cNvPr>
          <p:cNvSpPr txBox="1"/>
          <p:nvPr/>
        </p:nvSpPr>
        <p:spPr>
          <a:xfrm>
            <a:off x="3996109" y="342543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Foster respect and inclusivity.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1068E49-086D-67E6-843B-FFE83E61B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910" y="3502800"/>
            <a:ext cx="203199" cy="2031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B8359F-76E6-D4DE-51A3-09956DD1FEF7}"/>
              </a:ext>
            </a:extLst>
          </p:cNvPr>
          <p:cNvSpPr txBox="1"/>
          <p:nvPr/>
        </p:nvSpPr>
        <p:spPr>
          <a:xfrm>
            <a:off x="3996109" y="42378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Adhere to local and global laws.</a:t>
            </a:r>
          </a:p>
        </p:txBody>
      </p:sp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CD9BB8-B1D3-D734-424C-8B8DCD8C7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910" y="4308126"/>
            <a:ext cx="203199" cy="20319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0043610-C9D6-233A-0EE1-0C86D4390B62}"/>
              </a:ext>
            </a:extLst>
          </p:cNvPr>
          <p:cNvSpPr txBox="1"/>
          <p:nvPr/>
        </p:nvSpPr>
        <p:spPr>
          <a:xfrm>
            <a:off x="3551609" y="47918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Protect Proprietary Information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F60D47-10C3-6E2A-1D9F-B3AC57F38F70}"/>
              </a:ext>
            </a:extLst>
          </p:cNvPr>
          <p:cNvSpPr txBox="1"/>
          <p:nvPr/>
        </p:nvSpPr>
        <p:spPr>
          <a:xfrm>
            <a:off x="3991716" y="51763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Safeguard sensitive data and IP.</a:t>
            </a:r>
          </a:p>
        </p:txBody>
      </p:sp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4FF814D-98FF-5EF2-10BF-7A7A0E469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909" y="5244291"/>
            <a:ext cx="203199" cy="20319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E86ECA4-174F-CC23-CAEA-4C8C3BB90FD2}"/>
              </a:ext>
            </a:extLst>
          </p:cNvPr>
          <p:cNvSpPr txBox="1"/>
          <p:nvPr/>
        </p:nvSpPr>
        <p:spPr>
          <a:xfrm>
            <a:off x="3551609" y="56194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Maintain Accountability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104F37-FCE3-2F68-9C7D-E3BADA718A8E}"/>
              </a:ext>
            </a:extLst>
          </p:cNvPr>
          <p:cNvSpPr txBox="1"/>
          <p:nvPr/>
        </p:nvSpPr>
        <p:spPr>
          <a:xfrm>
            <a:off x="3991716" y="59888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Uphold integrity and responsibility</a:t>
            </a:r>
          </a:p>
        </p:txBody>
      </p: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5321061-3AC0-B74C-4394-92B5983F5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517" y="6059180"/>
            <a:ext cx="203199" cy="20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2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E2531-7B3E-0D51-4946-4FDCBF7BE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30CE60-F700-3D9E-5A8F-89671978ED5E}"/>
              </a:ext>
            </a:extLst>
          </p:cNvPr>
          <p:cNvSpPr txBox="1"/>
          <p:nvPr/>
        </p:nvSpPr>
        <p:spPr>
          <a:xfrm>
            <a:off x="676275" y="190024"/>
            <a:ext cx="70961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Why these </a:t>
            </a:r>
            <a:r>
              <a:rPr lang="en-US" sz="4000" dirty="0" err="1"/>
              <a:t>Guidelnes</a:t>
            </a:r>
            <a:r>
              <a:rPr lang="en-US" sz="4000" dirty="0"/>
              <a:t> are necessary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69DC51-3A6B-9185-E651-A1D4FA608659}"/>
              </a:ext>
            </a:extLst>
          </p:cNvPr>
          <p:cNvSpPr txBox="1"/>
          <p:nvPr/>
        </p:nvSpPr>
        <p:spPr>
          <a:xfrm>
            <a:off x="3629025" y="26492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Resolve Conflicts of Interest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2EEAAE-54DD-7EC8-4A4D-017DCC2A2DB8}"/>
              </a:ext>
            </a:extLst>
          </p:cNvPr>
          <p:cNvSpPr txBox="1"/>
          <p:nvPr/>
        </p:nvSpPr>
        <p:spPr>
          <a:xfrm>
            <a:off x="3552825" y="356246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Support Sustainability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9A202-5158-2680-7DAD-B576C6475006}"/>
              </a:ext>
            </a:extLst>
          </p:cNvPr>
          <p:cNvSpPr txBox="1"/>
          <p:nvPr/>
        </p:nvSpPr>
        <p:spPr>
          <a:xfrm>
            <a:off x="3629025" y="45673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Safeguard Reputation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0A03BE-535D-1E80-26C8-292D1FADDDA6}"/>
              </a:ext>
            </a:extLst>
          </p:cNvPr>
          <p:cNvSpPr txBox="1"/>
          <p:nvPr/>
        </p:nvSpPr>
        <p:spPr>
          <a:xfrm>
            <a:off x="4224337" y="30379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Avoid personal-professional conflicts.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B08C4-21FF-1020-F3F1-4F39B46EC913}"/>
              </a:ext>
            </a:extLst>
          </p:cNvPr>
          <p:cNvSpPr txBox="1"/>
          <p:nvPr/>
        </p:nvSpPr>
        <p:spPr>
          <a:xfrm>
            <a:off x="4224337" y="396960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Promote eco-friendly business practices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17A35-E5DF-D41E-769C-6A57FC82CC2C}"/>
              </a:ext>
            </a:extLst>
          </p:cNvPr>
          <p:cNvSpPr txBox="1"/>
          <p:nvPr/>
        </p:nvSpPr>
        <p:spPr>
          <a:xfrm>
            <a:off x="4224337" y="4969382"/>
            <a:ext cx="330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Maintain positive public trust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F880109-4AAF-6846-5751-671A61F1D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38" y="3133114"/>
            <a:ext cx="203199" cy="203199"/>
          </a:xfrm>
          <a:prstGeom prst="rect">
            <a:avLst/>
          </a:prstGeom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A295A09-F100-CC10-97EB-38F3A4EAD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38" y="4056357"/>
            <a:ext cx="203199" cy="203199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2498232-FA28-1351-E3CD-054A7A0D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38" y="5075321"/>
            <a:ext cx="203199" cy="20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00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FC72A-E7E9-88F1-7A3E-0BC8B5D8E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03A03DC-5BC3-AD26-A0FE-B9A2EAE0F62A}"/>
              </a:ext>
            </a:extLst>
          </p:cNvPr>
          <p:cNvSpPr txBox="1"/>
          <p:nvPr/>
        </p:nvSpPr>
        <p:spPr>
          <a:xfrm>
            <a:off x="676275" y="190024"/>
            <a:ext cx="709612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How to implement these Ethical Codes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23E388-4737-A5CA-911C-07604E5C107F}"/>
              </a:ext>
            </a:extLst>
          </p:cNvPr>
          <p:cNvSpPr txBox="1"/>
          <p:nvPr/>
        </p:nvSpPr>
        <p:spPr>
          <a:xfrm>
            <a:off x="3563768" y="23326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Establish Clear Communication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69503A-91F4-22F8-7D5F-C606A74DD71A}"/>
              </a:ext>
            </a:extLst>
          </p:cNvPr>
          <p:cNvSpPr txBox="1"/>
          <p:nvPr/>
        </p:nvSpPr>
        <p:spPr>
          <a:xfrm>
            <a:off x="3563768" y="32609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Provide Regular Training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48163-9FE6-C982-8CE8-276FF4052680}"/>
              </a:ext>
            </a:extLst>
          </p:cNvPr>
          <p:cNvSpPr txBox="1"/>
          <p:nvPr/>
        </p:nvSpPr>
        <p:spPr>
          <a:xfrm>
            <a:off x="3487568" y="404066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Monitor Compliance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C60B9-EF63-9C8F-CB1F-4C8C2BE8A5CD}"/>
              </a:ext>
            </a:extLst>
          </p:cNvPr>
          <p:cNvSpPr txBox="1"/>
          <p:nvPr/>
        </p:nvSpPr>
        <p:spPr>
          <a:xfrm>
            <a:off x="3487568" y="53691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Lead by Example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00D88-686E-9E00-1A4C-53548E672417}"/>
              </a:ext>
            </a:extLst>
          </p:cNvPr>
          <p:cNvSpPr txBox="1"/>
          <p:nvPr/>
        </p:nvSpPr>
        <p:spPr>
          <a:xfrm>
            <a:off x="3487568" y="46869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Encourage Open Dialogue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A066C-5895-0961-E424-E9A91D46024D}"/>
              </a:ext>
            </a:extLst>
          </p:cNvPr>
          <p:cNvSpPr txBox="1"/>
          <p:nvPr/>
        </p:nvSpPr>
        <p:spPr>
          <a:xfrm>
            <a:off x="4224337" y="2722438"/>
            <a:ext cx="4500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Share ethical guidelines transparently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C504A5-F7CD-E393-8F62-CA282167C725}"/>
              </a:ext>
            </a:extLst>
          </p:cNvPr>
          <p:cNvSpPr txBox="1"/>
          <p:nvPr/>
        </p:nvSpPr>
        <p:spPr>
          <a:xfrm>
            <a:off x="4224337" y="3629260"/>
            <a:ext cx="4500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Educate employees on ethical standards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C56B75-FA25-47ED-79E5-4E1875C9C66F}"/>
              </a:ext>
            </a:extLst>
          </p:cNvPr>
          <p:cNvSpPr txBox="1"/>
          <p:nvPr/>
        </p:nvSpPr>
        <p:spPr>
          <a:xfrm>
            <a:off x="4285286" y="4344784"/>
            <a:ext cx="4500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Conduct regular audits and reviews.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902223-3162-777F-789D-4CD13AA67572}"/>
              </a:ext>
            </a:extLst>
          </p:cNvPr>
          <p:cNvSpPr txBox="1"/>
          <p:nvPr/>
        </p:nvSpPr>
        <p:spPr>
          <a:xfrm>
            <a:off x="4351252" y="5055219"/>
            <a:ext cx="4246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Promote reporting of ethical concerns.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905602-888A-DE4D-2E6B-7B7B5B219377}"/>
              </a:ext>
            </a:extLst>
          </p:cNvPr>
          <p:cNvSpPr txBox="1"/>
          <p:nvPr/>
        </p:nvSpPr>
        <p:spPr>
          <a:xfrm>
            <a:off x="4389183" y="5767880"/>
            <a:ext cx="46785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Leadership demonstrates ethical behavior</a:t>
            </a:r>
          </a:p>
        </p:txBody>
      </p: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2F6D0CA-9803-6AA5-3D68-07C1BC352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38" y="2805504"/>
            <a:ext cx="203199" cy="203199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13BA03A-2F95-9E4C-0B47-9389F0E605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138" y="3709990"/>
            <a:ext cx="203199" cy="203199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0F8734C-FC36-D682-2AF6-D34C8F561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4435865"/>
            <a:ext cx="203199" cy="203199"/>
          </a:xfrm>
          <a:prstGeom prst="rect">
            <a:avLst/>
          </a:prstGeom>
        </p:spPr>
      </p:pic>
      <p:pic>
        <p:nvPicPr>
          <p:cNvPr id="19" name="Picture 1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B87DC44-71E0-E066-E417-DDB4ED3F2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5150313"/>
            <a:ext cx="203199" cy="203199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5D6E514-EF0E-2469-4714-8424D5BBA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75" y="5867358"/>
            <a:ext cx="203199" cy="20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63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443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 Display</vt:lpstr>
      <vt:lpstr>Tahoma</vt:lpstr>
      <vt:lpstr>Arial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ABU TOWSIF</dc:creator>
  <cp:lastModifiedBy>MD. ABU TOWSIF</cp:lastModifiedBy>
  <cp:revision>4</cp:revision>
  <dcterms:created xsi:type="dcterms:W3CDTF">2024-12-28T14:23:45Z</dcterms:created>
  <dcterms:modified xsi:type="dcterms:W3CDTF">2024-12-28T16:06:38Z</dcterms:modified>
</cp:coreProperties>
</file>