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9" r:id="rId3"/>
    <p:sldId id="266" r:id="rId4"/>
    <p:sldId id="267" r:id="rId5"/>
    <p:sldId id="268" r:id="rId6"/>
    <p:sldId id="261"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1950"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FFF469-3810-4313-BBEE-06155EA5E817}" type="datetimeFigureOut">
              <a:rPr lang="en-US" smtClean="0"/>
              <a:t>1/19/2025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13B5EF-49D6-405D-B333-7B094BB1C50E}" type="slidenum">
              <a:rPr lang="en-US" smtClean="0"/>
              <a:t>‹#›</a:t>
            </a:fld>
            <a:endParaRPr lang="en-US"/>
          </a:p>
        </p:txBody>
      </p:sp>
    </p:spTree>
    <p:extLst>
      <p:ext uri="{BB962C8B-B14F-4D97-AF65-F5344CB8AC3E}">
        <p14:creationId xmlns:p14="http://schemas.microsoft.com/office/powerpoint/2010/main" val="3026781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3B5EF-49D6-405D-B333-7B094BB1C50E}" type="slidenum">
              <a:rPr lang="en-US" smtClean="0"/>
              <a:t>1</a:t>
            </a:fld>
            <a:endParaRPr lang="en-US"/>
          </a:p>
        </p:txBody>
      </p:sp>
    </p:spTree>
    <p:extLst>
      <p:ext uri="{BB962C8B-B14F-4D97-AF65-F5344CB8AC3E}">
        <p14:creationId xmlns:p14="http://schemas.microsoft.com/office/powerpoint/2010/main" val="23711743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B13B5EF-49D6-405D-B333-7B094BB1C50E}" type="slidenum">
              <a:rPr lang="en-US" smtClean="0"/>
              <a:t>2</a:t>
            </a:fld>
            <a:endParaRPr lang="en-US"/>
          </a:p>
        </p:txBody>
      </p:sp>
    </p:spTree>
    <p:extLst>
      <p:ext uri="{BB962C8B-B14F-4D97-AF65-F5344CB8AC3E}">
        <p14:creationId xmlns:p14="http://schemas.microsoft.com/office/powerpoint/2010/main" val="24130636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1759A8-44BF-B357-AA9F-37C19202EA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CC68EC-13D4-F07F-B1DA-8EFD6DB94A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80489A4-7ADD-ECB1-3F11-DF8FC1FE2E3E}"/>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5" name="Footer Placeholder 4">
            <a:extLst>
              <a:ext uri="{FF2B5EF4-FFF2-40B4-BE49-F238E27FC236}">
                <a16:creationId xmlns:a16="http://schemas.microsoft.com/office/drawing/2014/main" id="{1EC9747C-52FA-A436-1C7E-84D8A36D9A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554A79-DD36-7AA9-2DD4-CBD756068BE0}"/>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4154758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89A35-21F7-378C-5C00-DBCBA6214A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FBF3DC8-AD7D-5445-71AD-976A24C039E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8DCDD6-530E-E7FD-B227-119A69D95595}"/>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5" name="Footer Placeholder 4">
            <a:extLst>
              <a:ext uri="{FF2B5EF4-FFF2-40B4-BE49-F238E27FC236}">
                <a16:creationId xmlns:a16="http://schemas.microsoft.com/office/drawing/2014/main" id="{BC1DB735-3AE5-209C-5CB5-3960FA45D7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EACB00-4CB2-6A74-FDEB-3B3876866646}"/>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86076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D43FE24-53CB-47BA-2220-7D529EF864E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2A0F5-6F0B-6A01-A964-EDB3461671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A381C1-03F9-CBDB-86CE-959AC53B5E21}"/>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5" name="Footer Placeholder 4">
            <a:extLst>
              <a:ext uri="{FF2B5EF4-FFF2-40B4-BE49-F238E27FC236}">
                <a16:creationId xmlns:a16="http://schemas.microsoft.com/office/drawing/2014/main" id="{B66ACDB3-5B02-354E-60DA-61DCE75A68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505B48-45EB-CEB6-061F-7718CC5A79CE}"/>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039692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14BF-7CD3-320B-4F78-CE7D424382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D76DC8-6946-5FB5-703A-FD09E800987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4278A8-FF14-284B-3D85-40C9BAE54872}"/>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5" name="Footer Placeholder 4">
            <a:extLst>
              <a:ext uri="{FF2B5EF4-FFF2-40B4-BE49-F238E27FC236}">
                <a16:creationId xmlns:a16="http://schemas.microsoft.com/office/drawing/2014/main" id="{50BF1F2D-0611-17C6-5D2B-9F3C92DD3A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8EF963-1724-355F-E12E-98824A107FFE}"/>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202040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B960-2837-C64C-8448-B0A7FDD258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437C14-A0AE-AC0F-11BB-0144C2181BE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2891F-507D-C7B6-E7ED-CEAFE8037A5E}"/>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5" name="Footer Placeholder 4">
            <a:extLst>
              <a:ext uri="{FF2B5EF4-FFF2-40B4-BE49-F238E27FC236}">
                <a16:creationId xmlns:a16="http://schemas.microsoft.com/office/drawing/2014/main" id="{80C4C323-AD39-2D04-F829-C12BC3E4E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7CBA9F-B3EA-6024-D9D5-161911EB6AD3}"/>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2465470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11C1-82C1-7096-12E7-FA7D0A8FF8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BDCBCF-0F46-FA05-86E1-413C4902E20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B4D4CC3-278A-2EB0-7AA2-1A1D1A5A2B9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216383-7501-6FBC-A1D9-7CB52796337C}"/>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6" name="Footer Placeholder 5">
            <a:extLst>
              <a:ext uri="{FF2B5EF4-FFF2-40B4-BE49-F238E27FC236}">
                <a16:creationId xmlns:a16="http://schemas.microsoft.com/office/drawing/2014/main" id="{60926D1B-D50C-E0F8-9BEE-BF9D3CD64A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F54155A-F15C-45C4-7C88-258254022ABF}"/>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775240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7DD21-994F-ABCC-2F18-40F1D24DE85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9C5CE6-2D5A-2A6A-E5E7-C028ECEAB1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9D3999-6B63-2437-2431-A566B9D7C6F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A8DC2AB-8D03-DAD6-C827-F4AC193DFBA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23DFA2-BA96-1A0F-BA23-A4BA717586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4D4FCD-4476-7FFF-0A53-BCD18677335E}"/>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8" name="Footer Placeholder 7">
            <a:extLst>
              <a:ext uri="{FF2B5EF4-FFF2-40B4-BE49-F238E27FC236}">
                <a16:creationId xmlns:a16="http://schemas.microsoft.com/office/drawing/2014/main" id="{9F2DDBB8-1BE7-182D-4745-9363343D0E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F0AAB6-AAFB-5B23-5A3C-EE9D9824EA9F}"/>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0521183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5D11A-3BE5-F515-9714-B4EE8512D5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D12AB73-965E-7C81-578A-48A61F656432}"/>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4" name="Footer Placeholder 3">
            <a:extLst>
              <a:ext uri="{FF2B5EF4-FFF2-40B4-BE49-F238E27FC236}">
                <a16:creationId xmlns:a16="http://schemas.microsoft.com/office/drawing/2014/main" id="{27840FA3-EBBB-8722-12B7-563B860545A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90637C-67EE-78A5-A8E6-D64A194C43F3}"/>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728149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55CF7A5-1D4F-A3FE-325B-3A9989D20B03}"/>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3" name="Footer Placeholder 2">
            <a:extLst>
              <a:ext uri="{FF2B5EF4-FFF2-40B4-BE49-F238E27FC236}">
                <a16:creationId xmlns:a16="http://schemas.microsoft.com/office/drawing/2014/main" id="{A1651819-88F4-A7ED-E7CE-096A9606CE9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BB16FE1-1263-6A6B-0EC8-725F1F6F24D5}"/>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12031673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C8E91-39B1-2B93-2478-FC9AE3049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A0AB471-F2FB-9357-9152-F3450CBA456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8D86921-563C-3E75-4C7C-AE1FB23639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4F357F-0B7F-DB78-38A9-0389F6031237}"/>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6" name="Footer Placeholder 5">
            <a:extLst>
              <a:ext uri="{FF2B5EF4-FFF2-40B4-BE49-F238E27FC236}">
                <a16:creationId xmlns:a16="http://schemas.microsoft.com/office/drawing/2014/main" id="{68DC3031-EC7F-0AB9-284B-E5BAE84FE1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183102-E87F-43B4-7F6D-8C658068B689}"/>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8571211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EE575-724B-90D2-EA3E-5C92255627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3818DE1-26A6-9735-6325-B23759F1EA3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104C6E9-F9C2-AD9B-D0A1-0AA9A9BD02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0600F1-49BC-A77D-498D-6AFF10A2CA61}"/>
              </a:ext>
            </a:extLst>
          </p:cNvPr>
          <p:cNvSpPr>
            <a:spLocks noGrp="1"/>
          </p:cNvSpPr>
          <p:nvPr>
            <p:ph type="dt" sz="half" idx="10"/>
          </p:nvPr>
        </p:nvSpPr>
        <p:spPr/>
        <p:txBody>
          <a:bodyPr/>
          <a:lstStyle/>
          <a:p>
            <a:fld id="{383643A7-8615-4872-B0C3-E9475FBC9220}" type="datetimeFigureOut">
              <a:rPr lang="en-US" smtClean="0"/>
              <a:t>1/19/2025</a:t>
            </a:fld>
            <a:endParaRPr lang="en-US"/>
          </a:p>
        </p:txBody>
      </p:sp>
      <p:sp>
        <p:nvSpPr>
          <p:cNvPr id="6" name="Footer Placeholder 5">
            <a:extLst>
              <a:ext uri="{FF2B5EF4-FFF2-40B4-BE49-F238E27FC236}">
                <a16:creationId xmlns:a16="http://schemas.microsoft.com/office/drawing/2014/main" id="{51884D98-E573-EB1E-58D2-5970913717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58A036-010A-FF3E-4B0F-DA16A0E2177E}"/>
              </a:ext>
            </a:extLst>
          </p:cNvPr>
          <p:cNvSpPr>
            <a:spLocks noGrp="1"/>
          </p:cNvSpPr>
          <p:nvPr>
            <p:ph type="sldNum" sz="quarter" idx="12"/>
          </p:nvPr>
        </p:nvSpPr>
        <p:spPr/>
        <p:txBody>
          <a:bodyPr/>
          <a:lstStyle/>
          <a:p>
            <a:fld id="{3F9C53A6-0E9E-4ACC-A852-47519BDCD51D}" type="slidenum">
              <a:rPr lang="en-US" smtClean="0"/>
              <a:t>‹#›</a:t>
            </a:fld>
            <a:endParaRPr lang="en-US"/>
          </a:p>
        </p:txBody>
      </p:sp>
    </p:spTree>
    <p:extLst>
      <p:ext uri="{BB962C8B-B14F-4D97-AF65-F5344CB8AC3E}">
        <p14:creationId xmlns:p14="http://schemas.microsoft.com/office/powerpoint/2010/main" val="3348803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0FC7C0-1589-AF02-8AD6-35BE1C7A17A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BF26A57-DB7D-61FE-4597-386DFADF3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F2CD7E-B148-CD76-F15A-7D0222B990A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83643A7-8615-4872-B0C3-E9475FBC9220}" type="datetimeFigureOut">
              <a:rPr lang="en-US" smtClean="0"/>
              <a:t>1/19/2025</a:t>
            </a:fld>
            <a:endParaRPr lang="en-US"/>
          </a:p>
        </p:txBody>
      </p:sp>
      <p:sp>
        <p:nvSpPr>
          <p:cNvPr id="5" name="Footer Placeholder 4">
            <a:extLst>
              <a:ext uri="{FF2B5EF4-FFF2-40B4-BE49-F238E27FC236}">
                <a16:creationId xmlns:a16="http://schemas.microsoft.com/office/drawing/2014/main" id="{B860199E-65E7-97D8-15A9-362CE6458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E8D0067-B4FC-ADEB-4383-3D27013AAB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F9C53A6-0E9E-4ACC-A852-47519BDCD51D}" type="slidenum">
              <a:rPr lang="en-US" smtClean="0"/>
              <a:t>‹#›</a:t>
            </a:fld>
            <a:endParaRPr lang="en-US"/>
          </a:p>
        </p:txBody>
      </p:sp>
    </p:spTree>
    <p:extLst>
      <p:ext uri="{BB962C8B-B14F-4D97-AF65-F5344CB8AC3E}">
        <p14:creationId xmlns:p14="http://schemas.microsoft.com/office/powerpoint/2010/main" val="1822043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 up of a blue eye&#10;&#10;Description automatically generated">
            <a:extLst>
              <a:ext uri="{FF2B5EF4-FFF2-40B4-BE49-F238E27FC236}">
                <a16:creationId xmlns:a16="http://schemas.microsoft.com/office/drawing/2014/main" id="{C92A8105-1306-86FF-5DFF-D214DE6E863B}"/>
              </a:ext>
            </a:extLst>
          </p:cNvPr>
          <p:cNvPicPr>
            <a:picLocks noChangeAspect="1"/>
          </p:cNvPicPr>
          <p:nvPr/>
        </p:nvPicPr>
        <p:blipFill>
          <a:blip r:embed="rId3">
            <a:alphaModFix amt="70000"/>
            <a:extLst>
              <a:ext uri="{28A0092B-C50C-407E-A947-70E740481C1C}">
                <a14:useLocalDpi xmlns:a14="http://schemas.microsoft.com/office/drawing/2010/main" val="0"/>
              </a:ext>
            </a:extLst>
          </a:blip>
          <a:stretch>
            <a:fillRect/>
          </a:stretch>
        </p:blipFill>
        <p:spPr>
          <a:xfrm>
            <a:off x="0" y="0"/>
            <a:ext cx="12249150" cy="6858000"/>
          </a:xfrm>
          <a:prstGeom prst="rect">
            <a:avLst/>
          </a:prstGeom>
        </p:spPr>
      </p:pic>
      <p:sp>
        <p:nvSpPr>
          <p:cNvPr id="5" name="Text 0">
            <a:extLst>
              <a:ext uri="{FF2B5EF4-FFF2-40B4-BE49-F238E27FC236}">
                <a16:creationId xmlns:a16="http://schemas.microsoft.com/office/drawing/2014/main" id="{060F7784-509D-2A75-653F-455962338812}"/>
              </a:ext>
            </a:extLst>
          </p:cNvPr>
          <p:cNvSpPr/>
          <p:nvPr/>
        </p:nvSpPr>
        <p:spPr>
          <a:xfrm>
            <a:off x="190500" y="262502"/>
            <a:ext cx="6489700" cy="6493897"/>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None/>
            </a:pPr>
            <a:r>
              <a:rPr lang="en-US" sz="6600" dirty="0">
                <a:solidFill>
                  <a:srgbClr val="403CCF"/>
                </a:solidFill>
                <a:latin typeface="Libre Baskerville" pitchFamily="34" charset="0"/>
                <a:ea typeface="Libre Baskerville" pitchFamily="34" charset="-122"/>
                <a:cs typeface="Libre Baskerville" pitchFamily="34" charset="-120"/>
              </a:rPr>
              <a:t>Enhancing Glaucoma Detection with Convolutional Neural Networks</a:t>
            </a:r>
            <a:endParaRPr lang="en-US" sz="6600" dirty="0"/>
          </a:p>
        </p:txBody>
      </p:sp>
    </p:spTree>
    <p:extLst>
      <p:ext uri="{BB962C8B-B14F-4D97-AF65-F5344CB8AC3E}">
        <p14:creationId xmlns:p14="http://schemas.microsoft.com/office/powerpoint/2010/main" val="1530090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EAA598-A0D8-EBD0-2787-B652F02A84B5}"/>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EE13C16C-ECAC-441E-8D00-4BFC5BDCEB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457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0">
            <a:extLst>
              <a:ext uri="{FF2B5EF4-FFF2-40B4-BE49-F238E27FC236}">
                <a16:creationId xmlns:a16="http://schemas.microsoft.com/office/drawing/2014/main" id="{0C096DF0-C7FD-1432-CE31-F11DF4E617DD}"/>
              </a:ext>
            </a:extLst>
          </p:cNvPr>
          <p:cNvSpPr/>
          <p:nvPr/>
        </p:nvSpPr>
        <p:spPr>
          <a:xfrm>
            <a:off x="4845091" y="512306"/>
            <a:ext cx="5962610" cy="846594"/>
          </a:xfrm>
          <a:prstGeom prst="rect">
            <a:avLst/>
          </a:prstGeom>
          <a:noFill/>
          <a:ln/>
        </p:spPr>
        <p:txBody>
          <a:bodyPr wrap="square" lIns="0" tIns="0" rIns="0" bIns="0" rtlCol="0" anchor="t"/>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nSpc>
                <a:spcPct val="150000"/>
              </a:lnSpc>
              <a:buNone/>
            </a:pPr>
            <a:r>
              <a:rPr lang="en-US" sz="1600" dirty="0">
                <a:solidFill>
                  <a:srgbClr val="403CCF"/>
                </a:solidFill>
                <a:latin typeface="Libre Baskerville" pitchFamily="34" charset="0"/>
                <a:ea typeface="Libre Baskerville" pitchFamily="34" charset="-122"/>
                <a:cs typeface="Libre Baskerville" pitchFamily="34" charset="-120"/>
              </a:rPr>
              <a:t>Enhancing Glaucoma Detection with Convolutional Neural Networks</a:t>
            </a:r>
            <a:endParaRPr lang="en-US" sz="1600" dirty="0"/>
          </a:p>
        </p:txBody>
      </p:sp>
      <p:sp>
        <p:nvSpPr>
          <p:cNvPr id="2" name="Shape 1">
            <a:extLst>
              <a:ext uri="{FF2B5EF4-FFF2-40B4-BE49-F238E27FC236}">
                <a16:creationId xmlns:a16="http://schemas.microsoft.com/office/drawing/2014/main" id="{8E7D4A25-915C-60E3-CE04-AE5DC7A453E6}"/>
              </a:ext>
            </a:extLst>
          </p:cNvPr>
          <p:cNvSpPr/>
          <p:nvPr/>
        </p:nvSpPr>
        <p:spPr>
          <a:xfrm>
            <a:off x="4676457" y="2975766"/>
            <a:ext cx="2400300" cy="1749957"/>
          </a:xfrm>
          <a:prstGeom prst="roundRect">
            <a:avLst>
              <a:gd name="adj" fmla="val 1093"/>
            </a:avLst>
          </a:prstGeom>
          <a:solidFill>
            <a:srgbClr val="EAE8F3"/>
          </a:solidFill>
          <a:ln/>
        </p:spPr>
        <p:txBody>
          <a:bodyPr/>
          <a:lstStyle/>
          <a:p>
            <a:endParaRPr lang="en-US" sz="1500"/>
          </a:p>
        </p:txBody>
      </p:sp>
      <p:sp>
        <p:nvSpPr>
          <p:cNvPr id="6" name="Shape 1">
            <a:extLst>
              <a:ext uri="{FF2B5EF4-FFF2-40B4-BE49-F238E27FC236}">
                <a16:creationId xmlns:a16="http://schemas.microsoft.com/office/drawing/2014/main" id="{F022E761-734A-3294-E3E8-D9603CB31302}"/>
              </a:ext>
            </a:extLst>
          </p:cNvPr>
          <p:cNvSpPr/>
          <p:nvPr/>
        </p:nvSpPr>
        <p:spPr>
          <a:xfrm>
            <a:off x="7286943" y="4859336"/>
            <a:ext cx="2060257" cy="1749957"/>
          </a:xfrm>
          <a:prstGeom prst="roundRect">
            <a:avLst>
              <a:gd name="adj" fmla="val 1093"/>
            </a:avLst>
          </a:prstGeom>
          <a:solidFill>
            <a:srgbClr val="EAE8F3"/>
          </a:solidFill>
          <a:ln/>
        </p:spPr>
        <p:txBody>
          <a:bodyPr/>
          <a:lstStyle/>
          <a:p>
            <a:endParaRPr lang="en-US" sz="1500"/>
          </a:p>
        </p:txBody>
      </p:sp>
      <p:sp>
        <p:nvSpPr>
          <p:cNvPr id="7" name="Shape 1">
            <a:extLst>
              <a:ext uri="{FF2B5EF4-FFF2-40B4-BE49-F238E27FC236}">
                <a16:creationId xmlns:a16="http://schemas.microsoft.com/office/drawing/2014/main" id="{59452A58-5CCC-15C1-E22F-F522692218D5}"/>
              </a:ext>
            </a:extLst>
          </p:cNvPr>
          <p:cNvSpPr/>
          <p:nvPr/>
        </p:nvSpPr>
        <p:spPr>
          <a:xfrm>
            <a:off x="5969000" y="1358900"/>
            <a:ext cx="4838701" cy="1514742"/>
          </a:xfrm>
          <a:prstGeom prst="roundRect">
            <a:avLst>
              <a:gd name="adj" fmla="val 1093"/>
            </a:avLst>
          </a:prstGeom>
          <a:solidFill>
            <a:srgbClr val="EAE8F3"/>
          </a:solidFill>
          <a:ln/>
        </p:spPr>
        <p:txBody>
          <a:bodyPr/>
          <a:lstStyle/>
          <a:p>
            <a:endParaRPr lang="en-US" sz="1500"/>
          </a:p>
        </p:txBody>
      </p:sp>
      <p:sp>
        <p:nvSpPr>
          <p:cNvPr id="8" name="Shape 1">
            <a:extLst>
              <a:ext uri="{FF2B5EF4-FFF2-40B4-BE49-F238E27FC236}">
                <a16:creationId xmlns:a16="http://schemas.microsoft.com/office/drawing/2014/main" id="{3DAB88D3-EA11-E5B3-C8F5-31FFCACCCFAB}"/>
              </a:ext>
            </a:extLst>
          </p:cNvPr>
          <p:cNvSpPr/>
          <p:nvPr/>
        </p:nvSpPr>
        <p:spPr>
          <a:xfrm>
            <a:off x="7234078" y="2991509"/>
            <a:ext cx="2400300" cy="1749957"/>
          </a:xfrm>
          <a:prstGeom prst="roundRect">
            <a:avLst>
              <a:gd name="adj" fmla="val 1093"/>
            </a:avLst>
          </a:prstGeom>
          <a:solidFill>
            <a:srgbClr val="EAE8F3"/>
          </a:solidFill>
          <a:ln/>
        </p:spPr>
        <p:txBody>
          <a:bodyPr/>
          <a:lstStyle/>
          <a:p>
            <a:endParaRPr lang="en-US" sz="1500"/>
          </a:p>
        </p:txBody>
      </p:sp>
      <p:sp>
        <p:nvSpPr>
          <p:cNvPr id="9" name="Shape 1">
            <a:extLst>
              <a:ext uri="{FF2B5EF4-FFF2-40B4-BE49-F238E27FC236}">
                <a16:creationId xmlns:a16="http://schemas.microsoft.com/office/drawing/2014/main" id="{FA5819E3-0CFE-0EE8-5858-9D6BCEB3679E}"/>
              </a:ext>
            </a:extLst>
          </p:cNvPr>
          <p:cNvSpPr/>
          <p:nvPr/>
        </p:nvSpPr>
        <p:spPr>
          <a:xfrm>
            <a:off x="9738835" y="2991509"/>
            <a:ext cx="2400300" cy="1749957"/>
          </a:xfrm>
          <a:prstGeom prst="roundRect">
            <a:avLst>
              <a:gd name="adj" fmla="val 1093"/>
            </a:avLst>
          </a:prstGeom>
          <a:solidFill>
            <a:srgbClr val="EAE8F3"/>
          </a:solidFill>
          <a:ln/>
        </p:spPr>
        <p:txBody>
          <a:bodyPr/>
          <a:lstStyle/>
          <a:p>
            <a:endParaRPr lang="en-US" sz="1500"/>
          </a:p>
        </p:txBody>
      </p:sp>
      <p:sp>
        <p:nvSpPr>
          <p:cNvPr id="10" name="Text 2">
            <a:extLst>
              <a:ext uri="{FF2B5EF4-FFF2-40B4-BE49-F238E27FC236}">
                <a16:creationId xmlns:a16="http://schemas.microsoft.com/office/drawing/2014/main" id="{4AD13532-ECEB-9B09-46F1-F1B9327DA894}"/>
              </a:ext>
            </a:extLst>
          </p:cNvPr>
          <p:cNvSpPr/>
          <p:nvPr/>
        </p:nvSpPr>
        <p:spPr>
          <a:xfrm>
            <a:off x="7076757" y="1485001"/>
            <a:ext cx="2362696" cy="295275"/>
          </a:xfrm>
          <a:prstGeom prst="rect">
            <a:avLst/>
          </a:prstGeom>
          <a:noFill/>
          <a:ln/>
        </p:spPr>
        <p:txBody>
          <a:bodyPr wrap="none" lIns="0" tIns="0" rIns="0" bIns="0" rtlCol="0" anchor="t"/>
          <a:lstStyle/>
          <a:p>
            <a:pPr>
              <a:lnSpc>
                <a:spcPts val="2292"/>
              </a:lnSpc>
            </a:pPr>
            <a:r>
              <a:rPr lang="en-US" sz="1833" dirty="0"/>
              <a:t>Supervisor</a:t>
            </a:r>
          </a:p>
        </p:txBody>
      </p:sp>
      <p:sp>
        <p:nvSpPr>
          <p:cNvPr id="11" name="Text 2">
            <a:extLst>
              <a:ext uri="{FF2B5EF4-FFF2-40B4-BE49-F238E27FC236}">
                <a16:creationId xmlns:a16="http://schemas.microsoft.com/office/drawing/2014/main" id="{F13EE243-C5D8-390B-4C98-D7E07F6D9892}"/>
              </a:ext>
            </a:extLst>
          </p:cNvPr>
          <p:cNvSpPr/>
          <p:nvPr/>
        </p:nvSpPr>
        <p:spPr>
          <a:xfrm>
            <a:off x="6984504" y="1879929"/>
            <a:ext cx="2248396" cy="295275"/>
          </a:xfrm>
          <a:prstGeom prst="rect">
            <a:avLst/>
          </a:prstGeom>
          <a:noFill/>
          <a:ln/>
        </p:spPr>
        <p:txBody>
          <a:bodyPr wrap="none" lIns="0" tIns="0" rIns="0" bIns="0" rtlCol="0" anchor="t"/>
          <a:lstStyle/>
          <a:p>
            <a:pPr>
              <a:lnSpc>
                <a:spcPts val="2292"/>
              </a:lnSpc>
            </a:pPr>
            <a:r>
              <a:rPr lang="en-US" sz="1833" dirty="0"/>
              <a:t>Md. Ashraf Ali</a:t>
            </a:r>
          </a:p>
        </p:txBody>
      </p:sp>
      <p:sp>
        <p:nvSpPr>
          <p:cNvPr id="12" name="Text 2">
            <a:extLst>
              <a:ext uri="{FF2B5EF4-FFF2-40B4-BE49-F238E27FC236}">
                <a16:creationId xmlns:a16="http://schemas.microsoft.com/office/drawing/2014/main" id="{AF236E82-DBD4-50A6-A0E1-94C6ADB76A2C}"/>
              </a:ext>
            </a:extLst>
          </p:cNvPr>
          <p:cNvSpPr/>
          <p:nvPr/>
        </p:nvSpPr>
        <p:spPr>
          <a:xfrm>
            <a:off x="4845091" y="3644432"/>
            <a:ext cx="2248396" cy="295275"/>
          </a:xfrm>
          <a:prstGeom prst="rect">
            <a:avLst/>
          </a:prstGeom>
          <a:noFill/>
          <a:ln/>
        </p:spPr>
        <p:txBody>
          <a:bodyPr wrap="none" lIns="0" tIns="0" rIns="0" bIns="0" rtlCol="0" anchor="t"/>
          <a:lstStyle/>
          <a:p>
            <a:pPr>
              <a:lnSpc>
                <a:spcPts val="2292"/>
              </a:lnSpc>
            </a:pPr>
            <a:r>
              <a:rPr lang="en-US" sz="1833" dirty="0"/>
              <a:t>Farjana </a:t>
            </a:r>
            <a:r>
              <a:rPr lang="en-US" sz="1833" dirty="0" err="1"/>
              <a:t>Yemin</a:t>
            </a:r>
            <a:r>
              <a:rPr lang="en-US" sz="1833" dirty="0"/>
              <a:t> </a:t>
            </a:r>
            <a:r>
              <a:rPr lang="en-US" sz="1833" dirty="0" err="1"/>
              <a:t>Opi</a:t>
            </a:r>
            <a:endParaRPr lang="en-US" sz="1833" dirty="0"/>
          </a:p>
        </p:txBody>
      </p:sp>
    </p:spTree>
    <p:extLst>
      <p:ext uri="{BB962C8B-B14F-4D97-AF65-F5344CB8AC3E}">
        <p14:creationId xmlns:p14="http://schemas.microsoft.com/office/powerpoint/2010/main" val="32606522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01B3ABEB-3F60-DDB9-BB26-24075E5DC8B4}"/>
              </a:ext>
            </a:extLst>
          </p:cNvPr>
          <p:cNvPicPr>
            <a:picLocks noChangeAspect="1"/>
          </p:cNvPicPr>
          <p:nvPr/>
        </p:nvPicPr>
        <p:blipFill>
          <a:blip r:embed="rId2"/>
          <a:stretch>
            <a:fillRect/>
          </a:stretch>
        </p:blipFill>
        <p:spPr>
          <a:xfrm>
            <a:off x="7620000" y="0"/>
            <a:ext cx="4572000" cy="6858000"/>
          </a:xfrm>
          <a:prstGeom prst="rect">
            <a:avLst/>
          </a:prstGeom>
        </p:spPr>
      </p:pic>
      <p:sp>
        <p:nvSpPr>
          <p:cNvPr id="3" name="Text 0">
            <a:extLst>
              <a:ext uri="{FF2B5EF4-FFF2-40B4-BE49-F238E27FC236}">
                <a16:creationId xmlns:a16="http://schemas.microsoft.com/office/drawing/2014/main" id="{B0F5A858-61C7-0377-362E-C705212AD2FA}"/>
              </a:ext>
            </a:extLst>
          </p:cNvPr>
          <p:cNvSpPr/>
          <p:nvPr/>
        </p:nvSpPr>
        <p:spPr>
          <a:xfrm>
            <a:off x="661492" y="609303"/>
            <a:ext cx="6297018" cy="1181298"/>
          </a:xfrm>
          <a:prstGeom prst="rect">
            <a:avLst/>
          </a:prstGeom>
          <a:noFill/>
          <a:ln/>
        </p:spPr>
        <p:txBody>
          <a:bodyPr wrap="square" lIns="0" tIns="0" rIns="0" bIns="0" rtlCol="0" anchor="t"/>
          <a:lstStyle/>
          <a:p>
            <a:pPr>
              <a:lnSpc>
                <a:spcPts val="4625"/>
              </a:lnSpc>
            </a:pPr>
            <a:r>
              <a:rPr lang="en-US" sz="3708" dirty="0">
                <a:solidFill>
                  <a:srgbClr val="403CCF"/>
                </a:solidFill>
                <a:latin typeface="Libre Baskerville" pitchFamily="34" charset="0"/>
                <a:ea typeface="Libre Baskerville" pitchFamily="34" charset="-122"/>
                <a:cs typeface="Libre Baskerville" pitchFamily="34" charset="-120"/>
              </a:rPr>
              <a:t>The Global Glaucoma Challenge</a:t>
            </a:r>
            <a:endParaRPr lang="en-US" sz="3708" dirty="0"/>
          </a:p>
        </p:txBody>
      </p:sp>
      <p:sp>
        <p:nvSpPr>
          <p:cNvPr id="4" name="Shape 1">
            <a:extLst>
              <a:ext uri="{FF2B5EF4-FFF2-40B4-BE49-F238E27FC236}">
                <a16:creationId xmlns:a16="http://schemas.microsoft.com/office/drawing/2014/main" id="{F4BC472E-87D5-2D75-20C9-DACF5CB2CF74}"/>
              </a:ext>
            </a:extLst>
          </p:cNvPr>
          <p:cNvSpPr/>
          <p:nvPr/>
        </p:nvSpPr>
        <p:spPr>
          <a:xfrm>
            <a:off x="661492" y="2074070"/>
            <a:ext cx="3054053" cy="2594074"/>
          </a:xfrm>
          <a:prstGeom prst="roundRect">
            <a:avLst>
              <a:gd name="adj" fmla="val 1093"/>
            </a:avLst>
          </a:prstGeom>
          <a:solidFill>
            <a:srgbClr val="EAE8F3"/>
          </a:solidFill>
          <a:ln/>
        </p:spPr>
        <p:txBody>
          <a:bodyPr/>
          <a:lstStyle/>
          <a:p>
            <a:endParaRPr lang="en-US" sz="1500"/>
          </a:p>
        </p:txBody>
      </p:sp>
      <p:sp>
        <p:nvSpPr>
          <p:cNvPr id="5" name="Text 2">
            <a:extLst>
              <a:ext uri="{FF2B5EF4-FFF2-40B4-BE49-F238E27FC236}">
                <a16:creationId xmlns:a16="http://schemas.microsoft.com/office/drawing/2014/main" id="{4FEE7357-9502-63F2-D54F-E54F4E8ABE93}"/>
              </a:ext>
            </a:extLst>
          </p:cNvPr>
          <p:cNvSpPr/>
          <p:nvPr/>
        </p:nvSpPr>
        <p:spPr>
          <a:xfrm>
            <a:off x="850504" y="2263081"/>
            <a:ext cx="2362696" cy="295275"/>
          </a:xfrm>
          <a:prstGeom prst="rect">
            <a:avLst/>
          </a:prstGeom>
          <a:noFill/>
          <a:ln/>
        </p:spPr>
        <p:txBody>
          <a:bodyPr wrap="non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What is Glaucoma?</a:t>
            </a:r>
            <a:endParaRPr lang="en-US" sz="1833" dirty="0"/>
          </a:p>
        </p:txBody>
      </p:sp>
      <p:sp>
        <p:nvSpPr>
          <p:cNvPr id="6" name="Text 3">
            <a:extLst>
              <a:ext uri="{FF2B5EF4-FFF2-40B4-BE49-F238E27FC236}">
                <a16:creationId xmlns:a16="http://schemas.microsoft.com/office/drawing/2014/main" id="{28D232CB-D8BC-DB7A-8208-C52BB1022C04}"/>
              </a:ext>
            </a:extLst>
          </p:cNvPr>
          <p:cNvSpPr/>
          <p:nvPr/>
        </p:nvSpPr>
        <p:spPr>
          <a:xfrm>
            <a:off x="850504" y="2671763"/>
            <a:ext cx="2676029" cy="1209675"/>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A group of eye conditions that damage the optic nerve, often linked to increased eye pressure.</a:t>
            </a:r>
            <a:endParaRPr lang="en-US" sz="1458" dirty="0"/>
          </a:p>
        </p:txBody>
      </p:sp>
      <p:sp>
        <p:nvSpPr>
          <p:cNvPr id="7" name="Shape 4">
            <a:extLst>
              <a:ext uri="{FF2B5EF4-FFF2-40B4-BE49-F238E27FC236}">
                <a16:creationId xmlns:a16="http://schemas.microsoft.com/office/drawing/2014/main" id="{9405D73B-6F3D-4D11-484D-EE73DBE44FDA}"/>
              </a:ext>
            </a:extLst>
          </p:cNvPr>
          <p:cNvSpPr/>
          <p:nvPr/>
        </p:nvSpPr>
        <p:spPr>
          <a:xfrm>
            <a:off x="3904556" y="2074070"/>
            <a:ext cx="3054053" cy="2594074"/>
          </a:xfrm>
          <a:prstGeom prst="roundRect">
            <a:avLst>
              <a:gd name="adj" fmla="val 1093"/>
            </a:avLst>
          </a:prstGeom>
          <a:solidFill>
            <a:srgbClr val="EAE8F3"/>
          </a:solidFill>
          <a:ln/>
        </p:spPr>
        <p:txBody>
          <a:bodyPr/>
          <a:lstStyle/>
          <a:p>
            <a:endParaRPr lang="en-US" sz="1500"/>
          </a:p>
        </p:txBody>
      </p:sp>
      <p:sp>
        <p:nvSpPr>
          <p:cNvPr id="8" name="Text 5">
            <a:extLst>
              <a:ext uri="{FF2B5EF4-FFF2-40B4-BE49-F238E27FC236}">
                <a16:creationId xmlns:a16="http://schemas.microsoft.com/office/drawing/2014/main" id="{F61A5977-B791-9CD3-6484-E142FF2B68CA}"/>
              </a:ext>
            </a:extLst>
          </p:cNvPr>
          <p:cNvSpPr/>
          <p:nvPr/>
        </p:nvSpPr>
        <p:spPr>
          <a:xfrm>
            <a:off x="4093568" y="2263081"/>
            <a:ext cx="2676029" cy="590550"/>
          </a:xfrm>
          <a:prstGeom prst="rect">
            <a:avLst/>
          </a:prstGeom>
          <a:noFill/>
          <a:ln/>
        </p:spPr>
        <p:txBody>
          <a:bodyPr wrap="squar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Why Focus on Detection?</a:t>
            </a:r>
            <a:endParaRPr lang="en-US" sz="1833" dirty="0"/>
          </a:p>
        </p:txBody>
      </p:sp>
      <p:sp>
        <p:nvSpPr>
          <p:cNvPr id="9" name="Text 6">
            <a:extLst>
              <a:ext uri="{FF2B5EF4-FFF2-40B4-BE49-F238E27FC236}">
                <a16:creationId xmlns:a16="http://schemas.microsoft.com/office/drawing/2014/main" id="{F670FF60-30FB-D7E4-ED1B-479F39DAEE01}"/>
              </a:ext>
            </a:extLst>
          </p:cNvPr>
          <p:cNvSpPr/>
          <p:nvPr/>
        </p:nvSpPr>
        <p:spPr>
          <a:xfrm>
            <a:off x="4093568" y="2967038"/>
            <a:ext cx="2676029" cy="1512094"/>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Early diagnosis is crucial to prevent vision loss. Traditional methods have limitations in cost, scalability, and accessibility.</a:t>
            </a:r>
            <a:endParaRPr lang="en-US" sz="1458" dirty="0"/>
          </a:p>
        </p:txBody>
      </p:sp>
      <p:sp>
        <p:nvSpPr>
          <p:cNvPr id="10" name="Shape 7">
            <a:extLst>
              <a:ext uri="{FF2B5EF4-FFF2-40B4-BE49-F238E27FC236}">
                <a16:creationId xmlns:a16="http://schemas.microsoft.com/office/drawing/2014/main" id="{01D0D848-EAF8-4428-BE3F-0B6ED2C05295}"/>
              </a:ext>
            </a:extLst>
          </p:cNvPr>
          <p:cNvSpPr/>
          <p:nvPr/>
        </p:nvSpPr>
        <p:spPr>
          <a:xfrm>
            <a:off x="661492" y="4857155"/>
            <a:ext cx="6297018" cy="1391543"/>
          </a:xfrm>
          <a:prstGeom prst="roundRect">
            <a:avLst>
              <a:gd name="adj" fmla="val 2038"/>
            </a:avLst>
          </a:prstGeom>
          <a:solidFill>
            <a:srgbClr val="EAE8F3"/>
          </a:solidFill>
          <a:ln/>
        </p:spPr>
        <p:txBody>
          <a:bodyPr/>
          <a:lstStyle/>
          <a:p>
            <a:endParaRPr lang="en-US" sz="1500"/>
          </a:p>
        </p:txBody>
      </p:sp>
      <p:sp>
        <p:nvSpPr>
          <p:cNvPr id="11" name="Text 8">
            <a:extLst>
              <a:ext uri="{FF2B5EF4-FFF2-40B4-BE49-F238E27FC236}">
                <a16:creationId xmlns:a16="http://schemas.microsoft.com/office/drawing/2014/main" id="{834D7BBF-BC1C-2AF8-CFFC-6C6BE55175E1}"/>
              </a:ext>
            </a:extLst>
          </p:cNvPr>
          <p:cNvSpPr/>
          <p:nvPr/>
        </p:nvSpPr>
        <p:spPr>
          <a:xfrm>
            <a:off x="850504" y="5046167"/>
            <a:ext cx="2362696" cy="295275"/>
          </a:xfrm>
          <a:prstGeom prst="rect">
            <a:avLst/>
          </a:prstGeom>
          <a:noFill/>
          <a:ln/>
        </p:spPr>
        <p:txBody>
          <a:bodyPr wrap="non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Global Impact</a:t>
            </a:r>
            <a:endParaRPr lang="en-US" sz="1833" dirty="0"/>
          </a:p>
        </p:txBody>
      </p:sp>
      <p:sp>
        <p:nvSpPr>
          <p:cNvPr id="12" name="Text 9">
            <a:extLst>
              <a:ext uri="{FF2B5EF4-FFF2-40B4-BE49-F238E27FC236}">
                <a16:creationId xmlns:a16="http://schemas.microsoft.com/office/drawing/2014/main" id="{03BD40DB-B60C-71B1-CA77-1FCF1279F1B3}"/>
              </a:ext>
            </a:extLst>
          </p:cNvPr>
          <p:cNvSpPr/>
          <p:nvPr/>
        </p:nvSpPr>
        <p:spPr>
          <a:xfrm>
            <a:off x="850504" y="5454849"/>
            <a:ext cx="5918994" cy="604838"/>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76 million people affected by glaucoma (2020) with projections reaching 112 million by 2040.</a:t>
            </a:r>
            <a:endParaRPr lang="en-US" sz="1458" dirty="0"/>
          </a:p>
        </p:txBody>
      </p:sp>
    </p:spTree>
    <p:extLst>
      <p:ext uri="{BB962C8B-B14F-4D97-AF65-F5344CB8AC3E}">
        <p14:creationId xmlns:p14="http://schemas.microsoft.com/office/powerpoint/2010/main" val="18731208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3F17EB-EF66-CA8B-4BC1-86D13289C6FF}"/>
            </a:ext>
          </a:extLst>
        </p:cNvPr>
        <p:cNvGrpSpPr/>
        <p:nvPr/>
      </p:nvGrpSpPr>
      <p:grpSpPr>
        <a:xfrm>
          <a:off x="0" y="0"/>
          <a:ext cx="0" cy="0"/>
          <a:chOff x="0" y="0"/>
          <a:chExt cx="0" cy="0"/>
        </a:xfrm>
      </p:grpSpPr>
      <p:sp>
        <p:nvSpPr>
          <p:cNvPr id="13" name="Text 0">
            <a:extLst>
              <a:ext uri="{FF2B5EF4-FFF2-40B4-BE49-F238E27FC236}">
                <a16:creationId xmlns:a16="http://schemas.microsoft.com/office/drawing/2014/main" id="{1339C125-440D-F101-C4C6-94E5DB869101}"/>
              </a:ext>
            </a:extLst>
          </p:cNvPr>
          <p:cNvSpPr/>
          <p:nvPr/>
        </p:nvSpPr>
        <p:spPr>
          <a:xfrm>
            <a:off x="284320" y="748597"/>
            <a:ext cx="13042821" cy="1417558"/>
          </a:xfrm>
          <a:prstGeom prst="rect">
            <a:avLst/>
          </a:prstGeom>
          <a:noFill/>
          <a:ln/>
        </p:spPr>
        <p:txBody>
          <a:bodyPr wrap="squar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Learning from the Past: Traditional vs. Modern Approaches</a:t>
            </a:r>
            <a:endParaRPr lang="en-US" sz="4450" dirty="0"/>
          </a:p>
        </p:txBody>
      </p:sp>
      <p:sp>
        <p:nvSpPr>
          <p:cNvPr id="14" name="Text 1">
            <a:extLst>
              <a:ext uri="{FF2B5EF4-FFF2-40B4-BE49-F238E27FC236}">
                <a16:creationId xmlns:a16="http://schemas.microsoft.com/office/drawing/2014/main" id="{F2E692CE-4AA8-127B-3DE4-EC8EB68B1D2B}"/>
              </a:ext>
            </a:extLst>
          </p:cNvPr>
          <p:cNvSpPr/>
          <p:nvPr/>
        </p:nvSpPr>
        <p:spPr>
          <a:xfrm>
            <a:off x="284320" y="3429000"/>
            <a:ext cx="3406378"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Traditional Approaches</a:t>
            </a:r>
            <a:endParaRPr lang="en-US" sz="2200" dirty="0"/>
          </a:p>
        </p:txBody>
      </p:sp>
      <p:sp>
        <p:nvSpPr>
          <p:cNvPr id="15" name="Text 2">
            <a:extLst>
              <a:ext uri="{FF2B5EF4-FFF2-40B4-BE49-F238E27FC236}">
                <a16:creationId xmlns:a16="http://schemas.microsoft.com/office/drawing/2014/main" id="{9906F0CA-00CD-67CE-6C31-9836A70567C4}"/>
              </a:ext>
            </a:extLst>
          </p:cNvPr>
          <p:cNvSpPr/>
          <p:nvPr/>
        </p:nvSpPr>
        <p:spPr>
          <a:xfrm>
            <a:off x="284320" y="3957467"/>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Machine learning models like SVM and Decision Trees. Handcrafted features (e.g., cup-to-disc ratio). Limited generalizability across diverse datasets.</a:t>
            </a:r>
            <a:endParaRPr lang="en-US" sz="1750" dirty="0"/>
          </a:p>
        </p:txBody>
      </p:sp>
      <p:sp>
        <p:nvSpPr>
          <p:cNvPr id="16" name="Text 3">
            <a:extLst>
              <a:ext uri="{FF2B5EF4-FFF2-40B4-BE49-F238E27FC236}">
                <a16:creationId xmlns:a16="http://schemas.microsoft.com/office/drawing/2014/main" id="{F37C4ACF-E91D-3D85-7F63-C8CD63512658}"/>
              </a:ext>
            </a:extLst>
          </p:cNvPr>
          <p:cNvSpPr/>
          <p:nvPr/>
        </p:nvSpPr>
        <p:spPr>
          <a:xfrm>
            <a:off x="6805731" y="3386274"/>
            <a:ext cx="3602236" cy="354330"/>
          </a:xfrm>
          <a:prstGeom prst="rect">
            <a:avLst/>
          </a:prstGeom>
          <a:noFill/>
          <a:ln/>
        </p:spPr>
        <p:txBody>
          <a:bodyPr wrap="none" lIns="0" tIns="0" rIns="0" bIns="0" rtlCol="0" anchor="t"/>
          <a:lstStyle/>
          <a:p>
            <a:pPr marL="0" indent="0">
              <a:lnSpc>
                <a:spcPts val="2750"/>
              </a:lnSpc>
              <a:buNone/>
            </a:pPr>
            <a:r>
              <a:rPr lang="en-US" sz="2200" dirty="0">
                <a:solidFill>
                  <a:srgbClr val="403CCF"/>
                </a:solidFill>
                <a:latin typeface="Libre Baskerville" pitchFamily="34" charset="0"/>
                <a:ea typeface="Libre Baskerville" pitchFamily="34" charset="-122"/>
                <a:cs typeface="Libre Baskerville" pitchFamily="34" charset="-120"/>
              </a:rPr>
              <a:t>Deep Learning Advances</a:t>
            </a:r>
            <a:endParaRPr lang="en-US" sz="2200" dirty="0"/>
          </a:p>
        </p:txBody>
      </p:sp>
      <p:sp>
        <p:nvSpPr>
          <p:cNvPr id="17" name="Text 4">
            <a:extLst>
              <a:ext uri="{FF2B5EF4-FFF2-40B4-BE49-F238E27FC236}">
                <a16:creationId xmlns:a16="http://schemas.microsoft.com/office/drawing/2014/main" id="{715D11F1-FC5E-FC1D-88B4-0EE6C943EDD7}"/>
              </a:ext>
            </a:extLst>
          </p:cNvPr>
          <p:cNvSpPr/>
          <p:nvPr/>
        </p:nvSpPr>
        <p:spPr>
          <a:xfrm>
            <a:off x="6805730" y="3966041"/>
            <a:ext cx="6244709" cy="725805"/>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CNNs remove the need for manual feature extraction. Outperform traditional methods in medical image analysis.</a:t>
            </a:r>
            <a:endParaRPr lang="en-US" sz="1750" dirty="0"/>
          </a:p>
        </p:txBody>
      </p:sp>
    </p:spTree>
    <p:extLst>
      <p:ext uri="{BB962C8B-B14F-4D97-AF65-F5344CB8AC3E}">
        <p14:creationId xmlns:p14="http://schemas.microsoft.com/office/powerpoint/2010/main" val="12730256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32662E-B9CF-D0D0-8DA7-DAA2530011EB}"/>
            </a:ext>
          </a:extLst>
        </p:cNvPr>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7620000" y="-15478"/>
            <a:ext cx="4572000" cy="6858000"/>
          </a:xfrm>
          <a:prstGeom prst="rect">
            <a:avLst/>
          </a:prstGeom>
        </p:spPr>
      </p:pic>
      <p:sp>
        <p:nvSpPr>
          <p:cNvPr id="3" name="Text 0"/>
          <p:cNvSpPr/>
          <p:nvPr/>
        </p:nvSpPr>
        <p:spPr>
          <a:xfrm>
            <a:off x="661492" y="1327448"/>
            <a:ext cx="6297018" cy="1181298"/>
          </a:xfrm>
          <a:prstGeom prst="rect">
            <a:avLst/>
          </a:prstGeom>
          <a:noFill/>
          <a:ln/>
        </p:spPr>
        <p:txBody>
          <a:bodyPr wrap="square" lIns="0" tIns="0" rIns="0" bIns="0" rtlCol="0" anchor="t"/>
          <a:lstStyle/>
          <a:p>
            <a:pPr>
              <a:lnSpc>
                <a:spcPts val="4625"/>
              </a:lnSpc>
            </a:pPr>
            <a:r>
              <a:rPr lang="en-US" sz="3708" dirty="0">
                <a:solidFill>
                  <a:srgbClr val="403CCF"/>
                </a:solidFill>
                <a:latin typeface="Libre Baskerville" pitchFamily="34" charset="0"/>
                <a:ea typeface="Libre Baskerville" pitchFamily="34" charset="-122"/>
                <a:cs typeface="Libre Baskerville" pitchFamily="34" charset="-120"/>
              </a:rPr>
              <a:t>Our Mission: Smarter Glaucoma Detection</a:t>
            </a:r>
            <a:endParaRPr lang="en-US" sz="3708" dirty="0"/>
          </a:p>
        </p:txBody>
      </p:sp>
      <p:sp>
        <p:nvSpPr>
          <p:cNvPr id="4" name="Shape 1"/>
          <p:cNvSpPr/>
          <p:nvPr/>
        </p:nvSpPr>
        <p:spPr>
          <a:xfrm>
            <a:off x="661492" y="3004840"/>
            <a:ext cx="425252" cy="425252"/>
          </a:xfrm>
          <a:prstGeom prst="roundRect">
            <a:avLst>
              <a:gd name="adj" fmla="val 6667"/>
            </a:avLst>
          </a:prstGeom>
          <a:solidFill>
            <a:srgbClr val="EAE8F3"/>
          </a:solidFill>
          <a:ln/>
        </p:spPr>
        <p:txBody>
          <a:bodyPr/>
          <a:lstStyle/>
          <a:p>
            <a:endParaRPr lang="en-US" sz="1500"/>
          </a:p>
        </p:txBody>
      </p:sp>
      <p:sp>
        <p:nvSpPr>
          <p:cNvPr id="5" name="Text 2"/>
          <p:cNvSpPr/>
          <p:nvPr/>
        </p:nvSpPr>
        <p:spPr>
          <a:xfrm>
            <a:off x="810816" y="3075682"/>
            <a:ext cx="126504" cy="283568"/>
          </a:xfrm>
          <a:prstGeom prst="rect">
            <a:avLst/>
          </a:prstGeom>
          <a:noFill/>
          <a:ln/>
        </p:spPr>
        <p:txBody>
          <a:bodyPr wrap="none" lIns="0" tIns="0" rIns="0" bIns="0" rtlCol="0" anchor="t"/>
          <a:lstStyle/>
          <a:p>
            <a:pPr algn="ctr">
              <a:lnSpc>
                <a:spcPts val="2208"/>
              </a:lnSpc>
            </a:pPr>
            <a:r>
              <a:rPr lang="en-US" sz="2208" dirty="0">
                <a:solidFill>
                  <a:srgbClr val="49495A"/>
                </a:solidFill>
                <a:latin typeface="Libre Baskerville" pitchFamily="34" charset="0"/>
                <a:ea typeface="Libre Baskerville" pitchFamily="34" charset="-122"/>
                <a:cs typeface="Libre Baskerville" pitchFamily="34" charset="-120"/>
              </a:rPr>
              <a:t>1</a:t>
            </a:r>
            <a:endParaRPr lang="en-US" sz="2208" dirty="0"/>
          </a:p>
        </p:txBody>
      </p:sp>
      <p:sp>
        <p:nvSpPr>
          <p:cNvPr id="6" name="Text 3"/>
          <p:cNvSpPr/>
          <p:nvPr/>
        </p:nvSpPr>
        <p:spPr>
          <a:xfrm>
            <a:off x="1275755" y="3004840"/>
            <a:ext cx="2362696" cy="295275"/>
          </a:xfrm>
          <a:prstGeom prst="rect">
            <a:avLst/>
          </a:prstGeom>
          <a:noFill/>
          <a:ln/>
        </p:spPr>
        <p:txBody>
          <a:bodyPr wrap="non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Objective</a:t>
            </a:r>
            <a:endParaRPr lang="en-US" sz="1833" dirty="0"/>
          </a:p>
        </p:txBody>
      </p:sp>
      <p:sp>
        <p:nvSpPr>
          <p:cNvPr id="7" name="Text 4"/>
          <p:cNvSpPr/>
          <p:nvPr/>
        </p:nvSpPr>
        <p:spPr>
          <a:xfrm>
            <a:off x="1275756" y="3413522"/>
            <a:ext cx="2439789" cy="2116932"/>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Develop a CNN-based framework for accurate and efficient glaucoma detection. Create a lightweight architecture optimized for mobile and edge devices.</a:t>
            </a:r>
            <a:endParaRPr lang="en-US" sz="1458" dirty="0"/>
          </a:p>
        </p:txBody>
      </p:sp>
      <p:sp>
        <p:nvSpPr>
          <p:cNvPr id="8" name="Shape 5"/>
          <p:cNvSpPr/>
          <p:nvPr/>
        </p:nvSpPr>
        <p:spPr>
          <a:xfrm>
            <a:off x="3904556" y="3004840"/>
            <a:ext cx="425252" cy="425252"/>
          </a:xfrm>
          <a:prstGeom prst="roundRect">
            <a:avLst>
              <a:gd name="adj" fmla="val 6667"/>
            </a:avLst>
          </a:prstGeom>
          <a:solidFill>
            <a:srgbClr val="EAE8F3"/>
          </a:solidFill>
          <a:ln/>
        </p:spPr>
        <p:txBody>
          <a:bodyPr/>
          <a:lstStyle/>
          <a:p>
            <a:endParaRPr lang="en-US" sz="1500"/>
          </a:p>
        </p:txBody>
      </p:sp>
      <p:sp>
        <p:nvSpPr>
          <p:cNvPr id="9" name="Text 6"/>
          <p:cNvSpPr/>
          <p:nvPr/>
        </p:nvSpPr>
        <p:spPr>
          <a:xfrm>
            <a:off x="4029869" y="3075682"/>
            <a:ext cx="174625" cy="283568"/>
          </a:xfrm>
          <a:prstGeom prst="rect">
            <a:avLst/>
          </a:prstGeom>
          <a:noFill/>
          <a:ln/>
        </p:spPr>
        <p:txBody>
          <a:bodyPr wrap="none" lIns="0" tIns="0" rIns="0" bIns="0" rtlCol="0" anchor="t"/>
          <a:lstStyle/>
          <a:p>
            <a:pPr algn="ctr">
              <a:lnSpc>
                <a:spcPts val="2208"/>
              </a:lnSpc>
            </a:pPr>
            <a:r>
              <a:rPr lang="en-US" sz="2208" dirty="0">
                <a:solidFill>
                  <a:srgbClr val="49495A"/>
                </a:solidFill>
                <a:latin typeface="Libre Baskerville" pitchFamily="34" charset="0"/>
                <a:ea typeface="Libre Baskerville" pitchFamily="34" charset="-122"/>
                <a:cs typeface="Libre Baskerville" pitchFamily="34" charset="-120"/>
              </a:rPr>
              <a:t>2</a:t>
            </a:r>
            <a:endParaRPr lang="en-US" sz="2208" dirty="0"/>
          </a:p>
        </p:txBody>
      </p:sp>
      <p:sp>
        <p:nvSpPr>
          <p:cNvPr id="10" name="Text 7"/>
          <p:cNvSpPr/>
          <p:nvPr/>
        </p:nvSpPr>
        <p:spPr>
          <a:xfrm>
            <a:off x="4518820" y="3004840"/>
            <a:ext cx="2362696" cy="295275"/>
          </a:xfrm>
          <a:prstGeom prst="rect">
            <a:avLst/>
          </a:prstGeom>
          <a:noFill/>
          <a:ln/>
        </p:spPr>
        <p:txBody>
          <a:bodyPr wrap="none" lIns="0" tIns="0" rIns="0" bIns="0" rtlCol="0" anchor="t"/>
          <a:lstStyle/>
          <a:p>
            <a:pPr>
              <a:lnSpc>
                <a:spcPts val="2292"/>
              </a:lnSpc>
            </a:pPr>
            <a:r>
              <a:rPr lang="en-US" sz="1833" dirty="0">
                <a:solidFill>
                  <a:srgbClr val="49495A"/>
                </a:solidFill>
                <a:latin typeface="Libre Baskerville" pitchFamily="34" charset="0"/>
                <a:ea typeface="Libre Baskerville" pitchFamily="34" charset="-122"/>
                <a:cs typeface="Libre Baskerville" pitchFamily="34" charset="-120"/>
              </a:rPr>
              <a:t>Techniques</a:t>
            </a:r>
            <a:endParaRPr lang="en-US" sz="1833" dirty="0"/>
          </a:p>
        </p:txBody>
      </p:sp>
      <p:sp>
        <p:nvSpPr>
          <p:cNvPr id="11" name="Text 8"/>
          <p:cNvSpPr/>
          <p:nvPr/>
        </p:nvSpPr>
        <p:spPr>
          <a:xfrm>
            <a:off x="4518820" y="3413522"/>
            <a:ext cx="2439789" cy="1209675"/>
          </a:xfrm>
          <a:prstGeom prst="rect">
            <a:avLst/>
          </a:prstGeom>
          <a:noFill/>
          <a:ln/>
        </p:spPr>
        <p:txBody>
          <a:bodyPr wrap="square" lIns="0" tIns="0" rIns="0" bIns="0" rtlCol="0" anchor="t"/>
          <a:lstStyle/>
          <a:p>
            <a:pPr>
              <a:lnSpc>
                <a:spcPts val="2375"/>
              </a:lnSpc>
            </a:pPr>
            <a:r>
              <a:rPr lang="en-US" sz="1458" dirty="0">
                <a:solidFill>
                  <a:srgbClr val="49495A"/>
                </a:solidFill>
                <a:latin typeface="Open Sans" pitchFamily="34" charset="0"/>
                <a:ea typeface="Open Sans" pitchFamily="34" charset="-122"/>
                <a:cs typeface="Open Sans" pitchFamily="34" charset="-120"/>
              </a:rPr>
              <a:t>Data augmentation, transfer learning, and hyperparameter optimization.</a:t>
            </a:r>
            <a:endParaRPr lang="en-US" sz="1458" dirty="0"/>
          </a:p>
        </p:txBody>
      </p:sp>
    </p:spTree>
    <p:extLst>
      <p:ext uri="{BB962C8B-B14F-4D97-AF65-F5344CB8AC3E}">
        <p14:creationId xmlns:p14="http://schemas.microsoft.com/office/powerpoint/2010/main" val="16729221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A73F05F-DBD7-2D5B-F4A8-E70808E87CAF}"/>
              </a:ext>
            </a:extLst>
          </p:cNvPr>
          <p:cNvPicPr>
            <a:picLocks noChangeAspect="1"/>
          </p:cNvPicPr>
          <p:nvPr/>
        </p:nvPicPr>
        <p:blipFill>
          <a:blip r:embed="rId2"/>
          <a:stretch>
            <a:fillRect/>
          </a:stretch>
        </p:blipFill>
        <p:spPr>
          <a:xfrm>
            <a:off x="0" y="0"/>
            <a:ext cx="4572000" cy="6858000"/>
          </a:xfrm>
          <a:prstGeom prst="rect">
            <a:avLst/>
          </a:prstGeom>
        </p:spPr>
      </p:pic>
      <p:sp>
        <p:nvSpPr>
          <p:cNvPr id="3" name="Text 0">
            <a:extLst>
              <a:ext uri="{FF2B5EF4-FFF2-40B4-BE49-F238E27FC236}">
                <a16:creationId xmlns:a16="http://schemas.microsoft.com/office/drawing/2014/main" id="{9B9982CD-B961-0291-549F-501551B31E6D}"/>
              </a:ext>
            </a:extLst>
          </p:cNvPr>
          <p:cNvSpPr/>
          <p:nvPr/>
        </p:nvSpPr>
        <p:spPr>
          <a:xfrm>
            <a:off x="4741675" y="928450"/>
            <a:ext cx="5670590"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Dataset Overview</a:t>
            </a:r>
            <a:endParaRPr lang="en-US" sz="4450" dirty="0"/>
          </a:p>
        </p:txBody>
      </p:sp>
      <p:sp>
        <p:nvSpPr>
          <p:cNvPr id="4" name="Text 1">
            <a:extLst>
              <a:ext uri="{FF2B5EF4-FFF2-40B4-BE49-F238E27FC236}">
                <a16:creationId xmlns:a16="http://schemas.microsoft.com/office/drawing/2014/main" id="{04A7EBCB-18A0-6A19-AD01-A43A6349C353}"/>
              </a:ext>
            </a:extLst>
          </p:cNvPr>
          <p:cNvSpPr/>
          <p:nvPr/>
        </p:nvSpPr>
        <p:spPr>
          <a:xfrm>
            <a:off x="4741675" y="1977390"/>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49495A"/>
                </a:solidFill>
                <a:latin typeface="Open Sans" pitchFamily="34" charset="0"/>
                <a:ea typeface="Open Sans" pitchFamily="34" charset="-122"/>
                <a:cs typeface="Open Sans" pitchFamily="34" charset="-120"/>
              </a:rPr>
              <a:t>The Kaggle Glaucoma OCT Images Dataset was used, containing images categorized into normal and advanced glaucoma conditions. This dataset provides a valuable resource for training and evaluating the CNN model.</a:t>
            </a:r>
            <a:endParaRPr lang="en-US" sz="1750" dirty="0"/>
          </a:p>
        </p:txBody>
      </p:sp>
    </p:spTree>
    <p:extLst>
      <p:ext uri="{BB962C8B-B14F-4D97-AF65-F5344CB8AC3E}">
        <p14:creationId xmlns:p14="http://schemas.microsoft.com/office/powerpoint/2010/main" val="2038371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625FFD1E-80E0-CD46-7981-8CBD3544527B}"/>
              </a:ext>
            </a:extLst>
          </p:cNvPr>
          <p:cNvSpPr/>
          <p:nvPr/>
        </p:nvSpPr>
        <p:spPr>
          <a:xfrm>
            <a:off x="586085" y="539600"/>
            <a:ext cx="10383937" cy="523181"/>
          </a:xfrm>
          <a:prstGeom prst="rect">
            <a:avLst/>
          </a:prstGeom>
          <a:noFill/>
          <a:ln/>
        </p:spPr>
        <p:txBody>
          <a:bodyPr wrap="none" lIns="0" tIns="0" rIns="0" bIns="0" rtlCol="0" anchor="t"/>
          <a:lstStyle/>
          <a:p>
            <a:pPr>
              <a:lnSpc>
                <a:spcPts val="4083"/>
              </a:lnSpc>
            </a:pPr>
            <a:r>
              <a:rPr lang="en-US" sz="3292" dirty="0">
                <a:solidFill>
                  <a:srgbClr val="403CCF"/>
                </a:solidFill>
                <a:latin typeface="Libre Baskerville" pitchFamily="34" charset="0"/>
                <a:ea typeface="Libre Baskerville" pitchFamily="34" charset="-122"/>
                <a:cs typeface="Libre Baskerville" pitchFamily="34" charset="-120"/>
              </a:rPr>
              <a:t>Developing the Solution: A Systematic Approach</a:t>
            </a:r>
            <a:endParaRPr lang="en-US" sz="3292" dirty="0"/>
          </a:p>
        </p:txBody>
      </p:sp>
      <p:sp>
        <p:nvSpPr>
          <p:cNvPr id="3" name="Shape 1">
            <a:extLst>
              <a:ext uri="{FF2B5EF4-FFF2-40B4-BE49-F238E27FC236}">
                <a16:creationId xmlns:a16="http://schemas.microsoft.com/office/drawing/2014/main" id="{3C7FD548-680B-D42E-2C94-E9DB056BB026}"/>
              </a:ext>
            </a:extLst>
          </p:cNvPr>
          <p:cNvSpPr/>
          <p:nvPr/>
        </p:nvSpPr>
        <p:spPr>
          <a:xfrm>
            <a:off x="6086475" y="1384697"/>
            <a:ext cx="19050" cy="4946650"/>
          </a:xfrm>
          <a:prstGeom prst="roundRect">
            <a:avLst>
              <a:gd name="adj" fmla="val 131856"/>
            </a:avLst>
          </a:prstGeom>
          <a:solidFill>
            <a:srgbClr val="D0CED9"/>
          </a:solidFill>
          <a:ln/>
        </p:spPr>
        <p:txBody>
          <a:bodyPr/>
          <a:lstStyle/>
          <a:p>
            <a:endParaRPr lang="en-US" sz="1500"/>
          </a:p>
        </p:txBody>
      </p:sp>
      <p:sp>
        <p:nvSpPr>
          <p:cNvPr id="4" name="Shape 2">
            <a:extLst>
              <a:ext uri="{FF2B5EF4-FFF2-40B4-BE49-F238E27FC236}">
                <a16:creationId xmlns:a16="http://schemas.microsoft.com/office/drawing/2014/main" id="{822C2A79-1856-448D-E2D8-ABC9EC25E4AD}"/>
              </a:ext>
            </a:extLst>
          </p:cNvPr>
          <p:cNvSpPr/>
          <p:nvPr/>
        </p:nvSpPr>
        <p:spPr>
          <a:xfrm>
            <a:off x="5340598" y="1751807"/>
            <a:ext cx="586085" cy="19050"/>
          </a:xfrm>
          <a:prstGeom prst="roundRect">
            <a:avLst>
              <a:gd name="adj" fmla="val 131856"/>
            </a:avLst>
          </a:prstGeom>
          <a:solidFill>
            <a:srgbClr val="D0CED9"/>
          </a:solidFill>
          <a:ln/>
        </p:spPr>
        <p:txBody>
          <a:bodyPr/>
          <a:lstStyle/>
          <a:p>
            <a:endParaRPr lang="en-US" sz="1500"/>
          </a:p>
        </p:txBody>
      </p:sp>
      <p:sp>
        <p:nvSpPr>
          <p:cNvPr id="5" name="Shape 3">
            <a:extLst>
              <a:ext uri="{FF2B5EF4-FFF2-40B4-BE49-F238E27FC236}">
                <a16:creationId xmlns:a16="http://schemas.microsoft.com/office/drawing/2014/main" id="{DAE71165-CD4D-89A6-4CB6-DED42426AA9F}"/>
              </a:ext>
            </a:extLst>
          </p:cNvPr>
          <p:cNvSpPr/>
          <p:nvPr/>
        </p:nvSpPr>
        <p:spPr>
          <a:xfrm>
            <a:off x="5907634" y="1573014"/>
            <a:ext cx="376733" cy="376733"/>
          </a:xfrm>
          <a:prstGeom prst="roundRect">
            <a:avLst>
              <a:gd name="adj" fmla="val 6667"/>
            </a:avLst>
          </a:prstGeom>
          <a:solidFill>
            <a:srgbClr val="EAE8F3"/>
          </a:solidFill>
          <a:ln/>
        </p:spPr>
        <p:txBody>
          <a:bodyPr/>
          <a:lstStyle/>
          <a:p>
            <a:endParaRPr lang="en-US" sz="1500"/>
          </a:p>
        </p:txBody>
      </p:sp>
      <p:sp>
        <p:nvSpPr>
          <p:cNvPr id="6" name="Text 4">
            <a:extLst>
              <a:ext uri="{FF2B5EF4-FFF2-40B4-BE49-F238E27FC236}">
                <a16:creationId xmlns:a16="http://schemas.microsoft.com/office/drawing/2014/main" id="{99A62A21-98E6-DC4A-4A8C-0EB44EF52139}"/>
              </a:ext>
            </a:extLst>
          </p:cNvPr>
          <p:cNvSpPr/>
          <p:nvPr/>
        </p:nvSpPr>
        <p:spPr>
          <a:xfrm>
            <a:off x="6039991" y="1635720"/>
            <a:ext cx="112018"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1</a:t>
            </a:r>
            <a:endParaRPr lang="en-US" sz="1958" dirty="0"/>
          </a:p>
        </p:txBody>
      </p:sp>
      <p:sp>
        <p:nvSpPr>
          <p:cNvPr id="7" name="Text 5">
            <a:extLst>
              <a:ext uri="{FF2B5EF4-FFF2-40B4-BE49-F238E27FC236}">
                <a16:creationId xmlns:a16="http://schemas.microsoft.com/office/drawing/2014/main" id="{63AF4BD6-4CC5-4306-51DB-47164623828F}"/>
              </a:ext>
            </a:extLst>
          </p:cNvPr>
          <p:cNvSpPr/>
          <p:nvPr/>
        </p:nvSpPr>
        <p:spPr>
          <a:xfrm>
            <a:off x="3081933" y="1552079"/>
            <a:ext cx="2093119" cy="261640"/>
          </a:xfrm>
          <a:prstGeom prst="rect">
            <a:avLst/>
          </a:prstGeom>
          <a:noFill/>
          <a:ln/>
        </p:spPr>
        <p:txBody>
          <a:bodyPr wrap="none" lIns="0" tIns="0" rIns="0" bIns="0" rtlCol="0" anchor="t"/>
          <a:lstStyle/>
          <a:p>
            <a:pPr algn="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Data Collection</a:t>
            </a:r>
            <a:endParaRPr lang="en-US" sz="1625" dirty="0"/>
          </a:p>
        </p:txBody>
      </p:sp>
      <p:sp>
        <p:nvSpPr>
          <p:cNvPr id="8" name="Text 6">
            <a:extLst>
              <a:ext uri="{FF2B5EF4-FFF2-40B4-BE49-F238E27FC236}">
                <a16:creationId xmlns:a16="http://schemas.microsoft.com/office/drawing/2014/main" id="{CB9BA273-267E-D5AC-A384-C5288134B302}"/>
              </a:ext>
            </a:extLst>
          </p:cNvPr>
          <p:cNvSpPr/>
          <p:nvPr/>
        </p:nvSpPr>
        <p:spPr>
          <a:xfrm>
            <a:off x="586085" y="1914128"/>
            <a:ext cx="4588967" cy="803672"/>
          </a:xfrm>
          <a:prstGeom prst="rect">
            <a:avLst/>
          </a:prstGeom>
          <a:noFill/>
          <a:ln/>
        </p:spPr>
        <p:txBody>
          <a:bodyPr wrap="square" lIns="0" tIns="0" rIns="0" bIns="0" rtlCol="0" anchor="t"/>
          <a:lstStyle/>
          <a:p>
            <a:pPr algn="r">
              <a:lnSpc>
                <a:spcPts val="2083"/>
              </a:lnSpc>
            </a:pPr>
            <a:r>
              <a:rPr lang="en-US" sz="1292" dirty="0">
                <a:solidFill>
                  <a:srgbClr val="49495A"/>
                </a:solidFill>
                <a:latin typeface="Open Sans" pitchFamily="34" charset="0"/>
                <a:ea typeface="Open Sans" pitchFamily="34" charset="-122"/>
                <a:cs typeface="Open Sans" pitchFamily="34" charset="-120"/>
              </a:rPr>
              <a:t>Source: Kaggle Glaucoma OCT Images Dataset. Images categorized into normal and advanced glaucoma conditions.</a:t>
            </a:r>
            <a:endParaRPr lang="en-US" sz="1292" dirty="0"/>
          </a:p>
        </p:txBody>
      </p:sp>
      <p:sp>
        <p:nvSpPr>
          <p:cNvPr id="9" name="Shape 7">
            <a:extLst>
              <a:ext uri="{FF2B5EF4-FFF2-40B4-BE49-F238E27FC236}">
                <a16:creationId xmlns:a16="http://schemas.microsoft.com/office/drawing/2014/main" id="{7D1394D2-C82A-DAFE-D43F-B68A6027C9B7}"/>
              </a:ext>
            </a:extLst>
          </p:cNvPr>
          <p:cNvSpPr/>
          <p:nvPr/>
        </p:nvSpPr>
        <p:spPr>
          <a:xfrm>
            <a:off x="6265317" y="2589014"/>
            <a:ext cx="586085" cy="19050"/>
          </a:xfrm>
          <a:prstGeom prst="roundRect">
            <a:avLst>
              <a:gd name="adj" fmla="val 131856"/>
            </a:avLst>
          </a:prstGeom>
          <a:solidFill>
            <a:srgbClr val="D0CED9"/>
          </a:solidFill>
          <a:ln/>
        </p:spPr>
        <p:txBody>
          <a:bodyPr/>
          <a:lstStyle/>
          <a:p>
            <a:endParaRPr lang="en-US" sz="1500"/>
          </a:p>
        </p:txBody>
      </p:sp>
      <p:sp>
        <p:nvSpPr>
          <p:cNvPr id="10" name="Shape 8">
            <a:extLst>
              <a:ext uri="{FF2B5EF4-FFF2-40B4-BE49-F238E27FC236}">
                <a16:creationId xmlns:a16="http://schemas.microsoft.com/office/drawing/2014/main" id="{781FCF26-F6EA-E55B-7399-76C89D8DC0B2}"/>
              </a:ext>
            </a:extLst>
          </p:cNvPr>
          <p:cNvSpPr/>
          <p:nvPr/>
        </p:nvSpPr>
        <p:spPr>
          <a:xfrm>
            <a:off x="5907634" y="2410222"/>
            <a:ext cx="376733" cy="376733"/>
          </a:xfrm>
          <a:prstGeom prst="roundRect">
            <a:avLst>
              <a:gd name="adj" fmla="val 6667"/>
            </a:avLst>
          </a:prstGeom>
          <a:solidFill>
            <a:srgbClr val="EAE8F3"/>
          </a:solidFill>
          <a:ln/>
        </p:spPr>
        <p:txBody>
          <a:bodyPr/>
          <a:lstStyle/>
          <a:p>
            <a:endParaRPr lang="en-US" sz="1500"/>
          </a:p>
        </p:txBody>
      </p:sp>
      <p:sp>
        <p:nvSpPr>
          <p:cNvPr id="11" name="Text 9">
            <a:extLst>
              <a:ext uri="{FF2B5EF4-FFF2-40B4-BE49-F238E27FC236}">
                <a16:creationId xmlns:a16="http://schemas.microsoft.com/office/drawing/2014/main" id="{BECEA7ED-7B6D-2326-06BE-A1238D0D4F6A}"/>
              </a:ext>
            </a:extLst>
          </p:cNvPr>
          <p:cNvSpPr/>
          <p:nvPr/>
        </p:nvSpPr>
        <p:spPr>
          <a:xfrm>
            <a:off x="6018560" y="2472928"/>
            <a:ext cx="154782"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2</a:t>
            </a:r>
            <a:endParaRPr lang="en-US" sz="1958" dirty="0"/>
          </a:p>
        </p:txBody>
      </p:sp>
      <p:sp>
        <p:nvSpPr>
          <p:cNvPr id="12" name="Text 10">
            <a:extLst>
              <a:ext uri="{FF2B5EF4-FFF2-40B4-BE49-F238E27FC236}">
                <a16:creationId xmlns:a16="http://schemas.microsoft.com/office/drawing/2014/main" id="{4F5DBA7B-50BC-4042-36DB-9EB7EB0C5B36}"/>
              </a:ext>
            </a:extLst>
          </p:cNvPr>
          <p:cNvSpPr/>
          <p:nvPr/>
        </p:nvSpPr>
        <p:spPr>
          <a:xfrm>
            <a:off x="7016949" y="2389287"/>
            <a:ext cx="2093119" cy="261640"/>
          </a:xfrm>
          <a:prstGeom prst="rect">
            <a:avLst/>
          </a:prstGeom>
          <a:noFill/>
          <a:ln/>
        </p:spPr>
        <p:txBody>
          <a:bodyPr wrap="none" lIns="0" tIns="0" rIns="0" bIns="0" rtlCol="0" anchor="t"/>
          <a:lstStyle/>
          <a:p>
            <a:pP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Preprocessing</a:t>
            </a:r>
            <a:endParaRPr lang="en-US" sz="1625" dirty="0"/>
          </a:p>
        </p:txBody>
      </p:sp>
      <p:sp>
        <p:nvSpPr>
          <p:cNvPr id="13" name="Text 11">
            <a:extLst>
              <a:ext uri="{FF2B5EF4-FFF2-40B4-BE49-F238E27FC236}">
                <a16:creationId xmlns:a16="http://schemas.microsoft.com/office/drawing/2014/main" id="{0ABAA7C1-8D16-C0FC-DFD0-28165DEAF792}"/>
              </a:ext>
            </a:extLst>
          </p:cNvPr>
          <p:cNvSpPr/>
          <p:nvPr/>
        </p:nvSpPr>
        <p:spPr>
          <a:xfrm>
            <a:off x="7016948" y="2751336"/>
            <a:ext cx="4588967" cy="1071563"/>
          </a:xfrm>
          <a:prstGeom prst="rect">
            <a:avLst/>
          </a:prstGeom>
          <a:noFill/>
          <a:ln/>
        </p:spPr>
        <p:txBody>
          <a:bodyPr wrap="square" lIns="0" tIns="0" rIns="0" bIns="0" rtlCol="0" anchor="t"/>
          <a:lstStyle/>
          <a:p>
            <a:pPr>
              <a:lnSpc>
                <a:spcPts val="2083"/>
              </a:lnSpc>
            </a:pPr>
            <a:r>
              <a:rPr lang="en-US" sz="1292" dirty="0">
                <a:solidFill>
                  <a:srgbClr val="49495A"/>
                </a:solidFill>
                <a:latin typeface="Open Sans" pitchFamily="34" charset="0"/>
                <a:ea typeface="Open Sans" pitchFamily="34" charset="-122"/>
                <a:cs typeface="Open Sans" pitchFamily="34" charset="-120"/>
              </a:rPr>
              <a:t>Resize images to 224×224 pixels. Enhance features using noise reduction, edge detection, and sharpening. Normalize pixel values to [0, 1]. Encode labels for binary classification.</a:t>
            </a:r>
            <a:endParaRPr lang="en-US" sz="1292" dirty="0"/>
          </a:p>
        </p:txBody>
      </p:sp>
      <p:sp>
        <p:nvSpPr>
          <p:cNvPr id="14" name="Shape 12">
            <a:extLst>
              <a:ext uri="{FF2B5EF4-FFF2-40B4-BE49-F238E27FC236}">
                <a16:creationId xmlns:a16="http://schemas.microsoft.com/office/drawing/2014/main" id="{3761469D-C37B-6D8E-3625-E88FDFD6E507}"/>
              </a:ext>
            </a:extLst>
          </p:cNvPr>
          <p:cNvSpPr/>
          <p:nvPr/>
        </p:nvSpPr>
        <p:spPr>
          <a:xfrm>
            <a:off x="5340598" y="3556893"/>
            <a:ext cx="586085" cy="19050"/>
          </a:xfrm>
          <a:prstGeom prst="roundRect">
            <a:avLst>
              <a:gd name="adj" fmla="val 131856"/>
            </a:avLst>
          </a:prstGeom>
          <a:solidFill>
            <a:srgbClr val="D0CED9"/>
          </a:solidFill>
          <a:ln/>
        </p:spPr>
        <p:txBody>
          <a:bodyPr/>
          <a:lstStyle/>
          <a:p>
            <a:endParaRPr lang="en-US" sz="1500"/>
          </a:p>
        </p:txBody>
      </p:sp>
      <p:sp>
        <p:nvSpPr>
          <p:cNvPr id="15" name="Shape 13">
            <a:extLst>
              <a:ext uri="{FF2B5EF4-FFF2-40B4-BE49-F238E27FC236}">
                <a16:creationId xmlns:a16="http://schemas.microsoft.com/office/drawing/2014/main" id="{692B959A-C2A9-D544-4C38-201CE296543F}"/>
              </a:ext>
            </a:extLst>
          </p:cNvPr>
          <p:cNvSpPr/>
          <p:nvPr/>
        </p:nvSpPr>
        <p:spPr>
          <a:xfrm>
            <a:off x="5907634" y="3378101"/>
            <a:ext cx="376733" cy="376733"/>
          </a:xfrm>
          <a:prstGeom prst="roundRect">
            <a:avLst>
              <a:gd name="adj" fmla="val 6667"/>
            </a:avLst>
          </a:prstGeom>
          <a:solidFill>
            <a:srgbClr val="EAE8F3"/>
          </a:solidFill>
          <a:ln/>
        </p:spPr>
        <p:txBody>
          <a:bodyPr/>
          <a:lstStyle/>
          <a:p>
            <a:endParaRPr lang="en-US" sz="1500"/>
          </a:p>
        </p:txBody>
      </p:sp>
      <p:sp>
        <p:nvSpPr>
          <p:cNvPr id="16" name="Text 14">
            <a:extLst>
              <a:ext uri="{FF2B5EF4-FFF2-40B4-BE49-F238E27FC236}">
                <a16:creationId xmlns:a16="http://schemas.microsoft.com/office/drawing/2014/main" id="{D2672473-BA38-2718-0E3D-1F138D050EAF}"/>
              </a:ext>
            </a:extLst>
          </p:cNvPr>
          <p:cNvSpPr/>
          <p:nvPr/>
        </p:nvSpPr>
        <p:spPr>
          <a:xfrm>
            <a:off x="6018560" y="3440807"/>
            <a:ext cx="154782"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3</a:t>
            </a:r>
            <a:endParaRPr lang="en-US" sz="1958" dirty="0"/>
          </a:p>
        </p:txBody>
      </p:sp>
      <p:sp>
        <p:nvSpPr>
          <p:cNvPr id="17" name="Text 15">
            <a:extLst>
              <a:ext uri="{FF2B5EF4-FFF2-40B4-BE49-F238E27FC236}">
                <a16:creationId xmlns:a16="http://schemas.microsoft.com/office/drawing/2014/main" id="{5570AFE9-EEF6-91CC-984A-0967C75EE9C9}"/>
              </a:ext>
            </a:extLst>
          </p:cNvPr>
          <p:cNvSpPr/>
          <p:nvPr/>
        </p:nvSpPr>
        <p:spPr>
          <a:xfrm>
            <a:off x="2966740" y="3357166"/>
            <a:ext cx="2208312" cy="261640"/>
          </a:xfrm>
          <a:prstGeom prst="rect">
            <a:avLst/>
          </a:prstGeom>
          <a:noFill/>
          <a:ln/>
        </p:spPr>
        <p:txBody>
          <a:bodyPr wrap="none" lIns="0" tIns="0" rIns="0" bIns="0" rtlCol="0" anchor="t"/>
          <a:lstStyle/>
          <a:p>
            <a:pPr algn="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Model Development</a:t>
            </a:r>
            <a:endParaRPr lang="en-US" sz="1625" dirty="0"/>
          </a:p>
        </p:txBody>
      </p:sp>
      <p:sp>
        <p:nvSpPr>
          <p:cNvPr id="18" name="Text 16">
            <a:extLst>
              <a:ext uri="{FF2B5EF4-FFF2-40B4-BE49-F238E27FC236}">
                <a16:creationId xmlns:a16="http://schemas.microsoft.com/office/drawing/2014/main" id="{3196250A-A7EB-725B-1FAF-8FB4788118C7}"/>
              </a:ext>
            </a:extLst>
          </p:cNvPr>
          <p:cNvSpPr/>
          <p:nvPr/>
        </p:nvSpPr>
        <p:spPr>
          <a:xfrm>
            <a:off x="586085" y="3719215"/>
            <a:ext cx="4588967" cy="803672"/>
          </a:xfrm>
          <a:prstGeom prst="rect">
            <a:avLst/>
          </a:prstGeom>
          <a:noFill/>
          <a:ln/>
        </p:spPr>
        <p:txBody>
          <a:bodyPr wrap="square" lIns="0" tIns="0" rIns="0" bIns="0" rtlCol="0" anchor="t"/>
          <a:lstStyle/>
          <a:p>
            <a:pPr algn="r">
              <a:lnSpc>
                <a:spcPts val="2083"/>
              </a:lnSpc>
            </a:pPr>
            <a:r>
              <a:rPr lang="en-US" sz="1292" dirty="0">
                <a:solidFill>
                  <a:srgbClr val="49495A"/>
                </a:solidFill>
                <a:latin typeface="Open Sans" pitchFamily="34" charset="0"/>
                <a:ea typeface="Open Sans" pitchFamily="34" charset="-122"/>
                <a:cs typeface="Open Sans" pitchFamily="34" charset="-120"/>
              </a:rPr>
              <a:t>Custom CNN with convolutional layers, pooling layers, dropout layers, fully connected layers, and a softmax output layer.</a:t>
            </a:r>
            <a:endParaRPr lang="en-US" sz="1292" dirty="0"/>
          </a:p>
        </p:txBody>
      </p:sp>
      <p:sp>
        <p:nvSpPr>
          <p:cNvPr id="19" name="Shape 17">
            <a:extLst>
              <a:ext uri="{FF2B5EF4-FFF2-40B4-BE49-F238E27FC236}">
                <a16:creationId xmlns:a16="http://schemas.microsoft.com/office/drawing/2014/main" id="{91B0D55E-8F0D-1BF4-A3DF-B2A4915F14D1}"/>
              </a:ext>
            </a:extLst>
          </p:cNvPr>
          <p:cNvSpPr/>
          <p:nvPr/>
        </p:nvSpPr>
        <p:spPr>
          <a:xfrm>
            <a:off x="6265317" y="4524772"/>
            <a:ext cx="586085" cy="19050"/>
          </a:xfrm>
          <a:prstGeom prst="roundRect">
            <a:avLst>
              <a:gd name="adj" fmla="val 131856"/>
            </a:avLst>
          </a:prstGeom>
          <a:solidFill>
            <a:srgbClr val="D0CED9"/>
          </a:solidFill>
          <a:ln/>
        </p:spPr>
        <p:txBody>
          <a:bodyPr/>
          <a:lstStyle/>
          <a:p>
            <a:endParaRPr lang="en-US" sz="1500"/>
          </a:p>
        </p:txBody>
      </p:sp>
      <p:sp>
        <p:nvSpPr>
          <p:cNvPr id="20" name="Shape 18">
            <a:extLst>
              <a:ext uri="{FF2B5EF4-FFF2-40B4-BE49-F238E27FC236}">
                <a16:creationId xmlns:a16="http://schemas.microsoft.com/office/drawing/2014/main" id="{8DAF86FD-7228-B536-54DD-3B399F3CFC68}"/>
              </a:ext>
            </a:extLst>
          </p:cNvPr>
          <p:cNvSpPr/>
          <p:nvPr/>
        </p:nvSpPr>
        <p:spPr>
          <a:xfrm>
            <a:off x="5907634" y="4345980"/>
            <a:ext cx="376733" cy="376733"/>
          </a:xfrm>
          <a:prstGeom prst="roundRect">
            <a:avLst>
              <a:gd name="adj" fmla="val 6667"/>
            </a:avLst>
          </a:prstGeom>
          <a:solidFill>
            <a:srgbClr val="EAE8F3"/>
          </a:solidFill>
          <a:ln/>
        </p:spPr>
        <p:txBody>
          <a:bodyPr/>
          <a:lstStyle/>
          <a:p>
            <a:endParaRPr lang="en-US" sz="1500"/>
          </a:p>
        </p:txBody>
      </p:sp>
      <p:sp>
        <p:nvSpPr>
          <p:cNvPr id="21" name="Text 19">
            <a:extLst>
              <a:ext uri="{FF2B5EF4-FFF2-40B4-BE49-F238E27FC236}">
                <a16:creationId xmlns:a16="http://schemas.microsoft.com/office/drawing/2014/main" id="{8C08E054-8928-0881-22F3-5B2B3B742483}"/>
              </a:ext>
            </a:extLst>
          </p:cNvPr>
          <p:cNvSpPr/>
          <p:nvPr/>
        </p:nvSpPr>
        <p:spPr>
          <a:xfrm>
            <a:off x="6022529" y="4408686"/>
            <a:ext cx="146943"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4</a:t>
            </a:r>
            <a:endParaRPr lang="en-US" sz="1958" dirty="0"/>
          </a:p>
        </p:txBody>
      </p:sp>
      <p:sp>
        <p:nvSpPr>
          <p:cNvPr id="22" name="Text 20">
            <a:extLst>
              <a:ext uri="{FF2B5EF4-FFF2-40B4-BE49-F238E27FC236}">
                <a16:creationId xmlns:a16="http://schemas.microsoft.com/office/drawing/2014/main" id="{3C6F893C-56AC-FF62-6FA5-3438D67B5A86}"/>
              </a:ext>
            </a:extLst>
          </p:cNvPr>
          <p:cNvSpPr/>
          <p:nvPr/>
        </p:nvSpPr>
        <p:spPr>
          <a:xfrm>
            <a:off x="7016949" y="4325044"/>
            <a:ext cx="2523828" cy="261640"/>
          </a:xfrm>
          <a:prstGeom prst="rect">
            <a:avLst/>
          </a:prstGeom>
          <a:noFill/>
          <a:ln/>
        </p:spPr>
        <p:txBody>
          <a:bodyPr wrap="none" lIns="0" tIns="0" rIns="0" bIns="0" rtlCol="0" anchor="t"/>
          <a:lstStyle/>
          <a:p>
            <a:pP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Training and Validation</a:t>
            </a:r>
            <a:endParaRPr lang="en-US" sz="1625" dirty="0"/>
          </a:p>
        </p:txBody>
      </p:sp>
      <p:sp>
        <p:nvSpPr>
          <p:cNvPr id="23" name="Text 21">
            <a:extLst>
              <a:ext uri="{FF2B5EF4-FFF2-40B4-BE49-F238E27FC236}">
                <a16:creationId xmlns:a16="http://schemas.microsoft.com/office/drawing/2014/main" id="{8E3BB88B-AE4F-44F3-86BA-0AB0DB2F4045}"/>
              </a:ext>
            </a:extLst>
          </p:cNvPr>
          <p:cNvSpPr/>
          <p:nvPr/>
        </p:nvSpPr>
        <p:spPr>
          <a:xfrm>
            <a:off x="7016948" y="4687094"/>
            <a:ext cx="4588967" cy="535782"/>
          </a:xfrm>
          <a:prstGeom prst="rect">
            <a:avLst/>
          </a:prstGeom>
          <a:noFill/>
          <a:ln/>
        </p:spPr>
        <p:txBody>
          <a:bodyPr wrap="square" lIns="0" tIns="0" rIns="0" bIns="0" rtlCol="0" anchor="t"/>
          <a:lstStyle/>
          <a:p>
            <a:pPr>
              <a:lnSpc>
                <a:spcPts val="2083"/>
              </a:lnSpc>
            </a:pPr>
            <a:r>
              <a:rPr lang="en-US" sz="1292" dirty="0">
                <a:solidFill>
                  <a:srgbClr val="49495A"/>
                </a:solidFill>
                <a:latin typeface="Open Sans" pitchFamily="34" charset="0"/>
                <a:ea typeface="Open Sans" pitchFamily="34" charset="-122"/>
                <a:cs typeface="Open Sans" pitchFamily="34" charset="-120"/>
              </a:rPr>
              <a:t>Dataset split: 70% training, 30% validation (stratified sampling). Early stopping to avoid overfitting.</a:t>
            </a:r>
            <a:endParaRPr lang="en-US" sz="1292" dirty="0"/>
          </a:p>
        </p:txBody>
      </p:sp>
      <p:sp>
        <p:nvSpPr>
          <p:cNvPr id="24" name="Shape 22">
            <a:extLst>
              <a:ext uri="{FF2B5EF4-FFF2-40B4-BE49-F238E27FC236}">
                <a16:creationId xmlns:a16="http://schemas.microsoft.com/office/drawing/2014/main" id="{80C3E235-5F35-73AC-8338-AE4A597361B7}"/>
              </a:ext>
            </a:extLst>
          </p:cNvPr>
          <p:cNvSpPr/>
          <p:nvPr/>
        </p:nvSpPr>
        <p:spPr>
          <a:xfrm>
            <a:off x="5340598" y="5358706"/>
            <a:ext cx="586085" cy="19050"/>
          </a:xfrm>
          <a:prstGeom prst="roundRect">
            <a:avLst>
              <a:gd name="adj" fmla="val 131856"/>
            </a:avLst>
          </a:prstGeom>
          <a:solidFill>
            <a:srgbClr val="D0CED9"/>
          </a:solidFill>
          <a:ln/>
        </p:spPr>
        <p:txBody>
          <a:bodyPr/>
          <a:lstStyle/>
          <a:p>
            <a:endParaRPr lang="en-US" sz="1500"/>
          </a:p>
        </p:txBody>
      </p:sp>
      <p:sp>
        <p:nvSpPr>
          <p:cNvPr id="25" name="Shape 23">
            <a:extLst>
              <a:ext uri="{FF2B5EF4-FFF2-40B4-BE49-F238E27FC236}">
                <a16:creationId xmlns:a16="http://schemas.microsoft.com/office/drawing/2014/main" id="{01BDD598-2C71-E5BF-A59A-D1EC0144B178}"/>
              </a:ext>
            </a:extLst>
          </p:cNvPr>
          <p:cNvSpPr/>
          <p:nvPr/>
        </p:nvSpPr>
        <p:spPr>
          <a:xfrm>
            <a:off x="5907634" y="5179914"/>
            <a:ext cx="376733" cy="376733"/>
          </a:xfrm>
          <a:prstGeom prst="roundRect">
            <a:avLst>
              <a:gd name="adj" fmla="val 6667"/>
            </a:avLst>
          </a:prstGeom>
          <a:solidFill>
            <a:srgbClr val="EAE8F3"/>
          </a:solidFill>
          <a:ln/>
        </p:spPr>
        <p:txBody>
          <a:bodyPr/>
          <a:lstStyle/>
          <a:p>
            <a:endParaRPr lang="en-US" sz="1500"/>
          </a:p>
        </p:txBody>
      </p:sp>
      <p:sp>
        <p:nvSpPr>
          <p:cNvPr id="26" name="Text 24">
            <a:extLst>
              <a:ext uri="{FF2B5EF4-FFF2-40B4-BE49-F238E27FC236}">
                <a16:creationId xmlns:a16="http://schemas.microsoft.com/office/drawing/2014/main" id="{35E45A66-F8AE-2CC6-2B25-8994F8815FFE}"/>
              </a:ext>
            </a:extLst>
          </p:cNvPr>
          <p:cNvSpPr/>
          <p:nvPr/>
        </p:nvSpPr>
        <p:spPr>
          <a:xfrm>
            <a:off x="6024612" y="5242619"/>
            <a:ext cx="142677" cy="251222"/>
          </a:xfrm>
          <a:prstGeom prst="rect">
            <a:avLst/>
          </a:prstGeom>
          <a:noFill/>
          <a:ln/>
        </p:spPr>
        <p:txBody>
          <a:bodyPr wrap="none" lIns="0" tIns="0" rIns="0" bIns="0" rtlCol="0" anchor="t"/>
          <a:lstStyle/>
          <a:p>
            <a:pPr algn="ctr">
              <a:lnSpc>
                <a:spcPts val="1958"/>
              </a:lnSpc>
            </a:pPr>
            <a:r>
              <a:rPr lang="en-US" sz="1958" dirty="0">
                <a:solidFill>
                  <a:srgbClr val="49495A"/>
                </a:solidFill>
                <a:latin typeface="Libre Baskerville" pitchFamily="34" charset="0"/>
                <a:ea typeface="Libre Baskerville" pitchFamily="34" charset="-122"/>
                <a:cs typeface="Libre Baskerville" pitchFamily="34" charset="-120"/>
              </a:rPr>
              <a:t>5</a:t>
            </a:r>
            <a:endParaRPr lang="en-US" sz="1958" dirty="0"/>
          </a:p>
        </p:txBody>
      </p:sp>
      <p:sp>
        <p:nvSpPr>
          <p:cNvPr id="27" name="Text 25">
            <a:extLst>
              <a:ext uri="{FF2B5EF4-FFF2-40B4-BE49-F238E27FC236}">
                <a16:creationId xmlns:a16="http://schemas.microsoft.com/office/drawing/2014/main" id="{556AA332-A4C9-B937-23DE-C7192B078A49}"/>
              </a:ext>
            </a:extLst>
          </p:cNvPr>
          <p:cNvSpPr/>
          <p:nvPr/>
        </p:nvSpPr>
        <p:spPr>
          <a:xfrm>
            <a:off x="3081933" y="5158978"/>
            <a:ext cx="2093119" cy="261640"/>
          </a:xfrm>
          <a:prstGeom prst="rect">
            <a:avLst/>
          </a:prstGeom>
          <a:noFill/>
          <a:ln/>
        </p:spPr>
        <p:txBody>
          <a:bodyPr wrap="none" lIns="0" tIns="0" rIns="0" bIns="0" rtlCol="0" anchor="t"/>
          <a:lstStyle/>
          <a:p>
            <a:pPr algn="r">
              <a:lnSpc>
                <a:spcPts val="2042"/>
              </a:lnSpc>
            </a:pPr>
            <a:r>
              <a:rPr lang="en-US" sz="1625" dirty="0">
                <a:solidFill>
                  <a:srgbClr val="49495A"/>
                </a:solidFill>
                <a:latin typeface="Libre Baskerville" pitchFamily="34" charset="0"/>
                <a:ea typeface="Libre Baskerville" pitchFamily="34" charset="-122"/>
                <a:cs typeface="Libre Baskerville" pitchFamily="34" charset="-120"/>
              </a:rPr>
              <a:t>Evaluation</a:t>
            </a:r>
            <a:endParaRPr lang="en-US" sz="1625" dirty="0"/>
          </a:p>
        </p:txBody>
      </p:sp>
      <p:sp>
        <p:nvSpPr>
          <p:cNvPr id="28" name="Text 26">
            <a:extLst>
              <a:ext uri="{FF2B5EF4-FFF2-40B4-BE49-F238E27FC236}">
                <a16:creationId xmlns:a16="http://schemas.microsoft.com/office/drawing/2014/main" id="{110F9B0E-A783-36B6-5975-9731C397DC7E}"/>
              </a:ext>
            </a:extLst>
          </p:cNvPr>
          <p:cNvSpPr/>
          <p:nvPr/>
        </p:nvSpPr>
        <p:spPr>
          <a:xfrm>
            <a:off x="586085" y="5521027"/>
            <a:ext cx="4588967" cy="535782"/>
          </a:xfrm>
          <a:prstGeom prst="rect">
            <a:avLst/>
          </a:prstGeom>
          <a:noFill/>
          <a:ln/>
        </p:spPr>
        <p:txBody>
          <a:bodyPr wrap="square" lIns="0" tIns="0" rIns="0" bIns="0" rtlCol="0" anchor="t"/>
          <a:lstStyle/>
          <a:p>
            <a:pPr algn="r">
              <a:lnSpc>
                <a:spcPts val="2083"/>
              </a:lnSpc>
            </a:pPr>
            <a:r>
              <a:rPr lang="en-US" sz="1292" dirty="0">
                <a:solidFill>
                  <a:srgbClr val="49495A"/>
                </a:solidFill>
                <a:latin typeface="Open Sans" pitchFamily="34" charset="0"/>
                <a:ea typeface="Open Sans" pitchFamily="34" charset="-122"/>
                <a:cs typeface="Open Sans" pitchFamily="34" charset="-120"/>
              </a:rPr>
              <a:t>Metrics: Accuracy, precision, recall, F1-score, AUC-ROC. Confusion matrix for detailed analysis.</a:t>
            </a:r>
            <a:endParaRPr lang="en-US" sz="1292" dirty="0"/>
          </a:p>
        </p:txBody>
      </p:sp>
    </p:spTree>
    <p:extLst>
      <p:ext uri="{BB962C8B-B14F-4D97-AF65-F5344CB8AC3E}">
        <p14:creationId xmlns:p14="http://schemas.microsoft.com/office/powerpoint/2010/main" val="14303997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5CF3D-AA0C-6BB7-C8EB-0ED412074F9D}"/>
            </a:ext>
          </a:extLst>
        </p:cNvPr>
        <p:cNvGrpSpPr/>
        <p:nvPr/>
      </p:nvGrpSpPr>
      <p:grpSpPr>
        <a:xfrm>
          <a:off x="0" y="0"/>
          <a:ext cx="0" cy="0"/>
          <a:chOff x="0" y="0"/>
          <a:chExt cx="0" cy="0"/>
        </a:xfrm>
      </p:grpSpPr>
      <p:sp>
        <p:nvSpPr>
          <p:cNvPr id="29" name="Text 0">
            <a:extLst>
              <a:ext uri="{FF2B5EF4-FFF2-40B4-BE49-F238E27FC236}">
                <a16:creationId xmlns:a16="http://schemas.microsoft.com/office/drawing/2014/main" id="{FF1E7C06-90F3-EACA-65D9-590BF294A1ED}"/>
              </a:ext>
            </a:extLst>
          </p:cNvPr>
          <p:cNvSpPr/>
          <p:nvPr/>
        </p:nvSpPr>
        <p:spPr>
          <a:xfrm>
            <a:off x="247690" y="137755"/>
            <a:ext cx="9931122" cy="708779"/>
          </a:xfrm>
          <a:prstGeom prst="rect">
            <a:avLst/>
          </a:prstGeom>
          <a:noFill/>
          <a:ln/>
        </p:spPr>
        <p:txBody>
          <a:bodyPr wrap="none" lIns="0" tIns="0" rIns="0" bIns="0" rtlCol="0" anchor="t"/>
          <a:lstStyle/>
          <a:p>
            <a:pPr marL="0" indent="0">
              <a:lnSpc>
                <a:spcPts val="5550"/>
              </a:lnSpc>
              <a:buNone/>
            </a:pPr>
            <a:r>
              <a:rPr lang="en-US" sz="4450" dirty="0">
                <a:solidFill>
                  <a:srgbClr val="403CCF"/>
                </a:solidFill>
                <a:latin typeface="Libre Baskerville" pitchFamily="34" charset="0"/>
                <a:ea typeface="Libre Baskerville" pitchFamily="34" charset="-122"/>
                <a:cs typeface="Libre Baskerville" pitchFamily="34" charset="-120"/>
              </a:rPr>
              <a:t>Key Takeaways &amp; The Road Ahead</a:t>
            </a:r>
            <a:endParaRPr lang="en-US" sz="4450" dirty="0"/>
          </a:p>
        </p:txBody>
      </p:sp>
      <p:sp>
        <p:nvSpPr>
          <p:cNvPr id="30" name="Shape 1">
            <a:extLst>
              <a:ext uri="{FF2B5EF4-FFF2-40B4-BE49-F238E27FC236}">
                <a16:creationId xmlns:a16="http://schemas.microsoft.com/office/drawing/2014/main" id="{78086CFC-0003-CEE3-CD28-9BF06D52F7C3}"/>
              </a:ext>
            </a:extLst>
          </p:cNvPr>
          <p:cNvSpPr/>
          <p:nvPr/>
        </p:nvSpPr>
        <p:spPr>
          <a:xfrm>
            <a:off x="247690" y="1300163"/>
            <a:ext cx="3260646" cy="2032754"/>
          </a:xfrm>
          <a:prstGeom prst="roundRect">
            <a:avLst>
              <a:gd name="adj" fmla="val 1674"/>
            </a:avLst>
          </a:prstGeom>
          <a:solidFill>
            <a:srgbClr val="EAE8F3"/>
          </a:solidFill>
          <a:ln/>
        </p:spPr>
        <p:txBody>
          <a:bodyPr/>
          <a:lstStyle/>
          <a:p>
            <a:endParaRPr lang="en-US"/>
          </a:p>
        </p:txBody>
      </p:sp>
      <p:sp>
        <p:nvSpPr>
          <p:cNvPr id="31" name="Text 2">
            <a:extLst>
              <a:ext uri="{FF2B5EF4-FFF2-40B4-BE49-F238E27FC236}">
                <a16:creationId xmlns:a16="http://schemas.microsoft.com/office/drawing/2014/main" id="{93F977D7-3475-9742-614B-5A5481E94D3E}"/>
              </a:ext>
            </a:extLst>
          </p:cNvPr>
          <p:cNvSpPr/>
          <p:nvPr/>
        </p:nvSpPr>
        <p:spPr>
          <a:xfrm>
            <a:off x="474504" y="2089785"/>
            <a:ext cx="126444" cy="453509"/>
          </a:xfrm>
          <a:prstGeom prst="rect">
            <a:avLst/>
          </a:prstGeom>
          <a:noFill/>
          <a:ln/>
        </p:spPr>
        <p:txBody>
          <a:bodyPr wrap="none" lIns="0" tIns="0" rIns="0" bIns="0" rtlCol="0" anchor="t"/>
          <a:lstStyle/>
          <a:p>
            <a:pPr marL="0" indent="0" algn="ctr">
              <a:lnSpc>
                <a:spcPts val="3550"/>
              </a:lnSpc>
              <a:buNone/>
            </a:pPr>
            <a:r>
              <a:rPr lang="en-US" sz="2200" dirty="0">
                <a:solidFill>
                  <a:srgbClr val="49495A"/>
                </a:solidFill>
                <a:latin typeface="Libre Baskerville" pitchFamily="34" charset="0"/>
                <a:ea typeface="Libre Baskerville" pitchFamily="34" charset="-122"/>
                <a:cs typeface="Libre Baskerville" pitchFamily="34" charset="-120"/>
              </a:rPr>
              <a:t>1</a:t>
            </a:r>
            <a:endParaRPr lang="en-US" sz="2200" dirty="0"/>
          </a:p>
        </p:txBody>
      </p:sp>
      <p:sp>
        <p:nvSpPr>
          <p:cNvPr id="32" name="Text 3">
            <a:extLst>
              <a:ext uri="{FF2B5EF4-FFF2-40B4-BE49-F238E27FC236}">
                <a16:creationId xmlns:a16="http://schemas.microsoft.com/office/drawing/2014/main" id="{3168AE40-B962-9EC8-92F6-D64FE9ED636D}"/>
              </a:ext>
            </a:extLst>
          </p:cNvPr>
          <p:cNvSpPr/>
          <p:nvPr/>
        </p:nvSpPr>
        <p:spPr>
          <a:xfrm>
            <a:off x="3735149" y="1526977"/>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Main Findings</a:t>
            </a:r>
            <a:endParaRPr lang="en-US" sz="2200" dirty="0"/>
          </a:p>
        </p:txBody>
      </p:sp>
      <p:sp>
        <p:nvSpPr>
          <p:cNvPr id="33" name="Text 4">
            <a:extLst>
              <a:ext uri="{FF2B5EF4-FFF2-40B4-BE49-F238E27FC236}">
                <a16:creationId xmlns:a16="http://schemas.microsoft.com/office/drawing/2014/main" id="{AF137F1A-D0E4-8048-4F4F-60FEA12E9A13}"/>
              </a:ext>
            </a:extLst>
          </p:cNvPr>
          <p:cNvSpPr/>
          <p:nvPr/>
        </p:nvSpPr>
        <p:spPr>
          <a:xfrm>
            <a:off x="3735149" y="2017395"/>
            <a:ext cx="9328547" cy="1088708"/>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The proposed CNN-based framework achieved high accuracy and computational efficiency. Successfully addressed real-world challenges like variability in datasets and resource limitations.</a:t>
            </a:r>
            <a:endParaRPr lang="en-US" sz="1750" dirty="0"/>
          </a:p>
        </p:txBody>
      </p:sp>
      <p:sp>
        <p:nvSpPr>
          <p:cNvPr id="34" name="Shape 5">
            <a:extLst>
              <a:ext uri="{FF2B5EF4-FFF2-40B4-BE49-F238E27FC236}">
                <a16:creationId xmlns:a16="http://schemas.microsoft.com/office/drawing/2014/main" id="{98C50B93-36C8-7E7C-76A4-5526472B0D51}"/>
              </a:ext>
            </a:extLst>
          </p:cNvPr>
          <p:cNvSpPr/>
          <p:nvPr/>
        </p:nvSpPr>
        <p:spPr>
          <a:xfrm>
            <a:off x="3621683" y="3317677"/>
            <a:ext cx="9555480" cy="15240"/>
          </a:xfrm>
          <a:prstGeom prst="roundRect">
            <a:avLst>
              <a:gd name="adj" fmla="val 223256"/>
            </a:avLst>
          </a:prstGeom>
          <a:solidFill>
            <a:srgbClr val="D0CED9"/>
          </a:solidFill>
          <a:ln/>
        </p:spPr>
        <p:txBody>
          <a:bodyPr/>
          <a:lstStyle/>
          <a:p>
            <a:endParaRPr lang="en-US"/>
          </a:p>
        </p:txBody>
      </p:sp>
      <p:sp>
        <p:nvSpPr>
          <p:cNvPr id="35" name="Shape 6">
            <a:extLst>
              <a:ext uri="{FF2B5EF4-FFF2-40B4-BE49-F238E27FC236}">
                <a16:creationId xmlns:a16="http://schemas.microsoft.com/office/drawing/2014/main" id="{2CCCAF0B-4F34-9A59-717B-A4496C2A2139}"/>
              </a:ext>
            </a:extLst>
          </p:cNvPr>
          <p:cNvSpPr/>
          <p:nvPr/>
        </p:nvSpPr>
        <p:spPr>
          <a:xfrm>
            <a:off x="247690" y="3446264"/>
            <a:ext cx="6521410" cy="3121462"/>
          </a:xfrm>
          <a:prstGeom prst="roundRect">
            <a:avLst>
              <a:gd name="adj" fmla="val 1090"/>
            </a:avLst>
          </a:prstGeom>
          <a:solidFill>
            <a:srgbClr val="EAE8F3"/>
          </a:solidFill>
          <a:ln/>
        </p:spPr>
        <p:txBody>
          <a:bodyPr/>
          <a:lstStyle/>
          <a:p>
            <a:endParaRPr lang="en-US"/>
          </a:p>
        </p:txBody>
      </p:sp>
      <p:sp>
        <p:nvSpPr>
          <p:cNvPr id="36" name="Text 7">
            <a:extLst>
              <a:ext uri="{FF2B5EF4-FFF2-40B4-BE49-F238E27FC236}">
                <a16:creationId xmlns:a16="http://schemas.microsoft.com/office/drawing/2014/main" id="{05D6946E-36A8-9E08-8427-8AF1A1F4A2B2}"/>
              </a:ext>
            </a:extLst>
          </p:cNvPr>
          <p:cNvSpPr/>
          <p:nvPr/>
        </p:nvSpPr>
        <p:spPr>
          <a:xfrm>
            <a:off x="474504" y="4780240"/>
            <a:ext cx="174665" cy="453509"/>
          </a:xfrm>
          <a:prstGeom prst="rect">
            <a:avLst/>
          </a:prstGeom>
          <a:noFill/>
          <a:ln/>
        </p:spPr>
        <p:txBody>
          <a:bodyPr wrap="none" lIns="0" tIns="0" rIns="0" bIns="0" rtlCol="0" anchor="t"/>
          <a:lstStyle/>
          <a:p>
            <a:pPr marL="0" indent="0" algn="ctr">
              <a:lnSpc>
                <a:spcPts val="3550"/>
              </a:lnSpc>
              <a:buNone/>
            </a:pPr>
            <a:r>
              <a:rPr lang="en-US" sz="2200" dirty="0">
                <a:solidFill>
                  <a:srgbClr val="49495A"/>
                </a:solidFill>
                <a:latin typeface="Libre Baskerville" pitchFamily="34" charset="0"/>
                <a:ea typeface="Libre Baskerville" pitchFamily="34" charset="-122"/>
                <a:cs typeface="Libre Baskerville" pitchFamily="34" charset="-120"/>
              </a:rPr>
              <a:t>2</a:t>
            </a:r>
            <a:endParaRPr lang="en-US" sz="2200" dirty="0"/>
          </a:p>
        </p:txBody>
      </p:sp>
      <p:sp>
        <p:nvSpPr>
          <p:cNvPr id="37" name="Text 8">
            <a:extLst>
              <a:ext uri="{FF2B5EF4-FFF2-40B4-BE49-F238E27FC236}">
                <a16:creationId xmlns:a16="http://schemas.microsoft.com/office/drawing/2014/main" id="{D08E8207-DF12-5290-AEC8-75CEB8F3A1C7}"/>
              </a:ext>
            </a:extLst>
          </p:cNvPr>
          <p:cNvSpPr/>
          <p:nvPr/>
        </p:nvSpPr>
        <p:spPr>
          <a:xfrm>
            <a:off x="6995914" y="36730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9495A"/>
                </a:solidFill>
                <a:latin typeface="Libre Baskerville" pitchFamily="34" charset="0"/>
                <a:ea typeface="Libre Baskerville" pitchFamily="34" charset="-122"/>
                <a:cs typeface="Libre Baskerville" pitchFamily="34" charset="-120"/>
              </a:rPr>
              <a:t>Future Scope</a:t>
            </a:r>
            <a:endParaRPr lang="en-US" sz="2200" dirty="0"/>
          </a:p>
        </p:txBody>
      </p:sp>
      <p:sp>
        <p:nvSpPr>
          <p:cNvPr id="38" name="Text 9">
            <a:extLst>
              <a:ext uri="{FF2B5EF4-FFF2-40B4-BE49-F238E27FC236}">
                <a16:creationId xmlns:a16="http://schemas.microsoft.com/office/drawing/2014/main" id="{3DA88BD1-E649-AEF7-96BB-A397ED385C04}"/>
              </a:ext>
            </a:extLst>
          </p:cNvPr>
          <p:cNvSpPr/>
          <p:nvPr/>
        </p:nvSpPr>
        <p:spPr>
          <a:xfrm>
            <a:off x="6995914" y="4163497"/>
            <a:ext cx="6067782" cy="2177415"/>
          </a:xfrm>
          <a:prstGeom prst="rect">
            <a:avLst/>
          </a:prstGeom>
          <a:noFill/>
          <a:ln/>
        </p:spPr>
        <p:txBody>
          <a:bodyPr wrap="square" lIns="0" tIns="0" rIns="0" bIns="0" rtlCol="0" anchor="t"/>
          <a:lstStyle/>
          <a:p>
            <a:pPr marL="0" indent="0" algn="l">
              <a:lnSpc>
                <a:spcPts val="2850"/>
              </a:lnSpc>
              <a:buNone/>
            </a:pPr>
            <a:r>
              <a:rPr lang="en-US" sz="1750" dirty="0">
                <a:solidFill>
                  <a:srgbClr val="49495A"/>
                </a:solidFill>
                <a:latin typeface="Open Sans" pitchFamily="34" charset="0"/>
                <a:ea typeface="Open Sans" pitchFamily="34" charset="-122"/>
                <a:cs typeface="Open Sans" pitchFamily="34" charset="-120"/>
              </a:rPr>
              <a:t>Expand dataset diversity to enhance robustness. Integrate explainability features to aid clinicians in understanding model predictions. Deploy the model on edge devices and validate in clinical settings. Explore other ophthalmic conditions using similar AI-driven approaches.</a:t>
            </a:r>
            <a:endParaRPr lang="en-US" sz="1750" dirty="0"/>
          </a:p>
        </p:txBody>
      </p:sp>
    </p:spTree>
    <p:extLst>
      <p:ext uri="{BB962C8B-B14F-4D97-AF65-F5344CB8AC3E}">
        <p14:creationId xmlns:p14="http://schemas.microsoft.com/office/powerpoint/2010/main" val="21455679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TotalTime>
  <Words>434</Words>
  <Application>Microsoft Office PowerPoint</Application>
  <PresentationFormat>Widescreen</PresentationFormat>
  <Paragraphs>51</Paragraphs>
  <Slides>8</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Aptos</vt:lpstr>
      <vt:lpstr>Aptos Display</vt:lpstr>
      <vt:lpstr>Arial</vt:lpstr>
      <vt:lpstr>Libre Baskerville</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MD. ABU TOWSIF</dc:creator>
  <cp:lastModifiedBy>MD. ABU TOWSIF</cp:lastModifiedBy>
  <cp:revision>1</cp:revision>
  <dcterms:created xsi:type="dcterms:W3CDTF">2025-01-19T17:13:14Z</dcterms:created>
  <dcterms:modified xsi:type="dcterms:W3CDTF">2025-01-19T17:54:39Z</dcterms:modified>
</cp:coreProperties>
</file>