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9" r:id="rId3"/>
    <p:sldId id="266" r:id="rId4"/>
    <p:sldId id="270" r:id="rId5"/>
    <p:sldId id="274" r:id="rId6"/>
    <p:sldId id="268" r:id="rId7"/>
    <p:sldId id="261" r:id="rId8"/>
    <p:sldId id="264" r:id="rId9"/>
    <p:sldId id="275" r:id="rId10"/>
    <p:sldId id="276" r:id="rId11"/>
    <p:sldId id="277" r:id="rId12"/>
    <p:sldId id="278"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8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p:scale>
          <a:sx n="75" d="100"/>
          <a:sy n="75" d="100"/>
        </p:scale>
        <p:origin x="1962"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FFF469-3810-4313-BBEE-06155EA5E817}" type="datetimeFigureOut">
              <a:rPr lang="en-US" smtClean="0"/>
              <a:t>1/20/2025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3B5EF-49D6-405D-B333-7B094BB1C50E}" type="slidenum">
              <a:rPr lang="en-US" smtClean="0"/>
              <a:t>‹#›</a:t>
            </a:fld>
            <a:endParaRPr lang="en-US"/>
          </a:p>
        </p:txBody>
      </p:sp>
    </p:spTree>
    <p:extLst>
      <p:ext uri="{BB962C8B-B14F-4D97-AF65-F5344CB8AC3E}">
        <p14:creationId xmlns:p14="http://schemas.microsoft.com/office/powerpoint/2010/main" val="3026781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13B5EF-49D6-405D-B333-7B094BB1C50E}" type="slidenum">
              <a:rPr lang="en-US" smtClean="0"/>
              <a:t>1</a:t>
            </a:fld>
            <a:endParaRPr lang="en-US"/>
          </a:p>
        </p:txBody>
      </p:sp>
    </p:spTree>
    <p:extLst>
      <p:ext uri="{BB962C8B-B14F-4D97-AF65-F5344CB8AC3E}">
        <p14:creationId xmlns:p14="http://schemas.microsoft.com/office/powerpoint/2010/main" val="2371174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13B5EF-49D6-405D-B333-7B094BB1C50E}" type="slidenum">
              <a:rPr lang="en-US" smtClean="0"/>
              <a:t>2</a:t>
            </a:fld>
            <a:endParaRPr lang="en-US"/>
          </a:p>
        </p:txBody>
      </p:sp>
    </p:spTree>
    <p:extLst>
      <p:ext uri="{BB962C8B-B14F-4D97-AF65-F5344CB8AC3E}">
        <p14:creationId xmlns:p14="http://schemas.microsoft.com/office/powerpoint/2010/main" val="2413063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59A8-44BF-B357-AA9F-37C19202EA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CC68EC-13D4-F07F-B1DA-8EFD6DB94A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0489A4-7ADD-ECB1-3F11-DF8FC1FE2E3E}"/>
              </a:ext>
            </a:extLst>
          </p:cNvPr>
          <p:cNvSpPr>
            <a:spLocks noGrp="1"/>
          </p:cNvSpPr>
          <p:nvPr>
            <p:ph type="dt" sz="half" idx="10"/>
          </p:nvPr>
        </p:nvSpPr>
        <p:spPr/>
        <p:txBody>
          <a:bodyPr/>
          <a:lstStyle/>
          <a:p>
            <a:fld id="{383643A7-8615-4872-B0C3-E9475FBC9220}" type="datetimeFigureOut">
              <a:rPr lang="en-US" smtClean="0"/>
              <a:t>1/20/2025</a:t>
            </a:fld>
            <a:endParaRPr lang="en-US"/>
          </a:p>
        </p:txBody>
      </p:sp>
      <p:sp>
        <p:nvSpPr>
          <p:cNvPr id="5" name="Footer Placeholder 4">
            <a:extLst>
              <a:ext uri="{FF2B5EF4-FFF2-40B4-BE49-F238E27FC236}">
                <a16:creationId xmlns:a16="http://schemas.microsoft.com/office/drawing/2014/main" id="{1EC9747C-52FA-A436-1C7E-84D8A36D9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54A79-DD36-7AA9-2DD4-CBD756068BE0}"/>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141547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9A35-21F7-378C-5C00-DBCBA6214A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F3DC8-AD7D-5445-71AD-976A24C039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DCDD6-530E-E7FD-B227-119A69D95595}"/>
              </a:ext>
            </a:extLst>
          </p:cNvPr>
          <p:cNvSpPr>
            <a:spLocks noGrp="1"/>
          </p:cNvSpPr>
          <p:nvPr>
            <p:ph type="dt" sz="half" idx="10"/>
          </p:nvPr>
        </p:nvSpPr>
        <p:spPr/>
        <p:txBody>
          <a:bodyPr/>
          <a:lstStyle/>
          <a:p>
            <a:fld id="{383643A7-8615-4872-B0C3-E9475FBC9220}" type="datetimeFigureOut">
              <a:rPr lang="en-US" smtClean="0"/>
              <a:t>1/20/2025</a:t>
            </a:fld>
            <a:endParaRPr lang="en-US"/>
          </a:p>
        </p:txBody>
      </p:sp>
      <p:sp>
        <p:nvSpPr>
          <p:cNvPr id="5" name="Footer Placeholder 4">
            <a:extLst>
              <a:ext uri="{FF2B5EF4-FFF2-40B4-BE49-F238E27FC236}">
                <a16:creationId xmlns:a16="http://schemas.microsoft.com/office/drawing/2014/main" id="{BC1DB735-3AE5-209C-5CB5-3960FA45D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ACB00-4CB2-6A74-FDEB-3B3876866646}"/>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386076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43FE24-53CB-47BA-2220-7D529EF864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62A0F5-6F0B-6A01-A964-EDB3461671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381C1-03F9-CBDB-86CE-959AC53B5E21}"/>
              </a:ext>
            </a:extLst>
          </p:cNvPr>
          <p:cNvSpPr>
            <a:spLocks noGrp="1"/>
          </p:cNvSpPr>
          <p:nvPr>
            <p:ph type="dt" sz="half" idx="10"/>
          </p:nvPr>
        </p:nvSpPr>
        <p:spPr/>
        <p:txBody>
          <a:bodyPr/>
          <a:lstStyle/>
          <a:p>
            <a:fld id="{383643A7-8615-4872-B0C3-E9475FBC9220}" type="datetimeFigureOut">
              <a:rPr lang="en-US" smtClean="0"/>
              <a:t>1/20/2025</a:t>
            </a:fld>
            <a:endParaRPr lang="en-US"/>
          </a:p>
        </p:txBody>
      </p:sp>
      <p:sp>
        <p:nvSpPr>
          <p:cNvPr id="5" name="Footer Placeholder 4">
            <a:extLst>
              <a:ext uri="{FF2B5EF4-FFF2-40B4-BE49-F238E27FC236}">
                <a16:creationId xmlns:a16="http://schemas.microsoft.com/office/drawing/2014/main" id="{B66ACDB3-5B02-354E-60DA-61DCE75A6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05B48-45EB-CEB6-061F-7718CC5A79CE}"/>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303969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14BF-7CD3-320B-4F78-CE7D424382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D76DC8-6946-5FB5-703A-FD09E80098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278A8-FF14-284B-3D85-40C9BAE54872}"/>
              </a:ext>
            </a:extLst>
          </p:cNvPr>
          <p:cNvSpPr>
            <a:spLocks noGrp="1"/>
          </p:cNvSpPr>
          <p:nvPr>
            <p:ph type="dt" sz="half" idx="10"/>
          </p:nvPr>
        </p:nvSpPr>
        <p:spPr/>
        <p:txBody>
          <a:bodyPr/>
          <a:lstStyle/>
          <a:p>
            <a:fld id="{383643A7-8615-4872-B0C3-E9475FBC9220}" type="datetimeFigureOut">
              <a:rPr lang="en-US" smtClean="0"/>
              <a:t>1/20/2025</a:t>
            </a:fld>
            <a:endParaRPr lang="en-US"/>
          </a:p>
        </p:txBody>
      </p:sp>
      <p:sp>
        <p:nvSpPr>
          <p:cNvPr id="5" name="Footer Placeholder 4">
            <a:extLst>
              <a:ext uri="{FF2B5EF4-FFF2-40B4-BE49-F238E27FC236}">
                <a16:creationId xmlns:a16="http://schemas.microsoft.com/office/drawing/2014/main" id="{50BF1F2D-0611-17C6-5D2B-9F3C92DD3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EF963-1724-355F-E12E-98824A107FFE}"/>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2020409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B960-2837-C64C-8448-B0A7FDD258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437C14-A0AE-AC0F-11BB-0144C2181B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22891F-507D-C7B6-E7ED-CEAFE8037A5E}"/>
              </a:ext>
            </a:extLst>
          </p:cNvPr>
          <p:cNvSpPr>
            <a:spLocks noGrp="1"/>
          </p:cNvSpPr>
          <p:nvPr>
            <p:ph type="dt" sz="half" idx="10"/>
          </p:nvPr>
        </p:nvSpPr>
        <p:spPr/>
        <p:txBody>
          <a:bodyPr/>
          <a:lstStyle/>
          <a:p>
            <a:fld id="{383643A7-8615-4872-B0C3-E9475FBC9220}" type="datetimeFigureOut">
              <a:rPr lang="en-US" smtClean="0"/>
              <a:t>1/20/2025</a:t>
            </a:fld>
            <a:endParaRPr lang="en-US"/>
          </a:p>
        </p:txBody>
      </p:sp>
      <p:sp>
        <p:nvSpPr>
          <p:cNvPr id="5" name="Footer Placeholder 4">
            <a:extLst>
              <a:ext uri="{FF2B5EF4-FFF2-40B4-BE49-F238E27FC236}">
                <a16:creationId xmlns:a16="http://schemas.microsoft.com/office/drawing/2014/main" id="{80C4C323-AD39-2D04-F829-C12BC3E4E1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CBA9F-B3EA-6024-D9D5-161911EB6AD3}"/>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246547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11C1-82C1-7096-12E7-FA7D0A8FF8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DCBCF-0F46-FA05-86E1-413C4902E2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4D4CC3-278A-2EB0-7AA2-1A1D1A5A2B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216383-7501-6FBC-A1D9-7CB52796337C}"/>
              </a:ext>
            </a:extLst>
          </p:cNvPr>
          <p:cNvSpPr>
            <a:spLocks noGrp="1"/>
          </p:cNvSpPr>
          <p:nvPr>
            <p:ph type="dt" sz="half" idx="10"/>
          </p:nvPr>
        </p:nvSpPr>
        <p:spPr/>
        <p:txBody>
          <a:bodyPr/>
          <a:lstStyle/>
          <a:p>
            <a:fld id="{383643A7-8615-4872-B0C3-E9475FBC9220}" type="datetimeFigureOut">
              <a:rPr lang="en-US" smtClean="0"/>
              <a:t>1/20/2025</a:t>
            </a:fld>
            <a:endParaRPr lang="en-US"/>
          </a:p>
        </p:txBody>
      </p:sp>
      <p:sp>
        <p:nvSpPr>
          <p:cNvPr id="6" name="Footer Placeholder 5">
            <a:extLst>
              <a:ext uri="{FF2B5EF4-FFF2-40B4-BE49-F238E27FC236}">
                <a16:creationId xmlns:a16="http://schemas.microsoft.com/office/drawing/2014/main" id="{60926D1B-D50C-E0F8-9BEE-BF9D3CD64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54155A-F15C-45C4-7C88-258254022ABF}"/>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17752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DD21-994F-ABCC-2F18-40F1D24DE8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9C5CE6-2D5A-2A6A-E5E7-C028ECEAB1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9D3999-6B63-2437-2431-A566B9D7C6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8DC2AB-8D03-DAD6-C827-F4AC193DFB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23DFA2-BA96-1A0F-BA23-A4BA717586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4D4FCD-4476-7FFF-0A53-BCD18677335E}"/>
              </a:ext>
            </a:extLst>
          </p:cNvPr>
          <p:cNvSpPr>
            <a:spLocks noGrp="1"/>
          </p:cNvSpPr>
          <p:nvPr>
            <p:ph type="dt" sz="half" idx="10"/>
          </p:nvPr>
        </p:nvSpPr>
        <p:spPr/>
        <p:txBody>
          <a:bodyPr/>
          <a:lstStyle/>
          <a:p>
            <a:fld id="{383643A7-8615-4872-B0C3-E9475FBC9220}" type="datetimeFigureOut">
              <a:rPr lang="en-US" smtClean="0"/>
              <a:t>1/20/2025</a:t>
            </a:fld>
            <a:endParaRPr lang="en-US"/>
          </a:p>
        </p:txBody>
      </p:sp>
      <p:sp>
        <p:nvSpPr>
          <p:cNvPr id="8" name="Footer Placeholder 7">
            <a:extLst>
              <a:ext uri="{FF2B5EF4-FFF2-40B4-BE49-F238E27FC236}">
                <a16:creationId xmlns:a16="http://schemas.microsoft.com/office/drawing/2014/main" id="{9F2DDBB8-1BE7-182D-4745-9363343D0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F0AAB6-AAFB-5B23-5A3C-EE9D9824EA9F}"/>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105211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D11A-3BE5-F515-9714-B4EE8512D5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12AB73-965E-7C81-578A-48A61F656432}"/>
              </a:ext>
            </a:extLst>
          </p:cNvPr>
          <p:cNvSpPr>
            <a:spLocks noGrp="1"/>
          </p:cNvSpPr>
          <p:nvPr>
            <p:ph type="dt" sz="half" idx="10"/>
          </p:nvPr>
        </p:nvSpPr>
        <p:spPr/>
        <p:txBody>
          <a:bodyPr/>
          <a:lstStyle/>
          <a:p>
            <a:fld id="{383643A7-8615-4872-B0C3-E9475FBC9220}" type="datetimeFigureOut">
              <a:rPr lang="en-US" smtClean="0"/>
              <a:t>1/20/2025</a:t>
            </a:fld>
            <a:endParaRPr lang="en-US"/>
          </a:p>
        </p:txBody>
      </p:sp>
      <p:sp>
        <p:nvSpPr>
          <p:cNvPr id="4" name="Footer Placeholder 3">
            <a:extLst>
              <a:ext uri="{FF2B5EF4-FFF2-40B4-BE49-F238E27FC236}">
                <a16:creationId xmlns:a16="http://schemas.microsoft.com/office/drawing/2014/main" id="{27840FA3-EBBB-8722-12B7-563B860545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90637C-67EE-78A5-A8E6-D64A194C43F3}"/>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372814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CF7A5-1D4F-A3FE-325B-3A9989D20B03}"/>
              </a:ext>
            </a:extLst>
          </p:cNvPr>
          <p:cNvSpPr>
            <a:spLocks noGrp="1"/>
          </p:cNvSpPr>
          <p:nvPr>
            <p:ph type="dt" sz="half" idx="10"/>
          </p:nvPr>
        </p:nvSpPr>
        <p:spPr/>
        <p:txBody>
          <a:bodyPr/>
          <a:lstStyle/>
          <a:p>
            <a:fld id="{383643A7-8615-4872-B0C3-E9475FBC9220}" type="datetimeFigureOut">
              <a:rPr lang="en-US" smtClean="0"/>
              <a:t>1/20/2025</a:t>
            </a:fld>
            <a:endParaRPr lang="en-US"/>
          </a:p>
        </p:txBody>
      </p:sp>
      <p:sp>
        <p:nvSpPr>
          <p:cNvPr id="3" name="Footer Placeholder 2">
            <a:extLst>
              <a:ext uri="{FF2B5EF4-FFF2-40B4-BE49-F238E27FC236}">
                <a16:creationId xmlns:a16="http://schemas.microsoft.com/office/drawing/2014/main" id="{A1651819-88F4-A7ED-E7CE-096A9606CE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B16FE1-1263-6A6B-0EC8-725F1F6F24D5}"/>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1203167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8E91-39B1-2B93-2478-FC9AE30496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0AB471-F2FB-9357-9152-F3450CBA45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D86921-563C-3E75-4C7C-AE1FB2363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F357F-0B7F-DB78-38A9-0389F6031237}"/>
              </a:ext>
            </a:extLst>
          </p:cNvPr>
          <p:cNvSpPr>
            <a:spLocks noGrp="1"/>
          </p:cNvSpPr>
          <p:nvPr>
            <p:ph type="dt" sz="half" idx="10"/>
          </p:nvPr>
        </p:nvSpPr>
        <p:spPr/>
        <p:txBody>
          <a:bodyPr/>
          <a:lstStyle/>
          <a:p>
            <a:fld id="{383643A7-8615-4872-B0C3-E9475FBC9220}" type="datetimeFigureOut">
              <a:rPr lang="en-US" smtClean="0"/>
              <a:t>1/20/2025</a:t>
            </a:fld>
            <a:endParaRPr lang="en-US"/>
          </a:p>
        </p:txBody>
      </p:sp>
      <p:sp>
        <p:nvSpPr>
          <p:cNvPr id="6" name="Footer Placeholder 5">
            <a:extLst>
              <a:ext uri="{FF2B5EF4-FFF2-40B4-BE49-F238E27FC236}">
                <a16:creationId xmlns:a16="http://schemas.microsoft.com/office/drawing/2014/main" id="{68DC3031-EC7F-0AB9-284B-E5BAE84FE1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183102-E87F-43B4-7F6D-8C658068B689}"/>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85712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E575-724B-90D2-EA3E-5C92255627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818DE1-26A6-9735-6325-B23759F1EA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04C6E9-F9C2-AD9B-D0A1-0AA9A9BD0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600F1-49BC-A77D-498D-6AFF10A2CA61}"/>
              </a:ext>
            </a:extLst>
          </p:cNvPr>
          <p:cNvSpPr>
            <a:spLocks noGrp="1"/>
          </p:cNvSpPr>
          <p:nvPr>
            <p:ph type="dt" sz="half" idx="10"/>
          </p:nvPr>
        </p:nvSpPr>
        <p:spPr/>
        <p:txBody>
          <a:bodyPr/>
          <a:lstStyle/>
          <a:p>
            <a:fld id="{383643A7-8615-4872-B0C3-E9475FBC9220}" type="datetimeFigureOut">
              <a:rPr lang="en-US" smtClean="0"/>
              <a:t>1/20/2025</a:t>
            </a:fld>
            <a:endParaRPr lang="en-US"/>
          </a:p>
        </p:txBody>
      </p:sp>
      <p:sp>
        <p:nvSpPr>
          <p:cNvPr id="6" name="Footer Placeholder 5">
            <a:extLst>
              <a:ext uri="{FF2B5EF4-FFF2-40B4-BE49-F238E27FC236}">
                <a16:creationId xmlns:a16="http://schemas.microsoft.com/office/drawing/2014/main" id="{51884D98-E573-EB1E-58D2-597091371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58A036-010A-FF3E-4B0F-DA16A0E2177E}"/>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334880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0FC7C0-1589-AF02-8AD6-35BE1C7A1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F26A57-DB7D-61FE-4597-386DFADF3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2CD7E-B148-CD76-F15A-7D0222B990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3643A7-8615-4872-B0C3-E9475FBC9220}" type="datetimeFigureOut">
              <a:rPr lang="en-US" smtClean="0"/>
              <a:t>1/20/2025</a:t>
            </a:fld>
            <a:endParaRPr lang="en-US"/>
          </a:p>
        </p:txBody>
      </p:sp>
      <p:sp>
        <p:nvSpPr>
          <p:cNvPr id="5" name="Footer Placeholder 4">
            <a:extLst>
              <a:ext uri="{FF2B5EF4-FFF2-40B4-BE49-F238E27FC236}">
                <a16:creationId xmlns:a16="http://schemas.microsoft.com/office/drawing/2014/main" id="{B860199E-65E7-97D8-15A9-362CE64583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E8D0067-B4FC-ADEB-4383-3D27013AAB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F9C53A6-0E9E-4ACC-A852-47519BDCD51D}" type="slidenum">
              <a:rPr lang="en-US" smtClean="0"/>
              <a:t>‹#›</a:t>
            </a:fld>
            <a:endParaRPr lang="en-US"/>
          </a:p>
        </p:txBody>
      </p:sp>
    </p:spTree>
    <p:extLst>
      <p:ext uri="{BB962C8B-B14F-4D97-AF65-F5344CB8AC3E}">
        <p14:creationId xmlns:p14="http://schemas.microsoft.com/office/powerpoint/2010/main" val="18220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blue eye&#10;&#10;Description automatically generated">
            <a:extLst>
              <a:ext uri="{FF2B5EF4-FFF2-40B4-BE49-F238E27FC236}">
                <a16:creationId xmlns:a16="http://schemas.microsoft.com/office/drawing/2014/main" id="{C92A8105-1306-86FF-5DFF-D214DE6E863B}"/>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0" y="0"/>
            <a:ext cx="12249150" cy="6858000"/>
          </a:xfrm>
          <a:prstGeom prst="rect">
            <a:avLst/>
          </a:prstGeom>
        </p:spPr>
      </p:pic>
      <p:sp>
        <p:nvSpPr>
          <p:cNvPr id="5" name="Text 0">
            <a:extLst>
              <a:ext uri="{FF2B5EF4-FFF2-40B4-BE49-F238E27FC236}">
                <a16:creationId xmlns:a16="http://schemas.microsoft.com/office/drawing/2014/main" id="{060F7784-509D-2A75-653F-455962338812}"/>
              </a:ext>
            </a:extLst>
          </p:cNvPr>
          <p:cNvSpPr/>
          <p:nvPr/>
        </p:nvSpPr>
        <p:spPr>
          <a:xfrm>
            <a:off x="190500" y="262502"/>
            <a:ext cx="6489700" cy="6493897"/>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sz="6600" dirty="0">
                <a:solidFill>
                  <a:srgbClr val="403CCF"/>
                </a:solidFill>
                <a:latin typeface="Libre Baskerville" pitchFamily="34" charset="0"/>
                <a:ea typeface="Libre Baskerville" pitchFamily="34" charset="-122"/>
                <a:cs typeface="Libre Baskerville" pitchFamily="34" charset="-120"/>
              </a:rPr>
              <a:t>Enhancing Glaucoma Detection with Convolutional Neural Networks</a:t>
            </a:r>
            <a:endParaRPr lang="en-US" sz="6600" dirty="0"/>
          </a:p>
        </p:txBody>
      </p:sp>
    </p:spTree>
    <p:extLst>
      <p:ext uri="{BB962C8B-B14F-4D97-AF65-F5344CB8AC3E}">
        <p14:creationId xmlns:p14="http://schemas.microsoft.com/office/powerpoint/2010/main" val="153009087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8288F-BF77-F166-C007-612F1BA3DDB2}"/>
            </a:ext>
          </a:extLst>
        </p:cNvPr>
        <p:cNvGrpSpPr/>
        <p:nvPr/>
      </p:nvGrpSpPr>
      <p:grpSpPr>
        <a:xfrm>
          <a:off x="0" y="0"/>
          <a:ext cx="0" cy="0"/>
          <a:chOff x="0" y="0"/>
          <a:chExt cx="0" cy="0"/>
        </a:xfrm>
      </p:grpSpPr>
      <p:sp>
        <p:nvSpPr>
          <p:cNvPr id="32" name="Shape 1">
            <a:extLst>
              <a:ext uri="{FF2B5EF4-FFF2-40B4-BE49-F238E27FC236}">
                <a16:creationId xmlns:a16="http://schemas.microsoft.com/office/drawing/2014/main" id="{79B8AEE4-B43A-724B-81B7-1B7C25439B47}"/>
              </a:ext>
            </a:extLst>
          </p:cNvPr>
          <p:cNvSpPr/>
          <p:nvPr/>
        </p:nvSpPr>
        <p:spPr>
          <a:xfrm>
            <a:off x="6838106" y="2402235"/>
            <a:ext cx="4925269" cy="1423440"/>
          </a:xfrm>
          <a:prstGeom prst="roundRect">
            <a:avLst>
              <a:gd name="adj" fmla="val 7115"/>
            </a:avLst>
          </a:prstGeom>
          <a:solidFill>
            <a:srgbClr val="EAE8F3"/>
          </a:solidFill>
          <a:ln/>
        </p:spPr>
        <p:txBody>
          <a:bodyPr/>
          <a:lstStyle/>
          <a:p>
            <a:endParaRPr lang="en-US" sz="1500" dirty="0"/>
          </a:p>
        </p:txBody>
      </p:sp>
      <p:sp>
        <p:nvSpPr>
          <p:cNvPr id="33" name="Shape 1">
            <a:extLst>
              <a:ext uri="{FF2B5EF4-FFF2-40B4-BE49-F238E27FC236}">
                <a16:creationId xmlns:a16="http://schemas.microsoft.com/office/drawing/2014/main" id="{CB50F853-9DBE-D381-31C9-831DE8ECBE42}"/>
              </a:ext>
            </a:extLst>
          </p:cNvPr>
          <p:cNvSpPr/>
          <p:nvPr/>
        </p:nvSpPr>
        <p:spPr>
          <a:xfrm>
            <a:off x="6895256" y="4233046"/>
            <a:ext cx="4925269" cy="1423440"/>
          </a:xfrm>
          <a:prstGeom prst="roundRect">
            <a:avLst>
              <a:gd name="adj" fmla="val 7115"/>
            </a:avLst>
          </a:prstGeom>
          <a:solidFill>
            <a:srgbClr val="EAE8F3"/>
          </a:solidFill>
          <a:ln/>
        </p:spPr>
        <p:txBody>
          <a:bodyPr/>
          <a:lstStyle/>
          <a:p>
            <a:endParaRPr lang="en-US" sz="1500"/>
          </a:p>
        </p:txBody>
      </p:sp>
      <p:sp>
        <p:nvSpPr>
          <p:cNvPr id="31" name="Shape 1">
            <a:extLst>
              <a:ext uri="{FF2B5EF4-FFF2-40B4-BE49-F238E27FC236}">
                <a16:creationId xmlns:a16="http://schemas.microsoft.com/office/drawing/2014/main" id="{246746B3-6A2C-99D6-1D0C-81E0BB7C5CF7}"/>
              </a:ext>
            </a:extLst>
          </p:cNvPr>
          <p:cNvSpPr/>
          <p:nvPr/>
        </p:nvSpPr>
        <p:spPr>
          <a:xfrm>
            <a:off x="645020" y="4944766"/>
            <a:ext cx="4591895" cy="1423440"/>
          </a:xfrm>
          <a:prstGeom prst="roundRect">
            <a:avLst>
              <a:gd name="adj" fmla="val 7115"/>
            </a:avLst>
          </a:prstGeom>
          <a:solidFill>
            <a:srgbClr val="EAE8F3"/>
          </a:solidFill>
          <a:ln/>
        </p:spPr>
        <p:txBody>
          <a:bodyPr/>
          <a:lstStyle/>
          <a:p>
            <a:endParaRPr lang="en-US" sz="1500"/>
          </a:p>
        </p:txBody>
      </p:sp>
      <p:sp>
        <p:nvSpPr>
          <p:cNvPr id="30" name="Shape 1">
            <a:extLst>
              <a:ext uri="{FF2B5EF4-FFF2-40B4-BE49-F238E27FC236}">
                <a16:creationId xmlns:a16="http://schemas.microsoft.com/office/drawing/2014/main" id="{3BC4AFFF-F7C3-D54B-1DD8-DB7B804A6E20}"/>
              </a:ext>
            </a:extLst>
          </p:cNvPr>
          <p:cNvSpPr/>
          <p:nvPr/>
        </p:nvSpPr>
        <p:spPr>
          <a:xfrm>
            <a:off x="675034" y="3231631"/>
            <a:ext cx="4591895" cy="1423440"/>
          </a:xfrm>
          <a:prstGeom prst="roundRect">
            <a:avLst>
              <a:gd name="adj" fmla="val 7115"/>
            </a:avLst>
          </a:prstGeom>
          <a:solidFill>
            <a:srgbClr val="EAE8F3"/>
          </a:solidFill>
          <a:ln/>
        </p:spPr>
        <p:txBody>
          <a:bodyPr/>
          <a:lstStyle/>
          <a:p>
            <a:endParaRPr lang="en-US" sz="1500"/>
          </a:p>
        </p:txBody>
      </p:sp>
      <p:sp>
        <p:nvSpPr>
          <p:cNvPr id="29" name="Shape 1">
            <a:extLst>
              <a:ext uri="{FF2B5EF4-FFF2-40B4-BE49-F238E27FC236}">
                <a16:creationId xmlns:a16="http://schemas.microsoft.com/office/drawing/2014/main" id="{F2C36C3A-48E8-FACC-8479-36362FE96AC3}"/>
              </a:ext>
            </a:extLst>
          </p:cNvPr>
          <p:cNvSpPr/>
          <p:nvPr/>
        </p:nvSpPr>
        <p:spPr>
          <a:xfrm>
            <a:off x="704849" y="1491210"/>
            <a:ext cx="4591895" cy="1423440"/>
          </a:xfrm>
          <a:prstGeom prst="roundRect">
            <a:avLst>
              <a:gd name="adj" fmla="val 7115"/>
            </a:avLst>
          </a:prstGeom>
          <a:solidFill>
            <a:srgbClr val="EAE8F3"/>
          </a:solidFill>
          <a:ln/>
        </p:spPr>
        <p:txBody>
          <a:bodyPr/>
          <a:lstStyle/>
          <a:p>
            <a:endParaRPr lang="en-US" sz="1500"/>
          </a:p>
        </p:txBody>
      </p:sp>
      <p:sp>
        <p:nvSpPr>
          <p:cNvPr id="2" name="Text 0">
            <a:extLst>
              <a:ext uri="{FF2B5EF4-FFF2-40B4-BE49-F238E27FC236}">
                <a16:creationId xmlns:a16="http://schemas.microsoft.com/office/drawing/2014/main" id="{9791D425-EAB3-6A76-A720-DF47012BA3C6}"/>
              </a:ext>
            </a:extLst>
          </p:cNvPr>
          <p:cNvSpPr/>
          <p:nvPr/>
        </p:nvSpPr>
        <p:spPr>
          <a:xfrm>
            <a:off x="831204" y="495836"/>
            <a:ext cx="1814215" cy="523181"/>
          </a:xfrm>
          <a:prstGeom prst="rect">
            <a:avLst/>
          </a:prstGeom>
          <a:noFill/>
          <a:ln/>
        </p:spPr>
        <p:txBody>
          <a:bodyPr wrap="none" lIns="0" tIns="0" rIns="0" bIns="0" rtlCol="0" anchor="t"/>
          <a:lstStyle/>
          <a:p>
            <a:pPr>
              <a:lnSpc>
                <a:spcPts val="4083"/>
              </a:lnSpc>
            </a:pPr>
            <a:r>
              <a:rPr lang="en-US" sz="3292" dirty="0">
                <a:solidFill>
                  <a:srgbClr val="403CCF"/>
                </a:solidFill>
                <a:latin typeface="Libre Baskerville" pitchFamily="34" charset="0"/>
              </a:rPr>
              <a:t>Result</a:t>
            </a:r>
            <a:endParaRPr lang="en-US" sz="3292" dirty="0"/>
          </a:p>
        </p:txBody>
      </p:sp>
      <p:sp>
        <p:nvSpPr>
          <p:cNvPr id="3" name="Shape 1">
            <a:extLst>
              <a:ext uri="{FF2B5EF4-FFF2-40B4-BE49-F238E27FC236}">
                <a16:creationId xmlns:a16="http://schemas.microsoft.com/office/drawing/2014/main" id="{6000C322-C5A7-D8C2-A5D7-D06A058ECF11}"/>
              </a:ext>
            </a:extLst>
          </p:cNvPr>
          <p:cNvSpPr/>
          <p:nvPr/>
        </p:nvSpPr>
        <p:spPr>
          <a:xfrm>
            <a:off x="6086475" y="1384697"/>
            <a:ext cx="19050" cy="4946650"/>
          </a:xfrm>
          <a:prstGeom prst="roundRect">
            <a:avLst>
              <a:gd name="adj" fmla="val 131856"/>
            </a:avLst>
          </a:prstGeom>
          <a:solidFill>
            <a:srgbClr val="D0CED9"/>
          </a:solidFill>
          <a:ln/>
        </p:spPr>
        <p:txBody>
          <a:bodyPr/>
          <a:lstStyle/>
          <a:p>
            <a:endParaRPr lang="en-US" sz="1500"/>
          </a:p>
        </p:txBody>
      </p:sp>
      <p:sp>
        <p:nvSpPr>
          <p:cNvPr id="4" name="Shape 2">
            <a:extLst>
              <a:ext uri="{FF2B5EF4-FFF2-40B4-BE49-F238E27FC236}">
                <a16:creationId xmlns:a16="http://schemas.microsoft.com/office/drawing/2014/main" id="{8B8D6A92-EC60-F468-A63B-CD88CEBAC0B2}"/>
              </a:ext>
            </a:extLst>
          </p:cNvPr>
          <p:cNvSpPr/>
          <p:nvPr/>
        </p:nvSpPr>
        <p:spPr>
          <a:xfrm>
            <a:off x="5340598" y="1751807"/>
            <a:ext cx="586085" cy="19050"/>
          </a:xfrm>
          <a:prstGeom prst="roundRect">
            <a:avLst>
              <a:gd name="adj" fmla="val 131856"/>
            </a:avLst>
          </a:prstGeom>
          <a:solidFill>
            <a:srgbClr val="D0CED9"/>
          </a:solidFill>
          <a:ln/>
        </p:spPr>
        <p:txBody>
          <a:bodyPr/>
          <a:lstStyle/>
          <a:p>
            <a:endParaRPr lang="en-US" sz="1500"/>
          </a:p>
        </p:txBody>
      </p:sp>
      <p:sp>
        <p:nvSpPr>
          <p:cNvPr id="6" name="Text 4">
            <a:extLst>
              <a:ext uri="{FF2B5EF4-FFF2-40B4-BE49-F238E27FC236}">
                <a16:creationId xmlns:a16="http://schemas.microsoft.com/office/drawing/2014/main" id="{0BA1F917-5BE9-7552-557F-B4472B8FCDBE}"/>
              </a:ext>
            </a:extLst>
          </p:cNvPr>
          <p:cNvSpPr/>
          <p:nvPr/>
        </p:nvSpPr>
        <p:spPr>
          <a:xfrm>
            <a:off x="6039991" y="1635720"/>
            <a:ext cx="112018" cy="251222"/>
          </a:xfrm>
          <a:prstGeom prst="rect">
            <a:avLst/>
          </a:prstGeom>
          <a:noFill/>
          <a:ln/>
        </p:spPr>
        <p:txBody>
          <a:bodyPr wrap="none" lIns="0" tIns="0" rIns="0" bIns="0" rtlCol="0" anchor="t"/>
          <a:lstStyle/>
          <a:p>
            <a:pPr algn="ctr">
              <a:lnSpc>
                <a:spcPts val="1958"/>
              </a:lnSpc>
            </a:pPr>
            <a:endParaRPr lang="en-US" sz="1958" dirty="0"/>
          </a:p>
        </p:txBody>
      </p:sp>
      <p:sp>
        <p:nvSpPr>
          <p:cNvPr id="9" name="Shape 7">
            <a:extLst>
              <a:ext uri="{FF2B5EF4-FFF2-40B4-BE49-F238E27FC236}">
                <a16:creationId xmlns:a16="http://schemas.microsoft.com/office/drawing/2014/main" id="{8E4D245D-F27E-5DD1-E8BB-B7E90949017C}"/>
              </a:ext>
            </a:extLst>
          </p:cNvPr>
          <p:cNvSpPr/>
          <p:nvPr/>
        </p:nvSpPr>
        <p:spPr>
          <a:xfrm>
            <a:off x="6265317" y="2589014"/>
            <a:ext cx="586085" cy="19050"/>
          </a:xfrm>
          <a:prstGeom prst="roundRect">
            <a:avLst>
              <a:gd name="adj" fmla="val 131856"/>
            </a:avLst>
          </a:prstGeom>
          <a:solidFill>
            <a:srgbClr val="D0CED9"/>
          </a:solidFill>
          <a:ln/>
        </p:spPr>
        <p:txBody>
          <a:bodyPr/>
          <a:lstStyle/>
          <a:p>
            <a:endParaRPr lang="en-US" sz="1500"/>
          </a:p>
        </p:txBody>
      </p:sp>
      <p:sp>
        <p:nvSpPr>
          <p:cNvPr id="11" name="Text 9">
            <a:extLst>
              <a:ext uri="{FF2B5EF4-FFF2-40B4-BE49-F238E27FC236}">
                <a16:creationId xmlns:a16="http://schemas.microsoft.com/office/drawing/2014/main" id="{E052D846-F602-A9B3-F79F-CC8F83536E10}"/>
              </a:ext>
            </a:extLst>
          </p:cNvPr>
          <p:cNvSpPr/>
          <p:nvPr/>
        </p:nvSpPr>
        <p:spPr>
          <a:xfrm>
            <a:off x="6018560" y="2472928"/>
            <a:ext cx="154782" cy="251222"/>
          </a:xfrm>
          <a:prstGeom prst="rect">
            <a:avLst/>
          </a:prstGeom>
          <a:noFill/>
          <a:ln/>
        </p:spPr>
        <p:txBody>
          <a:bodyPr wrap="none" lIns="0" tIns="0" rIns="0" bIns="0" rtlCol="0" anchor="t"/>
          <a:lstStyle/>
          <a:p>
            <a:pPr algn="ctr">
              <a:lnSpc>
                <a:spcPts val="1958"/>
              </a:lnSpc>
            </a:pPr>
            <a:endParaRPr lang="en-US" sz="1958" dirty="0"/>
          </a:p>
        </p:txBody>
      </p:sp>
      <p:sp>
        <p:nvSpPr>
          <p:cNvPr id="14" name="Shape 12">
            <a:extLst>
              <a:ext uri="{FF2B5EF4-FFF2-40B4-BE49-F238E27FC236}">
                <a16:creationId xmlns:a16="http://schemas.microsoft.com/office/drawing/2014/main" id="{05532BE7-91DC-28F4-E76A-E24DB8A50297}"/>
              </a:ext>
            </a:extLst>
          </p:cNvPr>
          <p:cNvSpPr/>
          <p:nvPr/>
        </p:nvSpPr>
        <p:spPr>
          <a:xfrm>
            <a:off x="5340598" y="3556893"/>
            <a:ext cx="586085" cy="19050"/>
          </a:xfrm>
          <a:prstGeom prst="roundRect">
            <a:avLst>
              <a:gd name="adj" fmla="val 131856"/>
            </a:avLst>
          </a:prstGeom>
          <a:solidFill>
            <a:srgbClr val="D0CED9"/>
          </a:solidFill>
          <a:ln/>
        </p:spPr>
        <p:txBody>
          <a:bodyPr/>
          <a:lstStyle/>
          <a:p>
            <a:endParaRPr lang="en-US" sz="1500"/>
          </a:p>
        </p:txBody>
      </p:sp>
      <p:sp>
        <p:nvSpPr>
          <p:cNvPr id="19" name="Shape 17">
            <a:extLst>
              <a:ext uri="{FF2B5EF4-FFF2-40B4-BE49-F238E27FC236}">
                <a16:creationId xmlns:a16="http://schemas.microsoft.com/office/drawing/2014/main" id="{879DB0A6-F9D3-E0B0-53CA-DE64B0516646}"/>
              </a:ext>
            </a:extLst>
          </p:cNvPr>
          <p:cNvSpPr/>
          <p:nvPr/>
        </p:nvSpPr>
        <p:spPr>
          <a:xfrm>
            <a:off x="6265317" y="4524772"/>
            <a:ext cx="586085" cy="19050"/>
          </a:xfrm>
          <a:prstGeom prst="roundRect">
            <a:avLst>
              <a:gd name="adj" fmla="val 131856"/>
            </a:avLst>
          </a:prstGeom>
          <a:solidFill>
            <a:srgbClr val="D0CED9"/>
          </a:solidFill>
          <a:ln/>
        </p:spPr>
        <p:txBody>
          <a:bodyPr/>
          <a:lstStyle/>
          <a:p>
            <a:endParaRPr lang="en-US" sz="1500"/>
          </a:p>
        </p:txBody>
      </p:sp>
      <p:sp>
        <p:nvSpPr>
          <p:cNvPr id="24" name="Shape 22">
            <a:extLst>
              <a:ext uri="{FF2B5EF4-FFF2-40B4-BE49-F238E27FC236}">
                <a16:creationId xmlns:a16="http://schemas.microsoft.com/office/drawing/2014/main" id="{963EE7C7-7037-AC7A-9C04-7D0C35AEE8F3}"/>
              </a:ext>
            </a:extLst>
          </p:cNvPr>
          <p:cNvSpPr/>
          <p:nvPr/>
        </p:nvSpPr>
        <p:spPr>
          <a:xfrm>
            <a:off x="5340598" y="5358706"/>
            <a:ext cx="586085" cy="19050"/>
          </a:xfrm>
          <a:prstGeom prst="roundRect">
            <a:avLst>
              <a:gd name="adj" fmla="val 131856"/>
            </a:avLst>
          </a:prstGeom>
          <a:solidFill>
            <a:srgbClr val="D0CED9"/>
          </a:solidFill>
          <a:ln/>
        </p:spPr>
        <p:txBody>
          <a:bodyPr/>
          <a:lstStyle/>
          <a:p>
            <a:endParaRPr lang="en-US" sz="1500"/>
          </a:p>
        </p:txBody>
      </p:sp>
      <p:sp>
        <p:nvSpPr>
          <p:cNvPr id="34" name="TextBox 33">
            <a:extLst>
              <a:ext uri="{FF2B5EF4-FFF2-40B4-BE49-F238E27FC236}">
                <a16:creationId xmlns:a16="http://schemas.microsoft.com/office/drawing/2014/main" id="{6C998116-FFCE-1E2D-5977-54F403A4C804}"/>
              </a:ext>
            </a:extLst>
          </p:cNvPr>
          <p:cNvSpPr txBox="1"/>
          <p:nvPr/>
        </p:nvSpPr>
        <p:spPr>
          <a:xfrm>
            <a:off x="962658" y="1886942"/>
            <a:ext cx="1775780" cy="553998"/>
          </a:xfrm>
          <a:prstGeom prst="rect">
            <a:avLst/>
          </a:prstGeom>
          <a:noFill/>
        </p:spPr>
        <p:txBody>
          <a:bodyPr wrap="square" rtlCol="0">
            <a:spAutoFit/>
          </a:bodyPr>
          <a:lstStyle/>
          <a:p>
            <a:r>
              <a:rPr lang="en-US" sz="3000" dirty="0"/>
              <a:t>Accuracy</a:t>
            </a:r>
          </a:p>
        </p:txBody>
      </p:sp>
      <p:sp>
        <p:nvSpPr>
          <p:cNvPr id="5" name="TextBox 4">
            <a:extLst>
              <a:ext uri="{FF2B5EF4-FFF2-40B4-BE49-F238E27FC236}">
                <a16:creationId xmlns:a16="http://schemas.microsoft.com/office/drawing/2014/main" id="{AF7AB34E-3D57-1104-E2C7-97532BE4D584}"/>
              </a:ext>
            </a:extLst>
          </p:cNvPr>
          <p:cNvSpPr txBox="1"/>
          <p:nvPr/>
        </p:nvSpPr>
        <p:spPr>
          <a:xfrm>
            <a:off x="3022508" y="1925931"/>
            <a:ext cx="1775780" cy="553998"/>
          </a:xfrm>
          <a:prstGeom prst="rect">
            <a:avLst/>
          </a:prstGeom>
          <a:noFill/>
        </p:spPr>
        <p:txBody>
          <a:bodyPr wrap="square" rtlCol="0">
            <a:spAutoFit/>
          </a:bodyPr>
          <a:lstStyle/>
          <a:p>
            <a:pPr algn="ctr"/>
            <a:r>
              <a:rPr lang="en-US" sz="3000" dirty="0"/>
              <a:t>0.9717</a:t>
            </a:r>
          </a:p>
        </p:txBody>
      </p:sp>
      <p:sp>
        <p:nvSpPr>
          <p:cNvPr id="7" name="TextBox 6">
            <a:extLst>
              <a:ext uri="{FF2B5EF4-FFF2-40B4-BE49-F238E27FC236}">
                <a16:creationId xmlns:a16="http://schemas.microsoft.com/office/drawing/2014/main" id="{DCF208F9-ADA4-95CB-BD70-C307AE99A01D}"/>
              </a:ext>
            </a:extLst>
          </p:cNvPr>
          <p:cNvSpPr txBox="1"/>
          <p:nvPr/>
        </p:nvSpPr>
        <p:spPr>
          <a:xfrm>
            <a:off x="974247" y="3598741"/>
            <a:ext cx="1900058" cy="1046440"/>
          </a:xfrm>
          <a:prstGeom prst="rect">
            <a:avLst/>
          </a:prstGeom>
          <a:noFill/>
        </p:spPr>
        <p:txBody>
          <a:bodyPr wrap="square" rtlCol="0">
            <a:spAutoFit/>
          </a:bodyPr>
          <a:lstStyle/>
          <a:p>
            <a:r>
              <a:rPr lang="en-US" sz="3200" dirty="0"/>
              <a:t>Precision</a:t>
            </a:r>
          </a:p>
          <a:p>
            <a:endParaRPr lang="en-US" sz="3000" dirty="0"/>
          </a:p>
        </p:txBody>
      </p:sp>
      <p:sp>
        <p:nvSpPr>
          <p:cNvPr id="8" name="TextBox 7">
            <a:extLst>
              <a:ext uri="{FF2B5EF4-FFF2-40B4-BE49-F238E27FC236}">
                <a16:creationId xmlns:a16="http://schemas.microsoft.com/office/drawing/2014/main" id="{6E932DDD-DA0C-C586-B403-83F238AB5FE4}"/>
              </a:ext>
            </a:extLst>
          </p:cNvPr>
          <p:cNvSpPr txBox="1"/>
          <p:nvPr/>
        </p:nvSpPr>
        <p:spPr>
          <a:xfrm>
            <a:off x="3034097" y="3637730"/>
            <a:ext cx="1775780" cy="553998"/>
          </a:xfrm>
          <a:prstGeom prst="rect">
            <a:avLst/>
          </a:prstGeom>
          <a:noFill/>
        </p:spPr>
        <p:txBody>
          <a:bodyPr wrap="square" rtlCol="0">
            <a:spAutoFit/>
          </a:bodyPr>
          <a:lstStyle/>
          <a:p>
            <a:pPr algn="ctr"/>
            <a:r>
              <a:rPr lang="en-US" sz="3000" dirty="0"/>
              <a:t>0.9561</a:t>
            </a:r>
          </a:p>
        </p:txBody>
      </p:sp>
      <p:sp>
        <p:nvSpPr>
          <p:cNvPr id="10" name="TextBox 9">
            <a:extLst>
              <a:ext uri="{FF2B5EF4-FFF2-40B4-BE49-F238E27FC236}">
                <a16:creationId xmlns:a16="http://schemas.microsoft.com/office/drawing/2014/main" id="{95A5FE38-9AD4-642F-8EEB-5B6EFDA6D25E}"/>
              </a:ext>
            </a:extLst>
          </p:cNvPr>
          <p:cNvSpPr txBox="1"/>
          <p:nvPr/>
        </p:nvSpPr>
        <p:spPr>
          <a:xfrm>
            <a:off x="962658" y="5313903"/>
            <a:ext cx="1900058" cy="1046440"/>
          </a:xfrm>
          <a:prstGeom prst="rect">
            <a:avLst/>
          </a:prstGeom>
          <a:noFill/>
        </p:spPr>
        <p:txBody>
          <a:bodyPr wrap="square" rtlCol="0">
            <a:spAutoFit/>
          </a:bodyPr>
          <a:lstStyle/>
          <a:p>
            <a:r>
              <a:rPr lang="en-US" sz="3200" dirty="0"/>
              <a:t>Recall</a:t>
            </a:r>
          </a:p>
          <a:p>
            <a:endParaRPr lang="en-US" sz="3000" dirty="0"/>
          </a:p>
        </p:txBody>
      </p:sp>
      <p:sp>
        <p:nvSpPr>
          <p:cNvPr id="12" name="TextBox 11">
            <a:extLst>
              <a:ext uri="{FF2B5EF4-FFF2-40B4-BE49-F238E27FC236}">
                <a16:creationId xmlns:a16="http://schemas.microsoft.com/office/drawing/2014/main" id="{F34F1D33-9FBC-2BCE-C7FA-99B9039D6812}"/>
              </a:ext>
            </a:extLst>
          </p:cNvPr>
          <p:cNvSpPr txBox="1"/>
          <p:nvPr/>
        </p:nvSpPr>
        <p:spPr>
          <a:xfrm>
            <a:off x="3034097" y="5301864"/>
            <a:ext cx="1775780" cy="553998"/>
          </a:xfrm>
          <a:prstGeom prst="rect">
            <a:avLst/>
          </a:prstGeom>
          <a:noFill/>
        </p:spPr>
        <p:txBody>
          <a:bodyPr wrap="square" rtlCol="0">
            <a:spAutoFit/>
          </a:bodyPr>
          <a:lstStyle/>
          <a:p>
            <a:pPr algn="ctr"/>
            <a:r>
              <a:rPr lang="en-US" sz="3000" dirty="0"/>
              <a:t>0.9909</a:t>
            </a:r>
          </a:p>
        </p:txBody>
      </p:sp>
      <p:sp>
        <p:nvSpPr>
          <p:cNvPr id="13" name="TextBox 12">
            <a:extLst>
              <a:ext uri="{FF2B5EF4-FFF2-40B4-BE49-F238E27FC236}">
                <a16:creationId xmlns:a16="http://schemas.microsoft.com/office/drawing/2014/main" id="{6FFB7D87-60FB-C366-412C-B279A089FD8C}"/>
              </a:ext>
            </a:extLst>
          </p:cNvPr>
          <p:cNvSpPr txBox="1"/>
          <p:nvPr/>
        </p:nvSpPr>
        <p:spPr>
          <a:xfrm>
            <a:off x="7241696" y="2836956"/>
            <a:ext cx="1775780" cy="584775"/>
          </a:xfrm>
          <a:prstGeom prst="rect">
            <a:avLst/>
          </a:prstGeom>
          <a:noFill/>
        </p:spPr>
        <p:txBody>
          <a:bodyPr wrap="square" rtlCol="0">
            <a:spAutoFit/>
          </a:bodyPr>
          <a:lstStyle/>
          <a:p>
            <a:r>
              <a:rPr lang="en-US" sz="3200" dirty="0"/>
              <a:t>F1-Score</a:t>
            </a:r>
          </a:p>
        </p:txBody>
      </p:sp>
      <p:sp>
        <p:nvSpPr>
          <p:cNvPr id="15" name="TextBox 14">
            <a:extLst>
              <a:ext uri="{FF2B5EF4-FFF2-40B4-BE49-F238E27FC236}">
                <a16:creationId xmlns:a16="http://schemas.microsoft.com/office/drawing/2014/main" id="{99D9AFCF-597B-750F-810B-9A9198272414}"/>
              </a:ext>
            </a:extLst>
          </p:cNvPr>
          <p:cNvSpPr txBox="1"/>
          <p:nvPr/>
        </p:nvSpPr>
        <p:spPr>
          <a:xfrm>
            <a:off x="9590265" y="2914650"/>
            <a:ext cx="1775780" cy="553998"/>
          </a:xfrm>
          <a:prstGeom prst="rect">
            <a:avLst/>
          </a:prstGeom>
          <a:noFill/>
        </p:spPr>
        <p:txBody>
          <a:bodyPr wrap="square" rtlCol="0">
            <a:spAutoFit/>
          </a:bodyPr>
          <a:lstStyle/>
          <a:p>
            <a:pPr algn="ctr"/>
            <a:r>
              <a:rPr lang="en-US" sz="3000" dirty="0"/>
              <a:t>0.9732</a:t>
            </a:r>
          </a:p>
        </p:txBody>
      </p:sp>
      <p:sp>
        <p:nvSpPr>
          <p:cNvPr id="16" name="TextBox 15">
            <a:extLst>
              <a:ext uri="{FF2B5EF4-FFF2-40B4-BE49-F238E27FC236}">
                <a16:creationId xmlns:a16="http://schemas.microsoft.com/office/drawing/2014/main" id="{5A822DCC-D75D-8EBF-0E77-BD983CC1426E}"/>
              </a:ext>
            </a:extLst>
          </p:cNvPr>
          <p:cNvSpPr txBox="1"/>
          <p:nvPr/>
        </p:nvSpPr>
        <p:spPr>
          <a:xfrm>
            <a:off x="7385673" y="4668584"/>
            <a:ext cx="1775780" cy="584775"/>
          </a:xfrm>
          <a:prstGeom prst="rect">
            <a:avLst/>
          </a:prstGeom>
          <a:noFill/>
        </p:spPr>
        <p:txBody>
          <a:bodyPr wrap="square" rtlCol="0">
            <a:spAutoFit/>
          </a:bodyPr>
          <a:lstStyle/>
          <a:p>
            <a:r>
              <a:rPr lang="en-US" sz="3200" dirty="0" err="1"/>
              <a:t>Auc</a:t>
            </a:r>
            <a:r>
              <a:rPr lang="en-US" sz="3200" dirty="0"/>
              <a:t>-Roc</a:t>
            </a:r>
          </a:p>
        </p:txBody>
      </p:sp>
      <p:sp>
        <p:nvSpPr>
          <p:cNvPr id="17" name="TextBox 16">
            <a:extLst>
              <a:ext uri="{FF2B5EF4-FFF2-40B4-BE49-F238E27FC236}">
                <a16:creationId xmlns:a16="http://schemas.microsoft.com/office/drawing/2014/main" id="{FBC2AEAE-F2BA-42D8-88F8-B58881305CAD}"/>
              </a:ext>
            </a:extLst>
          </p:cNvPr>
          <p:cNvSpPr txBox="1"/>
          <p:nvPr/>
        </p:nvSpPr>
        <p:spPr>
          <a:xfrm>
            <a:off x="9436412" y="4709914"/>
            <a:ext cx="1775780" cy="553998"/>
          </a:xfrm>
          <a:prstGeom prst="rect">
            <a:avLst/>
          </a:prstGeom>
          <a:noFill/>
        </p:spPr>
        <p:txBody>
          <a:bodyPr wrap="square" rtlCol="0">
            <a:spAutoFit/>
          </a:bodyPr>
          <a:lstStyle/>
          <a:p>
            <a:pPr algn="ctr"/>
            <a:r>
              <a:rPr lang="en-US" sz="3000" dirty="0"/>
              <a:t>0.9987</a:t>
            </a:r>
          </a:p>
        </p:txBody>
      </p:sp>
    </p:spTree>
    <p:extLst>
      <p:ext uri="{BB962C8B-B14F-4D97-AF65-F5344CB8AC3E}">
        <p14:creationId xmlns:p14="http://schemas.microsoft.com/office/powerpoint/2010/main" val="41785438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B1E63-6E99-283C-92AC-8D19EF4D5E52}"/>
            </a:ext>
          </a:extLst>
        </p:cNvPr>
        <p:cNvGrpSpPr/>
        <p:nvPr/>
      </p:nvGrpSpPr>
      <p:grpSpPr>
        <a:xfrm>
          <a:off x="0" y="0"/>
          <a:ext cx="0" cy="0"/>
          <a:chOff x="0" y="0"/>
          <a:chExt cx="0" cy="0"/>
        </a:xfrm>
      </p:grpSpPr>
      <p:sp>
        <p:nvSpPr>
          <p:cNvPr id="29" name="Shape 1">
            <a:extLst>
              <a:ext uri="{FF2B5EF4-FFF2-40B4-BE49-F238E27FC236}">
                <a16:creationId xmlns:a16="http://schemas.microsoft.com/office/drawing/2014/main" id="{F237DC9D-0852-6325-C111-246611B2D952}"/>
              </a:ext>
            </a:extLst>
          </p:cNvPr>
          <p:cNvSpPr/>
          <p:nvPr/>
        </p:nvSpPr>
        <p:spPr>
          <a:xfrm>
            <a:off x="704849" y="1019017"/>
            <a:ext cx="10735311" cy="5343147"/>
          </a:xfrm>
          <a:prstGeom prst="roundRect">
            <a:avLst>
              <a:gd name="adj" fmla="val 7115"/>
            </a:avLst>
          </a:prstGeom>
          <a:solidFill>
            <a:srgbClr val="EAE8F3"/>
          </a:solidFill>
          <a:ln/>
        </p:spPr>
        <p:txBody>
          <a:bodyPr/>
          <a:lstStyle/>
          <a:p>
            <a:endParaRPr lang="en-US" sz="1500"/>
          </a:p>
        </p:txBody>
      </p:sp>
      <p:sp>
        <p:nvSpPr>
          <p:cNvPr id="2" name="Text 0">
            <a:extLst>
              <a:ext uri="{FF2B5EF4-FFF2-40B4-BE49-F238E27FC236}">
                <a16:creationId xmlns:a16="http://schemas.microsoft.com/office/drawing/2014/main" id="{1A019C2E-3394-7EA1-08BD-2064841E9E7E}"/>
              </a:ext>
            </a:extLst>
          </p:cNvPr>
          <p:cNvSpPr/>
          <p:nvPr/>
        </p:nvSpPr>
        <p:spPr>
          <a:xfrm>
            <a:off x="831204" y="495836"/>
            <a:ext cx="1814215" cy="523181"/>
          </a:xfrm>
          <a:prstGeom prst="rect">
            <a:avLst/>
          </a:prstGeom>
          <a:noFill/>
          <a:ln/>
        </p:spPr>
        <p:txBody>
          <a:bodyPr wrap="none" lIns="0" tIns="0" rIns="0" bIns="0" rtlCol="0" anchor="t"/>
          <a:lstStyle/>
          <a:p>
            <a:pPr>
              <a:lnSpc>
                <a:spcPts val="4083"/>
              </a:lnSpc>
            </a:pPr>
            <a:r>
              <a:rPr lang="en-US" sz="3292" dirty="0">
                <a:solidFill>
                  <a:srgbClr val="403CCF"/>
                </a:solidFill>
                <a:latin typeface="Libre Baskerville" pitchFamily="34" charset="0"/>
              </a:rPr>
              <a:t>Result</a:t>
            </a:r>
            <a:endParaRPr lang="en-US" sz="3292" dirty="0"/>
          </a:p>
        </p:txBody>
      </p:sp>
      <p:sp>
        <p:nvSpPr>
          <p:cNvPr id="6" name="Text 4">
            <a:extLst>
              <a:ext uri="{FF2B5EF4-FFF2-40B4-BE49-F238E27FC236}">
                <a16:creationId xmlns:a16="http://schemas.microsoft.com/office/drawing/2014/main" id="{0A72396D-AAC7-4015-7092-F1FBF200B47B}"/>
              </a:ext>
            </a:extLst>
          </p:cNvPr>
          <p:cNvSpPr/>
          <p:nvPr/>
        </p:nvSpPr>
        <p:spPr>
          <a:xfrm>
            <a:off x="6039991" y="1635720"/>
            <a:ext cx="112018" cy="251222"/>
          </a:xfrm>
          <a:prstGeom prst="rect">
            <a:avLst/>
          </a:prstGeom>
          <a:noFill/>
          <a:ln/>
        </p:spPr>
        <p:txBody>
          <a:bodyPr wrap="none" lIns="0" tIns="0" rIns="0" bIns="0" rtlCol="0" anchor="t"/>
          <a:lstStyle/>
          <a:p>
            <a:pPr algn="ctr">
              <a:lnSpc>
                <a:spcPts val="1958"/>
              </a:lnSpc>
            </a:pPr>
            <a:endParaRPr lang="en-US" sz="1958" dirty="0"/>
          </a:p>
        </p:txBody>
      </p:sp>
      <p:sp>
        <p:nvSpPr>
          <p:cNvPr id="11" name="Text 9">
            <a:extLst>
              <a:ext uri="{FF2B5EF4-FFF2-40B4-BE49-F238E27FC236}">
                <a16:creationId xmlns:a16="http://schemas.microsoft.com/office/drawing/2014/main" id="{816D3EF1-EC1B-4401-4290-7C4E74385497}"/>
              </a:ext>
            </a:extLst>
          </p:cNvPr>
          <p:cNvSpPr/>
          <p:nvPr/>
        </p:nvSpPr>
        <p:spPr>
          <a:xfrm>
            <a:off x="6018560" y="2472928"/>
            <a:ext cx="154782" cy="251222"/>
          </a:xfrm>
          <a:prstGeom prst="rect">
            <a:avLst/>
          </a:prstGeom>
          <a:noFill/>
          <a:ln/>
        </p:spPr>
        <p:txBody>
          <a:bodyPr wrap="none" lIns="0" tIns="0" rIns="0" bIns="0" rtlCol="0" anchor="t"/>
          <a:lstStyle/>
          <a:p>
            <a:pPr algn="ctr">
              <a:lnSpc>
                <a:spcPts val="1958"/>
              </a:lnSpc>
            </a:pPr>
            <a:endParaRPr lang="en-US" sz="1958" dirty="0"/>
          </a:p>
        </p:txBody>
      </p:sp>
      <p:sp>
        <p:nvSpPr>
          <p:cNvPr id="5" name="TextBox 4">
            <a:extLst>
              <a:ext uri="{FF2B5EF4-FFF2-40B4-BE49-F238E27FC236}">
                <a16:creationId xmlns:a16="http://schemas.microsoft.com/office/drawing/2014/main" id="{1498227B-E87E-8390-BE90-B3AB0C2EDEC4}"/>
              </a:ext>
            </a:extLst>
          </p:cNvPr>
          <p:cNvSpPr txBox="1"/>
          <p:nvPr/>
        </p:nvSpPr>
        <p:spPr>
          <a:xfrm>
            <a:off x="5235620" y="6061530"/>
            <a:ext cx="1875443" cy="307777"/>
          </a:xfrm>
          <a:prstGeom prst="rect">
            <a:avLst/>
          </a:prstGeom>
          <a:noFill/>
        </p:spPr>
        <p:txBody>
          <a:bodyPr wrap="square" rtlCol="0">
            <a:spAutoFit/>
          </a:bodyPr>
          <a:lstStyle/>
          <a:p>
            <a:r>
              <a:rPr lang="en-US" sz="1400" dirty="0"/>
              <a:t>Fig: Confusion Matrix </a:t>
            </a:r>
          </a:p>
        </p:txBody>
      </p:sp>
      <p:pic>
        <p:nvPicPr>
          <p:cNvPr id="1026" name="Picture 2">
            <a:extLst>
              <a:ext uri="{FF2B5EF4-FFF2-40B4-BE49-F238E27FC236}">
                <a16:creationId xmlns:a16="http://schemas.microsoft.com/office/drawing/2014/main" id="{1E44DF4D-0BE5-A56C-937B-3CEADE3C2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231" y="1062262"/>
            <a:ext cx="5933440" cy="4999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8500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5CF3D-AA0C-6BB7-C8EB-0ED412074F9D}"/>
            </a:ext>
          </a:extLst>
        </p:cNvPr>
        <p:cNvGrpSpPr/>
        <p:nvPr/>
      </p:nvGrpSpPr>
      <p:grpSpPr>
        <a:xfrm>
          <a:off x="0" y="0"/>
          <a:ext cx="0" cy="0"/>
          <a:chOff x="0" y="0"/>
          <a:chExt cx="0" cy="0"/>
        </a:xfrm>
      </p:grpSpPr>
      <p:sp>
        <p:nvSpPr>
          <p:cNvPr id="29" name="Text 0">
            <a:extLst>
              <a:ext uri="{FF2B5EF4-FFF2-40B4-BE49-F238E27FC236}">
                <a16:creationId xmlns:a16="http://schemas.microsoft.com/office/drawing/2014/main" id="{FF1E7C06-90F3-EACA-65D9-590BF294A1ED}"/>
              </a:ext>
            </a:extLst>
          </p:cNvPr>
          <p:cNvSpPr/>
          <p:nvPr/>
        </p:nvSpPr>
        <p:spPr>
          <a:xfrm>
            <a:off x="247690" y="137755"/>
            <a:ext cx="9931122" cy="708779"/>
          </a:xfrm>
          <a:prstGeom prst="rect">
            <a:avLst/>
          </a:prstGeom>
          <a:noFill/>
          <a:ln/>
        </p:spPr>
        <p:txBody>
          <a:bodyPr wrap="non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Key Takeaways &amp; The Road Ahead</a:t>
            </a:r>
            <a:endParaRPr lang="en-US" sz="4450" dirty="0"/>
          </a:p>
        </p:txBody>
      </p:sp>
      <p:sp>
        <p:nvSpPr>
          <p:cNvPr id="30" name="Shape 1">
            <a:extLst>
              <a:ext uri="{FF2B5EF4-FFF2-40B4-BE49-F238E27FC236}">
                <a16:creationId xmlns:a16="http://schemas.microsoft.com/office/drawing/2014/main" id="{78086CFC-0003-CEE3-CD28-9BF06D52F7C3}"/>
              </a:ext>
            </a:extLst>
          </p:cNvPr>
          <p:cNvSpPr/>
          <p:nvPr/>
        </p:nvSpPr>
        <p:spPr>
          <a:xfrm>
            <a:off x="247690" y="1438274"/>
            <a:ext cx="6447750" cy="1477646"/>
          </a:xfrm>
          <a:prstGeom prst="roundRect">
            <a:avLst>
              <a:gd name="adj" fmla="val 1674"/>
            </a:avLst>
          </a:prstGeom>
          <a:solidFill>
            <a:srgbClr val="EAE8F3"/>
          </a:solidFill>
          <a:ln/>
        </p:spPr>
        <p:txBody>
          <a:bodyPr/>
          <a:lstStyle/>
          <a:p>
            <a:pPr algn="just"/>
            <a:r>
              <a:rPr lang="en-US" dirty="0"/>
              <a:t>Classical machine learning models like SVMs and Decision Trees require extensive feature engineering and lack robustness across diverse datasets, limiting real-world applicability.</a:t>
            </a:r>
          </a:p>
        </p:txBody>
      </p:sp>
      <p:sp>
        <p:nvSpPr>
          <p:cNvPr id="31" name="Text 2">
            <a:extLst>
              <a:ext uri="{FF2B5EF4-FFF2-40B4-BE49-F238E27FC236}">
                <a16:creationId xmlns:a16="http://schemas.microsoft.com/office/drawing/2014/main" id="{93F977D7-3475-9742-614B-5A5481E94D3E}"/>
              </a:ext>
            </a:extLst>
          </p:cNvPr>
          <p:cNvSpPr/>
          <p:nvPr/>
        </p:nvSpPr>
        <p:spPr>
          <a:xfrm>
            <a:off x="474504" y="2089785"/>
            <a:ext cx="126444" cy="453509"/>
          </a:xfrm>
          <a:prstGeom prst="rect">
            <a:avLst/>
          </a:prstGeom>
          <a:noFill/>
          <a:ln/>
        </p:spPr>
        <p:txBody>
          <a:bodyPr wrap="none" lIns="0" tIns="0" rIns="0" bIns="0" rtlCol="0" anchor="t"/>
          <a:lstStyle/>
          <a:p>
            <a:pPr marL="0" indent="0" algn="ctr">
              <a:lnSpc>
                <a:spcPts val="3550"/>
              </a:lnSpc>
              <a:buNone/>
            </a:pPr>
            <a:endParaRPr lang="en-US" sz="2200" dirty="0"/>
          </a:p>
        </p:txBody>
      </p:sp>
      <p:sp>
        <p:nvSpPr>
          <p:cNvPr id="32" name="Text 3">
            <a:extLst>
              <a:ext uri="{FF2B5EF4-FFF2-40B4-BE49-F238E27FC236}">
                <a16:creationId xmlns:a16="http://schemas.microsoft.com/office/drawing/2014/main" id="{3168AE40-B962-9EC8-92F6-D64FE9ED636D}"/>
              </a:ext>
            </a:extLst>
          </p:cNvPr>
          <p:cNvSpPr/>
          <p:nvPr/>
        </p:nvSpPr>
        <p:spPr>
          <a:xfrm>
            <a:off x="5213251" y="95511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Main Findings</a:t>
            </a:r>
            <a:endParaRPr lang="en-US" sz="2200" dirty="0"/>
          </a:p>
        </p:txBody>
      </p:sp>
      <p:sp>
        <p:nvSpPr>
          <p:cNvPr id="33" name="Text 4">
            <a:extLst>
              <a:ext uri="{FF2B5EF4-FFF2-40B4-BE49-F238E27FC236}">
                <a16:creationId xmlns:a16="http://schemas.microsoft.com/office/drawing/2014/main" id="{AF137F1A-D0E4-8048-4F4F-60FEA12E9A13}"/>
              </a:ext>
            </a:extLst>
          </p:cNvPr>
          <p:cNvSpPr/>
          <p:nvPr/>
        </p:nvSpPr>
        <p:spPr>
          <a:xfrm>
            <a:off x="827762" y="1319569"/>
            <a:ext cx="10763290" cy="5272406"/>
          </a:xfrm>
          <a:prstGeom prst="rect">
            <a:avLst/>
          </a:prstGeom>
          <a:noFill/>
          <a:ln/>
        </p:spPr>
        <p:txBody>
          <a:bodyPr wrap="square" lIns="0" tIns="0" rIns="0" bIns="0" rtlCol="0" anchor="t"/>
          <a:lstStyle/>
          <a:p>
            <a:pPr algn="l">
              <a:lnSpc>
                <a:spcPts val="2850"/>
              </a:lnSpc>
            </a:pPr>
            <a:endParaRPr lang="en-US" sz="1750" dirty="0"/>
          </a:p>
        </p:txBody>
      </p:sp>
      <p:sp>
        <p:nvSpPr>
          <p:cNvPr id="2" name="Shape 1">
            <a:extLst>
              <a:ext uri="{FF2B5EF4-FFF2-40B4-BE49-F238E27FC236}">
                <a16:creationId xmlns:a16="http://schemas.microsoft.com/office/drawing/2014/main" id="{9055E6E8-1EBE-31EB-4D4A-D021B8183432}"/>
              </a:ext>
            </a:extLst>
          </p:cNvPr>
          <p:cNvSpPr/>
          <p:nvPr/>
        </p:nvSpPr>
        <p:spPr>
          <a:xfrm>
            <a:off x="247690" y="3121293"/>
            <a:ext cx="6447750" cy="1240790"/>
          </a:xfrm>
          <a:prstGeom prst="roundRect">
            <a:avLst>
              <a:gd name="adj" fmla="val 1674"/>
            </a:avLst>
          </a:prstGeom>
          <a:solidFill>
            <a:srgbClr val="EAE8F3"/>
          </a:solidFill>
          <a:ln/>
        </p:spPr>
        <p:txBody>
          <a:bodyPr/>
          <a:lstStyle/>
          <a:p>
            <a:pPr algn="just"/>
            <a:r>
              <a:rPr lang="en-US" dirty="0"/>
              <a:t>Deep learning approaches, especially CNNs, overcome manual feature extraction but face challenges like computational inefficiency, making them unsuitable for resource-constrained settings.</a:t>
            </a:r>
          </a:p>
        </p:txBody>
      </p:sp>
      <p:sp>
        <p:nvSpPr>
          <p:cNvPr id="3" name="Shape 1">
            <a:extLst>
              <a:ext uri="{FF2B5EF4-FFF2-40B4-BE49-F238E27FC236}">
                <a16:creationId xmlns:a16="http://schemas.microsoft.com/office/drawing/2014/main" id="{C6BC9855-8552-2F55-8160-0C5792FE41FB}"/>
              </a:ext>
            </a:extLst>
          </p:cNvPr>
          <p:cNvSpPr/>
          <p:nvPr/>
        </p:nvSpPr>
        <p:spPr>
          <a:xfrm>
            <a:off x="7100888" y="1438275"/>
            <a:ext cx="4843422" cy="2341246"/>
          </a:xfrm>
          <a:prstGeom prst="roundRect">
            <a:avLst>
              <a:gd name="adj" fmla="val 1674"/>
            </a:avLst>
          </a:prstGeom>
          <a:solidFill>
            <a:srgbClr val="EAE8F3"/>
          </a:solidFill>
          <a:ln/>
        </p:spPr>
        <p:txBody>
          <a:bodyPr/>
          <a:lstStyle/>
          <a:p>
            <a:r>
              <a:rPr lang="en-US" dirty="0"/>
              <a:t>Confusion matrix highlights the model's robust classification with minimal misclassifications.  </a:t>
            </a:r>
          </a:p>
        </p:txBody>
      </p:sp>
      <p:sp>
        <p:nvSpPr>
          <p:cNvPr id="4" name="Shape 1">
            <a:extLst>
              <a:ext uri="{FF2B5EF4-FFF2-40B4-BE49-F238E27FC236}">
                <a16:creationId xmlns:a16="http://schemas.microsoft.com/office/drawing/2014/main" id="{2046BB48-06EB-6DFB-89F2-AC87D1E7F868}"/>
              </a:ext>
            </a:extLst>
          </p:cNvPr>
          <p:cNvSpPr/>
          <p:nvPr/>
        </p:nvSpPr>
        <p:spPr>
          <a:xfrm>
            <a:off x="247690" y="4567455"/>
            <a:ext cx="6447750" cy="2152789"/>
          </a:xfrm>
          <a:prstGeom prst="roundRect">
            <a:avLst>
              <a:gd name="adj" fmla="val 1674"/>
            </a:avLst>
          </a:prstGeom>
          <a:solidFill>
            <a:srgbClr val="EAE8F3"/>
          </a:solidFill>
          <a:ln/>
        </p:spPr>
        <p:txBody>
          <a:bodyPr/>
          <a:lstStyle/>
          <a:p>
            <a:pPr algn="just"/>
            <a:r>
              <a:rPr lang="en-US" dirty="0"/>
              <a:t>Our proposed model achieved excellent performance metrics for glaucoma detection:  </a:t>
            </a:r>
          </a:p>
          <a:p>
            <a:pPr lvl="4" algn="just"/>
            <a:r>
              <a:rPr lang="en-US" dirty="0"/>
              <a:t>  Accuracy: 97.17%  </a:t>
            </a:r>
          </a:p>
          <a:p>
            <a:pPr lvl="4" algn="just"/>
            <a:r>
              <a:rPr lang="en-US" dirty="0"/>
              <a:t>  Precision: 95.61%  </a:t>
            </a:r>
          </a:p>
          <a:p>
            <a:pPr lvl="4" algn="just"/>
            <a:r>
              <a:rPr lang="en-US" dirty="0"/>
              <a:t>  Recall: 99.09%  </a:t>
            </a:r>
          </a:p>
          <a:p>
            <a:pPr lvl="4" algn="just"/>
            <a:r>
              <a:rPr lang="en-US" dirty="0"/>
              <a:t>  F1-score: 97.32%  </a:t>
            </a:r>
          </a:p>
          <a:p>
            <a:pPr lvl="4" algn="just"/>
            <a:r>
              <a:rPr lang="en-US" dirty="0"/>
              <a:t>  AUC-ROC: 99.87% </a:t>
            </a:r>
          </a:p>
        </p:txBody>
      </p:sp>
      <p:sp>
        <p:nvSpPr>
          <p:cNvPr id="5" name="Shape 1">
            <a:extLst>
              <a:ext uri="{FF2B5EF4-FFF2-40B4-BE49-F238E27FC236}">
                <a16:creationId xmlns:a16="http://schemas.microsoft.com/office/drawing/2014/main" id="{7EB0925D-4F88-D3A8-47EF-4ACAD3AEF74E}"/>
              </a:ext>
            </a:extLst>
          </p:cNvPr>
          <p:cNvSpPr/>
          <p:nvPr/>
        </p:nvSpPr>
        <p:spPr>
          <a:xfrm>
            <a:off x="1636931" y="8071020"/>
            <a:ext cx="4263350" cy="1886506"/>
          </a:xfrm>
          <a:prstGeom prst="roundRect">
            <a:avLst>
              <a:gd name="adj" fmla="val 1674"/>
            </a:avLst>
          </a:prstGeom>
          <a:solidFill>
            <a:srgbClr val="EAE8F3"/>
          </a:solidFill>
          <a:ln/>
        </p:spPr>
        <p:txBody>
          <a:bodyPr/>
          <a:lstStyle/>
          <a:p>
            <a:endParaRPr lang="en-US" dirty="0"/>
          </a:p>
        </p:txBody>
      </p:sp>
      <p:sp>
        <p:nvSpPr>
          <p:cNvPr id="6" name="Shape 1">
            <a:extLst>
              <a:ext uri="{FF2B5EF4-FFF2-40B4-BE49-F238E27FC236}">
                <a16:creationId xmlns:a16="http://schemas.microsoft.com/office/drawing/2014/main" id="{48FB427A-1FAB-5F12-9A6D-E6DED7EDAF7A}"/>
              </a:ext>
            </a:extLst>
          </p:cNvPr>
          <p:cNvSpPr/>
          <p:nvPr/>
        </p:nvSpPr>
        <p:spPr>
          <a:xfrm>
            <a:off x="7100888" y="3898227"/>
            <a:ext cx="4843422" cy="2788660"/>
          </a:xfrm>
          <a:prstGeom prst="roundRect">
            <a:avLst>
              <a:gd name="adj" fmla="val 1674"/>
            </a:avLst>
          </a:prstGeom>
          <a:solidFill>
            <a:srgbClr val="EAE8F3"/>
          </a:solidFill>
          <a:ln/>
        </p:spPr>
        <p:txBody>
          <a:bodyPr/>
          <a:lstStyle/>
          <a:p>
            <a:r>
              <a:rPr lang="en-US" dirty="0"/>
              <a:t>The findings underscore the potential for lightweight, efficient CNN architectures for real-time clinical use, especially in remote and underserved regions.</a:t>
            </a:r>
          </a:p>
        </p:txBody>
      </p:sp>
    </p:spTree>
    <p:extLst>
      <p:ext uri="{BB962C8B-B14F-4D97-AF65-F5344CB8AC3E}">
        <p14:creationId xmlns:p14="http://schemas.microsoft.com/office/powerpoint/2010/main" val="28702777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A2C30-5A3A-3CA7-3093-ECDBAB521EA1}"/>
            </a:ext>
          </a:extLst>
        </p:cNvPr>
        <p:cNvGrpSpPr/>
        <p:nvPr/>
      </p:nvGrpSpPr>
      <p:grpSpPr>
        <a:xfrm>
          <a:off x="0" y="0"/>
          <a:ext cx="0" cy="0"/>
          <a:chOff x="0" y="0"/>
          <a:chExt cx="0" cy="0"/>
        </a:xfrm>
      </p:grpSpPr>
      <p:sp>
        <p:nvSpPr>
          <p:cNvPr id="29" name="Text 0">
            <a:extLst>
              <a:ext uri="{FF2B5EF4-FFF2-40B4-BE49-F238E27FC236}">
                <a16:creationId xmlns:a16="http://schemas.microsoft.com/office/drawing/2014/main" id="{966E358B-DD68-AB68-E558-6C07C96421DC}"/>
              </a:ext>
            </a:extLst>
          </p:cNvPr>
          <p:cNvSpPr/>
          <p:nvPr/>
        </p:nvSpPr>
        <p:spPr>
          <a:xfrm>
            <a:off x="247690" y="137755"/>
            <a:ext cx="9931122" cy="708779"/>
          </a:xfrm>
          <a:prstGeom prst="rect">
            <a:avLst/>
          </a:prstGeom>
          <a:noFill/>
          <a:ln/>
        </p:spPr>
        <p:txBody>
          <a:bodyPr wrap="non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Key Takeaways &amp; The Road Ahead</a:t>
            </a:r>
            <a:endParaRPr lang="en-US" sz="4450" dirty="0"/>
          </a:p>
        </p:txBody>
      </p:sp>
      <p:sp>
        <p:nvSpPr>
          <p:cNvPr id="35" name="Shape 6">
            <a:extLst>
              <a:ext uri="{FF2B5EF4-FFF2-40B4-BE49-F238E27FC236}">
                <a16:creationId xmlns:a16="http://schemas.microsoft.com/office/drawing/2014/main" id="{2CCCAF0B-4F34-9A59-717B-A4496C2A2139}"/>
              </a:ext>
            </a:extLst>
          </p:cNvPr>
          <p:cNvSpPr/>
          <p:nvPr/>
        </p:nvSpPr>
        <p:spPr>
          <a:xfrm>
            <a:off x="1676440" y="1496794"/>
            <a:ext cx="6521410" cy="3121462"/>
          </a:xfrm>
          <a:prstGeom prst="roundRect">
            <a:avLst>
              <a:gd name="adj" fmla="val 1090"/>
            </a:avLst>
          </a:prstGeom>
          <a:solidFill>
            <a:srgbClr val="EAE8F3"/>
          </a:solidFill>
          <a:ln/>
        </p:spPr>
        <p:txBody>
          <a:bodyPr/>
          <a:lstStyle/>
          <a:p>
            <a:endParaRPr lang="en-US"/>
          </a:p>
        </p:txBody>
      </p:sp>
      <p:sp>
        <p:nvSpPr>
          <p:cNvPr id="37" name="Text 8">
            <a:extLst>
              <a:ext uri="{FF2B5EF4-FFF2-40B4-BE49-F238E27FC236}">
                <a16:creationId xmlns:a16="http://schemas.microsoft.com/office/drawing/2014/main" id="{D08E8207-DF12-5290-AEC8-75CEB8F3A1C7}"/>
              </a:ext>
            </a:extLst>
          </p:cNvPr>
          <p:cNvSpPr/>
          <p:nvPr/>
        </p:nvSpPr>
        <p:spPr>
          <a:xfrm>
            <a:off x="2271514" y="173313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Future Scope</a:t>
            </a:r>
            <a:endParaRPr lang="en-US" sz="2200" dirty="0"/>
          </a:p>
        </p:txBody>
      </p:sp>
      <p:sp>
        <p:nvSpPr>
          <p:cNvPr id="38" name="Text 9">
            <a:extLst>
              <a:ext uri="{FF2B5EF4-FFF2-40B4-BE49-F238E27FC236}">
                <a16:creationId xmlns:a16="http://schemas.microsoft.com/office/drawing/2014/main" id="{3DA88BD1-E649-AEF7-96BB-A397ED385C04}"/>
              </a:ext>
            </a:extLst>
          </p:cNvPr>
          <p:cNvSpPr/>
          <p:nvPr/>
        </p:nvSpPr>
        <p:spPr>
          <a:xfrm>
            <a:off x="2271514" y="2223552"/>
            <a:ext cx="6067782" cy="217741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Expand dataset diversity to enhance robustness. Integrate explainability features to aid clinicians in understanding model predictions. Deploy the model on edge devices and validate in clinical settings. Explore other ophthalmic conditions using similar AI-driven approaches.</a:t>
            </a:r>
            <a:endParaRPr lang="en-US" sz="1750" dirty="0"/>
          </a:p>
        </p:txBody>
      </p:sp>
    </p:spTree>
    <p:extLst>
      <p:ext uri="{BB962C8B-B14F-4D97-AF65-F5344CB8AC3E}">
        <p14:creationId xmlns:p14="http://schemas.microsoft.com/office/powerpoint/2010/main" val="335509140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AA598-A0D8-EBD0-2787-B652F02A84B5}"/>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EE13C16C-ECAC-441E-8D00-4BFC5BDCE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7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0">
            <a:extLst>
              <a:ext uri="{FF2B5EF4-FFF2-40B4-BE49-F238E27FC236}">
                <a16:creationId xmlns:a16="http://schemas.microsoft.com/office/drawing/2014/main" id="{0C096DF0-C7FD-1432-CE31-F11DF4E617DD}"/>
              </a:ext>
            </a:extLst>
          </p:cNvPr>
          <p:cNvSpPr/>
          <p:nvPr/>
        </p:nvSpPr>
        <p:spPr>
          <a:xfrm>
            <a:off x="4967317" y="171898"/>
            <a:ext cx="6553555" cy="846594"/>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50000"/>
              </a:lnSpc>
              <a:buNone/>
            </a:pPr>
            <a:r>
              <a:rPr lang="en-US" sz="1600" dirty="0">
                <a:solidFill>
                  <a:srgbClr val="403CCF"/>
                </a:solidFill>
                <a:latin typeface="Libre Baskerville" pitchFamily="34" charset="0"/>
                <a:ea typeface="Libre Baskerville" pitchFamily="34" charset="-122"/>
                <a:cs typeface="Libre Baskerville" pitchFamily="34" charset="-120"/>
              </a:rPr>
              <a:t>Enhancing Glaucoma Detection with Convolutional Neural 				Networks</a:t>
            </a:r>
            <a:endParaRPr lang="en-US" sz="1600" dirty="0"/>
          </a:p>
        </p:txBody>
      </p:sp>
      <p:sp>
        <p:nvSpPr>
          <p:cNvPr id="2" name="Shape 1">
            <a:extLst>
              <a:ext uri="{FF2B5EF4-FFF2-40B4-BE49-F238E27FC236}">
                <a16:creationId xmlns:a16="http://schemas.microsoft.com/office/drawing/2014/main" id="{8E7D4A25-915C-60E3-CE04-AE5DC7A453E6}"/>
              </a:ext>
            </a:extLst>
          </p:cNvPr>
          <p:cNvSpPr/>
          <p:nvPr/>
        </p:nvSpPr>
        <p:spPr>
          <a:xfrm>
            <a:off x="4676457" y="2975767"/>
            <a:ext cx="2400300" cy="1514742"/>
          </a:xfrm>
          <a:prstGeom prst="roundRect">
            <a:avLst>
              <a:gd name="adj" fmla="val 8639"/>
            </a:avLst>
          </a:prstGeom>
          <a:solidFill>
            <a:srgbClr val="EAE8F3"/>
          </a:solidFill>
          <a:ln/>
        </p:spPr>
        <p:txBody>
          <a:bodyPr/>
          <a:lstStyle/>
          <a:p>
            <a:endParaRPr lang="en-US" sz="1500"/>
          </a:p>
        </p:txBody>
      </p:sp>
      <p:sp>
        <p:nvSpPr>
          <p:cNvPr id="6" name="Shape 1">
            <a:extLst>
              <a:ext uri="{FF2B5EF4-FFF2-40B4-BE49-F238E27FC236}">
                <a16:creationId xmlns:a16="http://schemas.microsoft.com/office/drawing/2014/main" id="{F022E761-734A-3294-E3E8-D9603CB31302}"/>
              </a:ext>
            </a:extLst>
          </p:cNvPr>
          <p:cNvSpPr/>
          <p:nvPr/>
        </p:nvSpPr>
        <p:spPr>
          <a:xfrm>
            <a:off x="7234078" y="4865256"/>
            <a:ext cx="2400300" cy="1514743"/>
          </a:xfrm>
          <a:prstGeom prst="roundRect">
            <a:avLst>
              <a:gd name="adj" fmla="val 1093"/>
            </a:avLst>
          </a:prstGeom>
          <a:solidFill>
            <a:srgbClr val="EAE8F3"/>
          </a:solidFill>
          <a:ln/>
        </p:spPr>
        <p:txBody>
          <a:bodyPr/>
          <a:lstStyle/>
          <a:p>
            <a:endParaRPr lang="en-US" sz="1500"/>
          </a:p>
        </p:txBody>
      </p:sp>
      <p:sp>
        <p:nvSpPr>
          <p:cNvPr id="7" name="Shape 1">
            <a:extLst>
              <a:ext uri="{FF2B5EF4-FFF2-40B4-BE49-F238E27FC236}">
                <a16:creationId xmlns:a16="http://schemas.microsoft.com/office/drawing/2014/main" id="{59452A58-5CCC-15C1-E22F-F522692218D5}"/>
              </a:ext>
            </a:extLst>
          </p:cNvPr>
          <p:cNvSpPr/>
          <p:nvPr/>
        </p:nvSpPr>
        <p:spPr>
          <a:xfrm>
            <a:off x="5969000" y="1358900"/>
            <a:ext cx="4838701" cy="1514742"/>
          </a:xfrm>
          <a:prstGeom prst="roundRect">
            <a:avLst>
              <a:gd name="adj" fmla="val 1093"/>
            </a:avLst>
          </a:prstGeom>
          <a:solidFill>
            <a:srgbClr val="EAE8F3"/>
          </a:solidFill>
          <a:ln/>
        </p:spPr>
        <p:txBody>
          <a:bodyPr/>
          <a:lstStyle/>
          <a:p>
            <a:endParaRPr lang="en-US" sz="1500"/>
          </a:p>
        </p:txBody>
      </p:sp>
      <p:sp>
        <p:nvSpPr>
          <p:cNvPr id="8" name="Shape 1">
            <a:extLst>
              <a:ext uri="{FF2B5EF4-FFF2-40B4-BE49-F238E27FC236}">
                <a16:creationId xmlns:a16="http://schemas.microsoft.com/office/drawing/2014/main" id="{3DAB88D3-EA11-E5B3-C8F5-31FFCACCCFAB}"/>
              </a:ext>
            </a:extLst>
          </p:cNvPr>
          <p:cNvSpPr/>
          <p:nvPr/>
        </p:nvSpPr>
        <p:spPr>
          <a:xfrm>
            <a:off x="7234078" y="2991509"/>
            <a:ext cx="2400300" cy="1514743"/>
          </a:xfrm>
          <a:prstGeom prst="roundRect">
            <a:avLst>
              <a:gd name="adj" fmla="val 1093"/>
            </a:avLst>
          </a:prstGeom>
          <a:solidFill>
            <a:srgbClr val="EAE8F3"/>
          </a:solidFill>
          <a:ln/>
        </p:spPr>
        <p:txBody>
          <a:bodyPr/>
          <a:lstStyle/>
          <a:p>
            <a:endParaRPr lang="en-US" sz="1500"/>
          </a:p>
        </p:txBody>
      </p:sp>
      <p:sp>
        <p:nvSpPr>
          <p:cNvPr id="9" name="Shape 1">
            <a:extLst>
              <a:ext uri="{FF2B5EF4-FFF2-40B4-BE49-F238E27FC236}">
                <a16:creationId xmlns:a16="http://schemas.microsoft.com/office/drawing/2014/main" id="{FA5819E3-0CFE-0EE8-5858-9D6BCEB3679E}"/>
              </a:ext>
            </a:extLst>
          </p:cNvPr>
          <p:cNvSpPr/>
          <p:nvPr/>
        </p:nvSpPr>
        <p:spPr>
          <a:xfrm>
            <a:off x="9738835" y="2991509"/>
            <a:ext cx="2400300" cy="1514743"/>
          </a:xfrm>
          <a:prstGeom prst="roundRect">
            <a:avLst>
              <a:gd name="adj" fmla="val 1093"/>
            </a:avLst>
          </a:prstGeom>
          <a:solidFill>
            <a:srgbClr val="EAE8F3"/>
          </a:solidFill>
          <a:ln/>
        </p:spPr>
        <p:txBody>
          <a:bodyPr/>
          <a:lstStyle/>
          <a:p>
            <a:endParaRPr lang="en-US" sz="1500"/>
          </a:p>
        </p:txBody>
      </p:sp>
      <p:sp>
        <p:nvSpPr>
          <p:cNvPr id="10" name="Text 2">
            <a:extLst>
              <a:ext uri="{FF2B5EF4-FFF2-40B4-BE49-F238E27FC236}">
                <a16:creationId xmlns:a16="http://schemas.microsoft.com/office/drawing/2014/main" id="{4AD13532-ECEB-9B09-46F1-F1B9327DA894}"/>
              </a:ext>
            </a:extLst>
          </p:cNvPr>
          <p:cNvSpPr/>
          <p:nvPr/>
        </p:nvSpPr>
        <p:spPr>
          <a:xfrm>
            <a:off x="7160874" y="1734625"/>
            <a:ext cx="2577961" cy="292804"/>
          </a:xfrm>
          <a:prstGeom prst="rect">
            <a:avLst/>
          </a:prstGeom>
          <a:noFill/>
          <a:ln/>
        </p:spPr>
        <p:txBody>
          <a:bodyPr wrap="none" lIns="0" tIns="0" rIns="0" bIns="0" rtlCol="0" anchor="t"/>
          <a:lstStyle/>
          <a:p>
            <a:pPr algn="ctr">
              <a:lnSpc>
                <a:spcPts val="2292"/>
              </a:lnSpc>
            </a:pPr>
            <a:r>
              <a:rPr lang="en-US" sz="2400" dirty="0"/>
              <a:t>Supervised by</a:t>
            </a:r>
          </a:p>
        </p:txBody>
      </p:sp>
      <p:sp>
        <p:nvSpPr>
          <p:cNvPr id="11" name="Text 2">
            <a:extLst>
              <a:ext uri="{FF2B5EF4-FFF2-40B4-BE49-F238E27FC236}">
                <a16:creationId xmlns:a16="http://schemas.microsoft.com/office/drawing/2014/main" id="{F13EE243-C5D8-390B-4C98-D7E07F6D9892}"/>
              </a:ext>
            </a:extLst>
          </p:cNvPr>
          <p:cNvSpPr/>
          <p:nvPr/>
        </p:nvSpPr>
        <p:spPr>
          <a:xfrm>
            <a:off x="7076757" y="2158942"/>
            <a:ext cx="2808010" cy="295275"/>
          </a:xfrm>
          <a:prstGeom prst="rect">
            <a:avLst/>
          </a:prstGeom>
          <a:noFill/>
          <a:ln/>
        </p:spPr>
        <p:txBody>
          <a:bodyPr wrap="none" lIns="0" tIns="0" rIns="0" bIns="0" rtlCol="0" anchor="t"/>
          <a:lstStyle/>
          <a:p>
            <a:pPr algn="ctr">
              <a:lnSpc>
                <a:spcPts val="2292"/>
              </a:lnSpc>
            </a:pPr>
            <a:r>
              <a:rPr lang="nl-NL" sz="2400" dirty="0"/>
              <a:t>Prof. Dr. Md. Asraf Ali</a:t>
            </a:r>
            <a:endParaRPr lang="en-US" sz="2400" dirty="0"/>
          </a:p>
        </p:txBody>
      </p:sp>
      <p:sp>
        <p:nvSpPr>
          <p:cNvPr id="12" name="Text 2">
            <a:extLst>
              <a:ext uri="{FF2B5EF4-FFF2-40B4-BE49-F238E27FC236}">
                <a16:creationId xmlns:a16="http://schemas.microsoft.com/office/drawing/2014/main" id="{AF236E82-DBD4-50A6-A0E1-94C6ADB76A2C}"/>
              </a:ext>
            </a:extLst>
          </p:cNvPr>
          <p:cNvSpPr/>
          <p:nvPr/>
        </p:nvSpPr>
        <p:spPr>
          <a:xfrm>
            <a:off x="4740865" y="3459418"/>
            <a:ext cx="2271484" cy="260818"/>
          </a:xfrm>
          <a:prstGeom prst="rect">
            <a:avLst/>
          </a:prstGeom>
          <a:noFill/>
          <a:ln/>
        </p:spPr>
        <p:txBody>
          <a:bodyPr wrap="none" lIns="0" tIns="0" rIns="0" bIns="0" rtlCol="0" anchor="t"/>
          <a:lstStyle/>
          <a:p>
            <a:pPr>
              <a:lnSpc>
                <a:spcPts val="2292"/>
              </a:lnSpc>
            </a:pPr>
            <a:r>
              <a:rPr lang="en-US" sz="1000" b="1" dirty="0">
                <a:effectLst/>
                <a:latin typeface="Open Sans" panose="020B0806030504020204" pitchFamily="34" charset="0"/>
                <a:ea typeface="Open Sans" panose="020B0806030504020204" pitchFamily="34" charset="0"/>
                <a:cs typeface="Open Sans" panose="020B0806030504020204" pitchFamily="34" charset="0"/>
              </a:rPr>
              <a:t>MD. SHOHANUR RAHMAN SHOHAN </a:t>
            </a:r>
            <a:endParaRPr lang="en-US" sz="1000" dirty="0">
              <a:latin typeface="Open Sans" panose="020B0806030504020204" pitchFamily="34" charset="0"/>
              <a:ea typeface="Open Sans" panose="020B0806030504020204" pitchFamily="34" charset="0"/>
              <a:cs typeface="Open Sans" panose="020B0806030504020204" pitchFamily="34" charset="0"/>
            </a:endParaRPr>
          </a:p>
        </p:txBody>
      </p:sp>
      <p:sp>
        <p:nvSpPr>
          <p:cNvPr id="13" name="Text 2">
            <a:extLst>
              <a:ext uri="{FF2B5EF4-FFF2-40B4-BE49-F238E27FC236}">
                <a16:creationId xmlns:a16="http://schemas.microsoft.com/office/drawing/2014/main" id="{13491332-304A-40C7-8529-D01BD7BF6C3A}"/>
              </a:ext>
            </a:extLst>
          </p:cNvPr>
          <p:cNvSpPr/>
          <p:nvPr/>
        </p:nvSpPr>
        <p:spPr>
          <a:xfrm>
            <a:off x="7717586" y="3459418"/>
            <a:ext cx="1845514" cy="233784"/>
          </a:xfrm>
          <a:prstGeom prst="rect">
            <a:avLst/>
          </a:prstGeom>
          <a:noFill/>
          <a:ln/>
        </p:spPr>
        <p:txBody>
          <a:bodyPr wrap="none" lIns="0" tIns="0" rIns="0" bIns="0" rtlCol="0" anchor="t"/>
          <a:lstStyle/>
          <a:p>
            <a:pPr>
              <a:lnSpc>
                <a:spcPts val="2292"/>
              </a:lnSpc>
            </a:pPr>
            <a:r>
              <a:rPr lang="en-US" sz="1200" b="1" dirty="0">
                <a:effectLst/>
                <a:latin typeface="Open Sans" panose="020B0806030504020204" pitchFamily="34" charset="0"/>
                <a:ea typeface="Open Sans" panose="020B0806030504020204" pitchFamily="34" charset="0"/>
                <a:cs typeface="Open Sans" panose="020B0806030504020204" pitchFamily="34" charset="0"/>
              </a:rPr>
              <a:t>FARJANA YESMIN OPI</a:t>
            </a:r>
            <a:endParaRPr lang="en-US" sz="1200" dirty="0">
              <a:latin typeface="Open Sans" panose="020B0806030504020204" pitchFamily="34" charset="0"/>
              <a:ea typeface="Open Sans" panose="020B0806030504020204" pitchFamily="34" charset="0"/>
              <a:cs typeface="Open Sans" panose="020B0806030504020204" pitchFamily="34" charset="0"/>
            </a:endParaRPr>
          </a:p>
        </p:txBody>
      </p:sp>
      <p:sp>
        <p:nvSpPr>
          <p:cNvPr id="14" name="Text 2">
            <a:extLst>
              <a:ext uri="{FF2B5EF4-FFF2-40B4-BE49-F238E27FC236}">
                <a16:creationId xmlns:a16="http://schemas.microsoft.com/office/drawing/2014/main" id="{4D0D7711-AB08-4999-9DAE-BDA38B20F14E}"/>
              </a:ext>
            </a:extLst>
          </p:cNvPr>
          <p:cNvSpPr/>
          <p:nvPr/>
        </p:nvSpPr>
        <p:spPr>
          <a:xfrm>
            <a:off x="10389415" y="3460227"/>
            <a:ext cx="1131457" cy="234447"/>
          </a:xfrm>
          <a:prstGeom prst="rect">
            <a:avLst/>
          </a:prstGeom>
          <a:noFill/>
          <a:ln/>
        </p:spPr>
        <p:txBody>
          <a:bodyPr wrap="none" lIns="0" tIns="0" rIns="0" bIns="0" rtlCol="0" anchor="t"/>
          <a:lstStyle/>
          <a:p>
            <a:pPr>
              <a:lnSpc>
                <a:spcPts val="2292"/>
              </a:lnSpc>
            </a:pPr>
            <a:r>
              <a:rPr lang="en-US" sz="1000" b="1" dirty="0">
                <a:effectLst/>
                <a:latin typeface="Open Sans" panose="020B0806030504020204" pitchFamily="34" charset="0"/>
                <a:ea typeface="Open Sans" panose="020B0806030504020204" pitchFamily="34" charset="0"/>
                <a:cs typeface="Open Sans" panose="020B0806030504020204" pitchFamily="34" charset="0"/>
              </a:rPr>
              <a:t>MD. ABU TOWSIF</a:t>
            </a:r>
            <a:endParaRPr lang="en-US" sz="1000" dirty="0">
              <a:latin typeface="Open Sans" panose="020B0806030504020204" pitchFamily="34" charset="0"/>
              <a:ea typeface="Open Sans" panose="020B0806030504020204" pitchFamily="34" charset="0"/>
              <a:cs typeface="Open Sans" panose="020B0806030504020204" pitchFamily="34" charset="0"/>
            </a:endParaRPr>
          </a:p>
        </p:txBody>
      </p:sp>
      <p:sp>
        <p:nvSpPr>
          <p:cNvPr id="15" name="Text 2">
            <a:extLst>
              <a:ext uri="{FF2B5EF4-FFF2-40B4-BE49-F238E27FC236}">
                <a16:creationId xmlns:a16="http://schemas.microsoft.com/office/drawing/2014/main" id="{2D8809E4-206A-4DEA-B992-32A8BAA70857}"/>
              </a:ext>
            </a:extLst>
          </p:cNvPr>
          <p:cNvSpPr/>
          <p:nvPr/>
        </p:nvSpPr>
        <p:spPr>
          <a:xfrm>
            <a:off x="7686981" y="5359680"/>
            <a:ext cx="1562031" cy="298684"/>
          </a:xfrm>
          <a:prstGeom prst="rect">
            <a:avLst/>
          </a:prstGeom>
          <a:noFill/>
          <a:ln/>
        </p:spPr>
        <p:txBody>
          <a:bodyPr wrap="none" lIns="0" tIns="0" rIns="0" bIns="0" rtlCol="0" anchor="t"/>
          <a:lstStyle/>
          <a:p>
            <a:pPr>
              <a:lnSpc>
                <a:spcPts val="2292"/>
              </a:lnSpc>
            </a:pPr>
            <a:r>
              <a:rPr lang="en-US" sz="1000" b="1" dirty="0">
                <a:effectLst/>
                <a:latin typeface="Open Sans" panose="020B0806030504020204" pitchFamily="34" charset="0"/>
                <a:ea typeface="Open Sans" panose="020B0806030504020204" pitchFamily="34" charset="0"/>
                <a:cs typeface="Open Sans" panose="020B0806030504020204" pitchFamily="34" charset="0"/>
              </a:rPr>
              <a:t>A.F.M. RAFIUL HASSAN</a:t>
            </a:r>
            <a:endParaRPr lang="en-US" sz="1000" dirty="0">
              <a:latin typeface="Open Sans" panose="020B0806030504020204" pitchFamily="34" charset="0"/>
              <a:ea typeface="Open Sans" panose="020B0806030504020204" pitchFamily="34" charset="0"/>
              <a:cs typeface="Open Sans" panose="020B0806030504020204" pitchFamily="34" charset="0"/>
            </a:endParaRPr>
          </a:p>
        </p:txBody>
      </p:sp>
      <p:sp>
        <p:nvSpPr>
          <p:cNvPr id="16" name="Text 2">
            <a:extLst>
              <a:ext uri="{FF2B5EF4-FFF2-40B4-BE49-F238E27FC236}">
                <a16:creationId xmlns:a16="http://schemas.microsoft.com/office/drawing/2014/main" id="{DBFC182D-157F-49B6-8D54-D6DA7FB7A750}"/>
              </a:ext>
            </a:extLst>
          </p:cNvPr>
          <p:cNvSpPr/>
          <p:nvPr/>
        </p:nvSpPr>
        <p:spPr>
          <a:xfrm>
            <a:off x="5483815" y="3771714"/>
            <a:ext cx="612185" cy="260818"/>
          </a:xfrm>
          <a:prstGeom prst="rect">
            <a:avLst/>
          </a:prstGeom>
          <a:noFill/>
          <a:ln/>
        </p:spPr>
        <p:txBody>
          <a:bodyPr wrap="none" lIns="0" tIns="0" rIns="0" bIns="0" rtlCol="0" anchor="t"/>
          <a:lstStyle/>
          <a:p>
            <a:pPr>
              <a:lnSpc>
                <a:spcPts val="2292"/>
              </a:lnSpc>
            </a:pPr>
            <a:r>
              <a:rPr lang="en-US" sz="1000" b="1" dirty="0">
                <a:effectLst/>
                <a:latin typeface="Open Sans" panose="020B0806030504020204" pitchFamily="34" charset="0"/>
                <a:ea typeface="Open Sans" panose="020B0806030504020204" pitchFamily="34" charset="0"/>
                <a:cs typeface="Open Sans" panose="020B0806030504020204" pitchFamily="34" charset="0"/>
              </a:rPr>
              <a:t>22-46013-1</a:t>
            </a:r>
            <a:endParaRPr lang="en-US" sz="1000" dirty="0">
              <a:latin typeface="Open Sans" panose="020B0806030504020204" pitchFamily="34" charset="0"/>
              <a:ea typeface="Open Sans" panose="020B0806030504020204" pitchFamily="34" charset="0"/>
              <a:cs typeface="Open Sans" panose="020B0806030504020204" pitchFamily="34" charset="0"/>
            </a:endParaRPr>
          </a:p>
        </p:txBody>
      </p:sp>
      <p:sp>
        <p:nvSpPr>
          <p:cNvPr id="23" name="TextBox 22">
            <a:extLst>
              <a:ext uri="{FF2B5EF4-FFF2-40B4-BE49-F238E27FC236}">
                <a16:creationId xmlns:a16="http://schemas.microsoft.com/office/drawing/2014/main" id="{3C7CA98F-4F69-4E09-8AFD-BCD8571F51A5}"/>
              </a:ext>
            </a:extLst>
          </p:cNvPr>
          <p:cNvSpPr txBox="1"/>
          <p:nvPr/>
        </p:nvSpPr>
        <p:spPr>
          <a:xfrm>
            <a:off x="8001129" y="3749329"/>
            <a:ext cx="866197" cy="346633"/>
          </a:xfrm>
          <a:prstGeom prst="rect">
            <a:avLst/>
          </a:prstGeom>
          <a:noFill/>
        </p:spPr>
        <p:txBody>
          <a:bodyPr wrap="square">
            <a:spAutoFit/>
          </a:bodyPr>
          <a:lstStyle/>
          <a:p>
            <a:pPr marL="0" marR="0" lvl="0" indent="0" algn="l" defTabSz="914400" rtl="0" eaLnBrk="1" fontAlgn="auto" latinLnBrk="0" hangingPunct="1">
              <a:lnSpc>
                <a:spcPts val="2292"/>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Open Sans" panose="020B0806030504020204" pitchFamily="34" charset="0"/>
                <a:ea typeface="Open Sans" panose="020B0806030504020204" pitchFamily="34" charset="0"/>
                <a:cs typeface="Open Sans" panose="020B0806030504020204" pitchFamily="34" charset="0"/>
              </a:rPr>
              <a:t>22-47018-1</a:t>
            </a:r>
            <a:endParaRPr kumimoji="0" lang="en-US" sz="1000" b="0" i="0" u="none" strike="noStrike" kern="1200" cap="none" spc="0" normalizeH="0" baseline="0" noProof="0" dirty="0">
              <a:ln>
                <a:noFill/>
              </a:ln>
              <a:solidFill>
                <a:prstClr val="black"/>
              </a:solidFill>
              <a:effectLst/>
              <a:uLnTx/>
              <a:uFillTx/>
              <a:latin typeface="Open Sans" panose="020B0806030504020204" pitchFamily="34" charset="0"/>
              <a:ea typeface="Open Sans" panose="020B0806030504020204" pitchFamily="34" charset="0"/>
              <a:cs typeface="Open Sans" panose="020B0806030504020204" pitchFamily="34" charset="0"/>
            </a:endParaRPr>
          </a:p>
        </p:txBody>
      </p:sp>
      <p:sp>
        <p:nvSpPr>
          <p:cNvPr id="27" name="TextBox 26">
            <a:extLst>
              <a:ext uri="{FF2B5EF4-FFF2-40B4-BE49-F238E27FC236}">
                <a16:creationId xmlns:a16="http://schemas.microsoft.com/office/drawing/2014/main" id="{8C3E9C49-EFB8-4310-92B0-69017565C442}"/>
              </a:ext>
            </a:extLst>
          </p:cNvPr>
          <p:cNvSpPr txBox="1"/>
          <p:nvPr/>
        </p:nvSpPr>
        <p:spPr>
          <a:xfrm>
            <a:off x="10552089" y="3685899"/>
            <a:ext cx="1073240" cy="346633"/>
          </a:xfrm>
          <a:prstGeom prst="rect">
            <a:avLst/>
          </a:prstGeom>
          <a:noFill/>
        </p:spPr>
        <p:txBody>
          <a:bodyPr wrap="square">
            <a:spAutoFit/>
          </a:bodyPr>
          <a:lstStyle/>
          <a:p>
            <a:pPr marL="0" marR="0" lvl="0" indent="0" algn="l" defTabSz="914400" rtl="0" eaLnBrk="1" fontAlgn="auto" latinLnBrk="0" hangingPunct="1">
              <a:lnSpc>
                <a:spcPts val="2292"/>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Open Sans" panose="020B0806030504020204" pitchFamily="34" charset="0"/>
                <a:ea typeface="Open Sans" panose="020B0806030504020204" pitchFamily="34" charset="0"/>
                <a:cs typeface="Open Sans" panose="020B0806030504020204" pitchFamily="34" charset="0"/>
              </a:rPr>
              <a:t>22-47019-1</a:t>
            </a:r>
            <a:endParaRPr kumimoji="0" lang="en-US" sz="1000" b="0" i="0" u="none" strike="noStrike" kern="1200" cap="none" spc="0" normalizeH="0" baseline="0" noProof="0" dirty="0">
              <a:ln>
                <a:noFill/>
              </a:ln>
              <a:solidFill>
                <a:prstClr val="black"/>
              </a:solidFill>
              <a:effectLst/>
              <a:uLnTx/>
              <a:uFillTx/>
              <a:latin typeface="Open Sans" panose="020B0806030504020204" pitchFamily="34" charset="0"/>
              <a:ea typeface="Open Sans" panose="020B0806030504020204" pitchFamily="34" charset="0"/>
              <a:cs typeface="Open Sans" panose="020B0806030504020204" pitchFamily="34" charset="0"/>
            </a:endParaRPr>
          </a:p>
        </p:txBody>
      </p:sp>
      <p:sp>
        <p:nvSpPr>
          <p:cNvPr id="31" name="TextBox 30">
            <a:extLst>
              <a:ext uri="{FF2B5EF4-FFF2-40B4-BE49-F238E27FC236}">
                <a16:creationId xmlns:a16="http://schemas.microsoft.com/office/drawing/2014/main" id="{C18B3D76-07B5-4D5A-B2AF-7DE71257A09C}"/>
              </a:ext>
            </a:extLst>
          </p:cNvPr>
          <p:cNvSpPr txBox="1"/>
          <p:nvPr/>
        </p:nvSpPr>
        <p:spPr>
          <a:xfrm>
            <a:off x="7989115" y="5623304"/>
            <a:ext cx="866197" cy="346570"/>
          </a:xfrm>
          <a:prstGeom prst="rect">
            <a:avLst/>
          </a:prstGeom>
          <a:noFill/>
        </p:spPr>
        <p:txBody>
          <a:bodyPr wrap="square">
            <a:spAutoFit/>
          </a:bodyPr>
          <a:lstStyle/>
          <a:p>
            <a:pPr marL="0" marR="0" lvl="0" indent="0" algn="l" defTabSz="914400" rtl="0" eaLnBrk="1" fontAlgn="auto" latinLnBrk="0" hangingPunct="1">
              <a:lnSpc>
                <a:spcPts val="2292"/>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Open Sans" panose="020B0806030504020204" pitchFamily="34" charset="0"/>
                <a:ea typeface="Open Sans" panose="020B0806030504020204" pitchFamily="34" charset="0"/>
                <a:cs typeface="Open Sans" panose="020B0806030504020204" pitchFamily="34" charset="0"/>
              </a:rPr>
              <a:t>22-47048-1</a:t>
            </a:r>
            <a:endParaRPr kumimoji="0" lang="en-US" sz="1000" b="0" i="0" u="none" strike="noStrike" kern="1200" cap="none" spc="0" normalizeH="0" baseline="0" noProof="0" dirty="0">
              <a:ln>
                <a:noFill/>
              </a:ln>
              <a:solidFill>
                <a:prstClr val="black"/>
              </a:solidFill>
              <a:effectLst/>
              <a:uLnTx/>
              <a:uFillTx/>
              <a:latin typeface="Open Sans" panose="020B0806030504020204" pitchFamily="34" charset="0"/>
              <a:ea typeface="Open Sans" panose="020B0806030504020204" pitchFamily="34" charset="0"/>
              <a:cs typeface="Open Sans" panose="020B0806030504020204" pitchFamily="34" charset="0"/>
            </a:endParaRPr>
          </a:p>
        </p:txBody>
      </p:sp>
    </p:spTree>
    <p:extLst>
      <p:ext uri="{BB962C8B-B14F-4D97-AF65-F5344CB8AC3E}">
        <p14:creationId xmlns:p14="http://schemas.microsoft.com/office/powerpoint/2010/main" val="326065225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B0F5A858-61C7-0377-362E-C705212AD2FA}"/>
              </a:ext>
            </a:extLst>
          </p:cNvPr>
          <p:cNvSpPr/>
          <p:nvPr/>
        </p:nvSpPr>
        <p:spPr>
          <a:xfrm>
            <a:off x="5068392" y="614884"/>
            <a:ext cx="6297018" cy="777429"/>
          </a:xfrm>
          <a:prstGeom prst="rect">
            <a:avLst/>
          </a:prstGeom>
          <a:noFill/>
          <a:ln/>
        </p:spPr>
        <p:txBody>
          <a:bodyPr wrap="square" lIns="0" tIns="0" rIns="0" bIns="0" rtlCol="0" anchor="t"/>
          <a:lstStyle/>
          <a:p>
            <a:pPr>
              <a:lnSpc>
                <a:spcPts val="4625"/>
              </a:lnSpc>
            </a:pPr>
            <a:r>
              <a:rPr lang="en-US" sz="3708" dirty="0">
                <a:solidFill>
                  <a:srgbClr val="403CCF"/>
                </a:solidFill>
                <a:latin typeface="Libre Baskerville" pitchFamily="34" charset="0"/>
                <a:ea typeface="Libre Baskerville" pitchFamily="34" charset="-122"/>
                <a:cs typeface="Libre Baskerville" pitchFamily="34" charset="-120"/>
              </a:rPr>
              <a:t>The Problem Statement</a:t>
            </a:r>
            <a:endParaRPr lang="en-US" sz="3708" dirty="0"/>
          </a:p>
        </p:txBody>
      </p:sp>
      <p:sp>
        <p:nvSpPr>
          <p:cNvPr id="4" name="Shape 1">
            <a:extLst>
              <a:ext uri="{FF2B5EF4-FFF2-40B4-BE49-F238E27FC236}">
                <a16:creationId xmlns:a16="http://schemas.microsoft.com/office/drawing/2014/main" id="{F4BC472E-87D5-2D75-20C9-DACF5CB2CF74}"/>
              </a:ext>
            </a:extLst>
          </p:cNvPr>
          <p:cNvSpPr/>
          <p:nvPr/>
        </p:nvSpPr>
        <p:spPr>
          <a:xfrm>
            <a:off x="5068392" y="2131963"/>
            <a:ext cx="6297018" cy="2594074"/>
          </a:xfrm>
          <a:prstGeom prst="roundRect">
            <a:avLst>
              <a:gd name="adj" fmla="val 1093"/>
            </a:avLst>
          </a:prstGeom>
          <a:solidFill>
            <a:srgbClr val="EAE8F3"/>
          </a:solidFill>
          <a:ln/>
        </p:spPr>
        <p:txBody>
          <a:bodyPr/>
          <a:lstStyle/>
          <a:p>
            <a:endParaRPr lang="en-US" sz="1500"/>
          </a:p>
        </p:txBody>
      </p:sp>
      <p:sp>
        <p:nvSpPr>
          <p:cNvPr id="5" name="Text 2">
            <a:extLst>
              <a:ext uri="{FF2B5EF4-FFF2-40B4-BE49-F238E27FC236}">
                <a16:creationId xmlns:a16="http://schemas.microsoft.com/office/drawing/2014/main" id="{4FEE7357-9502-63F2-D54F-E54F4E8ABE93}"/>
              </a:ext>
            </a:extLst>
          </p:cNvPr>
          <p:cNvSpPr/>
          <p:nvPr/>
        </p:nvSpPr>
        <p:spPr>
          <a:xfrm>
            <a:off x="5257404" y="2349549"/>
            <a:ext cx="2362696" cy="295275"/>
          </a:xfrm>
          <a:prstGeom prst="rect">
            <a:avLst/>
          </a:prstGeom>
          <a:noFill/>
          <a:ln/>
        </p:spPr>
        <p:txBody>
          <a:bodyPr wrap="none" lIns="0" tIns="0" rIns="0" bIns="0" rtlCol="0" anchor="t"/>
          <a:lstStyle/>
          <a:p>
            <a:pPr>
              <a:lnSpc>
                <a:spcPts val="2292"/>
              </a:lnSpc>
            </a:pPr>
            <a:r>
              <a:rPr lang="en-US" sz="2000" dirty="0"/>
              <a:t>Importance of Vision</a:t>
            </a:r>
            <a:endParaRPr lang="en-US" sz="1833" dirty="0"/>
          </a:p>
        </p:txBody>
      </p:sp>
      <p:sp>
        <p:nvSpPr>
          <p:cNvPr id="12" name="Text 9">
            <a:extLst>
              <a:ext uri="{FF2B5EF4-FFF2-40B4-BE49-F238E27FC236}">
                <a16:creationId xmlns:a16="http://schemas.microsoft.com/office/drawing/2014/main" id="{03BD40DB-B60C-71B1-CA77-1FCF1279F1B3}"/>
              </a:ext>
            </a:extLst>
          </p:cNvPr>
          <p:cNvSpPr/>
          <p:nvPr/>
        </p:nvSpPr>
        <p:spPr>
          <a:xfrm>
            <a:off x="5190729" y="2833835"/>
            <a:ext cx="4512071" cy="395883"/>
          </a:xfrm>
          <a:prstGeom prst="rect">
            <a:avLst/>
          </a:prstGeom>
          <a:noFill/>
          <a:ln/>
        </p:spPr>
        <p:txBody>
          <a:bodyPr wrap="square" lIns="0" tIns="0" rIns="0" bIns="0" rtlCol="0" anchor="t"/>
          <a:lstStyle/>
          <a:p>
            <a:pPr>
              <a:lnSpc>
                <a:spcPts val="2375"/>
              </a:lnSpc>
            </a:pPr>
            <a:r>
              <a:rPr lang="en-US" sz="1600" dirty="0"/>
              <a:t>Eyes are vital for human interaction with the world.</a:t>
            </a:r>
            <a:endParaRPr lang="en-US" sz="1458" dirty="0"/>
          </a:p>
        </p:txBody>
      </p:sp>
      <p:sp>
        <p:nvSpPr>
          <p:cNvPr id="13" name="Text 9">
            <a:extLst>
              <a:ext uri="{FF2B5EF4-FFF2-40B4-BE49-F238E27FC236}">
                <a16:creationId xmlns:a16="http://schemas.microsoft.com/office/drawing/2014/main" id="{9DE28E8A-C394-C820-96EE-E9971BB92DFE}"/>
              </a:ext>
            </a:extLst>
          </p:cNvPr>
          <p:cNvSpPr/>
          <p:nvPr/>
        </p:nvSpPr>
        <p:spPr>
          <a:xfrm>
            <a:off x="5190729" y="3209329"/>
            <a:ext cx="4673996" cy="395883"/>
          </a:xfrm>
          <a:prstGeom prst="rect">
            <a:avLst/>
          </a:prstGeom>
          <a:noFill/>
          <a:ln/>
        </p:spPr>
        <p:txBody>
          <a:bodyPr wrap="square" lIns="0" tIns="0" rIns="0" bIns="0" rtlCol="0" anchor="t"/>
          <a:lstStyle/>
          <a:p>
            <a:pPr>
              <a:lnSpc>
                <a:spcPts val="2375"/>
              </a:lnSpc>
            </a:pPr>
            <a:r>
              <a:rPr lang="en-US" sz="1600" dirty="0"/>
              <a:t>Visual impairments severely affect quality of life.</a:t>
            </a:r>
            <a:endParaRPr lang="en-US" sz="1458" dirty="0"/>
          </a:p>
        </p:txBody>
      </p:sp>
      <p:pic>
        <p:nvPicPr>
          <p:cNvPr id="14" name="Image 0" descr="preencoded.png">
            <a:extLst>
              <a:ext uri="{FF2B5EF4-FFF2-40B4-BE49-F238E27FC236}">
                <a16:creationId xmlns:a16="http://schemas.microsoft.com/office/drawing/2014/main" id="{948DB457-4E26-E154-3E89-F79F208A0C0D}"/>
              </a:ext>
            </a:extLst>
          </p:cNvPr>
          <p:cNvPicPr>
            <a:picLocks noChangeAspect="1"/>
          </p:cNvPicPr>
          <p:nvPr/>
        </p:nvPicPr>
        <p:blipFill>
          <a:blip r:embed="rId2"/>
          <a:stretch>
            <a:fillRect/>
          </a:stretch>
        </p:blipFill>
        <p:spPr>
          <a:xfrm>
            <a:off x="0" y="0"/>
            <a:ext cx="4572000" cy="6858000"/>
          </a:xfrm>
          <a:prstGeom prst="rect">
            <a:avLst/>
          </a:prstGeom>
        </p:spPr>
      </p:pic>
    </p:spTree>
    <p:extLst>
      <p:ext uri="{BB962C8B-B14F-4D97-AF65-F5344CB8AC3E}">
        <p14:creationId xmlns:p14="http://schemas.microsoft.com/office/powerpoint/2010/main" val="187312083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2FD73-BF41-ACF4-E53B-4ADB2442BB2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8D7AF634-9A78-65E6-55C6-EEA4BEB1B3B5}"/>
              </a:ext>
            </a:extLst>
          </p:cNvPr>
          <p:cNvPicPr>
            <a:picLocks noChangeAspect="1"/>
          </p:cNvPicPr>
          <p:nvPr/>
        </p:nvPicPr>
        <p:blipFill>
          <a:blip r:embed="rId2"/>
          <a:stretch>
            <a:fillRect/>
          </a:stretch>
        </p:blipFill>
        <p:spPr>
          <a:xfrm>
            <a:off x="7620000" y="0"/>
            <a:ext cx="4572000" cy="6858000"/>
          </a:xfrm>
          <a:prstGeom prst="rect">
            <a:avLst/>
          </a:prstGeom>
        </p:spPr>
      </p:pic>
      <p:sp>
        <p:nvSpPr>
          <p:cNvPr id="3" name="Text 0">
            <a:extLst>
              <a:ext uri="{FF2B5EF4-FFF2-40B4-BE49-F238E27FC236}">
                <a16:creationId xmlns:a16="http://schemas.microsoft.com/office/drawing/2014/main" id="{52110EC7-B468-799E-D5DB-1E56F1F1D7D1}"/>
              </a:ext>
            </a:extLst>
          </p:cNvPr>
          <p:cNvSpPr/>
          <p:nvPr/>
        </p:nvSpPr>
        <p:spPr>
          <a:xfrm>
            <a:off x="661492" y="609303"/>
            <a:ext cx="6297018" cy="1181298"/>
          </a:xfrm>
          <a:prstGeom prst="rect">
            <a:avLst/>
          </a:prstGeom>
          <a:noFill/>
          <a:ln/>
        </p:spPr>
        <p:txBody>
          <a:bodyPr wrap="square" lIns="0" tIns="0" rIns="0" bIns="0" rtlCol="0" anchor="t"/>
          <a:lstStyle/>
          <a:p>
            <a:pPr>
              <a:lnSpc>
                <a:spcPts val="4625"/>
              </a:lnSpc>
            </a:pPr>
            <a:r>
              <a:rPr lang="en-US" sz="3708" dirty="0">
                <a:solidFill>
                  <a:srgbClr val="403CCF"/>
                </a:solidFill>
                <a:latin typeface="Libre Baskerville" pitchFamily="34" charset="0"/>
                <a:ea typeface="Libre Baskerville" pitchFamily="34" charset="-122"/>
                <a:cs typeface="Libre Baskerville" pitchFamily="34" charset="-120"/>
              </a:rPr>
              <a:t>The Global Glaucoma Challenge</a:t>
            </a:r>
            <a:endParaRPr lang="en-US" sz="3708" dirty="0"/>
          </a:p>
        </p:txBody>
      </p:sp>
      <p:sp>
        <p:nvSpPr>
          <p:cNvPr id="4" name="Shape 1">
            <a:extLst>
              <a:ext uri="{FF2B5EF4-FFF2-40B4-BE49-F238E27FC236}">
                <a16:creationId xmlns:a16="http://schemas.microsoft.com/office/drawing/2014/main" id="{5474AF4F-95CE-B4FA-C677-754FFD85B080}"/>
              </a:ext>
            </a:extLst>
          </p:cNvPr>
          <p:cNvSpPr/>
          <p:nvPr/>
        </p:nvSpPr>
        <p:spPr>
          <a:xfrm>
            <a:off x="661492" y="2074070"/>
            <a:ext cx="3054053" cy="2594074"/>
          </a:xfrm>
          <a:prstGeom prst="roundRect">
            <a:avLst>
              <a:gd name="adj" fmla="val 1093"/>
            </a:avLst>
          </a:prstGeom>
          <a:solidFill>
            <a:srgbClr val="EAE8F3"/>
          </a:solidFill>
          <a:ln/>
        </p:spPr>
        <p:txBody>
          <a:bodyPr/>
          <a:lstStyle/>
          <a:p>
            <a:endParaRPr lang="en-US" sz="1500"/>
          </a:p>
        </p:txBody>
      </p:sp>
      <p:sp>
        <p:nvSpPr>
          <p:cNvPr id="5" name="Text 2">
            <a:extLst>
              <a:ext uri="{FF2B5EF4-FFF2-40B4-BE49-F238E27FC236}">
                <a16:creationId xmlns:a16="http://schemas.microsoft.com/office/drawing/2014/main" id="{EF64D101-1FB2-8DFA-905B-0E4AFAD29A95}"/>
              </a:ext>
            </a:extLst>
          </p:cNvPr>
          <p:cNvSpPr/>
          <p:nvPr/>
        </p:nvSpPr>
        <p:spPr>
          <a:xfrm>
            <a:off x="850504" y="2263081"/>
            <a:ext cx="2362696" cy="295275"/>
          </a:xfrm>
          <a:prstGeom prst="rect">
            <a:avLst/>
          </a:prstGeom>
          <a:noFill/>
          <a:ln/>
        </p:spPr>
        <p:txBody>
          <a:bodyPr wrap="none" lIns="0" tIns="0" rIns="0" bIns="0" rtlCol="0" anchor="t"/>
          <a:lstStyle/>
          <a:p>
            <a:pPr>
              <a:lnSpc>
                <a:spcPts val="2292"/>
              </a:lnSpc>
            </a:pPr>
            <a:r>
              <a:rPr lang="en-US" sz="1833" dirty="0">
                <a:solidFill>
                  <a:srgbClr val="49495A"/>
                </a:solidFill>
                <a:latin typeface="Libre Baskerville" pitchFamily="34" charset="0"/>
                <a:ea typeface="Libre Baskerville" pitchFamily="34" charset="-122"/>
                <a:cs typeface="Libre Baskerville" pitchFamily="34" charset="-120"/>
              </a:rPr>
              <a:t>What is Glaucoma?</a:t>
            </a:r>
            <a:endParaRPr lang="en-US" sz="1833" dirty="0"/>
          </a:p>
        </p:txBody>
      </p:sp>
      <p:sp>
        <p:nvSpPr>
          <p:cNvPr id="6" name="Text 3">
            <a:extLst>
              <a:ext uri="{FF2B5EF4-FFF2-40B4-BE49-F238E27FC236}">
                <a16:creationId xmlns:a16="http://schemas.microsoft.com/office/drawing/2014/main" id="{B5A341E7-C76D-6F9D-38B9-302ED8A8D8B3}"/>
              </a:ext>
            </a:extLst>
          </p:cNvPr>
          <p:cNvSpPr/>
          <p:nvPr/>
        </p:nvSpPr>
        <p:spPr>
          <a:xfrm>
            <a:off x="850504" y="2671763"/>
            <a:ext cx="2676029" cy="1209675"/>
          </a:xfrm>
          <a:prstGeom prst="rect">
            <a:avLst/>
          </a:prstGeom>
          <a:noFill/>
          <a:ln/>
        </p:spPr>
        <p:txBody>
          <a:bodyPr wrap="square" lIns="0" tIns="0" rIns="0" bIns="0" rtlCol="0" anchor="t"/>
          <a:lstStyle/>
          <a:p>
            <a:pPr>
              <a:lnSpc>
                <a:spcPts val="2375"/>
              </a:lnSpc>
            </a:pPr>
            <a:r>
              <a:rPr lang="en-US" sz="1458" dirty="0">
                <a:solidFill>
                  <a:srgbClr val="49495A"/>
                </a:solidFill>
                <a:latin typeface="Open Sans" pitchFamily="34" charset="0"/>
                <a:ea typeface="Open Sans" pitchFamily="34" charset="-122"/>
                <a:cs typeface="Open Sans" pitchFamily="34" charset="-120"/>
              </a:rPr>
              <a:t>A group of eye conditions that damage the optic nerve, often linked to increased eye pressure.</a:t>
            </a:r>
            <a:endParaRPr lang="en-US" sz="1458" dirty="0"/>
          </a:p>
        </p:txBody>
      </p:sp>
      <p:sp>
        <p:nvSpPr>
          <p:cNvPr id="7" name="Shape 4">
            <a:extLst>
              <a:ext uri="{FF2B5EF4-FFF2-40B4-BE49-F238E27FC236}">
                <a16:creationId xmlns:a16="http://schemas.microsoft.com/office/drawing/2014/main" id="{7F5DFA08-865E-C07C-A539-F038644FB09A}"/>
              </a:ext>
            </a:extLst>
          </p:cNvPr>
          <p:cNvSpPr/>
          <p:nvPr/>
        </p:nvSpPr>
        <p:spPr>
          <a:xfrm>
            <a:off x="3904556" y="2074070"/>
            <a:ext cx="3054053" cy="2594074"/>
          </a:xfrm>
          <a:prstGeom prst="roundRect">
            <a:avLst>
              <a:gd name="adj" fmla="val 1093"/>
            </a:avLst>
          </a:prstGeom>
          <a:solidFill>
            <a:srgbClr val="EAE8F3"/>
          </a:solidFill>
          <a:ln/>
        </p:spPr>
        <p:txBody>
          <a:bodyPr/>
          <a:lstStyle/>
          <a:p>
            <a:endParaRPr lang="en-US" sz="1500"/>
          </a:p>
        </p:txBody>
      </p:sp>
      <p:sp>
        <p:nvSpPr>
          <p:cNvPr id="8" name="Text 5">
            <a:extLst>
              <a:ext uri="{FF2B5EF4-FFF2-40B4-BE49-F238E27FC236}">
                <a16:creationId xmlns:a16="http://schemas.microsoft.com/office/drawing/2014/main" id="{39080115-3755-D5B1-FF23-B46B03F635BB}"/>
              </a:ext>
            </a:extLst>
          </p:cNvPr>
          <p:cNvSpPr/>
          <p:nvPr/>
        </p:nvSpPr>
        <p:spPr>
          <a:xfrm>
            <a:off x="4093568" y="2263081"/>
            <a:ext cx="2676029" cy="590550"/>
          </a:xfrm>
          <a:prstGeom prst="rect">
            <a:avLst/>
          </a:prstGeom>
          <a:noFill/>
          <a:ln/>
        </p:spPr>
        <p:txBody>
          <a:bodyPr wrap="square" lIns="0" tIns="0" rIns="0" bIns="0" rtlCol="0" anchor="t"/>
          <a:lstStyle/>
          <a:p>
            <a:pPr>
              <a:lnSpc>
                <a:spcPts val="2292"/>
              </a:lnSpc>
            </a:pPr>
            <a:r>
              <a:rPr lang="en-US" sz="1833" dirty="0">
                <a:solidFill>
                  <a:srgbClr val="49495A"/>
                </a:solidFill>
                <a:latin typeface="Libre Baskerville" pitchFamily="34" charset="0"/>
                <a:ea typeface="Libre Baskerville" pitchFamily="34" charset="-122"/>
                <a:cs typeface="Libre Baskerville" pitchFamily="34" charset="-120"/>
              </a:rPr>
              <a:t>Why Focus on Detection?</a:t>
            </a:r>
            <a:endParaRPr lang="en-US" sz="1833" dirty="0"/>
          </a:p>
        </p:txBody>
      </p:sp>
      <p:sp>
        <p:nvSpPr>
          <p:cNvPr id="9" name="Text 6">
            <a:extLst>
              <a:ext uri="{FF2B5EF4-FFF2-40B4-BE49-F238E27FC236}">
                <a16:creationId xmlns:a16="http://schemas.microsoft.com/office/drawing/2014/main" id="{1E1C52CC-505B-16B0-9A36-5E7F6D7731D5}"/>
              </a:ext>
            </a:extLst>
          </p:cNvPr>
          <p:cNvSpPr/>
          <p:nvPr/>
        </p:nvSpPr>
        <p:spPr>
          <a:xfrm>
            <a:off x="4093568" y="2967038"/>
            <a:ext cx="2676029" cy="1512094"/>
          </a:xfrm>
          <a:prstGeom prst="rect">
            <a:avLst/>
          </a:prstGeom>
          <a:noFill/>
          <a:ln/>
        </p:spPr>
        <p:txBody>
          <a:bodyPr wrap="square" lIns="0" tIns="0" rIns="0" bIns="0" rtlCol="0" anchor="t"/>
          <a:lstStyle/>
          <a:p>
            <a:pPr>
              <a:lnSpc>
                <a:spcPts val="2375"/>
              </a:lnSpc>
            </a:pPr>
            <a:r>
              <a:rPr lang="en-US" sz="1458" dirty="0">
                <a:solidFill>
                  <a:srgbClr val="49495A"/>
                </a:solidFill>
                <a:latin typeface="Open Sans" pitchFamily="34" charset="0"/>
                <a:ea typeface="Open Sans" pitchFamily="34" charset="-122"/>
                <a:cs typeface="Open Sans" pitchFamily="34" charset="-120"/>
              </a:rPr>
              <a:t>Early diagnosis is crucial to prevent vision loss. Traditional methods have limitations in cost, scalability, and accessibility.</a:t>
            </a:r>
            <a:endParaRPr lang="en-US" sz="1458" dirty="0"/>
          </a:p>
        </p:txBody>
      </p:sp>
      <p:sp>
        <p:nvSpPr>
          <p:cNvPr id="10" name="Shape 7">
            <a:extLst>
              <a:ext uri="{FF2B5EF4-FFF2-40B4-BE49-F238E27FC236}">
                <a16:creationId xmlns:a16="http://schemas.microsoft.com/office/drawing/2014/main" id="{5CB9409E-FA5D-7965-3459-0FAA475BA2A3}"/>
              </a:ext>
            </a:extLst>
          </p:cNvPr>
          <p:cNvSpPr/>
          <p:nvPr/>
        </p:nvSpPr>
        <p:spPr>
          <a:xfrm>
            <a:off x="661492" y="4857155"/>
            <a:ext cx="6297018" cy="1391543"/>
          </a:xfrm>
          <a:prstGeom prst="roundRect">
            <a:avLst>
              <a:gd name="adj" fmla="val 2038"/>
            </a:avLst>
          </a:prstGeom>
          <a:solidFill>
            <a:srgbClr val="EAE8F3"/>
          </a:solidFill>
          <a:ln/>
        </p:spPr>
        <p:txBody>
          <a:bodyPr/>
          <a:lstStyle/>
          <a:p>
            <a:endParaRPr lang="en-US" sz="1500"/>
          </a:p>
        </p:txBody>
      </p:sp>
      <p:sp>
        <p:nvSpPr>
          <p:cNvPr id="11" name="Text 8">
            <a:extLst>
              <a:ext uri="{FF2B5EF4-FFF2-40B4-BE49-F238E27FC236}">
                <a16:creationId xmlns:a16="http://schemas.microsoft.com/office/drawing/2014/main" id="{2A657360-9DD5-8CB3-2350-256C9E9C12EE}"/>
              </a:ext>
            </a:extLst>
          </p:cNvPr>
          <p:cNvSpPr/>
          <p:nvPr/>
        </p:nvSpPr>
        <p:spPr>
          <a:xfrm>
            <a:off x="850504" y="5046167"/>
            <a:ext cx="2362696" cy="295275"/>
          </a:xfrm>
          <a:prstGeom prst="rect">
            <a:avLst/>
          </a:prstGeom>
          <a:noFill/>
          <a:ln/>
        </p:spPr>
        <p:txBody>
          <a:bodyPr wrap="none" lIns="0" tIns="0" rIns="0" bIns="0" rtlCol="0" anchor="t"/>
          <a:lstStyle/>
          <a:p>
            <a:pPr>
              <a:lnSpc>
                <a:spcPts val="2292"/>
              </a:lnSpc>
            </a:pPr>
            <a:r>
              <a:rPr lang="en-US" sz="1833" dirty="0">
                <a:solidFill>
                  <a:srgbClr val="49495A"/>
                </a:solidFill>
                <a:latin typeface="Libre Baskerville" pitchFamily="34" charset="0"/>
                <a:ea typeface="Libre Baskerville" pitchFamily="34" charset="-122"/>
                <a:cs typeface="Libre Baskerville" pitchFamily="34" charset="-120"/>
              </a:rPr>
              <a:t>Global Impact</a:t>
            </a:r>
            <a:endParaRPr lang="en-US" sz="1833" dirty="0"/>
          </a:p>
        </p:txBody>
      </p:sp>
      <p:sp>
        <p:nvSpPr>
          <p:cNvPr id="12" name="Text 9">
            <a:extLst>
              <a:ext uri="{FF2B5EF4-FFF2-40B4-BE49-F238E27FC236}">
                <a16:creationId xmlns:a16="http://schemas.microsoft.com/office/drawing/2014/main" id="{A2265899-C31A-16FF-1A7A-B4FE8BDBEB8D}"/>
              </a:ext>
            </a:extLst>
          </p:cNvPr>
          <p:cNvSpPr/>
          <p:nvPr/>
        </p:nvSpPr>
        <p:spPr>
          <a:xfrm>
            <a:off x="850504" y="5454849"/>
            <a:ext cx="5918994" cy="604838"/>
          </a:xfrm>
          <a:prstGeom prst="rect">
            <a:avLst/>
          </a:prstGeom>
          <a:noFill/>
          <a:ln/>
        </p:spPr>
        <p:txBody>
          <a:bodyPr wrap="square" lIns="0" tIns="0" rIns="0" bIns="0" rtlCol="0" anchor="t"/>
          <a:lstStyle/>
          <a:p>
            <a:pPr>
              <a:lnSpc>
                <a:spcPts val="2375"/>
              </a:lnSpc>
            </a:pPr>
            <a:r>
              <a:rPr lang="en-US" sz="1458" dirty="0">
                <a:solidFill>
                  <a:srgbClr val="49495A"/>
                </a:solidFill>
                <a:latin typeface="Open Sans" pitchFamily="34" charset="0"/>
                <a:ea typeface="Open Sans" pitchFamily="34" charset="-122"/>
                <a:cs typeface="Open Sans" pitchFamily="34" charset="-120"/>
              </a:rPr>
              <a:t>76 million people affected by glaucoma (2020) with projections reaching 112 million by 2040.</a:t>
            </a:r>
            <a:endParaRPr lang="en-US" sz="1458" dirty="0"/>
          </a:p>
        </p:txBody>
      </p:sp>
    </p:spTree>
    <p:extLst>
      <p:ext uri="{BB962C8B-B14F-4D97-AF65-F5344CB8AC3E}">
        <p14:creationId xmlns:p14="http://schemas.microsoft.com/office/powerpoint/2010/main" val="344465113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F17EB-EF66-CA8B-4BC1-86D13289C6FF}"/>
            </a:ext>
          </a:extLst>
        </p:cNvPr>
        <p:cNvGrpSpPr/>
        <p:nvPr/>
      </p:nvGrpSpPr>
      <p:grpSpPr>
        <a:xfrm>
          <a:off x="0" y="0"/>
          <a:ext cx="0" cy="0"/>
          <a:chOff x="0" y="0"/>
          <a:chExt cx="0" cy="0"/>
        </a:xfrm>
      </p:grpSpPr>
      <p:sp>
        <p:nvSpPr>
          <p:cNvPr id="3" name="Shape 7">
            <a:extLst>
              <a:ext uri="{FF2B5EF4-FFF2-40B4-BE49-F238E27FC236}">
                <a16:creationId xmlns:a16="http://schemas.microsoft.com/office/drawing/2014/main" id="{42CFFF8D-891D-820F-C34A-12DE9096742C}"/>
              </a:ext>
            </a:extLst>
          </p:cNvPr>
          <p:cNvSpPr/>
          <p:nvPr/>
        </p:nvSpPr>
        <p:spPr>
          <a:xfrm>
            <a:off x="263641" y="4403422"/>
            <a:ext cx="5490910" cy="2056342"/>
          </a:xfrm>
          <a:prstGeom prst="roundRect">
            <a:avLst>
              <a:gd name="adj" fmla="val 2038"/>
            </a:avLst>
          </a:prstGeom>
          <a:solidFill>
            <a:srgbClr val="EAE8F3"/>
          </a:solidFill>
          <a:ln/>
        </p:spPr>
        <p:txBody>
          <a:bodyPr/>
          <a:lstStyle/>
          <a:p>
            <a:endParaRPr lang="en-US" sz="1500"/>
          </a:p>
        </p:txBody>
      </p:sp>
      <p:sp>
        <p:nvSpPr>
          <p:cNvPr id="2" name="Shape 7">
            <a:extLst>
              <a:ext uri="{FF2B5EF4-FFF2-40B4-BE49-F238E27FC236}">
                <a16:creationId xmlns:a16="http://schemas.microsoft.com/office/drawing/2014/main" id="{2E4BB176-4929-53BC-6C67-1744B7931AA3}"/>
              </a:ext>
            </a:extLst>
          </p:cNvPr>
          <p:cNvSpPr/>
          <p:nvPr/>
        </p:nvSpPr>
        <p:spPr>
          <a:xfrm>
            <a:off x="5841289" y="4442426"/>
            <a:ext cx="6046625" cy="2017337"/>
          </a:xfrm>
          <a:prstGeom prst="roundRect">
            <a:avLst>
              <a:gd name="adj" fmla="val 2038"/>
            </a:avLst>
          </a:prstGeom>
          <a:solidFill>
            <a:srgbClr val="EAE8F3"/>
          </a:solidFill>
          <a:ln/>
        </p:spPr>
        <p:txBody>
          <a:bodyPr/>
          <a:lstStyle/>
          <a:p>
            <a:endParaRPr lang="en-US" sz="1500"/>
          </a:p>
        </p:txBody>
      </p:sp>
      <p:sp>
        <p:nvSpPr>
          <p:cNvPr id="14" name="Text 1">
            <a:extLst>
              <a:ext uri="{FF2B5EF4-FFF2-40B4-BE49-F238E27FC236}">
                <a16:creationId xmlns:a16="http://schemas.microsoft.com/office/drawing/2014/main" id="{F2E692CE-4AA8-127B-3DE4-EC8EB68B1D2B}"/>
              </a:ext>
            </a:extLst>
          </p:cNvPr>
          <p:cNvSpPr/>
          <p:nvPr/>
        </p:nvSpPr>
        <p:spPr>
          <a:xfrm>
            <a:off x="1371716" y="4442427"/>
            <a:ext cx="3406378" cy="354330"/>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Traditional Approaches</a:t>
            </a:r>
            <a:endParaRPr lang="en-US" sz="2200" dirty="0"/>
          </a:p>
        </p:txBody>
      </p:sp>
      <p:sp>
        <p:nvSpPr>
          <p:cNvPr id="15" name="Text 2">
            <a:extLst>
              <a:ext uri="{FF2B5EF4-FFF2-40B4-BE49-F238E27FC236}">
                <a16:creationId xmlns:a16="http://schemas.microsoft.com/office/drawing/2014/main" id="{9906F0CA-00CD-67CE-6C31-9836A70567C4}"/>
              </a:ext>
            </a:extLst>
          </p:cNvPr>
          <p:cNvSpPr/>
          <p:nvPr/>
        </p:nvSpPr>
        <p:spPr>
          <a:xfrm>
            <a:off x="435707" y="4799052"/>
            <a:ext cx="5190826" cy="1487839"/>
          </a:xfrm>
          <a:prstGeom prst="rect">
            <a:avLst/>
          </a:prstGeom>
          <a:noFill/>
          <a:ln/>
        </p:spPr>
        <p:txBody>
          <a:bodyPr wrap="square" lIns="0" tIns="0" rIns="0" bIns="0" rtlCol="0" anchor="t"/>
          <a:lstStyle/>
          <a:p>
            <a:pPr marL="0" indent="0" algn="just">
              <a:lnSpc>
                <a:spcPts val="2850"/>
              </a:lnSpc>
              <a:buNone/>
            </a:pPr>
            <a:r>
              <a:rPr lang="en-US" sz="1600" dirty="0">
                <a:solidFill>
                  <a:srgbClr val="49495A"/>
                </a:solidFill>
                <a:latin typeface="Open Sans" pitchFamily="34" charset="0"/>
                <a:ea typeface="Open Sans" pitchFamily="34" charset="-122"/>
                <a:cs typeface="Open Sans" pitchFamily="34" charset="-120"/>
              </a:rPr>
              <a:t>Machine learning models like SVM and Decision Trees. Handcrafted features (e.g., cup-to-disc ratio). Limited generalizability across diverse datasets.</a:t>
            </a:r>
            <a:endParaRPr lang="en-US" sz="1600" dirty="0"/>
          </a:p>
        </p:txBody>
      </p:sp>
      <p:sp>
        <p:nvSpPr>
          <p:cNvPr id="16" name="Text 3">
            <a:extLst>
              <a:ext uri="{FF2B5EF4-FFF2-40B4-BE49-F238E27FC236}">
                <a16:creationId xmlns:a16="http://schemas.microsoft.com/office/drawing/2014/main" id="{F37C4ACF-E91D-3D85-7F63-C8CD63512658}"/>
              </a:ext>
            </a:extLst>
          </p:cNvPr>
          <p:cNvSpPr/>
          <p:nvPr/>
        </p:nvSpPr>
        <p:spPr>
          <a:xfrm>
            <a:off x="7262931" y="4501176"/>
            <a:ext cx="3602236" cy="457313"/>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Deep Learning Advances</a:t>
            </a:r>
            <a:endParaRPr lang="en-US" sz="2200" dirty="0"/>
          </a:p>
        </p:txBody>
      </p:sp>
      <p:sp>
        <p:nvSpPr>
          <p:cNvPr id="17" name="Text 4">
            <a:extLst>
              <a:ext uri="{FF2B5EF4-FFF2-40B4-BE49-F238E27FC236}">
                <a16:creationId xmlns:a16="http://schemas.microsoft.com/office/drawing/2014/main" id="{715D11F1-FC5E-FC1D-88B4-0EE6C943EDD7}"/>
              </a:ext>
            </a:extLst>
          </p:cNvPr>
          <p:cNvSpPr/>
          <p:nvPr/>
        </p:nvSpPr>
        <p:spPr>
          <a:xfrm>
            <a:off x="5947291" y="4914257"/>
            <a:ext cx="5853885" cy="936754"/>
          </a:xfrm>
          <a:prstGeom prst="rect">
            <a:avLst/>
          </a:prstGeom>
          <a:noFill/>
          <a:ln/>
        </p:spPr>
        <p:txBody>
          <a:bodyPr wrap="square" lIns="0" tIns="0" rIns="0" bIns="0" rtlCol="0" anchor="t"/>
          <a:lstStyle/>
          <a:p>
            <a:pPr marL="0" indent="0" algn="just">
              <a:lnSpc>
                <a:spcPts val="2850"/>
              </a:lnSpc>
              <a:buNone/>
            </a:pPr>
            <a:r>
              <a:rPr lang="en-US" sz="1600" dirty="0">
                <a:solidFill>
                  <a:srgbClr val="49495A"/>
                </a:solidFill>
                <a:latin typeface="Open Sans" pitchFamily="34" charset="0"/>
                <a:ea typeface="Open Sans" pitchFamily="34" charset="-122"/>
                <a:cs typeface="Open Sans" pitchFamily="34" charset="-120"/>
              </a:rPr>
              <a:t>CNNs remove the need for manual feature extraction. Outperform traditional methods in medical image analysis.</a:t>
            </a:r>
            <a:endParaRPr lang="en-US" sz="1600" dirty="0"/>
          </a:p>
        </p:txBody>
      </p:sp>
      <p:sp>
        <p:nvSpPr>
          <p:cNvPr id="4" name="Text 0">
            <a:extLst>
              <a:ext uri="{FF2B5EF4-FFF2-40B4-BE49-F238E27FC236}">
                <a16:creationId xmlns:a16="http://schemas.microsoft.com/office/drawing/2014/main" id="{F14C0C7B-1BC8-33B8-63D2-67AF0397D8D5}"/>
              </a:ext>
            </a:extLst>
          </p:cNvPr>
          <p:cNvSpPr/>
          <p:nvPr/>
        </p:nvSpPr>
        <p:spPr>
          <a:xfrm>
            <a:off x="341769" y="398236"/>
            <a:ext cx="6353492" cy="708779"/>
          </a:xfrm>
          <a:prstGeom prst="rect">
            <a:avLst/>
          </a:prstGeom>
          <a:noFill/>
          <a:ln/>
        </p:spPr>
        <p:txBody>
          <a:bodyPr wrap="squar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Literature Review</a:t>
            </a:r>
            <a:endParaRPr lang="en-US" sz="4450" dirty="0"/>
          </a:p>
        </p:txBody>
      </p:sp>
      <p:sp>
        <p:nvSpPr>
          <p:cNvPr id="10" name="Shape 7">
            <a:extLst>
              <a:ext uri="{FF2B5EF4-FFF2-40B4-BE49-F238E27FC236}">
                <a16:creationId xmlns:a16="http://schemas.microsoft.com/office/drawing/2014/main" id="{12E21525-69CC-4FF2-8807-186C5E864602}"/>
              </a:ext>
            </a:extLst>
          </p:cNvPr>
          <p:cNvSpPr/>
          <p:nvPr/>
        </p:nvSpPr>
        <p:spPr>
          <a:xfrm>
            <a:off x="304085" y="1169278"/>
            <a:ext cx="11583829" cy="785322"/>
          </a:xfrm>
          <a:prstGeom prst="roundRect">
            <a:avLst>
              <a:gd name="adj" fmla="val 2038"/>
            </a:avLst>
          </a:prstGeom>
          <a:solidFill>
            <a:srgbClr val="EAE8F3"/>
          </a:solidFill>
          <a:ln/>
        </p:spPr>
        <p:txBody>
          <a:bodyPr/>
          <a:lstStyle/>
          <a:p>
            <a:r>
              <a:rPr lang="en-US" sz="1750" b="1" dirty="0" err="1"/>
              <a:t>Tham</a:t>
            </a:r>
            <a:r>
              <a:rPr lang="en-US" sz="1750" b="1" dirty="0"/>
              <a:t> et al. (2014):</a:t>
            </a:r>
            <a:r>
              <a:rPr lang="en-US" sz="1750" dirty="0"/>
              <a:t> Provide global prevalence and projections of glaucoma but do not explore AI-based solutions for early detection.</a:t>
            </a:r>
          </a:p>
        </p:txBody>
      </p:sp>
      <p:sp>
        <p:nvSpPr>
          <p:cNvPr id="5" name="Shape 7">
            <a:extLst>
              <a:ext uri="{FF2B5EF4-FFF2-40B4-BE49-F238E27FC236}">
                <a16:creationId xmlns:a16="http://schemas.microsoft.com/office/drawing/2014/main" id="{F627514D-91C4-A4F6-9E6F-7EDC5FBA2D61}"/>
              </a:ext>
            </a:extLst>
          </p:cNvPr>
          <p:cNvSpPr/>
          <p:nvPr/>
        </p:nvSpPr>
        <p:spPr>
          <a:xfrm>
            <a:off x="304085" y="2154983"/>
            <a:ext cx="11583829" cy="785321"/>
          </a:xfrm>
          <a:prstGeom prst="roundRect">
            <a:avLst>
              <a:gd name="adj" fmla="val 2038"/>
            </a:avLst>
          </a:prstGeom>
          <a:solidFill>
            <a:srgbClr val="EAE8F3"/>
          </a:solidFill>
          <a:ln/>
        </p:spPr>
        <p:txBody>
          <a:bodyPr/>
          <a:lstStyle/>
          <a:p>
            <a:r>
              <a:rPr lang="en-US" sz="1750" b="1" dirty="0"/>
              <a:t>Cheng et al. (2013):</a:t>
            </a:r>
            <a:r>
              <a:rPr lang="en-US" sz="1750" dirty="0"/>
              <a:t> Propose machine learning models using handcrafted features like cup-to-disc ratio but fail to address their limitations in generalizing to diverse datasets.</a:t>
            </a:r>
          </a:p>
        </p:txBody>
      </p:sp>
      <p:sp>
        <p:nvSpPr>
          <p:cNvPr id="6" name="Shape 7">
            <a:extLst>
              <a:ext uri="{FF2B5EF4-FFF2-40B4-BE49-F238E27FC236}">
                <a16:creationId xmlns:a16="http://schemas.microsoft.com/office/drawing/2014/main" id="{AB11343E-1957-E8A0-728C-455051EF43D7}"/>
              </a:ext>
            </a:extLst>
          </p:cNvPr>
          <p:cNvSpPr/>
          <p:nvPr/>
        </p:nvSpPr>
        <p:spPr>
          <a:xfrm>
            <a:off x="304085" y="3268849"/>
            <a:ext cx="11583829" cy="785321"/>
          </a:xfrm>
          <a:prstGeom prst="roundRect">
            <a:avLst>
              <a:gd name="adj" fmla="val 2038"/>
            </a:avLst>
          </a:prstGeom>
          <a:solidFill>
            <a:srgbClr val="EAE8F3"/>
          </a:solidFill>
          <a:ln/>
        </p:spPr>
        <p:txBody>
          <a:bodyPr/>
          <a:lstStyle/>
          <a:p>
            <a:r>
              <a:rPr lang="en-US" sz="1750" b="1" dirty="0"/>
              <a:t>Weinreb et al. (2016):</a:t>
            </a:r>
            <a:r>
              <a:rPr lang="en-US" sz="1750" dirty="0"/>
              <a:t> Discuss the importance of early glaucoma detection and management but overlook the potential</a:t>
            </a:r>
          </a:p>
        </p:txBody>
      </p:sp>
    </p:spTree>
    <p:extLst>
      <p:ext uri="{BB962C8B-B14F-4D97-AF65-F5344CB8AC3E}">
        <p14:creationId xmlns:p14="http://schemas.microsoft.com/office/powerpoint/2010/main" val="16091510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2662E-B9CF-D0D0-8DA7-DAA2530011EB}"/>
            </a:ext>
          </a:extLst>
        </p:cNvPr>
        <p:cNvGrpSpPr/>
        <p:nvPr/>
      </p:nvGrpSpPr>
      <p:grpSpPr>
        <a:xfrm>
          <a:off x="0" y="0"/>
          <a:ext cx="0" cy="0"/>
          <a:chOff x="0" y="0"/>
          <a:chExt cx="0" cy="0"/>
        </a:xfrm>
      </p:grpSpPr>
      <p:sp>
        <p:nvSpPr>
          <p:cNvPr id="12" name="Shape 1">
            <a:extLst>
              <a:ext uri="{FF2B5EF4-FFF2-40B4-BE49-F238E27FC236}">
                <a16:creationId xmlns:a16="http://schemas.microsoft.com/office/drawing/2014/main" id="{4801543D-5174-0C22-6E13-A5CAEE17A579}"/>
              </a:ext>
            </a:extLst>
          </p:cNvPr>
          <p:cNvSpPr>
            <a:spLocks noGrp="1" noRot="1" noMove="1" noResize="1" noEditPoints="1" noAdjustHandles="1" noChangeArrowheads="1" noChangeShapeType="1"/>
          </p:cNvSpPr>
          <p:nvPr/>
        </p:nvSpPr>
        <p:spPr>
          <a:xfrm>
            <a:off x="937320" y="3359250"/>
            <a:ext cx="3054053" cy="2594074"/>
          </a:xfrm>
          <a:prstGeom prst="roundRect">
            <a:avLst>
              <a:gd name="adj" fmla="val 1093"/>
            </a:avLst>
          </a:prstGeom>
          <a:solidFill>
            <a:srgbClr val="EAE8F3"/>
          </a:solidFill>
          <a:ln/>
        </p:spPr>
        <p:txBody>
          <a:bodyPr/>
          <a:lstStyle/>
          <a:p>
            <a:endParaRPr lang="en-US" sz="1500"/>
          </a:p>
        </p:txBody>
      </p:sp>
      <p:pic>
        <p:nvPicPr>
          <p:cNvPr id="2" name="Image 0" descr="preencoded.png"/>
          <p:cNvPicPr>
            <a:picLocks noChangeAspect="1"/>
          </p:cNvPicPr>
          <p:nvPr/>
        </p:nvPicPr>
        <p:blipFill>
          <a:blip r:embed="rId2"/>
          <a:stretch>
            <a:fillRect/>
          </a:stretch>
        </p:blipFill>
        <p:spPr>
          <a:xfrm>
            <a:off x="7620000" y="-15478"/>
            <a:ext cx="4572000" cy="6858000"/>
          </a:xfrm>
          <a:prstGeom prst="rect">
            <a:avLst/>
          </a:prstGeom>
        </p:spPr>
      </p:pic>
      <p:sp>
        <p:nvSpPr>
          <p:cNvPr id="3" name="Text 0"/>
          <p:cNvSpPr/>
          <p:nvPr/>
        </p:nvSpPr>
        <p:spPr>
          <a:xfrm>
            <a:off x="661492" y="1327448"/>
            <a:ext cx="6297018" cy="1181298"/>
          </a:xfrm>
          <a:prstGeom prst="rect">
            <a:avLst/>
          </a:prstGeom>
          <a:noFill/>
          <a:ln/>
        </p:spPr>
        <p:txBody>
          <a:bodyPr wrap="square" lIns="0" tIns="0" rIns="0" bIns="0" rtlCol="0" anchor="t"/>
          <a:lstStyle/>
          <a:p>
            <a:pPr>
              <a:lnSpc>
                <a:spcPts val="4625"/>
              </a:lnSpc>
            </a:pPr>
            <a:r>
              <a:rPr lang="en-US" sz="3708" dirty="0">
                <a:solidFill>
                  <a:srgbClr val="403CCF"/>
                </a:solidFill>
                <a:latin typeface="Libre Baskerville" pitchFamily="34" charset="0"/>
                <a:ea typeface="Libre Baskerville" pitchFamily="34" charset="-122"/>
                <a:cs typeface="Libre Baskerville" pitchFamily="34" charset="-120"/>
              </a:rPr>
              <a:t>Our Mission: Smarter Glaucoma Detection</a:t>
            </a:r>
            <a:endParaRPr lang="en-US" sz="3708" dirty="0"/>
          </a:p>
        </p:txBody>
      </p:sp>
      <p:sp>
        <p:nvSpPr>
          <p:cNvPr id="4" name="Shape 1"/>
          <p:cNvSpPr/>
          <p:nvPr/>
        </p:nvSpPr>
        <p:spPr>
          <a:xfrm>
            <a:off x="661492" y="3004840"/>
            <a:ext cx="425252" cy="425252"/>
          </a:xfrm>
          <a:prstGeom prst="roundRect">
            <a:avLst>
              <a:gd name="adj" fmla="val 6667"/>
            </a:avLst>
          </a:prstGeom>
          <a:solidFill>
            <a:srgbClr val="EAE8F3"/>
          </a:solidFill>
          <a:ln/>
        </p:spPr>
        <p:txBody>
          <a:bodyPr/>
          <a:lstStyle/>
          <a:p>
            <a:endParaRPr lang="en-US" sz="1500"/>
          </a:p>
        </p:txBody>
      </p:sp>
      <p:sp>
        <p:nvSpPr>
          <p:cNvPr id="5" name="Text 2"/>
          <p:cNvSpPr/>
          <p:nvPr/>
        </p:nvSpPr>
        <p:spPr>
          <a:xfrm>
            <a:off x="810816" y="3075682"/>
            <a:ext cx="126504" cy="283568"/>
          </a:xfrm>
          <a:prstGeom prst="rect">
            <a:avLst/>
          </a:prstGeom>
          <a:noFill/>
          <a:ln/>
        </p:spPr>
        <p:txBody>
          <a:bodyPr wrap="none" lIns="0" tIns="0" rIns="0" bIns="0" rtlCol="0" anchor="t"/>
          <a:lstStyle/>
          <a:p>
            <a:pPr algn="ctr">
              <a:lnSpc>
                <a:spcPts val="2208"/>
              </a:lnSpc>
            </a:pPr>
            <a:r>
              <a:rPr lang="en-US" sz="2208" dirty="0">
                <a:solidFill>
                  <a:srgbClr val="49495A"/>
                </a:solidFill>
                <a:latin typeface="Libre Baskerville" pitchFamily="34" charset="0"/>
                <a:ea typeface="Libre Baskerville" pitchFamily="34" charset="-122"/>
                <a:cs typeface="Libre Baskerville" pitchFamily="34" charset="-120"/>
              </a:rPr>
              <a:t>1</a:t>
            </a:r>
            <a:endParaRPr lang="en-US" sz="2208" dirty="0"/>
          </a:p>
        </p:txBody>
      </p:sp>
      <p:sp>
        <p:nvSpPr>
          <p:cNvPr id="6" name="Text 3"/>
          <p:cNvSpPr/>
          <p:nvPr/>
        </p:nvSpPr>
        <p:spPr>
          <a:xfrm>
            <a:off x="1275755" y="3004840"/>
            <a:ext cx="2362696" cy="295275"/>
          </a:xfrm>
          <a:prstGeom prst="rect">
            <a:avLst/>
          </a:prstGeom>
          <a:noFill/>
          <a:ln/>
        </p:spPr>
        <p:txBody>
          <a:bodyPr wrap="none" lIns="0" tIns="0" rIns="0" bIns="0" rtlCol="0" anchor="t"/>
          <a:lstStyle/>
          <a:p>
            <a:pPr>
              <a:lnSpc>
                <a:spcPts val="2292"/>
              </a:lnSpc>
            </a:pPr>
            <a:r>
              <a:rPr lang="en-US" sz="1833" dirty="0">
                <a:solidFill>
                  <a:srgbClr val="49495A"/>
                </a:solidFill>
                <a:latin typeface="Libre Baskerville" pitchFamily="34" charset="0"/>
                <a:ea typeface="Libre Baskerville" pitchFamily="34" charset="-122"/>
                <a:cs typeface="Libre Baskerville" pitchFamily="34" charset="-120"/>
              </a:rPr>
              <a:t>Objective</a:t>
            </a:r>
            <a:endParaRPr lang="en-US" sz="1833" dirty="0"/>
          </a:p>
        </p:txBody>
      </p:sp>
      <p:sp>
        <p:nvSpPr>
          <p:cNvPr id="7" name="Text 4"/>
          <p:cNvSpPr/>
          <p:nvPr/>
        </p:nvSpPr>
        <p:spPr>
          <a:xfrm>
            <a:off x="1275756" y="3413522"/>
            <a:ext cx="2439789" cy="2116932"/>
          </a:xfrm>
          <a:prstGeom prst="rect">
            <a:avLst/>
          </a:prstGeom>
          <a:noFill/>
          <a:ln/>
        </p:spPr>
        <p:txBody>
          <a:bodyPr wrap="square" lIns="0" tIns="0" rIns="0" bIns="0" rtlCol="0" anchor="t"/>
          <a:lstStyle/>
          <a:p>
            <a:pPr>
              <a:lnSpc>
                <a:spcPts val="2375"/>
              </a:lnSpc>
            </a:pPr>
            <a:r>
              <a:rPr lang="en-US" sz="1458" dirty="0">
                <a:solidFill>
                  <a:srgbClr val="49495A"/>
                </a:solidFill>
                <a:latin typeface="Open Sans" pitchFamily="34" charset="0"/>
                <a:ea typeface="Open Sans" pitchFamily="34" charset="-122"/>
                <a:cs typeface="Open Sans" pitchFamily="34" charset="-120"/>
              </a:rPr>
              <a:t>Develop a CNN-based framework for accurate and efficient glaucoma detection. Create a lightweight architecture optimized for mobile and edge devices.</a:t>
            </a:r>
            <a:endParaRPr lang="en-US" sz="1458" dirty="0"/>
          </a:p>
        </p:txBody>
      </p:sp>
      <p:sp>
        <p:nvSpPr>
          <p:cNvPr id="9" name="Text 6"/>
          <p:cNvSpPr/>
          <p:nvPr/>
        </p:nvSpPr>
        <p:spPr>
          <a:xfrm>
            <a:off x="4029869" y="3075682"/>
            <a:ext cx="174625" cy="283568"/>
          </a:xfrm>
          <a:prstGeom prst="rect">
            <a:avLst/>
          </a:prstGeom>
          <a:noFill/>
          <a:ln/>
        </p:spPr>
        <p:txBody>
          <a:bodyPr wrap="none" lIns="0" tIns="0" rIns="0" bIns="0" rtlCol="0" anchor="t"/>
          <a:lstStyle/>
          <a:p>
            <a:pPr algn="ctr">
              <a:lnSpc>
                <a:spcPts val="2208"/>
              </a:lnSpc>
            </a:pPr>
            <a:endParaRPr lang="en-US" sz="2208" dirty="0"/>
          </a:p>
        </p:txBody>
      </p:sp>
      <p:sp>
        <p:nvSpPr>
          <p:cNvPr id="13" name="TextBox 12">
            <a:extLst>
              <a:ext uri="{FF2B5EF4-FFF2-40B4-BE49-F238E27FC236}">
                <a16:creationId xmlns:a16="http://schemas.microsoft.com/office/drawing/2014/main" id="{59DBAF8D-9186-F6F7-9196-1B200E81E66E}"/>
              </a:ext>
            </a:extLst>
          </p:cNvPr>
          <p:cNvSpPr txBox="1"/>
          <p:nvPr/>
        </p:nvSpPr>
        <p:spPr>
          <a:xfrm>
            <a:off x="8858250" y="1171575"/>
            <a:ext cx="1728887" cy="646331"/>
          </a:xfrm>
          <a:prstGeom prst="rect">
            <a:avLst/>
          </a:prstGeom>
          <a:noFill/>
        </p:spPr>
        <p:txBody>
          <a:bodyPr wrap="square" rtlCol="0">
            <a:spAutoFit/>
          </a:bodyPr>
          <a:lstStyle/>
          <a:p>
            <a:r>
              <a:rPr lang="en-US" dirty="0"/>
              <a:t>Change this pic</a:t>
            </a:r>
          </a:p>
          <a:p>
            <a:endParaRPr lang="en-US" dirty="0"/>
          </a:p>
        </p:txBody>
      </p:sp>
    </p:spTree>
    <p:extLst>
      <p:ext uri="{BB962C8B-B14F-4D97-AF65-F5344CB8AC3E}">
        <p14:creationId xmlns:p14="http://schemas.microsoft.com/office/powerpoint/2010/main" val="167292210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C2700485-633A-865E-A802-21C9ACC910E6}"/>
              </a:ext>
            </a:extLst>
          </p:cNvPr>
          <p:cNvSpPr/>
          <p:nvPr/>
        </p:nvSpPr>
        <p:spPr>
          <a:xfrm>
            <a:off x="4741675" y="1730475"/>
            <a:ext cx="7145525" cy="1698525"/>
          </a:xfrm>
          <a:prstGeom prst="roundRect">
            <a:avLst>
              <a:gd name="adj" fmla="val 1093"/>
            </a:avLst>
          </a:prstGeom>
          <a:solidFill>
            <a:srgbClr val="EAE8F3"/>
          </a:solidFill>
          <a:ln/>
        </p:spPr>
        <p:txBody>
          <a:bodyPr/>
          <a:lstStyle/>
          <a:p>
            <a:endParaRPr lang="en-US" sz="1500"/>
          </a:p>
        </p:txBody>
      </p:sp>
      <p:pic>
        <p:nvPicPr>
          <p:cNvPr id="2" name="Image 0" descr="preencoded.png">
            <a:extLst>
              <a:ext uri="{FF2B5EF4-FFF2-40B4-BE49-F238E27FC236}">
                <a16:creationId xmlns:a16="http://schemas.microsoft.com/office/drawing/2014/main" id="{2A73F05F-DBD7-2D5B-F4A8-E70808E87CAF}"/>
              </a:ext>
            </a:extLst>
          </p:cNvPr>
          <p:cNvPicPr>
            <a:picLocks noChangeAspect="1"/>
          </p:cNvPicPr>
          <p:nvPr/>
        </p:nvPicPr>
        <p:blipFill>
          <a:blip r:embed="rId2"/>
          <a:stretch>
            <a:fillRect/>
          </a:stretch>
        </p:blipFill>
        <p:spPr>
          <a:xfrm>
            <a:off x="0" y="0"/>
            <a:ext cx="4572000" cy="6858000"/>
          </a:xfrm>
          <a:prstGeom prst="rect">
            <a:avLst/>
          </a:prstGeom>
        </p:spPr>
      </p:pic>
      <p:sp>
        <p:nvSpPr>
          <p:cNvPr id="3" name="Text 0">
            <a:extLst>
              <a:ext uri="{FF2B5EF4-FFF2-40B4-BE49-F238E27FC236}">
                <a16:creationId xmlns:a16="http://schemas.microsoft.com/office/drawing/2014/main" id="{9B9982CD-B961-0291-549F-501551B31E6D}"/>
              </a:ext>
            </a:extLst>
          </p:cNvPr>
          <p:cNvSpPr/>
          <p:nvPr/>
        </p:nvSpPr>
        <p:spPr>
          <a:xfrm>
            <a:off x="4741675" y="928450"/>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Dataset Overview</a:t>
            </a:r>
            <a:endParaRPr lang="en-US" sz="4450" dirty="0"/>
          </a:p>
        </p:txBody>
      </p:sp>
      <p:sp>
        <p:nvSpPr>
          <p:cNvPr id="4" name="Text 1">
            <a:extLst>
              <a:ext uri="{FF2B5EF4-FFF2-40B4-BE49-F238E27FC236}">
                <a16:creationId xmlns:a16="http://schemas.microsoft.com/office/drawing/2014/main" id="{04A7EBCB-18A0-6A19-AD01-A43A6349C353}"/>
              </a:ext>
            </a:extLst>
          </p:cNvPr>
          <p:cNvSpPr/>
          <p:nvPr/>
        </p:nvSpPr>
        <p:spPr>
          <a:xfrm>
            <a:off x="4741675" y="1977390"/>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The Kaggle Glaucoma OCT Images Dataset was used, containing images categorized into normal and advanced glaucoma conditions..</a:t>
            </a:r>
            <a:endParaRPr lang="en-US" sz="1750" dirty="0"/>
          </a:p>
        </p:txBody>
      </p:sp>
    </p:spTree>
    <p:extLst>
      <p:ext uri="{BB962C8B-B14F-4D97-AF65-F5344CB8AC3E}">
        <p14:creationId xmlns:p14="http://schemas.microsoft.com/office/powerpoint/2010/main" val="203837127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1">
            <a:extLst>
              <a:ext uri="{FF2B5EF4-FFF2-40B4-BE49-F238E27FC236}">
                <a16:creationId xmlns:a16="http://schemas.microsoft.com/office/drawing/2014/main" id="{1FF8CCC4-71F1-1EAA-386B-139C07FE7965}"/>
              </a:ext>
            </a:extLst>
          </p:cNvPr>
          <p:cNvSpPr/>
          <p:nvPr/>
        </p:nvSpPr>
        <p:spPr>
          <a:xfrm>
            <a:off x="6838106" y="2389287"/>
            <a:ext cx="4925269" cy="1436388"/>
          </a:xfrm>
          <a:prstGeom prst="roundRect">
            <a:avLst>
              <a:gd name="adj" fmla="val 7115"/>
            </a:avLst>
          </a:prstGeom>
          <a:solidFill>
            <a:srgbClr val="EAE8F3"/>
          </a:solidFill>
          <a:ln/>
        </p:spPr>
        <p:txBody>
          <a:bodyPr/>
          <a:lstStyle/>
          <a:p>
            <a:endParaRPr lang="en-US" sz="1500"/>
          </a:p>
        </p:txBody>
      </p:sp>
      <p:sp>
        <p:nvSpPr>
          <p:cNvPr id="33" name="Shape 1">
            <a:extLst>
              <a:ext uri="{FF2B5EF4-FFF2-40B4-BE49-F238E27FC236}">
                <a16:creationId xmlns:a16="http://schemas.microsoft.com/office/drawing/2014/main" id="{A5646B92-D5DB-7D29-96AE-F595A27DC78A}"/>
              </a:ext>
            </a:extLst>
          </p:cNvPr>
          <p:cNvSpPr/>
          <p:nvPr/>
        </p:nvSpPr>
        <p:spPr>
          <a:xfrm>
            <a:off x="6895256" y="4233046"/>
            <a:ext cx="4591895" cy="1423440"/>
          </a:xfrm>
          <a:prstGeom prst="roundRect">
            <a:avLst>
              <a:gd name="adj" fmla="val 7115"/>
            </a:avLst>
          </a:prstGeom>
          <a:solidFill>
            <a:srgbClr val="EAE8F3"/>
          </a:solidFill>
          <a:ln/>
        </p:spPr>
        <p:txBody>
          <a:bodyPr/>
          <a:lstStyle/>
          <a:p>
            <a:endParaRPr lang="en-US" sz="1500"/>
          </a:p>
        </p:txBody>
      </p:sp>
      <p:sp>
        <p:nvSpPr>
          <p:cNvPr id="31" name="Shape 1">
            <a:extLst>
              <a:ext uri="{FF2B5EF4-FFF2-40B4-BE49-F238E27FC236}">
                <a16:creationId xmlns:a16="http://schemas.microsoft.com/office/drawing/2014/main" id="{394F7C19-B008-E710-85F3-6D41ED9002FD}"/>
              </a:ext>
            </a:extLst>
          </p:cNvPr>
          <p:cNvSpPr/>
          <p:nvPr/>
        </p:nvSpPr>
        <p:spPr>
          <a:xfrm>
            <a:off x="645020" y="4944766"/>
            <a:ext cx="4591895" cy="1423440"/>
          </a:xfrm>
          <a:prstGeom prst="roundRect">
            <a:avLst>
              <a:gd name="adj" fmla="val 7115"/>
            </a:avLst>
          </a:prstGeom>
          <a:solidFill>
            <a:srgbClr val="EAE8F3"/>
          </a:solidFill>
          <a:ln/>
        </p:spPr>
        <p:txBody>
          <a:bodyPr/>
          <a:lstStyle/>
          <a:p>
            <a:endParaRPr lang="en-US" sz="1500"/>
          </a:p>
        </p:txBody>
      </p:sp>
      <p:sp>
        <p:nvSpPr>
          <p:cNvPr id="30" name="Shape 1">
            <a:extLst>
              <a:ext uri="{FF2B5EF4-FFF2-40B4-BE49-F238E27FC236}">
                <a16:creationId xmlns:a16="http://schemas.microsoft.com/office/drawing/2014/main" id="{E32AB93A-A39B-007B-5F7E-F20A7368AC0D}"/>
              </a:ext>
            </a:extLst>
          </p:cNvPr>
          <p:cNvSpPr/>
          <p:nvPr/>
        </p:nvSpPr>
        <p:spPr>
          <a:xfrm>
            <a:off x="675034" y="3231631"/>
            <a:ext cx="4591895" cy="1423440"/>
          </a:xfrm>
          <a:prstGeom prst="roundRect">
            <a:avLst>
              <a:gd name="adj" fmla="val 7115"/>
            </a:avLst>
          </a:prstGeom>
          <a:solidFill>
            <a:srgbClr val="EAE8F3"/>
          </a:solidFill>
          <a:ln/>
        </p:spPr>
        <p:txBody>
          <a:bodyPr/>
          <a:lstStyle/>
          <a:p>
            <a:endParaRPr lang="en-US" sz="1500"/>
          </a:p>
        </p:txBody>
      </p:sp>
      <p:sp>
        <p:nvSpPr>
          <p:cNvPr id="29" name="Shape 1">
            <a:extLst>
              <a:ext uri="{FF2B5EF4-FFF2-40B4-BE49-F238E27FC236}">
                <a16:creationId xmlns:a16="http://schemas.microsoft.com/office/drawing/2014/main" id="{31F4B51C-5BF0-228A-27DA-80F03B339A83}"/>
              </a:ext>
            </a:extLst>
          </p:cNvPr>
          <p:cNvSpPr/>
          <p:nvPr/>
        </p:nvSpPr>
        <p:spPr>
          <a:xfrm>
            <a:off x="704849" y="1491210"/>
            <a:ext cx="4591895" cy="1423440"/>
          </a:xfrm>
          <a:prstGeom prst="roundRect">
            <a:avLst>
              <a:gd name="adj" fmla="val 7115"/>
            </a:avLst>
          </a:prstGeom>
          <a:solidFill>
            <a:srgbClr val="EAE8F3"/>
          </a:solidFill>
          <a:ln/>
        </p:spPr>
        <p:txBody>
          <a:bodyPr/>
          <a:lstStyle/>
          <a:p>
            <a:endParaRPr lang="en-US" sz="1500"/>
          </a:p>
        </p:txBody>
      </p:sp>
      <p:sp>
        <p:nvSpPr>
          <p:cNvPr id="2" name="Text 0">
            <a:extLst>
              <a:ext uri="{FF2B5EF4-FFF2-40B4-BE49-F238E27FC236}">
                <a16:creationId xmlns:a16="http://schemas.microsoft.com/office/drawing/2014/main" id="{625FFD1E-80E0-CD46-7981-8CBD3544527B}"/>
              </a:ext>
            </a:extLst>
          </p:cNvPr>
          <p:cNvSpPr/>
          <p:nvPr/>
        </p:nvSpPr>
        <p:spPr>
          <a:xfrm>
            <a:off x="586085" y="539600"/>
            <a:ext cx="10383937" cy="523181"/>
          </a:xfrm>
          <a:prstGeom prst="rect">
            <a:avLst/>
          </a:prstGeom>
          <a:noFill/>
          <a:ln/>
        </p:spPr>
        <p:txBody>
          <a:bodyPr wrap="none" lIns="0" tIns="0" rIns="0" bIns="0" rtlCol="0" anchor="t"/>
          <a:lstStyle/>
          <a:p>
            <a:pPr>
              <a:lnSpc>
                <a:spcPts val="4083"/>
              </a:lnSpc>
            </a:pPr>
            <a:r>
              <a:rPr lang="en-US" sz="3292" dirty="0">
                <a:solidFill>
                  <a:srgbClr val="403CCF"/>
                </a:solidFill>
                <a:latin typeface="Libre Baskerville" pitchFamily="34" charset="0"/>
                <a:ea typeface="Libre Baskerville" pitchFamily="34" charset="-122"/>
                <a:cs typeface="Libre Baskerville" pitchFamily="34" charset="-120"/>
              </a:rPr>
              <a:t>Developing the Solution: A Systematic Approach</a:t>
            </a:r>
            <a:endParaRPr lang="en-US" sz="3292" dirty="0"/>
          </a:p>
        </p:txBody>
      </p:sp>
      <p:sp>
        <p:nvSpPr>
          <p:cNvPr id="3" name="Shape 1">
            <a:extLst>
              <a:ext uri="{FF2B5EF4-FFF2-40B4-BE49-F238E27FC236}">
                <a16:creationId xmlns:a16="http://schemas.microsoft.com/office/drawing/2014/main" id="{3C7FD548-680B-D42E-2C94-E9DB056BB026}"/>
              </a:ext>
            </a:extLst>
          </p:cNvPr>
          <p:cNvSpPr/>
          <p:nvPr/>
        </p:nvSpPr>
        <p:spPr>
          <a:xfrm>
            <a:off x="6086475" y="1384697"/>
            <a:ext cx="19050" cy="4946650"/>
          </a:xfrm>
          <a:prstGeom prst="roundRect">
            <a:avLst>
              <a:gd name="adj" fmla="val 131856"/>
            </a:avLst>
          </a:prstGeom>
          <a:solidFill>
            <a:srgbClr val="D0CED9"/>
          </a:solidFill>
          <a:ln/>
        </p:spPr>
        <p:txBody>
          <a:bodyPr/>
          <a:lstStyle/>
          <a:p>
            <a:endParaRPr lang="en-US" sz="1500"/>
          </a:p>
        </p:txBody>
      </p:sp>
      <p:sp>
        <p:nvSpPr>
          <p:cNvPr id="4" name="Shape 2">
            <a:extLst>
              <a:ext uri="{FF2B5EF4-FFF2-40B4-BE49-F238E27FC236}">
                <a16:creationId xmlns:a16="http://schemas.microsoft.com/office/drawing/2014/main" id="{822C2A79-1856-448D-E2D8-ABC9EC25E4AD}"/>
              </a:ext>
            </a:extLst>
          </p:cNvPr>
          <p:cNvSpPr/>
          <p:nvPr/>
        </p:nvSpPr>
        <p:spPr>
          <a:xfrm>
            <a:off x="5340598" y="1751807"/>
            <a:ext cx="586085" cy="19050"/>
          </a:xfrm>
          <a:prstGeom prst="roundRect">
            <a:avLst>
              <a:gd name="adj" fmla="val 131856"/>
            </a:avLst>
          </a:prstGeom>
          <a:solidFill>
            <a:srgbClr val="D0CED9"/>
          </a:solidFill>
          <a:ln/>
        </p:spPr>
        <p:txBody>
          <a:bodyPr/>
          <a:lstStyle/>
          <a:p>
            <a:endParaRPr lang="en-US" sz="1500"/>
          </a:p>
        </p:txBody>
      </p:sp>
      <p:sp>
        <p:nvSpPr>
          <p:cNvPr id="5" name="Shape 3">
            <a:extLst>
              <a:ext uri="{FF2B5EF4-FFF2-40B4-BE49-F238E27FC236}">
                <a16:creationId xmlns:a16="http://schemas.microsoft.com/office/drawing/2014/main" id="{DAE71165-CD4D-89A6-4CB6-DED42426AA9F}"/>
              </a:ext>
            </a:extLst>
          </p:cNvPr>
          <p:cNvSpPr/>
          <p:nvPr/>
        </p:nvSpPr>
        <p:spPr>
          <a:xfrm>
            <a:off x="5907634" y="1573014"/>
            <a:ext cx="376733" cy="376733"/>
          </a:xfrm>
          <a:prstGeom prst="roundRect">
            <a:avLst>
              <a:gd name="adj" fmla="val 6667"/>
            </a:avLst>
          </a:prstGeom>
          <a:solidFill>
            <a:srgbClr val="EAE8F3"/>
          </a:solidFill>
          <a:ln/>
        </p:spPr>
        <p:txBody>
          <a:bodyPr/>
          <a:lstStyle/>
          <a:p>
            <a:endParaRPr lang="en-US" sz="1500"/>
          </a:p>
        </p:txBody>
      </p:sp>
      <p:sp>
        <p:nvSpPr>
          <p:cNvPr id="6" name="Text 4">
            <a:extLst>
              <a:ext uri="{FF2B5EF4-FFF2-40B4-BE49-F238E27FC236}">
                <a16:creationId xmlns:a16="http://schemas.microsoft.com/office/drawing/2014/main" id="{99A62A21-98E6-DC4A-4A8C-0EB44EF52139}"/>
              </a:ext>
            </a:extLst>
          </p:cNvPr>
          <p:cNvSpPr/>
          <p:nvPr/>
        </p:nvSpPr>
        <p:spPr>
          <a:xfrm>
            <a:off x="6039991" y="1635720"/>
            <a:ext cx="112018" cy="251222"/>
          </a:xfrm>
          <a:prstGeom prst="rect">
            <a:avLst/>
          </a:prstGeom>
          <a:noFill/>
          <a:ln/>
        </p:spPr>
        <p:txBody>
          <a:bodyPr wrap="none" lIns="0" tIns="0" rIns="0" bIns="0" rtlCol="0" anchor="t"/>
          <a:lstStyle/>
          <a:p>
            <a:pPr algn="ctr">
              <a:lnSpc>
                <a:spcPts val="1958"/>
              </a:lnSpc>
            </a:pPr>
            <a:r>
              <a:rPr lang="en-US" sz="1958" dirty="0">
                <a:solidFill>
                  <a:srgbClr val="49495A"/>
                </a:solidFill>
                <a:latin typeface="Libre Baskerville" pitchFamily="34" charset="0"/>
                <a:ea typeface="Libre Baskerville" pitchFamily="34" charset="-122"/>
                <a:cs typeface="Libre Baskerville" pitchFamily="34" charset="-120"/>
              </a:rPr>
              <a:t>1</a:t>
            </a:r>
            <a:endParaRPr lang="en-US" sz="1958" dirty="0"/>
          </a:p>
        </p:txBody>
      </p:sp>
      <p:sp>
        <p:nvSpPr>
          <p:cNvPr id="7" name="Text 5">
            <a:extLst>
              <a:ext uri="{FF2B5EF4-FFF2-40B4-BE49-F238E27FC236}">
                <a16:creationId xmlns:a16="http://schemas.microsoft.com/office/drawing/2014/main" id="{63AF4BD6-4CC5-4306-51DB-47164623828F}"/>
              </a:ext>
            </a:extLst>
          </p:cNvPr>
          <p:cNvSpPr/>
          <p:nvPr/>
        </p:nvSpPr>
        <p:spPr>
          <a:xfrm>
            <a:off x="3081933" y="1552079"/>
            <a:ext cx="2093119" cy="261640"/>
          </a:xfrm>
          <a:prstGeom prst="rect">
            <a:avLst/>
          </a:prstGeom>
          <a:noFill/>
          <a:ln/>
        </p:spPr>
        <p:txBody>
          <a:bodyPr wrap="none" lIns="0" tIns="0" rIns="0" bIns="0" rtlCol="0" anchor="t"/>
          <a:lstStyle/>
          <a:p>
            <a:pPr algn="r">
              <a:lnSpc>
                <a:spcPts val="2042"/>
              </a:lnSpc>
            </a:pPr>
            <a:r>
              <a:rPr lang="en-US" sz="1625" dirty="0">
                <a:solidFill>
                  <a:srgbClr val="49495A"/>
                </a:solidFill>
                <a:latin typeface="Libre Baskerville" pitchFamily="34" charset="0"/>
                <a:ea typeface="Libre Baskerville" pitchFamily="34" charset="-122"/>
                <a:cs typeface="Libre Baskerville" pitchFamily="34" charset="-120"/>
              </a:rPr>
              <a:t>Data Collection</a:t>
            </a:r>
            <a:endParaRPr lang="en-US" sz="1625" dirty="0"/>
          </a:p>
        </p:txBody>
      </p:sp>
      <p:sp>
        <p:nvSpPr>
          <p:cNvPr id="8" name="Text 6">
            <a:extLst>
              <a:ext uri="{FF2B5EF4-FFF2-40B4-BE49-F238E27FC236}">
                <a16:creationId xmlns:a16="http://schemas.microsoft.com/office/drawing/2014/main" id="{CB9BA273-267E-D5AC-A384-C5288134B302}"/>
              </a:ext>
            </a:extLst>
          </p:cNvPr>
          <p:cNvSpPr/>
          <p:nvPr/>
        </p:nvSpPr>
        <p:spPr>
          <a:xfrm>
            <a:off x="586085" y="1914128"/>
            <a:ext cx="4588967" cy="803672"/>
          </a:xfrm>
          <a:prstGeom prst="rect">
            <a:avLst/>
          </a:prstGeom>
          <a:noFill/>
          <a:ln/>
        </p:spPr>
        <p:txBody>
          <a:bodyPr wrap="square" lIns="0" tIns="0" rIns="0" bIns="0" rtlCol="0" anchor="t"/>
          <a:lstStyle/>
          <a:p>
            <a:pPr algn="r">
              <a:lnSpc>
                <a:spcPts val="2083"/>
              </a:lnSpc>
            </a:pPr>
            <a:r>
              <a:rPr lang="en-US" sz="1292" dirty="0">
                <a:solidFill>
                  <a:srgbClr val="49495A"/>
                </a:solidFill>
                <a:latin typeface="Open Sans" pitchFamily="34" charset="0"/>
                <a:ea typeface="Open Sans" pitchFamily="34" charset="-122"/>
                <a:cs typeface="Open Sans" pitchFamily="34" charset="-120"/>
              </a:rPr>
              <a:t>Source: Kaggle Glaucoma OCT Images Dataset. Images categorized into normal and advanced glaucoma conditions.</a:t>
            </a:r>
            <a:endParaRPr lang="en-US" sz="1292" dirty="0"/>
          </a:p>
        </p:txBody>
      </p:sp>
      <p:sp>
        <p:nvSpPr>
          <p:cNvPr id="9" name="Shape 7">
            <a:extLst>
              <a:ext uri="{FF2B5EF4-FFF2-40B4-BE49-F238E27FC236}">
                <a16:creationId xmlns:a16="http://schemas.microsoft.com/office/drawing/2014/main" id="{7D1394D2-C82A-DAFE-D43F-B68A6027C9B7}"/>
              </a:ext>
            </a:extLst>
          </p:cNvPr>
          <p:cNvSpPr/>
          <p:nvPr/>
        </p:nvSpPr>
        <p:spPr>
          <a:xfrm>
            <a:off x="6265317" y="2589014"/>
            <a:ext cx="586085" cy="19050"/>
          </a:xfrm>
          <a:prstGeom prst="roundRect">
            <a:avLst>
              <a:gd name="adj" fmla="val 131856"/>
            </a:avLst>
          </a:prstGeom>
          <a:solidFill>
            <a:srgbClr val="D0CED9"/>
          </a:solidFill>
          <a:ln/>
        </p:spPr>
        <p:txBody>
          <a:bodyPr/>
          <a:lstStyle/>
          <a:p>
            <a:endParaRPr lang="en-US" sz="1500"/>
          </a:p>
        </p:txBody>
      </p:sp>
      <p:sp>
        <p:nvSpPr>
          <p:cNvPr id="10" name="Shape 8">
            <a:extLst>
              <a:ext uri="{FF2B5EF4-FFF2-40B4-BE49-F238E27FC236}">
                <a16:creationId xmlns:a16="http://schemas.microsoft.com/office/drawing/2014/main" id="{781FCF26-F6EA-E55B-7399-76C89D8DC0B2}"/>
              </a:ext>
            </a:extLst>
          </p:cNvPr>
          <p:cNvSpPr/>
          <p:nvPr/>
        </p:nvSpPr>
        <p:spPr>
          <a:xfrm>
            <a:off x="5907634" y="2410222"/>
            <a:ext cx="376733" cy="376733"/>
          </a:xfrm>
          <a:prstGeom prst="roundRect">
            <a:avLst>
              <a:gd name="adj" fmla="val 6667"/>
            </a:avLst>
          </a:prstGeom>
          <a:solidFill>
            <a:srgbClr val="EAE8F3"/>
          </a:solidFill>
          <a:ln/>
        </p:spPr>
        <p:txBody>
          <a:bodyPr/>
          <a:lstStyle/>
          <a:p>
            <a:endParaRPr lang="en-US" sz="1500"/>
          </a:p>
        </p:txBody>
      </p:sp>
      <p:sp>
        <p:nvSpPr>
          <p:cNvPr id="11" name="Text 9">
            <a:extLst>
              <a:ext uri="{FF2B5EF4-FFF2-40B4-BE49-F238E27FC236}">
                <a16:creationId xmlns:a16="http://schemas.microsoft.com/office/drawing/2014/main" id="{BECEA7ED-7B6D-2326-06BE-A1238D0D4F6A}"/>
              </a:ext>
            </a:extLst>
          </p:cNvPr>
          <p:cNvSpPr/>
          <p:nvPr/>
        </p:nvSpPr>
        <p:spPr>
          <a:xfrm>
            <a:off x="6018560" y="2472928"/>
            <a:ext cx="154782" cy="251222"/>
          </a:xfrm>
          <a:prstGeom prst="rect">
            <a:avLst/>
          </a:prstGeom>
          <a:noFill/>
          <a:ln/>
        </p:spPr>
        <p:txBody>
          <a:bodyPr wrap="none" lIns="0" tIns="0" rIns="0" bIns="0" rtlCol="0" anchor="t"/>
          <a:lstStyle/>
          <a:p>
            <a:pPr algn="ctr">
              <a:lnSpc>
                <a:spcPts val="1958"/>
              </a:lnSpc>
            </a:pPr>
            <a:r>
              <a:rPr lang="en-US" sz="1958" dirty="0">
                <a:solidFill>
                  <a:srgbClr val="49495A"/>
                </a:solidFill>
                <a:latin typeface="Libre Baskerville" pitchFamily="34" charset="0"/>
                <a:ea typeface="Libre Baskerville" pitchFamily="34" charset="-122"/>
                <a:cs typeface="Libre Baskerville" pitchFamily="34" charset="-120"/>
              </a:rPr>
              <a:t>2</a:t>
            </a:r>
            <a:endParaRPr lang="en-US" sz="1958" dirty="0"/>
          </a:p>
        </p:txBody>
      </p:sp>
      <p:sp>
        <p:nvSpPr>
          <p:cNvPr id="12" name="Text 10">
            <a:extLst>
              <a:ext uri="{FF2B5EF4-FFF2-40B4-BE49-F238E27FC236}">
                <a16:creationId xmlns:a16="http://schemas.microsoft.com/office/drawing/2014/main" id="{4F5DBA7B-50BC-4042-36DB-9EB7EB0C5B36}"/>
              </a:ext>
            </a:extLst>
          </p:cNvPr>
          <p:cNvSpPr/>
          <p:nvPr/>
        </p:nvSpPr>
        <p:spPr>
          <a:xfrm>
            <a:off x="7016949" y="2389287"/>
            <a:ext cx="2093119" cy="261640"/>
          </a:xfrm>
          <a:prstGeom prst="rect">
            <a:avLst/>
          </a:prstGeom>
          <a:noFill/>
          <a:ln/>
        </p:spPr>
        <p:txBody>
          <a:bodyPr wrap="none" lIns="0" tIns="0" rIns="0" bIns="0" rtlCol="0" anchor="t"/>
          <a:lstStyle/>
          <a:p>
            <a:pPr>
              <a:lnSpc>
                <a:spcPts val="2042"/>
              </a:lnSpc>
            </a:pPr>
            <a:r>
              <a:rPr lang="en-US" sz="1625" dirty="0">
                <a:solidFill>
                  <a:srgbClr val="49495A"/>
                </a:solidFill>
                <a:latin typeface="Libre Baskerville" pitchFamily="34" charset="0"/>
                <a:ea typeface="Libre Baskerville" pitchFamily="34" charset="-122"/>
                <a:cs typeface="Libre Baskerville" pitchFamily="34" charset="-120"/>
              </a:rPr>
              <a:t>Preprocessing</a:t>
            </a:r>
            <a:endParaRPr lang="en-US" sz="1625" dirty="0"/>
          </a:p>
        </p:txBody>
      </p:sp>
      <p:sp>
        <p:nvSpPr>
          <p:cNvPr id="13" name="Text 11">
            <a:extLst>
              <a:ext uri="{FF2B5EF4-FFF2-40B4-BE49-F238E27FC236}">
                <a16:creationId xmlns:a16="http://schemas.microsoft.com/office/drawing/2014/main" id="{0ABAA7C1-8D16-C0FC-DFD0-28165DEAF792}"/>
              </a:ext>
            </a:extLst>
          </p:cNvPr>
          <p:cNvSpPr/>
          <p:nvPr/>
        </p:nvSpPr>
        <p:spPr>
          <a:xfrm>
            <a:off x="7016948" y="2751336"/>
            <a:ext cx="4588967" cy="1071563"/>
          </a:xfrm>
          <a:prstGeom prst="rect">
            <a:avLst/>
          </a:prstGeom>
          <a:noFill/>
          <a:ln/>
        </p:spPr>
        <p:txBody>
          <a:bodyPr wrap="square" lIns="0" tIns="0" rIns="0" bIns="0" rtlCol="0" anchor="t"/>
          <a:lstStyle/>
          <a:p>
            <a:pPr>
              <a:lnSpc>
                <a:spcPts val="2083"/>
              </a:lnSpc>
            </a:pPr>
            <a:r>
              <a:rPr lang="en-US" sz="1292" dirty="0">
                <a:solidFill>
                  <a:srgbClr val="49495A"/>
                </a:solidFill>
                <a:latin typeface="Open Sans" pitchFamily="34" charset="0"/>
                <a:ea typeface="Open Sans" pitchFamily="34" charset="-122"/>
                <a:cs typeface="Open Sans" pitchFamily="34" charset="-120"/>
              </a:rPr>
              <a:t>Resize images to 224×224 pixels. Enhance features using noise reduction, edge detection, and sharpening. Normalize pixel values to [0, 1]. Encode labels for binary classification.</a:t>
            </a:r>
            <a:endParaRPr lang="en-US" sz="1292" dirty="0"/>
          </a:p>
        </p:txBody>
      </p:sp>
      <p:sp>
        <p:nvSpPr>
          <p:cNvPr id="14" name="Shape 12">
            <a:extLst>
              <a:ext uri="{FF2B5EF4-FFF2-40B4-BE49-F238E27FC236}">
                <a16:creationId xmlns:a16="http://schemas.microsoft.com/office/drawing/2014/main" id="{3761469D-C37B-6D8E-3625-E88FDFD6E507}"/>
              </a:ext>
            </a:extLst>
          </p:cNvPr>
          <p:cNvSpPr/>
          <p:nvPr/>
        </p:nvSpPr>
        <p:spPr>
          <a:xfrm>
            <a:off x="5340598" y="3556893"/>
            <a:ext cx="586085" cy="19050"/>
          </a:xfrm>
          <a:prstGeom prst="roundRect">
            <a:avLst>
              <a:gd name="adj" fmla="val 131856"/>
            </a:avLst>
          </a:prstGeom>
          <a:solidFill>
            <a:srgbClr val="D0CED9"/>
          </a:solidFill>
          <a:ln/>
        </p:spPr>
        <p:txBody>
          <a:bodyPr/>
          <a:lstStyle/>
          <a:p>
            <a:endParaRPr lang="en-US" sz="1500"/>
          </a:p>
        </p:txBody>
      </p:sp>
      <p:sp>
        <p:nvSpPr>
          <p:cNvPr id="15" name="Shape 13">
            <a:extLst>
              <a:ext uri="{FF2B5EF4-FFF2-40B4-BE49-F238E27FC236}">
                <a16:creationId xmlns:a16="http://schemas.microsoft.com/office/drawing/2014/main" id="{692B959A-C2A9-D544-4C38-201CE296543F}"/>
              </a:ext>
            </a:extLst>
          </p:cNvPr>
          <p:cNvSpPr/>
          <p:nvPr/>
        </p:nvSpPr>
        <p:spPr>
          <a:xfrm>
            <a:off x="5907634" y="3378101"/>
            <a:ext cx="376733" cy="376733"/>
          </a:xfrm>
          <a:prstGeom prst="roundRect">
            <a:avLst>
              <a:gd name="adj" fmla="val 6667"/>
            </a:avLst>
          </a:prstGeom>
          <a:solidFill>
            <a:srgbClr val="EAE8F3"/>
          </a:solidFill>
          <a:ln/>
        </p:spPr>
        <p:txBody>
          <a:bodyPr/>
          <a:lstStyle/>
          <a:p>
            <a:endParaRPr lang="en-US" sz="1500"/>
          </a:p>
        </p:txBody>
      </p:sp>
      <p:sp>
        <p:nvSpPr>
          <p:cNvPr id="16" name="Text 14">
            <a:extLst>
              <a:ext uri="{FF2B5EF4-FFF2-40B4-BE49-F238E27FC236}">
                <a16:creationId xmlns:a16="http://schemas.microsoft.com/office/drawing/2014/main" id="{D2672473-BA38-2718-0E3D-1F138D050EAF}"/>
              </a:ext>
            </a:extLst>
          </p:cNvPr>
          <p:cNvSpPr/>
          <p:nvPr/>
        </p:nvSpPr>
        <p:spPr>
          <a:xfrm>
            <a:off x="6018560" y="3440807"/>
            <a:ext cx="154782" cy="251222"/>
          </a:xfrm>
          <a:prstGeom prst="rect">
            <a:avLst/>
          </a:prstGeom>
          <a:noFill/>
          <a:ln/>
        </p:spPr>
        <p:txBody>
          <a:bodyPr wrap="none" lIns="0" tIns="0" rIns="0" bIns="0" rtlCol="0" anchor="t"/>
          <a:lstStyle/>
          <a:p>
            <a:pPr algn="ctr">
              <a:lnSpc>
                <a:spcPts val="1958"/>
              </a:lnSpc>
            </a:pPr>
            <a:r>
              <a:rPr lang="en-US" sz="1958" dirty="0">
                <a:solidFill>
                  <a:srgbClr val="49495A"/>
                </a:solidFill>
                <a:latin typeface="Libre Baskerville" pitchFamily="34" charset="0"/>
                <a:ea typeface="Libre Baskerville" pitchFamily="34" charset="-122"/>
                <a:cs typeface="Libre Baskerville" pitchFamily="34" charset="-120"/>
              </a:rPr>
              <a:t>3</a:t>
            </a:r>
            <a:endParaRPr lang="en-US" sz="1958" dirty="0"/>
          </a:p>
        </p:txBody>
      </p:sp>
      <p:sp>
        <p:nvSpPr>
          <p:cNvPr id="17" name="Text 15">
            <a:extLst>
              <a:ext uri="{FF2B5EF4-FFF2-40B4-BE49-F238E27FC236}">
                <a16:creationId xmlns:a16="http://schemas.microsoft.com/office/drawing/2014/main" id="{5570AFE9-EEF6-91CC-984A-0967C75EE9C9}"/>
              </a:ext>
            </a:extLst>
          </p:cNvPr>
          <p:cNvSpPr/>
          <p:nvPr/>
        </p:nvSpPr>
        <p:spPr>
          <a:xfrm>
            <a:off x="2966740" y="3357166"/>
            <a:ext cx="2208312" cy="261640"/>
          </a:xfrm>
          <a:prstGeom prst="rect">
            <a:avLst/>
          </a:prstGeom>
          <a:noFill/>
          <a:ln/>
        </p:spPr>
        <p:txBody>
          <a:bodyPr wrap="none" lIns="0" tIns="0" rIns="0" bIns="0" rtlCol="0" anchor="t"/>
          <a:lstStyle/>
          <a:p>
            <a:pPr algn="r">
              <a:lnSpc>
                <a:spcPts val="2042"/>
              </a:lnSpc>
            </a:pPr>
            <a:r>
              <a:rPr lang="en-US" sz="1625" dirty="0">
                <a:solidFill>
                  <a:srgbClr val="49495A"/>
                </a:solidFill>
                <a:latin typeface="Libre Baskerville" pitchFamily="34" charset="0"/>
                <a:ea typeface="Libre Baskerville" pitchFamily="34" charset="-122"/>
                <a:cs typeface="Libre Baskerville" pitchFamily="34" charset="-120"/>
              </a:rPr>
              <a:t>Model Development</a:t>
            </a:r>
            <a:endParaRPr lang="en-US" sz="1625" dirty="0"/>
          </a:p>
        </p:txBody>
      </p:sp>
      <p:sp>
        <p:nvSpPr>
          <p:cNvPr id="18" name="Text 16">
            <a:extLst>
              <a:ext uri="{FF2B5EF4-FFF2-40B4-BE49-F238E27FC236}">
                <a16:creationId xmlns:a16="http://schemas.microsoft.com/office/drawing/2014/main" id="{3196250A-A7EB-725B-1FAF-8FB4788118C7}"/>
              </a:ext>
            </a:extLst>
          </p:cNvPr>
          <p:cNvSpPr/>
          <p:nvPr/>
        </p:nvSpPr>
        <p:spPr>
          <a:xfrm>
            <a:off x="586085" y="3719215"/>
            <a:ext cx="4588967" cy="803672"/>
          </a:xfrm>
          <a:prstGeom prst="rect">
            <a:avLst/>
          </a:prstGeom>
          <a:noFill/>
          <a:ln/>
        </p:spPr>
        <p:txBody>
          <a:bodyPr wrap="square" lIns="0" tIns="0" rIns="0" bIns="0" rtlCol="0" anchor="t"/>
          <a:lstStyle/>
          <a:p>
            <a:pPr algn="r">
              <a:lnSpc>
                <a:spcPts val="2083"/>
              </a:lnSpc>
            </a:pPr>
            <a:r>
              <a:rPr lang="en-US" sz="1292" dirty="0">
                <a:solidFill>
                  <a:srgbClr val="49495A"/>
                </a:solidFill>
                <a:latin typeface="Open Sans" pitchFamily="34" charset="0"/>
                <a:ea typeface="Open Sans" pitchFamily="34" charset="-122"/>
                <a:cs typeface="Open Sans" pitchFamily="34" charset="-120"/>
              </a:rPr>
              <a:t>Custom CNN with convolutional layers, pooling layers, dropout layers, fully connected layers, and a softmax output layer.</a:t>
            </a:r>
            <a:endParaRPr lang="en-US" sz="1292" dirty="0"/>
          </a:p>
        </p:txBody>
      </p:sp>
      <p:sp>
        <p:nvSpPr>
          <p:cNvPr id="19" name="Shape 17">
            <a:extLst>
              <a:ext uri="{FF2B5EF4-FFF2-40B4-BE49-F238E27FC236}">
                <a16:creationId xmlns:a16="http://schemas.microsoft.com/office/drawing/2014/main" id="{91B0D55E-8F0D-1BF4-A3DF-B2A4915F14D1}"/>
              </a:ext>
            </a:extLst>
          </p:cNvPr>
          <p:cNvSpPr/>
          <p:nvPr/>
        </p:nvSpPr>
        <p:spPr>
          <a:xfrm>
            <a:off x="6265317" y="4524772"/>
            <a:ext cx="586085" cy="19050"/>
          </a:xfrm>
          <a:prstGeom prst="roundRect">
            <a:avLst>
              <a:gd name="adj" fmla="val 131856"/>
            </a:avLst>
          </a:prstGeom>
          <a:solidFill>
            <a:srgbClr val="D0CED9"/>
          </a:solidFill>
          <a:ln/>
        </p:spPr>
        <p:txBody>
          <a:bodyPr/>
          <a:lstStyle/>
          <a:p>
            <a:endParaRPr lang="en-US" sz="1500"/>
          </a:p>
        </p:txBody>
      </p:sp>
      <p:sp>
        <p:nvSpPr>
          <p:cNvPr id="20" name="Shape 18">
            <a:extLst>
              <a:ext uri="{FF2B5EF4-FFF2-40B4-BE49-F238E27FC236}">
                <a16:creationId xmlns:a16="http://schemas.microsoft.com/office/drawing/2014/main" id="{8DAF86FD-7228-B536-54DD-3B399F3CFC68}"/>
              </a:ext>
            </a:extLst>
          </p:cNvPr>
          <p:cNvSpPr/>
          <p:nvPr/>
        </p:nvSpPr>
        <p:spPr>
          <a:xfrm>
            <a:off x="5907634" y="4345980"/>
            <a:ext cx="376733" cy="376733"/>
          </a:xfrm>
          <a:prstGeom prst="roundRect">
            <a:avLst>
              <a:gd name="adj" fmla="val 6667"/>
            </a:avLst>
          </a:prstGeom>
          <a:solidFill>
            <a:srgbClr val="EAE8F3"/>
          </a:solidFill>
          <a:ln/>
        </p:spPr>
        <p:txBody>
          <a:bodyPr/>
          <a:lstStyle/>
          <a:p>
            <a:endParaRPr lang="en-US" sz="1500"/>
          </a:p>
        </p:txBody>
      </p:sp>
      <p:sp>
        <p:nvSpPr>
          <p:cNvPr id="21" name="Text 19">
            <a:extLst>
              <a:ext uri="{FF2B5EF4-FFF2-40B4-BE49-F238E27FC236}">
                <a16:creationId xmlns:a16="http://schemas.microsoft.com/office/drawing/2014/main" id="{8C08E054-8928-0881-22F3-5B2B3B742483}"/>
              </a:ext>
            </a:extLst>
          </p:cNvPr>
          <p:cNvSpPr/>
          <p:nvPr/>
        </p:nvSpPr>
        <p:spPr>
          <a:xfrm>
            <a:off x="6022529" y="4408686"/>
            <a:ext cx="146943" cy="251222"/>
          </a:xfrm>
          <a:prstGeom prst="rect">
            <a:avLst/>
          </a:prstGeom>
          <a:noFill/>
          <a:ln/>
        </p:spPr>
        <p:txBody>
          <a:bodyPr wrap="none" lIns="0" tIns="0" rIns="0" bIns="0" rtlCol="0" anchor="t"/>
          <a:lstStyle/>
          <a:p>
            <a:pPr algn="ctr">
              <a:lnSpc>
                <a:spcPts val="1958"/>
              </a:lnSpc>
            </a:pPr>
            <a:r>
              <a:rPr lang="en-US" sz="1958" dirty="0">
                <a:solidFill>
                  <a:srgbClr val="49495A"/>
                </a:solidFill>
                <a:latin typeface="Libre Baskerville" pitchFamily="34" charset="0"/>
                <a:ea typeface="Libre Baskerville" pitchFamily="34" charset="-122"/>
                <a:cs typeface="Libre Baskerville" pitchFamily="34" charset="-120"/>
              </a:rPr>
              <a:t>4</a:t>
            </a:r>
            <a:endParaRPr lang="en-US" sz="1958" dirty="0"/>
          </a:p>
        </p:txBody>
      </p:sp>
      <p:sp>
        <p:nvSpPr>
          <p:cNvPr id="22" name="Text 20">
            <a:extLst>
              <a:ext uri="{FF2B5EF4-FFF2-40B4-BE49-F238E27FC236}">
                <a16:creationId xmlns:a16="http://schemas.microsoft.com/office/drawing/2014/main" id="{3C6F893C-56AC-FF62-6FA5-3438D67B5A86}"/>
              </a:ext>
            </a:extLst>
          </p:cNvPr>
          <p:cNvSpPr/>
          <p:nvPr/>
        </p:nvSpPr>
        <p:spPr>
          <a:xfrm>
            <a:off x="7016949" y="4325044"/>
            <a:ext cx="2523828" cy="261640"/>
          </a:xfrm>
          <a:prstGeom prst="rect">
            <a:avLst/>
          </a:prstGeom>
          <a:noFill/>
          <a:ln/>
        </p:spPr>
        <p:txBody>
          <a:bodyPr wrap="none" lIns="0" tIns="0" rIns="0" bIns="0" rtlCol="0" anchor="t"/>
          <a:lstStyle/>
          <a:p>
            <a:pPr>
              <a:lnSpc>
                <a:spcPts val="2042"/>
              </a:lnSpc>
            </a:pPr>
            <a:r>
              <a:rPr lang="en-US" sz="1625" dirty="0">
                <a:solidFill>
                  <a:srgbClr val="49495A"/>
                </a:solidFill>
                <a:latin typeface="Libre Baskerville" pitchFamily="34" charset="0"/>
                <a:ea typeface="Libre Baskerville" pitchFamily="34" charset="-122"/>
                <a:cs typeface="Libre Baskerville" pitchFamily="34" charset="-120"/>
              </a:rPr>
              <a:t>Training and Validation</a:t>
            </a:r>
            <a:endParaRPr lang="en-US" sz="1625" dirty="0"/>
          </a:p>
        </p:txBody>
      </p:sp>
      <p:sp>
        <p:nvSpPr>
          <p:cNvPr id="23" name="Text 21">
            <a:extLst>
              <a:ext uri="{FF2B5EF4-FFF2-40B4-BE49-F238E27FC236}">
                <a16:creationId xmlns:a16="http://schemas.microsoft.com/office/drawing/2014/main" id="{8E3BB88B-AE4F-44F3-86BA-0AB0DB2F4045}"/>
              </a:ext>
            </a:extLst>
          </p:cNvPr>
          <p:cNvSpPr/>
          <p:nvPr/>
        </p:nvSpPr>
        <p:spPr>
          <a:xfrm>
            <a:off x="7016948" y="4687094"/>
            <a:ext cx="4588967" cy="535782"/>
          </a:xfrm>
          <a:prstGeom prst="rect">
            <a:avLst/>
          </a:prstGeom>
          <a:noFill/>
          <a:ln/>
        </p:spPr>
        <p:txBody>
          <a:bodyPr wrap="square" lIns="0" tIns="0" rIns="0" bIns="0" rtlCol="0" anchor="t"/>
          <a:lstStyle/>
          <a:p>
            <a:pPr>
              <a:lnSpc>
                <a:spcPts val="2083"/>
              </a:lnSpc>
            </a:pPr>
            <a:r>
              <a:rPr lang="en-US" sz="1292" dirty="0">
                <a:solidFill>
                  <a:srgbClr val="49495A"/>
                </a:solidFill>
                <a:latin typeface="Open Sans" pitchFamily="34" charset="0"/>
                <a:ea typeface="Open Sans" pitchFamily="34" charset="-122"/>
                <a:cs typeface="Open Sans" pitchFamily="34" charset="-120"/>
              </a:rPr>
              <a:t>Dataset split: 70% training, 30% validation (stratified sampling). Early stopping to avoid overfitting.</a:t>
            </a:r>
            <a:endParaRPr lang="en-US" sz="1292" dirty="0"/>
          </a:p>
        </p:txBody>
      </p:sp>
      <p:sp>
        <p:nvSpPr>
          <p:cNvPr id="24" name="Shape 22">
            <a:extLst>
              <a:ext uri="{FF2B5EF4-FFF2-40B4-BE49-F238E27FC236}">
                <a16:creationId xmlns:a16="http://schemas.microsoft.com/office/drawing/2014/main" id="{80C3E235-5F35-73AC-8338-AE4A597361B7}"/>
              </a:ext>
            </a:extLst>
          </p:cNvPr>
          <p:cNvSpPr/>
          <p:nvPr/>
        </p:nvSpPr>
        <p:spPr>
          <a:xfrm>
            <a:off x="5340598" y="5358706"/>
            <a:ext cx="586085" cy="19050"/>
          </a:xfrm>
          <a:prstGeom prst="roundRect">
            <a:avLst>
              <a:gd name="adj" fmla="val 131856"/>
            </a:avLst>
          </a:prstGeom>
          <a:solidFill>
            <a:srgbClr val="D0CED9"/>
          </a:solidFill>
          <a:ln/>
        </p:spPr>
        <p:txBody>
          <a:bodyPr/>
          <a:lstStyle/>
          <a:p>
            <a:endParaRPr lang="en-US" sz="1500"/>
          </a:p>
        </p:txBody>
      </p:sp>
      <p:sp>
        <p:nvSpPr>
          <p:cNvPr id="25" name="Shape 23">
            <a:extLst>
              <a:ext uri="{FF2B5EF4-FFF2-40B4-BE49-F238E27FC236}">
                <a16:creationId xmlns:a16="http://schemas.microsoft.com/office/drawing/2014/main" id="{01BDD598-2C71-E5BF-A59A-D1EC0144B178}"/>
              </a:ext>
            </a:extLst>
          </p:cNvPr>
          <p:cNvSpPr/>
          <p:nvPr/>
        </p:nvSpPr>
        <p:spPr>
          <a:xfrm>
            <a:off x="5907634" y="5179914"/>
            <a:ext cx="376733" cy="376733"/>
          </a:xfrm>
          <a:prstGeom prst="roundRect">
            <a:avLst>
              <a:gd name="adj" fmla="val 6667"/>
            </a:avLst>
          </a:prstGeom>
          <a:solidFill>
            <a:srgbClr val="EAE8F3"/>
          </a:solidFill>
          <a:ln/>
        </p:spPr>
        <p:txBody>
          <a:bodyPr/>
          <a:lstStyle/>
          <a:p>
            <a:endParaRPr lang="en-US" sz="1500"/>
          </a:p>
        </p:txBody>
      </p:sp>
      <p:sp>
        <p:nvSpPr>
          <p:cNvPr id="26" name="Text 24">
            <a:extLst>
              <a:ext uri="{FF2B5EF4-FFF2-40B4-BE49-F238E27FC236}">
                <a16:creationId xmlns:a16="http://schemas.microsoft.com/office/drawing/2014/main" id="{35E45A66-F8AE-2CC6-2B25-8994F8815FFE}"/>
              </a:ext>
            </a:extLst>
          </p:cNvPr>
          <p:cNvSpPr/>
          <p:nvPr/>
        </p:nvSpPr>
        <p:spPr>
          <a:xfrm>
            <a:off x="6024612" y="5242619"/>
            <a:ext cx="142677" cy="251222"/>
          </a:xfrm>
          <a:prstGeom prst="rect">
            <a:avLst/>
          </a:prstGeom>
          <a:noFill/>
          <a:ln/>
        </p:spPr>
        <p:txBody>
          <a:bodyPr wrap="none" lIns="0" tIns="0" rIns="0" bIns="0" rtlCol="0" anchor="t"/>
          <a:lstStyle/>
          <a:p>
            <a:pPr algn="ctr">
              <a:lnSpc>
                <a:spcPts val="1958"/>
              </a:lnSpc>
            </a:pPr>
            <a:r>
              <a:rPr lang="en-US" sz="1958" dirty="0">
                <a:solidFill>
                  <a:srgbClr val="49495A"/>
                </a:solidFill>
                <a:latin typeface="Libre Baskerville" pitchFamily="34" charset="0"/>
                <a:ea typeface="Libre Baskerville" pitchFamily="34" charset="-122"/>
                <a:cs typeface="Libre Baskerville" pitchFamily="34" charset="-120"/>
              </a:rPr>
              <a:t>5</a:t>
            </a:r>
            <a:endParaRPr lang="en-US" sz="1958" dirty="0"/>
          </a:p>
        </p:txBody>
      </p:sp>
      <p:sp>
        <p:nvSpPr>
          <p:cNvPr id="27" name="Text 25">
            <a:extLst>
              <a:ext uri="{FF2B5EF4-FFF2-40B4-BE49-F238E27FC236}">
                <a16:creationId xmlns:a16="http://schemas.microsoft.com/office/drawing/2014/main" id="{556AA332-A4C9-B937-23DE-C7192B078A49}"/>
              </a:ext>
            </a:extLst>
          </p:cNvPr>
          <p:cNvSpPr/>
          <p:nvPr/>
        </p:nvSpPr>
        <p:spPr>
          <a:xfrm>
            <a:off x="3081933" y="5158978"/>
            <a:ext cx="2093119" cy="261640"/>
          </a:xfrm>
          <a:prstGeom prst="rect">
            <a:avLst/>
          </a:prstGeom>
          <a:noFill/>
          <a:ln/>
        </p:spPr>
        <p:txBody>
          <a:bodyPr wrap="none" lIns="0" tIns="0" rIns="0" bIns="0" rtlCol="0" anchor="t"/>
          <a:lstStyle/>
          <a:p>
            <a:pPr algn="r">
              <a:lnSpc>
                <a:spcPts val="2042"/>
              </a:lnSpc>
            </a:pPr>
            <a:r>
              <a:rPr lang="en-US" sz="1625" dirty="0">
                <a:solidFill>
                  <a:srgbClr val="49495A"/>
                </a:solidFill>
                <a:latin typeface="Libre Baskerville" pitchFamily="34" charset="0"/>
                <a:ea typeface="Libre Baskerville" pitchFamily="34" charset="-122"/>
                <a:cs typeface="Libre Baskerville" pitchFamily="34" charset="-120"/>
              </a:rPr>
              <a:t>Evaluation</a:t>
            </a:r>
            <a:endParaRPr lang="en-US" sz="1625" dirty="0"/>
          </a:p>
        </p:txBody>
      </p:sp>
      <p:sp>
        <p:nvSpPr>
          <p:cNvPr id="28" name="Text 26">
            <a:extLst>
              <a:ext uri="{FF2B5EF4-FFF2-40B4-BE49-F238E27FC236}">
                <a16:creationId xmlns:a16="http://schemas.microsoft.com/office/drawing/2014/main" id="{110F9B0E-A783-36B6-5975-9731C397DC7E}"/>
              </a:ext>
            </a:extLst>
          </p:cNvPr>
          <p:cNvSpPr/>
          <p:nvPr/>
        </p:nvSpPr>
        <p:spPr>
          <a:xfrm>
            <a:off x="586085" y="5521027"/>
            <a:ext cx="4588967" cy="535782"/>
          </a:xfrm>
          <a:prstGeom prst="rect">
            <a:avLst/>
          </a:prstGeom>
          <a:noFill/>
          <a:ln/>
        </p:spPr>
        <p:txBody>
          <a:bodyPr wrap="square" lIns="0" tIns="0" rIns="0" bIns="0" rtlCol="0" anchor="t"/>
          <a:lstStyle/>
          <a:p>
            <a:pPr algn="r">
              <a:lnSpc>
                <a:spcPts val="2083"/>
              </a:lnSpc>
            </a:pPr>
            <a:r>
              <a:rPr lang="en-US" sz="1292" dirty="0">
                <a:solidFill>
                  <a:srgbClr val="49495A"/>
                </a:solidFill>
                <a:latin typeface="Open Sans" pitchFamily="34" charset="0"/>
                <a:ea typeface="Open Sans" pitchFamily="34" charset="-122"/>
                <a:cs typeface="Open Sans" pitchFamily="34" charset="-120"/>
              </a:rPr>
              <a:t>Metrics: Accuracy, precision, recall, F1-score, AUC-ROC. Confusion matrix for detailed analysis.</a:t>
            </a:r>
            <a:endParaRPr lang="en-US" sz="1292" dirty="0"/>
          </a:p>
        </p:txBody>
      </p:sp>
    </p:spTree>
    <p:extLst>
      <p:ext uri="{BB962C8B-B14F-4D97-AF65-F5344CB8AC3E}">
        <p14:creationId xmlns:p14="http://schemas.microsoft.com/office/powerpoint/2010/main" val="143039971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992FE-607C-A7D9-54B9-64D0D6155144}"/>
            </a:ext>
          </a:extLst>
        </p:cNvPr>
        <p:cNvGrpSpPr/>
        <p:nvPr/>
      </p:nvGrpSpPr>
      <p:grpSpPr>
        <a:xfrm>
          <a:off x="0" y="0"/>
          <a:ext cx="0" cy="0"/>
          <a:chOff x="0" y="0"/>
          <a:chExt cx="0" cy="0"/>
        </a:xfrm>
      </p:grpSpPr>
      <p:sp>
        <p:nvSpPr>
          <p:cNvPr id="36" name="Shape 1">
            <a:extLst>
              <a:ext uri="{FF2B5EF4-FFF2-40B4-BE49-F238E27FC236}">
                <a16:creationId xmlns:a16="http://schemas.microsoft.com/office/drawing/2014/main" id="{9ECBC942-FCA9-D711-CDA0-50DF19D714DD}"/>
              </a:ext>
            </a:extLst>
          </p:cNvPr>
          <p:cNvSpPr/>
          <p:nvPr/>
        </p:nvSpPr>
        <p:spPr>
          <a:xfrm>
            <a:off x="2425700" y="1062781"/>
            <a:ext cx="7023100" cy="5299383"/>
          </a:xfrm>
          <a:prstGeom prst="roundRect">
            <a:avLst>
              <a:gd name="adj" fmla="val 7115"/>
            </a:avLst>
          </a:prstGeom>
          <a:solidFill>
            <a:srgbClr val="EAE8F3"/>
          </a:solidFill>
          <a:ln/>
        </p:spPr>
        <p:txBody>
          <a:bodyPr/>
          <a:lstStyle/>
          <a:p>
            <a:endParaRPr lang="en-US" sz="1500"/>
          </a:p>
        </p:txBody>
      </p:sp>
      <p:sp>
        <p:nvSpPr>
          <p:cNvPr id="2" name="Text 0">
            <a:extLst>
              <a:ext uri="{FF2B5EF4-FFF2-40B4-BE49-F238E27FC236}">
                <a16:creationId xmlns:a16="http://schemas.microsoft.com/office/drawing/2014/main" id="{C5B03ADD-043D-7C81-9C60-B3BFD1125917}"/>
              </a:ext>
            </a:extLst>
          </p:cNvPr>
          <p:cNvSpPr/>
          <p:nvPr/>
        </p:nvSpPr>
        <p:spPr>
          <a:xfrm>
            <a:off x="586085" y="539600"/>
            <a:ext cx="5675015" cy="523181"/>
          </a:xfrm>
          <a:prstGeom prst="rect">
            <a:avLst/>
          </a:prstGeom>
          <a:noFill/>
          <a:ln/>
        </p:spPr>
        <p:txBody>
          <a:bodyPr wrap="none" lIns="0" tIns="0" rIns="0" bIns="0" rtlCol="0" anchor="t"/>
          <a:lstStyle/>
          <a:p>
            <a:pPr>
              <a:lnSpc>
                <a:spcPts val="4083"/>
              </a:lnSpc>
            </a:pPr>
            <a:r>
              <a:rPr lang="en-US" sz="3292" dirty="0">
                <a:solidFill>
                  <a:srgbClr val="403CCF"/>
                </a:solidFill>
                <a:latin typeface="Libre Baskerville" pitchFamily="34" charset="0"/>
              </a:rPr>
              <a:t>Architectural Workflow</a:t>
            </a:r>
            <a:endParaRPr lang="en-US" sz="3292" dirty="0"/>
          </a:p>
        </p:txBody>
      </p:sp>
      <p:pic>
        <p:nvPicPr>
          <p:cNvPr id="35" name="Picture 34" descr="A black background with white and orange squares&#10;&#10;Description automatically generated">
            <a:extLst>
              <a:ext uri="{FF2B5EF4-FFF2-40B4-BE49-F238E27FC236}">
                <a16:creationId xmlns:a16="http://schemas.microsoft.com/office/drawing/2014/main" id="{A874BB02-45C5-B49E-443F-91409CE90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275" y="1231900"/>
            <a:ext cx="4701925" cy="4859772"/>
          </a:xfrm>
          <a:prstGeom prst="rect">
            <a:avLst/>
          </a:prstGeom>
        </p:spPr>
      </p:pic>
    </p:spTree>
    <p:extLst>
      <p:ext uri="{BB962C8B-B14F-4D97-AF65-F5344CB8AC3E}">
        <p14:creationId xmlns:p14="http://schemas.microsoft.com/office/powerpoint/2010/main" val="263689990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159</TotalTime>
  <Words>648</Words>
  <Application>Microsoft Office PowerPoint</Application>
  <PresentationFormat>Widescreen</PresentationFormat>
  <Paragraphs>85</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Libre Baskerville</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ABU TOWSIF</dc:creator>
  <cp:lastModifiedBy>MD. ABU TOWSIF</cp:lastModifiedBy>
  <cp:revision>12</cp:revision>
  <dcterms:created xsi:type="dcterms:W3CDTF">2025-01-19T17:13:14Z</dcterms:created>
  <dcterms:modified xsi:type="dcterms:W3CDTF">2025-01-19T20:06:31Z</dcterms:modified>
</cp:coreProperties>
</file>