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F25A51-2ABD-4D8F-9F3B-EC26B80EBD2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A2270A-01A2-48F4-BEBD-BDA3AD7B19F9}"/>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A93043A2-FC20-4B3C-852E-CDDF88B1B99A}"/>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2200" dirty="0">
                <a:sym typeface="Symbol" panose="05050102010706020507" pitchFamily="18" charset="2"/>
              </a:rPr>
              <a:t>CFG for regular language:</a:t>
            </a:r>
          </a:p>
          <a:p>
            <a:pPr lvl="1" algn="just" eaLnBrk="1" hangingPunct="1">
              <a:lnSpc>
                <a:spcPct val="110000"/>
              </a:lnSpc>
            </a:pPr>
            <a:r>
              <a:rPr lang="en-US" altLang="en-US" sz="1900" dirty="0">
                <a:sym typeface="Symbol" panose="05050102010706020507" pitchFamily="18" charset="2"/>
              </a:rPr>
              <a:t>Construct a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ym typeface="Symbol" panose="05050102010706020507" pitchFamily="18" charset="2"/>
              </a:rPr>
              <a:t>for the regular language.</a:t>
            </a:r>
          </a:p>
          <a:p>
            <a:pPr lvl="1" algn="just" eaLnBrk="1" hangingPunct="1">
              <a:lnSpc>
                <a:spcPct val="110000"/>
              </a:lnSpc>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eaLnBrk="1" hangingPunct="1">
              <a:lnSpc>
                <a:spcPct val="110000"/>
              </a:lnSpc>
            </a:pPr>
            <a:r>
              <a:rPr lang="en-US" altLang="en-US" sz="1900" dirty="0">
                <a:sym typeface="Symbol" panose="05050102010706020507" pitchFamily="18" charset="2"/>
              </a:rPr>
              <a:t>Variable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ym typeface="Symbol" panose="05050102010706020507" pitchFamily="18" charset="2"/>
              </a:rPr>
              <a:t> for each state </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ym typeface="Symbol" panose="05050102010706020507" pitchFamily="18" charset="2"/>
              </a:rPr>
              <a:t>. Make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the start variable for the start state </a:t>
            </a:r>
            <a:r>
              <a:rPr lang="en-US" altLang="en-US" sz="1900" dirty="0">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a:t>
            </a:r>
          </a:p>
          <a:p>
            <a:pPr lvl="2" algn="just" eaLnBrk="1" hangingPunct="1">
              <a:lnSpc>
                <a:spcPct val="110000"/>
              </a:lnSpc>
            </a:pPr>
            <a:r>
              <a:rPr lang="en-US" altLang="en-US" sz="1900" dirty="0">
                <a:sym typeface="Symbol" panose="05050102010706020507" pitchFamily="18" charset="2"/>
              </a:rPr>
              <a:t>Add rule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ym typeface="Wingdings" panose="05000000000000000000" pitchFamily="2" charset="2"/>
              </a:rPr>
              <a:t>to the CFG for each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ym typeface="Wingdings" panose="05000000000000000000" pitchFamily="2" charset="2"/>
              </a:rPr>
              <a:t>.</a:t>
            </a:r>
          </a:p>
          <a:p>
            <a:pPr eaLnBrk="1" hangingPunct="1">
              <a:lnSpc>
                <a:spcPct val="110000"/>
              </a:lnSpc>
            </a:pPr>
            <a:r>
              <a:rPr lang="en-US" altLang="en-US" sz="2200" dirty="0"/>
              <a:t>Example:</a:t>
            </a:r>
            <a:br>
              <a:rPr lang="en-US" altLang="en-US" sz="2200" dirty="0"/>
            </a:br>
            <a:r>
              <a:rPr lang="en-US" altLang="en-US" sz="2200" b="1" dirty="0"/>
              <a:t>Language:</a:t>
            </a:r>
            <a:r>
              <a:rPr lang="en-US" altLang="en-US" sz="2200" dirty="0"/>
              <a:t> </a:t>
            </a:r>
            <a:r>
              <a:rPr lang="en-US" altLang="en-US" sz="2200" b="1" i="1" dirty="0">
                <a:latin typeface="Courier New" panose="02070309020205020404" pitchFamily="49" charset="0"/>
                <a:cs typeface="Courier New" panose="02070309020205020404" pitchFamily="49" charset="0"/>
              </a:rPr>
              <a:t>A</a:t>
            </a:r>
            <a:r>
              <a:rPr lang="en-US" altLang="en-US" sz="2200" b="1" dirty="0">
                <a:latin typeface="Courier New" panose="02070309020205020404" pitchFamily="49" charset="0"/>
                <a:cs typeface="Courier New" panose="02070309020205020404" pitchFamily="49" charset="0"/>
              </a:rPr>
              <a:t> = {</a:t>
            </a:r>
            <a:r>
              <a:rPr lang="en-US" altLang="en-US" sz="2200" b="1" i="1" dirty="0">
                <a:latin typeface="Courier New" panose="02070309020205020404" pitchFamily="49" charset="0"/>
                <a:cs typeface="Courier New" panose="02070309020205020404" pitchFamily="49" charset="0"/>
              </a:rPr>
              <a:t>w</a:t>
            </a:r>
            <a:r>
              <a:rPr lang="en-US" altLang="en-US" sz="2200" b="1" dirty="0">
                <a:latin typeface="Courier New" panose="02070309020205020404" pitchFamily="49" charset="0"/>
                <a:cs typeface="Courier New" panose="02070309020205020404" pitchFamily="49" charset="0"/>
              </a:rPr>
              <a:t> |</a:t>
            </a:r>
            <a:r>
              <a:rPr lang="en-US" altLang="en-US" sz="2200" b="1" dirty="0"/>
              <a:t> the sum of all the symbols in </a:t>
            </a:r>
            <a:r>
              <a:rPr lang="en-US" altLang="en-US" sz="2200" b="1" i="1" dirty="0">
                <a:latin typeface="Courier New" panose="02070309020205020404" pitchFamily="49" charset="0"/>
                <a:cs typeface="Courier New" panose="02070309020205020404" pitchFamily="49" charset="0"/>
              </a:rPr>
              <a:t>w</a:t>
            </a:r>
            <a:r>
              <a:rPr lang="en-US" altLang="en-US" sz="2200" b="1" dirty="0"/>
              <a:t> is an even number }</a:t>
            </a:r>
            <a:br>
              <a:rPr lang="en-US" altLang="en-US" sz="2200" b="1" dirty="0"/>
            </a:br>
            <a:r>
              <a:rPr lang="en-US" altLang="en-US" sz="2200" b="1" dirty="0"/>
              <a:t>DFA: </a:t>
            </a:r>
            <a:br>
              <a:rPr lang="en-US" altLang="en-US" sz="2200" b="1" dirty="0"/>
            </a:b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={0,1,2}</a:t>
            </a:r>
          </a:p>
          <a:p>
            <a:pPr eaLnBrk="1" hangingPunct="1">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	</a:t>
            </a:r>
            <a:r>
              <a:rPr lang="en-US" altLang="en-US" sz="2600" u="sng" dirty="0">
                <a:latin typeface="Courier New" panose="02070309020205020404" pitchFamily="49" charset="0"/>
                <a:cs typeface="Courier New" panose="02070309020205020404" pitchFamily="49" charset="0"/>
                <a:sym typeface="Symbol" panose="05050102010706020507" pitchFamily="18" charset="2"/>
              </a:rPr>
              <a:t></a:t>
            </a: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eaLnBrk="1" hangingPunct="1">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cs typeface="Courier New" panose="02070309020205020404" pitchFamily="49" charset="0"/>
              </a:rPr>
              <a:t>CFG:</a:t>
            </a:r>
            <a:br>
              <a:rPr lang="en-US" altLang="en-US" sz="2200" dirty="0">
                <a:latin typeface="Courier New" panose="02070309020205020404" pitchFamily="49" charset="0"/>
                <a:cs typeface="Courier New" panose="02070309020205020404" pitchFamily="49" charset="0"/>
              </a:rPr>
            </a:br>
            <a:r>
              <a:rPr lang="en-US" altLang="en-US" sz="2200" b="1" dirty="0">
                <a:cs typeface="Courier New" panose="02070309020205020404" pitchFamily="49" charset="0"/>
              </a:rPr>
              <a:t>Grammar</a:t>
            </a:r>
            <a:r>
              <a:rPr lang="en-US" altLang="en-US" sz="2200" dirty="0">
                <a:cs typeface="Courier New" panose="02070309020205020404" pitchFamily="49" charset="0"/>
              </a:rPr>
              <a:t> </a:t>
            </a:r>
            <a:r>
              <a:rPr lang="en-US" altLang="en-US" sz="2200" dirty="0">
                <a:latin typeface="Courier New" panose="02070309020205020404" pitchFamily="49" charset="0"/>
                <a:cs typeface="Courier New" panose="02070309020205020404" pitchFamily="49" charset="0"/>
              </a:rPr>
              <a:t>G = (V,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R,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where, </a:t>
            </a:r>
            <a:r>
              <a:rPr lang="en-US" altLang="en-US" sz="2200" dirty="0">
                <a:latin typeface="Courier New" panose="02070309020205020404" pitchFamily="49" charset="0"/>
                <a:cs typeface="Courier New" panose="02070309020205020404" pitchFamily="49" charset="0"/>
              </a:rPr>
              <a:t>V =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R</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 {0, 1, 2}</a:t>
            </a:r>
            <a:r>
              <a:rPr lang="en-US" altLang="en-US" sz="2200" dirty="0">
                <a:cs typeface="Courier New" panose="02070309020205020404" pitchFamily="49" charset="0"/>
              </a:rPr>
              <a:t>, and</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R</a:t>
            </a:r>
            <a:r>
              <a:rPr lang="en-US" altLang="en-US" sz="2200" dirty="0">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563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2CBAF4-1612-4A88-8D72-2F707C062DF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AA1E994-0D56-4142-BB34-C502484DB49C}"/>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C8A44FF4-8B40-4CFD-A969-0E05E8E66B14}"/>
              </a:ext>
            </a:extLst>
          </p:cNvPr>
          <p:cNvSpPr>
            <a:spLocks noGrp="1"/>
          </p:cNvSpPr>
          <p:nvPr>
            <p:ph type="body" sz="quarter" idx="13"/>
          </p:nvPr>
        </p:nvSpPr>
        <p:spPr/>
        <p:txBody>
          <a:bodyPr>
            <a:normAutofit/>
          </a:bodyPr>
          <a:lstStyle/>
          <a:p>
            <a:pPr algn="just" eaLnBrk="1" hangingPunct="1"/>
            <a:r>
              <a:rPr lang="en-US" altLang="en-US" sz="2800" dirty="0">
                <a:sym typeface="Symbol" panose="05050102010706020507" pitchFamily="18" charset="2"/>
              </a:rPr>
              <a:t>Language containing strings with two substrings that are linked or depended on each other by their number of appearances.</a:t>
            </a:r>
          </a:p>
          <a:p>
            <a:pPr lvl="1" algn="just" eaLnBrk="1" hangingPunct="1"/>
            <a:r>
              <a:rPr lang="en-US" altLang="en-US" sz="2800" dirty="0">
                <a:sym typeface="Symbol" panose="05050102010706020507" pitchFamily="18" charset="2"/>
              </a:rPr>
              <a:t>Use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ym typeface="Wingdings" panose="05000000000000000000" pitchFamily="2" charset="2"/>
              </a:rPr>
              <a:t>.</a:t>
            </a:r>
          </a:p>
          <a:p>
            <a:pPr lvl="1" algn="just" eaLnBrk="1" hangingPunct="1"/>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eaLnBrk="1" hangingPunct="1"/>
            <a:r>
              <a:rPr lang="en-US" altLang="en-US" sz="2800" dirty="0">
                <a:sym typeface="Symbol" panose="05050102010706020507" pitchFamily="18" charset="2"/>
              </a:rPr>
              <a:t>Example:</a:t>
            </a:r>
            <a:br>
              <a:rPr lang="en-US" altLang="en-US" sz="2800" dirty="0">
                <a:sym typeface="Symbol" panose="05050102010706020507" pitchFamily="18" charset="2"/>
              </a:rPr>
            </a:br>
            <a:r>
              <a:rPr lang="en-US" altLang="en-US" sz="2800" dirty="0">
                <a:sym typeface="Symbol" panose="05050102010706020507" pitchFamily="18" charset="2"/>
              </a:rPr>
              <a:t>Language: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br>
              <a:rPr lang="en-US" altLang="en-US" sz="2800" dirty="0">
                <a:sym typeface="Wingdings" panose="05000000000000000000" pitchFamily="2" charset="2"/>
              </a:rPr>
            </a:br>
            <a:r>
              <a:rPr lang="en-US" altLang="en-US" sz="2800" dirty="0">
                <a:sym typeface="Wingdings" panose="05000000000000000000" pitchFamily="2" charset="2"/>
              </a:rPr>
              <a:t>CFG: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158952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55930294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CFL-1</a:t>
            </a:r>
            <a:r>
              <a:rPr lang="en-US" dirty="0"/>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a:t>
            </a:r>
            <a:r>
              <a:rPr lang="en-US"/>
              <a:t>for languages</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754DAC-94F4-47B2-AA98-6D29E96DCBC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B4FE325-2A0C-4C26-9EF0-E09F4127D3F5}"/>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EB3F757B-3EC2-4873-B9A5-53CA4C5ABEDA}"/>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sz="3200" dirty="0"/>
              <a:t>CFG that is union of simpler CFGs:</a:t>
            </a:r>
          </a:p>
          <a:p>
            <a:pPr lvl="1" algn="just" eaLnBrk="1" hangingPunct="1">
              <a:lnSpc>
                <a:spcPct val="110000"/>
              </a:lnSpc>
            </a:pPr>
            <a:r>
              <a:rPr lang="en-US" altLang="en-US" sz="2800" dirty="0"/>
              <a:t>Break into simpler pieces and Construct individual grammars for each piece.</a:t>
            </a:r>
          </a:p>
          <a:p>
            <a:pPr lvl="1" algn="just" eaLnBrk="1" hangingPunct="1">
              <a:lnSpc>
                <a:spcPct val="110000"/>
              </a:lnSpc>
            </a:pPr>
            <a:r>
              <a:rPr lang="en-US" altLang="en-US" sz="2800" dirty="0"/>
              <a:t>Combine them into one grammar by putting all the rules together and adding a new rule, </a:t>
            </a:r>
            <a:r>
              <a:rPr lang="en-US" altLang="en-US" sz="2800" dirty="0">
                <a:latin typeface="Courier New" panose="02070309020205020404" pitchFamily="49" charset="0"/>
                <a:cs typeface="Courier New" panose="02070309020205020404" pitchFamily="49" charset="0"/>
              </a:rPr>
              <a:t>S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800" dirty="0">
                <a:sym typeface="Wingdings" panose="05000000000000000000" pitchFamily="2" charset="2"/>
              </a:rPr>
              <a:t>, where the variables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800" dirty="0">
                <a:sym typeface="Wingdings" panose="05000000000000000000" pitchFamily="2" charset="2"/>
              </a:rPr>
              <a:t> are the start variables for the individual grammars.</a:t>
            </a:r>
          </a:p>
          <a:p>
            <a:pPr eaLnBrk="1" hangingPunct="1">
              <a:lnSpc>
                <a:spcPct val="110000"/>
              </a:lnSpc>
            </a:pPr>
            <a:r>
              <a:rPr lang="en-US" altLang="en-US" sz="3200" dirty="0">
                <a:sym typeface="Wingdings" panose="05000000000000000000" pitchFamily="2" charset="2"/>
              </a:rPr>
              <a:t>Example: </a:t>
            </a:r>
            <a:br>
              <a:rPr lang="en-US" altLang="en-US" sz="3200" dirty="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dirty="0">
                <a:cs typeface="Courier New" panose="02070309020205020404" pitchFamily="49" charset="0"/>
                <a:sym typeface="Wingdings" panose="05000000000000000000" pitchFamily="2" charset="2"/>
              </a:rPr>
              <a:t>strings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n,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 </a:t>
            </a:r>
            <a:r>
              <a:rPr lang="en-US" altLang="en-US" sz="2800" dirty="0">
                <a:cs typeface="Courier New" panose="02070309020205020404" pitchFamily="49" charset="0"/>
                <a:sym typeface="Wingdings" panose="05000000000000000000" pitchFamily="2" charset="2"/>
              </a:rPr>
              <a:t>number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0s </a:t>
            </a:r>
            <a:r>
              <a:rPr lang="en-US" altLang="en-US" sz="2800" dirty="0">
                <a:cs typeface="Courier New" panose="02070309020205020404" pitchFamily="49" charset="0"/>
                <a:sym typeface="Wingdings" panose="05000000000000000000" pitchFamily="2" charset="2"/>
              </a:rPr>
              <a:t>and</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1s}</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cs typeface="Courier New" panose="02070309020205020404" pitchFamily="49" charset="0"/>
                <a:sym typeface="Wingdings" panose="05000000000000000000" pitchFamily="2" charset="2"/>
              </a:rPr>
              <a:t>can be represented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latin typeface="Courier New" panose="02070309020205020404" pitchFamily="49" charset="0"/>
                <a:cs typeface="Courier New" panose="02070309020205020404" pitchFamily="49" charset="0"/>
                <a:sym typeface="Symbol" panose="05050102010706020507" pitchFamily="18" charset="2"/>
              </a:rPr>
              <a:t></a:t>
            </a:r>
            <a:r>
              <a:rPr lang="en-US" altLang="en-US"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  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 </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br>
              <a:rPr lang="en-US" altLang="en-US" i="1" dirty="0">
                <a:latin typeface="Courier New" panose="02070309020205020404" pitchFamily="49" charset="0"/>
                <a:cs typeface="Courier New" panose="02070309020205020404" pitchFamily="49" charset="0"/>
                <a:sym typeface="Symbol" panose="05050102010706020507" pitchFamily="18" charset="2"/>
              </a:rPr>
            </a:b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640117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1312</TotalTime>
  <Words>1581</Words>
  <Application>Microsoft Office PowerPoint</Application>
  <PresentationFormat>On-screen Show (4:3)</PresentationFormat>
  <Paragraphs>165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Cambria Math</vt:lpstr>
      <vt:lpstr>Corbel</vt:lpstr>
      <vt:lpstr>Courier New</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282</cp:revision>
  <dcterms:created xsi:type="dcterms:W3CDTF">2020-07-03T15:11:23Z</dcterms:created>
  <dcterms:modified xsi:type="dcterms:W3CDTF">2023-07-16T06:20:46Z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