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34"/>
  </p:notesMasterIdLst>
  <p:sldIdLst>
    <p:sldId id="256" r:id="rId5"/>
    <p:sldId id="257" r:id="rId6"/>
    <p:sldId id="258" r:id="rId7"/>
    <p:sldId id="259" r:id="rId8"/>
    <p:sldId id="299" r:id="rId9"/>
    <p:sldId id="300" r:id="rId10"/>
    <p:sldId id="291" r:id="rId11"/>
    <p:sldId id="301" r:id="rId12"/>
    <p:sldId id="275" r:id="rId13"/>
    <p:sldId id="276" r:id="rId14"/>
    <p:sldId id="302" r:id="rId15"/>
    <p:sldId id="292" r:id="rId16"/>
    <p:sldId id="293" r:id="rId17"/>
    <p:sldId id="281" r:id="rId18"/>
    <p:sldId id="282" r:id="rId19"/>
    <p:sldId id="303" r:id="rId20"/>
    <p:sldId id="295" r:id="rId21"/>
    <p:sldId id="278" r:id="rId22"/>
    <p:sldId id="296" r:id="rId23"/>
    <p:sldId id="297" r:id="rId24"/>
    <p:sldId id="289" r:id="rId25"/>
    <p:sldId id="290" r:id="rId26"/>
    <p:sldId id="279" r:id="rId27"/>
    <p:sldId id="280" r:id="rId28"/>
    <p:sldId id="283" r:id="rId29"/>
    <p:sldId id="284" r:id="rId30"/>
    <p:sldId id="286" r:id="rId31"/>
    <p:sldId id="277"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mul shakhawat" initials="ss" lastIdx="1" clrIdx="0">
    <p:extLst>
      <p:ext uri="{19B8F6BF-5375-455C-9EA6-DF929625EA0E}">
        <p15:presenceInfo xmlns:p15="http://schemas.microsoft.com/office/powerpoint/2012/main" userId="3198d642cb3a69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F9900"/>
    <a:srgbClr val="00FDFF"/>
    <a:srgbClr val="E6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59" autoAdjust="0"/>
    <p:restoredTop sz="92369" autoAdjust="0"/>
  </p:normalViewPr>
  <p:slideViewPr>
    <p:cSldViewPr snapToGrid="0">
      <p:cViewPr varScale="1">
        <p:scale>
          <a:sx n="100" d="100"/>
          <a:sy n="100" d="100"/>
        </p:scale>
        <p:origin x="52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Pushdown_automat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en.wikipedia.org/wiki/Linear_bounded_automat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6</a:t>
            </a:fld>
            <a:endParaRPr lang="en-US"/>
          </a:p>
        </p:txBody>
      </p:sp>
    </p:spTree>
    <p:extLst>
      <p:ext uri="{BB962C8B-B14F-4D97-AF65-F5344CB8AC3E}">
        <p14:creationId xmlns:p14="http://schemas.microsoft.com/office/powerpoint/2010/main" val="313593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9</a:t>
            </a:fld>
            <a:endParaRPr lang="en-US"/>
          </a:p>
        </p:txBody>
      </p:sp>
    </p:spTree>
    <p:extLst>
      <p:ext uri="{BB962C8B-B14F-4D97-AF65-F5344CB8AC3E}">
        <p14:creationId xmlns:p14="http://schemas.microsoft.com/office/powerpoint/2010/main" val="412517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15</a:t>
            </a:fld>
            <a:endParaRPr lang="en-US"/>
          </a:p>
        </p:txBody>
      </p:sp>
    </p:spTree>
    <p:extLst>
      <p:ext uri="{BB962C8B-B14F-4D97-AF65-F5344CB8AC3E}">
        <p14:creationId xmlns:p14="http://schemas.microsoft.com/office/powerpoint/2010/main" val="229342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42729"/>
                </a:solidFill>
                <a:latin typeface="-apple-system"/>
              </a:rPr>
              <a:t>To determine whether a string is contained in a CFG or a CSG, there are many approaches. First, you could build a recognizer for the given grammar. For CFGs, the </a:t>
            </a:r>
            <a:r>
              <a:rPr lang="en-US" i="1" u="sng" dirty="0">
                <a:solidFill>
                  <a:srgbClr val="242729"/>
                </a:solidFill>
                <a:latin typeface="inherit"/>
                <a:hlinkClick r:id="rId3"/>
              </a:rPr>
              <a:t>pushdown automaton</a:t>
            </a:r>
            <a:r>
              <a:rPr lang="en-US" dirty="0">
                <a:solidFill>
                  <a:srgbClr val="242729"/>
                </a:solidFill>
                <a:latin typeface="-apple-system"/>
              </a:rPr>
              <a:t> (PDA) is a type of automaton that accepts precisely the context-free languages, and there is a simple construction for turning any CFG into a PDA. For the context-sensitive grammars, the automaton you would use is called a </a:t>
            </a:r>
            <a:r>
              <a:rPr lang="en-US" i="1" u="sng" dirty="0">
                <a:solidFill>
                  <a:srgbClr val="242729"/>
                </a:solidFill>
                <a:latin typeface="inherit"/>
                <a:hlinkClick r:id="rId4"/>
              </a:rPr>
              <a:t>linear bounded automaton</a:t>
            </a:r>
            <a:r>
              <a:rPr lang="en-US" dirty="0">
                <a:solidFill>
                  <a:srgbClr val="242729"/>
                </a:solidFill>
                <a:latin typeface="-apple-system"/>
              </a:rPr>
              <a:t> (LBA).</a:t>
            </a:r>
            <a:endParaRPr lang="en-US" dirty="0"/>
          </a:p>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19</a:t>
            </a:fld>
            <a:endParaRPr lang="en-US"/>
          </a:p>
        </p:txBody>
      </p:sp>
    </p:spTree>
    <p:extLst>
      <p:ext uri="{BB962C8B-B14F-4D97-AF65-F5344CB8AC3E}">
        <p14:creationId xmlns:p14="http://schemas.microsoft.com/office/powerpoint/2010/main" val="1274424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Nondeterministic_finite_automaton"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a:t>
            </a:r>
            <a:r>
              <a:rPr lang="en-US" sz="1800"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Hossain Md </a:t>
            </a:r>
            <a:r>
              <a:rPr lang="en-US" dirty="0" err="1"/>
              <a:t>Shakhawat</a:t>
            </a:r>
            <a:r>
              <a:rPr lang="en-US" dirty="0"/>
              <a:t>, Assistant Professor, </a:t>
            </a:r>
          </a:p>
          <a:p>
            <a:r>
              <a:rPr lang="en-US" dirty="0"/>
              <a:t>Department of Computer Science, Faculty of Science &amp; Technology.</a:t>
            </a:r>
          </a:p>
          <a:p>
            <a:r>
              <a:rPr lang="en-US" dirty="0" err="1"/>
              <a:t>shakhawat@aiub.edu</a:t>
            </a:r>
            <a:endParaRPr lang="en-US" dirty="0"/>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
        <p:nvSpPr>
          <p:cNvPr id="31" name="TextBox 30">
            <a:extLst>
              <a:ext uri="{FF2B5EF4-FFF2-40B4-BE49-F238E27FC236}">
                <a16:creationId xmlns:a16="http://schemas.microsoft.com/office/drawing/2014/main" id="{C21BFB94-59F0-B844-AAA8-42AE762667C2}"/>
              </a:ext>
            </a:extLst>
          </p:cNvPr>
          <p:cNvSpPr txBox="1"/>
          <p:nvPr/>
        </p:nvSpPr>
        <p:spPr>
          <a:xfrm>
            <a:off x="6006382" y="3903322"/>
            <a:ext cx="2843065" cy="923330"/>
          </a:xfrm>
          <a:prstGeom prst="rect">
            <a:avLst/>
          </a:prstGeom>
          <a:noFill/>
          <a:ln>
            <a:solidFill>
              <a:srgbClr val="FF40FF"/>
            </a:solidFill>
          </a:ln>
        </p:spPr>
        <p:txBody>
          <a:bodyPr wrap="square" rtlCol="0">
            <a:spAutoFit/>
          </a:bodyPr>
          <a:lstStyle/>
          <a:p>
            <a:pPr algn="ctr"/>
            <a:r>
              <a:rPr lang="en-US" u="sng" dirty="0">
                <a:latin typeface="Arial" panose="020B0604020202020204" pitchFamily="34" charset="0"/>
                <a:cs typeface="Arial" panose="020B0604020202020204" pitchFamily="34" charset="0"/>
              </a:rPr>
              <a:t>“If the sum of symbols is even the DFA should accept it otherwise reject”</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Let's design a DFA</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165101" y="862013"/>
            <a:ext cx="8826500" cy="11445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odd number }.</a:t>
            </a:r>
          </a:p>
        </p:txBody>
      </p:sp>
      <p:sp>
        <p:nvSpPr>
          <p:cNvPr id="32" name="Line 35">
            <a:extLst>
              <a:ext uri="{FF2B5EF4-FFF2-40B4-BE49-F238E27FC236}">
                <a16:creationId xmlns:a16="http://schemas.microsoft.com/office/drawing/2014/main" id="{DA131475-8558-2B46-A53A-D4C927D35713}"/>
              </a:ext>
            </a:extLst>
          </p:cNvPr>
          <p:cNvSpPr>
            <a:spLocks noChangeShapeType="1"/>
          </p:cNvSpPr>
          <p:nvPr/>
        </p:nvSpPr>
        <p:spPr bwMode="auto">
          <a:xfrm flipV="1">
            <a:off x="2880046" y="3313113"/>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5" name="AutoShape 14">
            <a:extLst>
              <a:ext uri="{FF2B5EF4-FFF2-40B4-BE49-F238E27FC236}">
                <a16:creationId xmlns:a16="http://schemas.microsoft.com/office/drawing/2014/main" id="{1D4324D3-3492-D943-971F-C96BC4FA0C1C}"/>
              </a:ext>
            </a:extLst>
          </p:cNvPr>
          <p:cNvCxnSpPr>
            <a:cxnSpLocks noChangeShapeType="1"/>
          </p:cNvCxnSpPr>
          <p:nvPr/>
        </p:nvCxnSpPr>
        <p:spPr bwMode="auto">
          <a:xfrm flipV="1">
            <a:off x="3219129" y="2760984"/>
            <a:ext cx="1111892" cy="349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7">
            <a:extLst>
              <a:ext uri="{FF2B5EF4-FFF2-40B4-BE49-F238E27FC236}">
                <a16:creationId xmlns:a16="http://schemas.microsoft.com/office/drawing/2014/main" id="{0223B509-EC34-644F-B9BD-20D8E66C66F1}"/>
              </a:ext>
            </a:extLst>
          </p:cNvPr>
          <p:cNvCxnSpPr>
            <a:cxnSpLocks noChangeShapeType="1"/>
          </p:cNvCxnSpPr>
          <p:nvPr/>
        </p:nvCxnSpPr>
        <p:spPr bwMode="auto">
          <a:xfrm rot="5400000">
            <a:off x="3757613" y="2821933"/>
            <a:ext cx="34925" cy="1111892"/>
          </a:xfrm>
          <a:prstGeom prst="curvedConnector3">
            <a:avLst>
              <a:gd name="adj1" fmla="val 111001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18">
            <a:extLst>
              <a:ext uri="{FF2B5EF4-FFF2-40B4-BE49-F238E27FC236}">
                <a16:creationId xmlns:a16="http://schemas.microsoft.com/office/drawing/2014/main" id="{430EB3D9-45FB-0E45-8459-E084B47E5C7D}"/>
              </a:ext>
            </a:extLst>
          </p:cNvPr>
          <p:cNvCxnSpPr>
            <a:cxnSpLocks noChangeShapeType="1"/>
          </p:cNvCxnSpPr>
          <p:nvPr/>
        </p:nvCxnSpPr>
        <p:spPr bwMode="auto">
          <a:xfrm rot="10800000" flipH="1" flipV="1">
            <a:off x="2495550" y="3095626"/>
            <a:ext cx="124146" cy="299716"/>
          </a:xfrm>
          <a:prstGeom prst="curvedConnector4">
            <a:avLst>
              <a:gd name="adj1" fmla="val -184138"/>
              <a:gd name="adj2" fmla="val 21769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25">
            <a:extLst>
              <a:ext uri="{FF2B5EF4-FFF2-40B4-BE49-F238E27FC236}">
                <a16:creationId xmlns:a16="http://schemas.microsoft.com/office/drawing/2014/main" id="{6A88F849-FE41-2048-9A40-38B19A07618D}"/>
              </a:ext>
            </a:extLst>
          </p:cNvPr>
          <p:cNvCxnSpPr>
            <a:cxnSpLocks noChangeShapeType="1"/>
          </p:cNvCxnSpPr>
          <p:nvPr/>
        </p:nvCxnSpPr>
        <p:spPr bwMode="auto">
          <a:xfrm rot="5400000" flipH="1" flipV="1">
            <a:off x="4718844" y="32869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27">
            <a:extLst>
              <a:ext uri="{FF2B5EF4-FFF2-40B4-BE49-F238E27FC236}">
                <a16:creationId xmlns:a16="http://schemas.microsoft.com/office/drawing/2014/main" id="{35513A17-2E20-374A-9ED1-F3875F65F337}"/>
              </a:ext>
            </a:extLst>
          </p:cNvPr>
          <p:cNvSpPr txBox="1">
            <a:spLocks noChangeArrowheads="1"/>
          </p:cNvSpPr>
          <p:nvPr/>
        </p:nvSpPr>
        <p:spPr bwMode="auto">
          <a:xfrm>
            <a:off x="1955800" y="27844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40" name="Text Box 28">
            <a:extLst>
              <a:ext uri="{FF2B5EF4-FFF2-40B4-BE49-F238E27FC236}">
                <a16:creationId xmlns:a16="http://schemas.microsoft.com/office/drawing/2014/main" id="{110598BC-AD75-A74A-A5C5-D07F03F4A632}"/>
              </a:ext>
            </a:extLst>
          </p:cNvPr>
          <p:cNvSpPr txBox="1">
            <a:spLocks noChangeArrowheads="1"/>
          </p:cNvSpPr>
          <p:nvPr/>
        </p:nvSpPr>
        <p:spPr bwMode="auto">
          <a:xfrm>
            <a:off x="4492625" y="37353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41" name="Text Box 30">
            <a:extLst>
              <a:ext uri="{FF2B5EF4-FFF2-40B4-BE49-F238E27FC236}">
                <a16:creationId xmlns:a16="http://schemas.microsoft.com/office/drawing/2014/main" id="{3013DAB1-5FB7-164F-996A-34BE90A7D3E0}"/>
              </a:ext>
            </a:extLst>
          </p:cNvPr>
          <p:cNvSpPr txBox="1">
            <a:spLocks noChangeArrowheads="1"/>
          </p:cNvSpPr>
          <p:nvPr/>
        </p:nvSpPr>
        <p:spPr bwMode="auto">
          <a:xfrm>
            <a:off x="3930650" y="33131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2" name="Text Box 33">
            <a:extLst>
              <a:ext uri="{FF2B5EF4-FFF2-40B4-BE49-F238E27FC236}">
                <a16:creationId xmlns:a16="http://schemas.microsoft.com/office/drawing/2014/main" id="{FB82E887-985D-B747-84B5-67ED0CBCB738}"/>
              </a:ext>
            </a:extLst>
          </p:cNvPr>
          <p:cNvSpPr txBox="1">
            <a:spLocks noChangeArrowheads="1"/>
          </p:cNvSpPr>
          <p:nvPr/>
        </p:nvSpPr>
        <p:spPr bwMode="auto">
          <a:xfrm>
            <a:off x="3354388" y="26828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Oval 6">
            <a:extLst>
              <a:ext uri="{FF2B5EF4-FFF2-40B4-BE49-F238E27FC236}">
                <a16:creationId xmlns:a16="http://schemas.microsoft.com/office/drawing/2014/main" id="{E2DC2A69-72D3-D247-93CE-BAB3ED08F599}"/>
              </a:ext>
            </a:extLst>
          </p:cNvPr>
          <p:cNvSpPr>
            <a:spLocks noChangeArrowheads="1"/>
          </p:cNvSpPr>
          <p:nvPr/>
        </p:nvSpPr>
        <p:spPr bwMode="auto">
          <a:xfrm>
            <a:off x="4262438" y="2620009"/>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dirty="0">
                <a:latin typeface="Bookman Old Style" panose="02050604050505020204" pitchFamily="18" charset="0"/>
              </a:rPr>
              <a:t>b</a:t>
            </a:r>
            <a:r>
              <a:rPr lang="en-US" altLang="en-US" baseline="-25000" dirty="0">
                <a:latin typeface="Bookman Old Style" panose="02050604050505020204" pitchFamily="18" charset="0"/>
              </a:rPr>
              <a:t>1</a:t>
            </a:r>
          </a:p>
        </p:txBody>
      </p:sp>
      <p:sp>
        <p:nvSpPr>
          <p:cNvPr id="44" name="Oval 7">
            <a:extLst>
              <a:ext uri="{FF2B5EF4-FFF2-40B4-BE49-F238E27FC236}">
                <a16:creationId xmlns:a16="http://schemas.microsoft.com/office/drawing/2014/main" id="{BDE9E28E-8DA9-EB4E-9C62-A574DAC37854}"/>
              </a:ext>
            </a:extLst>
          </p:cNvPr>
          <p:cNvSpPr>
            <a:spLocks noChangeArrowheads="1"/>
          </p:cNvSpPr>
          <p:nvPr/>
        </p:nvSpPr>
        <p:spPr bwMode="auto">
          <a:xfrm>
            <a:off x="2494717" y="2600702"/>
            <a:ext cx="770659" cy="700599"/>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dirty="0">
                <a:latin typeface="Bookman Old Style" panose="02050604050505020204" pitchFamily="18" charset="0"/>
              </a:rPr>
              <a:t>b</a:t>
            </a:r>
            <a:r>
              <a:rPr lang="en-US" altLang="en-US" baseline="-25000" dirty="0">
                <a:latin typeface="Bookman Old Style" panose="02050604050505020204" pitchFamily="18" charset="0"/>
              </a:rPr>
              <a:t>0</a:t>
            </a:r>
          </a:p>
        </p:txBody>
      </p:sp>
    </p:spTree>
    <p:extLst>
      <p:ext uri="{BB962C8B-B14F-4D97-AF65-F5344CB8AC3E}">
        <p14:creationId xmlns:p14="http://schemas.microsoft.com/office/powerpoint/2010/main" val="282627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afterEffect">
                                  <p:stCondLst>
                                    <p:cond delay="0"/>
                                  </p:stCondLst>
                                  <p:childTnLst>
                                    <p:set>
                                      <p:cBhvr>
                                        <p:cTn id="6" dur="indefinite"/>
                                        <p:tgtEl>
                                          <p:spTgt spid="43"/>
                                        </p:tgtEl>
                                        <p:attrNameLst>
                                          <p:attrName>fillcolor</p:attrName>
                                        </p:attrNameLst>
                                      </p:cBhvr>
                                      <p:to>
                                        <p:clrVal>
                                          <a:srgbClr val="66FF33"/>
                                        </p:clrVal>
                                      </p:to>
                                    </p:set>
                                    <p:set>
                                      <p:cBhvr>
                                        <p:cTn id="7" dur="indefinite"/>
                                        <p:tgtEl>
                                          <p:spTgt spid="43"/>
                                        </p:tgtEl>
                                        <p:attrNameLst>
                                          <p:attrName>fill.type</p:attrName>
                                        </p:attrNameLst>
                                      </p:cBhvr>
                                      <p:to>
                                        <p:strVal val="solid"/>
                                      </p:to>
                                    </p:set>
                                    <p:set>
                                      <p:cBhvr>
                                        <p:cTn id="8" dur="indefinite"/>
                                        <p:tgtEl>
                                          <p:spTgt spid="43"/>
                                        </p:tgtEl>
                                        <p:attrNameLst>
                                          <p:attrName>fill.on</p:attrName>
                                        </p:attrNameLst>
                                      </p:cBhvr>
                                      <p:to>
                                        <p:strVal val="true"/>
                                      </p:to>
                                    </p:set>
                                  </p:childTnLst>
                                </p:cTn>
                              </p:par>
                            </p:childTnLst>
                          </p:cTn>
                        </p:par>
                        <p:par>
                          <p:cTn id="9" fill="hold">
                            <p:stCondLst>
                              <p:cond delay="0"/>
                            </p:stCondLst>
                            <p:childTnLst>
                              <p:par>
                                <p:cTn id="10" presetID="1" presetClass="emph" presetSubtype="1" nodeType="afterEffect">
                                  <p:stCondLst>
                                    <p:cond delay="0"/>
                                  </p:stCondLst>
                                  <p:childTnLst>
                                    <p:set>
                                      <p:cBhvr>
                                        <p:cTn id="11" dur="indefinite"/>
                                        <p:tgtEl>
                                          <p:spTgt spid="43"/>
                                        </p:tgtEl>
                                        <p:attrNameLst>
                                          <p:attrName>fillcolor</p:attrName>
                                        </p:attrNameLst>
                                      </p:cBhvr>
                                      <p:to>
                                        <p:clrVal>
                                          <a:schemeClr val="bg1"/>
                                        </p:clrVal>
                                      </p:to>
                                    </p:set>
                                    <p:set>
                                      <p:cBhvr>
                                        <p:cTn id="12" dur="indefinite"/>
                                        <p:tgtEl>
                                          <p:spTgt spid="43"/>
                                        </p:tgtEl>
                                        <p:attrNameLst>
                                          <p:attrName>fill.type</p:attrName>
                                        </p:attrNameLst>
                                      </p:cBhvr>
                                      <p:to>
                                        <p:strVal val="solid"/>
                                      </p:to>
                                    </p:set>
                                    <p:set>
                                      <p:cBhvr>
                                        <p:cTn id="13" dur="indefinite"/>
                                        <p:tgtEl>
                                          <p:spTgt spid="43"/>
                                        </p:tgtEl>
                                        <p:attrNameLst>
                                          <p:attrName>fill.on</p:attrName>
                                        </p:attrNameLst>
                                      </p:cBhvr>
                                      <p:to>
                                        <p:strVal val="true"/>
                                      </p:to>
                                    </p:set>
                                  </p:childTnLst>
                                </p:cTn>
                              </p:par>
                              <p:par>
                                <p:cTn id="14" presetID="1" presetClass="emph" presetSubtype="1" nodeType="withEffect">
                                  <p:stCondLst>
                                    <p:cond delay="0"/>
                                  </p:stCondLst>
                                  <p:childTnLst>
                                    <p:set>
                                      <p:cBhvr>
                                        <p:cTn id="15" dur="indefinite"/>
                                        <p:tgtEl>
                                          <p:spTgt spid="43"/>
                                        </p:tgtEl>
                                        <p:attrNameLst>
                                          <p:attrName>fillcolor</p:attrName>
                                        </p:attrNameLst>
                                      </p:cBhvr>
                                      <p:to>
                                        <p:clrVal>
                                          <a:srgbClr val="66FF33"/>
                                        </p:clrVal>
                                      </p:to>
                                    </p:set>
                                    <p:set>
                                      <p:cBhvr>
                                        <p:cTn id="16" dur="indefinite"/>
                                        <p:tgtEl>
                                          <p:spTgt spid="43"/>
                                        </p:tgtEl>
                                        <p:attrNameLst>
                                          <p:attrName>fill.type</p:attrName>
                                        </p:attrNameLst>
                                      </p:cBhvr>
                                      <p:to>
                                        <p:strVal val="solid"/>
                                      </p:to>
                                    </p:set>
                                    <p:set>
                                      <p:cBhvr>
                                        <p:cTn id="17" dur="indefinite"/>
                                        <p:tgtEl>
                                          <p:spTgt spid="43"/>
                                        </p:tgtEl>
                                        <p:attrNameLst>
                                          <p:attrName>fill.on</p:attrName>
                                        </p:attrNameLst>
                                      </p:cBhvr>
                                      <p:to>
                                        <p:strVal val="true"/>
                                      </p:to>
                                    </p:set>
                                  </p:childTnLst>
                                </p:cTn>
                              </p:par>
                            </p:childTnLst>
                          </p:cTn>
                        </p:par>
                        <p:par>
                          <p:cTn id="18" fill="hold">
                            <p:stCondLst>
                              <p:cond delay="0"/>
                            </p:stCondLst>
                            <p:childTnLst>
                              <p:par>
                                <p:cTn id="19" presetID="1" presetClass="emph" presetSubtype="1" nodeType="afterEffect">
                                  <p:stCondLst>
                                    <p:cond delay="0"/>
                                  </p:stCondLst>
                                  <p:childTnLst>
                                    <p:set>
                                      <p:cBhvr>
                                        <p:cTn id="20" dur="indefinite"/>
                                        <p:tgtEl>
                                          <p:spTgt spid="43"/>
                                        </p:tgtEl>
                                        <p:attrNameLst>
                                          <p:attrName>fillcolor</p:attrName>
                                        </p:attrNameLst>
                                      </p:cBhvr>
                                      <p:to>
                                        <p:clrVal>
                                          <a:schemeClr val="bg1"/>
                                        </p:clrVal>
                                      </p:to>
                                    </p:set>
                                    <p:set>
                                      <p:cBhvr>
                                        <p:cTn id="21" dur="indefinite"/>
                                        <p:tgtEl>
                                          <p:spTgt spid="43"/>
                                        </p:tgtEl>
                                        <p:attrNameLst>
                                          <p:attrName>fill.type</p:attrName>
                                        </p:attrNameLst>
                                      </p:cBhvr>
                                      <p:to>
                                        <p:strVal val="solid"/>
                                      </p:to>
                                    </p:set>
                                    <p:set>
                                      <p:cBhvr>
                                        <p:cTn id="22" dur="indefinite"/>
                                        <p:tgtEl>
                                          <p:spTgt spid="43"/>
                                        </p:tgtEl>
                                        <p:attrNameLst>
                                          <p:attrName>fill.on</p:attrName>
                                        </p:attrNameLst>
                                      </p:cBhvr>
                                      <p:to>
                                        <p:strVal val="true"/>
                                      </p:to>
                                    </p:set>
                                  </p:childTnLst>
                                </p:cTn>
                              </p:par>
                            </p:childTnLst>
                          </p:cTn>
                        </p:par>
                        <p:par>
                          <p:cTn id="23" fill="hold">
                            <p:stCondLst>
                              <p:cond delay="0"/>
                            </p:stCondLst>
                            <p:childTnLst>
                              <p:par>
                                <p:cTn id="24" presetID="1" presetClass="emph" presetSubtype="1" nodeType="afterEffect">
                                  <p:stCondLst>
                                    <p:cond delay="0"/>
                                  </p:stCondLst>
                                  <p:childTnLst>
                                    <p:set>
                                      <p:cBhvr>
                                        <p:cTn id="25" dur="indefinite"/>
                                        <p:tgtEl>
                                          <p:spTgt spid="43"/>
                                        </p:tgtEl>
                                        <p:attrNameLst>
                                          <p:attrName>fillcolor</p:attrName>
                                        </p:attrNameLst>
                                      </p:cBhvr>
                                      <p:to>
                                        <p:clrVal>
                                          <a:srgbClr val="66FF33"/>
                                        </p:clrVal>
                                      </p:to>
                                    </p:set>
                                    <p:set>
                                      <p:cBhvr>
                                        <p:cTn id="26" dur="indefinite"/>
                                        <p:tgtEl>
                                          <p:spTgt spid="43"/>
                                        </p:tgtEl>
                                        <p:attrNameLst>
                                          <p:attrName>fill.type</p:attrName>
                                        </p:attrNameLst>
                                      </p:cBhvr>
                                      <p:to>
                                        <p:strVal val="solid"/>
                                      </p:to>
                                    </p:set>
                                    <p:set>
                                      <p:cBhvr>
                                        <p:cTn id="27" dur="indefinite"/>
                                        <p:tgtEl>
                                          <p:spTgt spid="43"/>
                                        </p:tgtEl>
                                        <p:attrNameLst>
                                          <p:attrName>fill.on</p:attrName>
                                        </p:attrNameLst>
                                      </p:cBhvr>
                                      <p:to>
                                        <p:strVal val="true"/>
                                      </p:to>
                                    </p:set>
                                  </p:childTnLst>
                                </p:cTn>
                              </p:par>
                              <p:par>
                                <p:cTn id="28" presetID="1" presetClass="emph" presetSubtype="1" nodeType="withEffect">
                                  <p:stCondLst>
                                    <p:cond delay="0"/>
                                  </p:stCondLst>
                                  <p:childTnLst>
                                    <p:set>
                                      <p:cBhvr>
                                        <p:cTn id="29" dur="indefinite"/>
                                        <p:tgtEl>
                                          <p:spTgt spid="44"/>
                                        </p:tgtEl>
                                        <p:attrNameLst>
                                          <p:attrName>fillcolor</p:attrName>
                                        </p:attrNameLst>
                                      </p:cBhvr>
                                      <p:to>
                                        <p:clrVal>
                                          <a:srgbClr val="66FF33"/>
                                        </p:clrVal>
                                      </p:to>
                                    </p:set>
                                    <p:set>
                                      <p:cBhvr>
                                        <p:cTn id="30" dur="indefinite"/>
                                        <p:tgtEl>
                                          <p:spTgt spid="44"/>
                                        </p:tgtEl>
                                        <p:attrNameLst>
                                          <p:attrName>fill.type</p:attrName>
                                        </p:attrNameLst>
                                      </p:cBhvr>
                                      <p:to>
                                        <p:strVal val="solid"/>
                                      </p:to>
                                    </p:set>
                                    <p:set>
                                      <p:cBhvr>
                                        <p:cTn id="31" dur="indefinite"/>
                                        <p:tgtEl>
                                          <p:spTgt spid="44"/>
                                        </p:tgtEl>
                                        <p:attrNameLst>
                                          <p:attrName>fill.on</p:attrName>
                                        </p:attrNameLst>
                                      </p:cBhvr>
                                      <p:to>
                                        <p:strVal val="true"/>
                                      </p:to>
                                    </p:set>
                                  </p:childTnLst>
                                </p:cTn>
                              </p:par>
                            </p:childTnLst>
                          </p:cTn>
                        </p:par>
                        <p:par>
                          <p:cTn id="32" fill="hold">
                            <p:stCondLst>
                              <p:cond delay="0"/>
                            </p:stCondLst>
                            <p:childTnLst>
                              <p:par>
                                <p:cTn id="33" presetID="1" presetClass="emph" presetSubtype="1" nodeType="afterEffect">
                                  <p:stCondLst>
                                    <p:cond delay="0"/>
                                  </p:stCondLst>
                                  <p:childTnLst>
                                    <p:set>
                                      <p:cBhvr>
                                        <p:cTn id="34" dur="indefinite"/>
                                        <p:tgtEl>
                                          <p:spTgt spid="44"/>
                                        </p:tgtEl>
                                        <p:attrNameLst>
                                          <p:attrName>fillcolor</p:attrName>
                                        </p:attrNameLst>
                                      </p:cBhvr>
                                      <p:to>
                                        <p:clrVal>
                                          <a:schemeClr val="bg1"/>
                                        </p:clrVal>
                                      </p:to>
                                    </p:set>
                                    <p:set>
                                      <p:cBhvr>
                                        <p:cTn id="35" dur="indefinite"/>
                                        <p:tgtEl>
                                          <p:spTgt spid="44"/>
                                        </p:tgtEl>
                                        <p:attrNameLst>
                                          <p:attrName>fill.type</p:attrName>
                                        </p:attrNameLst>
                                      </p:cBhvr>
                                      <p:to>
                                        <p:strVal val="solid"/>
                                      </p:to>
                                    </p:set>
                                    <p:set>
                                      <p:cBhvr>
                                        <p:cTn id="36" dur="indefinite"/>
                                        <p:tgtEl>
                                          <p:spTgt spid="44"/>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44"/>
                                        </p:tgtEl>
                                        <p:attrNameLst>
                                          <p:attrName>fillcolor</p:attrName>
                                        </p:attrNameLst>
                                      </p:cBhvr>
                                      <p:to>
                                        <p:clrVal>
                                          <a:srgbClr val="66FF33"/>
                                        </p:clrVal>
                                      </p:to>
                                    </p:set>
                                    <p:set>
                                      <p:cBhvr>
                                        <p:cTn id="39" dur="indefinite"/>
                                        <p:tgtEl>
                                          <p:spTgt spid="44"/>
                                        </p:tgtEl>
                                        <p:attrNameLst>
                                          <p:attrName>fill.type</p:attrName>
                                        </p:attrNameLst>
                                      </p:cBhvr>
                                      <p:to>
                                        <p:strVal val="solid"/>
                                      </p:to>
                                    </p:set>
                                    <p:set>
                                      <p:cBhvr>
                                        <p:cTn id="40" dur="indefinite"/>
                                        <p:tgtEl>
                                          <p:spTgt spid="44"/>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44"/>
                                        </p:tgtEl>
                                        <p:attrNameLst>
                                          <p:attrName>fillcolor</p:attrName>
                                        </p:attrNameLst>
                                      </p:cBhvr>
                                      <p:to>
                                        <p:clrVal>
                                          <a:schemeClr val="bg1"/>
                                        </p:clrVal>
                                      </p:to>
                                    </p:set>
                                    <p:set>
                                      <p:cBhvr>
                                        <p:cTn id="43" dur="indefinite"/>
                                        <p:tgtEl>
                                          <p:spTgt spid="44"/>
                                        </p:tgtEl>
                                        <p:attrNameLst>
                                          <p:attrName>fill.type</p:attrName>
                                        </p:attrNameLst>
                                      </p:cBhvr>
                                      <p:to>
                                        <p:strVal val="solid"/>
                                      </p:to>
                                    </p:set>
                                    <p:set>
                                      <p:cBhvr>
                                        <p:cTn id="44" dur="indefinite"/>
                                        <p:tgtEl>
                                          <p:spTgt spid="4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8890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A12a={w| if any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64" name="Rectangle: Rounded Corners 3">
            <a:extLst>
              <a:ext uri="{FF2B5EF4-FFF2-40B4-BE49-F238E27FC236}">
                <a16:creationId xmlns:a16="http://schemas.microsoft.com/office/drawing/2014/main" id="{0D19B870-9C42-6549-BAE7-77D0FE61107A}"/>
              </a:ext>
            </a:extLst>
          </p:cNvPr>
          <p:cNvSpPr/>
          <p:nvPr/>
        </p:nvSpPr>
        <p:spPr>
          <a:xfrm>
            <a:off x="799330" y="4107180"/>
            <a:ext cx="78312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a:t>
            </a:r>
          </a:p>
        </p:txBody>
      </p:sp>
      <p:sp>
        <p:nvSpPr>
          <p:cNvPr id="65" name="Oval 64">
            <a:extLst>
              <a:ext uri="{FF2B5EF4-FFF2-40B4-BE49-F238E27FC236}">
                <a16:creationId xmlns:a16="http://schemas.microsoft.com/office/drawing/2014/main" id="{362905F1-B486-C647-BBB1-46480428152B}"/>
              </a:ext>
            </a:extLst>
          </p:cNvPr>
          <p:cNvSpPr/>
          <p:nvPr/>
        </p:nvSpPr>
        <p:spPr>
          <a:xfrm>
            <a:off x="5585460" y="41071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E84799E2-0463-DE42-93FD-7B704872B1BF}"/>
              </a:ext>
            </a:extLst>
          </p:cNvPr>
          <p:cNvSpPr/>
          <p:nvPr/>
        </p:nvSpPr>
        <p:spPr>
          <a:xfrm>
            <a:off x="2674620" y="41071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7" name="Oval 66">
            <a:extLst>
              <a:ext uri="{FF2B5EF4-FFF2-40B4-BE49-F238E27FC236}">
                <a16:creationId xmlns:a16="http://schemas.microsoft.com/office/drawing/2014/main" id="{BE02F2E2-FA1C-B943-AEE0-A4D6BCDE40EA}"/>
              </a:ext>
            </a:extLst>
          </p:cNvPr>
          <p:cNvSpPr/>
          <p:nvPr/>
        </p:nvSpPr>
        <p:spPr>
          <a:xfrm>
            <a:off x="4130040" y="41071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68" name="Straight Arrow Connector 67">
            <a:extLst>
              <a:ext uri="{FF2B5EF4-FFF2-40B4-BE49-F238E27FC236}">
                <a16:creationId xmlns:a16="http://schemas.microsoft.com/office/drawing/2014/main" id="{3A1D746B-EB47-B143-8D9D-9CCB3D5EA101}"/>
              </a:ext>
            </a:extLst>
          </p:cNvPr>
          <p:cNvCxnSpPr>
            <a:endCxn id="66" idx="2"/>
          </p:cNvCxnSpPr>
          <p:nvPr/>
        </p:nvCxnSpPr>
        <p:spPr>
          <a:xfrm>
            <a:off x="2065020" y="44119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1ED9BBAD-FB16-E849-B147-56551FEDBA06}"/>
              </a:ext>
            </a:extLst>
          </p:cNvPr>
          <p:cNvCxnSpPr>
            <a:stCxn id="66" idx="6"/>
            <a:endCxn id="67" idx="2"/>
          </p:cNvCxnSpPr>
          <p:nvPr/>
        </p:nvCxnSpPr>
        <p:spPr>
          <a:xfrm>
            <a:off x="3360420" y="44119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9CA7C6C2-4158-3A44-B954-10F9C87F0521}"/>
              </a:ext>
            </a:extLst>
          </p:cNvPr>
          <p:cNvCxnSpPr>
            <a:stCxn id="67" idx="6"/>
            <a:endCxn id="65" idx="2"/>
          </p:cNvCxnSpPr>
          <p:nvPr/>
        </p:nvCxnSpPr>
        <p:spPr>
          <a:xfrm>
            <a:off x="4815840" y="44119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3" name="Oval 82">
            <a:extLst>
              <a:ext uri="{FF2B5EF4-FFF2-40B4-BE49-F238E27FC236}">
                <a16:creationId xmlns:a16="http://schemas.microsoft.com/office/drawing/2014/main" id="{E8427583-8E45-A043-86AE-1D3EE427D463}"/>
              </a:ext>
            </a:extLst>
          </p:cNvPr>
          <p:cNvSpPr/>
          <p:nvPr/>
        </p:nvSpPr>
        <p:spPr>
          <a:xfrm>
            <a:off x="5638823" y="41621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9" name="Connector: Curved 11">
            <a:extLst>
              <a:ext uri="{FF2B5EF4-FFF2-40B4-BE49-F238E27FC236}">
                <a16:creationId xmlns:a16="http://schemas.microsoft.com/office/drawing/2014/main" id="{5C64A049-FB1A-8D42-BBD3-A42B6C0C01C6}"/>
              </a:ext>
            </a:extLst>
          </p:cNvPr>
          <p:cNvCxnSpPr>
            <a:stCxn id="66" idx="1"/>
            <a:endCxn id="66" idx="7"/>
          </p:cNvCxnSpPr>
          <p:nvPr/>
        </p:nvCxnSpPr>
        <p:spPr>
          <a:xfrm rot="5400000" flipH="1" flipV="1">
            <a:off x="3017520" y="39539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Connector: Curved 13">
            <a:extLst>
              <a:ext uri="{FF2B5EF4-FFF2-40B4-BE49-F238E27FC236}">
                <a16:creationId xmlns:a16="http://schemas.microsoft.com/office/drawing/2014/main" id="{E3894491-3119-EA4A-A3B2-6A13ED6B91BE}"/>
              </a:ext>
            </a:extLst>
          </p:cNvPr>
          <p:cNvCxnSpPr>
            <a:cxnSpLocks/>
            <a:stCxn id="65" idx="1"/>
            <a:endCxn id="65" idx="7"/>
          </p:cNvCxnSpPr>
          <p:nvPr/>
        </p:nvCxnSpPr>
        <p:spPr>
          <a:xfrm rot="5400000" flipH="1" flipV="1">
            <a:off x="5928360" y="39539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2" name="Rectangle 91">
            <a:extLst>
              <a:ext uri="{FF2B5EF4-FFF2-40B4-BE49-F238E27FC236}">
                <a16:creationId xmlns:a16="http://schemas.microsoft.com/office/drawing/2014/main" id="{BD671DED-3C4F-BB4D-80CE-2B8F708B3C3F}"/>
              </a:ext>
            </a:extLst>
          </p:cNvPr>
          <p:cNvSpPr/>
          <p:nvPr/>
        </p:nvSpPr>
        <p:spPr>
          <a:xfrm>
            <a:off x="2720340" y="33481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94" name="Rectangle 93">
            <a:extLst>
              <a:ext uri="{FF2B5EF4-FFF2-40B4-BE49-F238E27FC236}">
                <a16:creationId xmlns:a16="http://schemas.microsoft.com/office/drawing/2014/main" id="{F43110D7-20D4-4F4A-8BB1-CB1BEB24BF35}"/>
              </a:ext>
            </a:extLst>
          </p:cNvPr>
          <p:cNvSpPr/>
          <p:nvPr/>
        </p:nvSpPr>
        <p:spPr>
          <a:xfrm>
            <a:off x="5613250" y="33939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95" name="Rectangle 94">
            <a:extLst>
              <a:ext uri="{FF2B5EF4-FFF2-40B4-BE49-F238E27FC236}">
                <a16:creationId xmlns:a16="http://schemas.microsoft.com/office/drawing/2014/main" id="{039F7ADB-0312-AC44-A064-E45781443333}"/>
              </a:ext>
            </a:extLst>
          </p:cNvPr>
          <p:cNvSpPr/>
          <p:nvPr/>
        </p:nvSpPr>
        <p:spPr>
          <a:xfrm>
            <a:off x="3360420" y="40623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6" name="Rectangle 95">
            <a:extLst>
              <a:ext uri="{FF2B5EF4-FFF2-40B4-BE49-F238E27FC236}">
                <a16:creationId xmlns:a16="http://schemas.microsoft.com/office/drawing/2014/main" id="{407AA552-95E4-1545-B8B6-23995543CF6D}"/>
              </a:ext>
            </a:extLst>
          </p:cNvPr>
          <p:cNvSpPr/>
          <p:nvPr/>
        </p:nvSpPr>
        <p:spPr>
          <a:xfrm>
            <a:off x="4869202" y="40472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104" name="Connector: Curved 13">
            <a:extLst>
              <a:ext uri="{FF2B5EF4-FFF2-40B4-BE49-F238E27FC236}">
                <a16:creationId xmlns:a16="http://schemas.microsoft.com/office/drawing/2014/main" id="{92998D8D-C01A-5D41-A991-ED0DC30D84F6}"/>
              </a:ext>
            </a:extLst>
          </p:cNvPr>
          <p:cNvCxnSpPr>
            <a:cxnSpLocks/>
          </p:cNvCxnSpPr>
          <p:nvPr/>
        </p:nvCxnSpPr>
        <p:spPr>
          <a:xfrm rot="5400000" flipH="1" flipV="1">
            <a:off x="4455160" y="3941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E39CB0F5-B639-8342-861A-3896A4C28277}"/>
              </a:ext>
            </a:extLst>
          </p:cNvPr>
          <p:cNvSpPr/>
          <p:nvPr/>
        </p:nvSpPr>
        <p:spPr>
          <a:xfrm>
            <a:off x="4101950" y="3381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68"/>
                                        </p:tgtEl>
                                        <p:attrNameLst>
                                          <p:attrName>style.visibility</p:attrName>
                                        </p:attrNameLst>
                                      </p:cBhvr>
                                      <p:to>
                                        <p:strVal val="visible"/>
                                      </p:to>
                                    </p:set>
                                    <p:anim calcmode="lin" valueType="num">
                                      <p:cBhvr additive="base">
                                        <p:cTn id="98" dur="500" fill="hold"/>
                                        <p:tgtEl>
                                          <p:spTgt spid="68"/>
                                        </p:tgtEl>
                                        <p:attrNameLst>
                                          <p:attrName>ppt_x</p:attrName>
                                        </p:attrNameLst>
                                      </p:cBhvr>
                                      <p:tavLst>
                                        <p:tav tm="0">
                                          <p:val>
                                            <p:strVal val="0-#ppt_w/2"/>
                                          </p:val>
                                        </p:tav>
                                        <p:tav tm="100000">
                                          <p:val>
                                            <p:strVal val="#ppt_x"/>
                                          </p:val>
                                        </p:tav>
                                      </p:tavLst>
                                    </p:anim>
                                    <p:anim calcmode="lin" valueType="num">
                                      <p:cBhvr additive="base">
                                        <p:cTn id="99"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1" presetClass="entr" presetSubtype="8" fill="hold" nodeType="clickEffect">
                                  <p:stCondLst>
                                    <p:cond delay="0"/>
                                  </p:stCondLst>
                                  <p:childTnLst>
                                    <p:set>
                                      <p:cBhvr>
                                        <p:cTn id="103" dur="1" fill="hold">
                                          <p:stCondLst>
                                            <p:cond delay="0"/>
                                          </p:stCondLst>
                                        </p:cTn>
                                        <p:tgtEl>
                                          <p:spTgt spid="81"/>
                                        </p:tgtEl>
                                        <p:attrNameLst>
                                          <p:attrName>style.visibility</p:attrName>
                                        </p:attrNameLst>
                                      </p:cBhvr>
                                      <p:to>
                                        <p:strVal val="visible"/>
                                      </p:to>
                                    </p:set>
                                    <p:animEffect transition="in" filter="wheel(8)">
                                      <p:cBhvr>
                                        <p:cTn id="104" dur="1000"/>
                                        <p:tgtEl>
                                          <p:spTgt spid="81"/>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95"/>
                                        </p:tgtEl>
                                        <p:attrNameLst>
                                          <p:attrName>style.visibility</p:attrName>
                                        </p:attrNameLst>
                                      </p:cBhvr>
                                      <p:to>
                                        <p:strVal val="visible"/>
                                      </p:to>
                                    </p:set>
                                  </p:childTnLst>
                                </p:cTn>
                              </p:par>
                            </p:childTnLst>
                          </p:cTn>
                        </p:par>
                        <p:par>
                          <p:cTn id="108" fill="hold">
                            <p:stCondLst>
                              <p:cond delay="1000"/>
                            </p:stCondLst>
                            <p:childTnLst>
                              <p:par>
                                <p:cTn id="109" presetID="22" presetClass="entr" presetSubtype="4" fill="hold" grpId="0" nodeType="after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wipe(down)">
                                      <p:cBhvr>
                                        <p:cTn id="111" dur="500"/>
                                        <p:tgtEl>
                                          <p:spTgt spid="66"/>
                                        </p:tgtEl>
                                      </p:cBhvr>
                                    </p:animEffect>
                                  </p:childTnLst>
                                </p:cTn>
                              </p:par>
                            </p:childTnLst>
                          </p:cTn>
                        </p:par>
                      </p:childTnLst>
                    </p:cTn>
                  </p:par>
                  <p:par>
                    <p:cTn id="112" fill="hold">
                      <p:stCondLst>
                        <p:cond delay="indefinite"/>
                      </p:stCondLst>
                      <p:childTnLst>
                        <p:par>
                          <p:cTn id="113" fill="hold">
                            <p:stCondLst>
                              <p:cond delay="0"/>
                            </p:stCondLst>
                            <p:childTnLst>
                              <p:par>
                                <p:cTn id="114" presetID="21" presetClass="entr" presetSubtype="8" fill="hold" nodeType="clickEffect">
                                  <p:stCondLst>
                                    <p:cond delay="0"/>
                                  </p:stCondLst>
                                  <p:childTnLst>
                                    <p:set>
                                      <p:cBhvr>
                                        <p:cTn id="115" dur="1" fill="hold">
                                          <p:stCondLst>
                                            <p:cond delay="0"/>
                                          </p:stCondLst>
                                        </p:cTn>
                                        <p:tgtEl>
                                          <p:spTgt spid="82"/>
                                        </p:tgtEl>
                                        <p:attrNameLst>
                                          <p:attrName>style.visibility</p:attrName>
                                        </p:attrNameLst>
                                      </p:cBhvr>
                                      <p:to>
                                        <p:strVal val="visible"/>
                                      </p:to>
                                    </p:set>
                                    <p:animEffect transition="in" filter="wheel(8)">
                                      <p:cBhvr>
                                        <p:cTn id="116" dur="1000"/>
                                        <p:tgtEl>
                                          <p:spTgt spid="82"/>
                                        </p:tgtEl>
                                      </p:cBhvr>
                                    </p:animEffec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0"/>
                                          </p:stCondLst>
                                        </p:cTn>
                                        <p:tgtEl>
                                          <p:spTgt spid="96"/>
                                        </p:tgtEl>
                                        <p:attrNameLst>
                                          <p:attrName>style.visibility</p:attrName>
                                        </p:attrNameLst>
                                      </p:cBhvr>
                                      <p:to>
                                        <p:strVal val="visible"/>
                                      </p:to>
                                    </p:set>
                                  </p:childTnLst>
                                </p:cTn>
                              </p:par>
                            </p:childTnLst>
                          </p:cTn>
                        </p:par>
                        <p:par>
                          <p:cTn id="120" fill="hold">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down)">
                                      <p:cBhvr>
                                        <p:cTn id="123" dur="500"/>
                                        <p:tgtEl>
                                          <p:spTgt spid="67"/>
                                        </p:tgtEl>
                                      </p:cBhvr>
                                    </p:animEffect>
                                  </p:childTnLst>
                                </p:cTn>
                              </p:par>
                            </p:childTnLst>
                          </p:cTn>
                        </p:par>
                        <p:par>
                          <p:cTn id="124" fill="hold">
                            <p:stCondLst>
                              <p:cond delay="1500"/>
                            </p:stCondLst>
                            <p:childTnLst>
                              <p:par>
                                <p:cTn id="125" presetID="22" presetClass="entr" presetSubtype="4" fill="hold" grpId="0" nodeType="after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wipe(down)">
                                      <p:cBhvr>
                                        <p:cTn id="127" dur="500"/>
                                        <p:tgtEl>
                                          <p:spTgt spid="6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wipe(down)">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21" presetClass="entr" presetSubtype="8" fill="hold" nodeType="clickEffect">
                                  <p:stCondLst>
                                    <p:cond delay="0"/>
                                  </p:stCondLst>
                                  <p:childTnLst>
                                    <p:set>
                                      <p:cBhvr>
                                        <p:cTn id="136" dur="1" fill="hold">
                                          <p:stCondLst>
                                            <p:cond delay="0"/>
                                          </p:stCondLst>
                                        </p:cTn>
                                        <p:tgtEl>
                                          <p:spTgt spid="91"/>
                                        </p:tgtEl>
                                        <p:attrNameLst>
                                          <p:attrName>style.visibility</p:attrName>
                                        </p:attrNameLst>
                                      </p:cBhvr>
                                      <p:to>
                                        <p:strVal val="visible"/>
                                      </p:to>
                                    </p:set>
                                    <p:animEffect transition="in" filter="wheel(8)">
                                      <p:cBhvr>
                                        <p:cTn id="137" dur="1000"/>
                                        <p:tgtEl>
                                          <p:spTgt spid="91"/>
                                        </p:tgtEl>
                                      </p:cBhvr>
                                    </p:animEffect>
                                  </p:childTnLst>
                                </p:cTn>
                              </p:par>
                            </p:childTnLst>
                          </p:cTn>
                        </p:par>
                        <p:par>
                          <p:cTn id="138" fill="hold">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9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1" presetClass="entr" presetSubtype="8" fill="hold" nodeType="clickEffect">
                                  <p:stCondLst>
                                    <p:cond delay="0"/>
                                  </p:stCondLst>
                                  <p:childTnLst>
                                    <p:set>
                                      <p:cBhvr>
                                        <p:cTn id="144" dur="1" fill="hold">
                                          <p:stCondLst>
                                            <p:cond delay="0"/>
                                          </p:stCondLst>
                                        </p:cTn>
                                        <p:tgtEl>
                                          <p:spTgt spid="89"/>
                                        </p:tgtEl>
                                        <p:attrNameLst>
                                          <p:attrName>style.visibility</p:attrName>
                                        </p:attrNameLst>
                                      </p:cBhvr>
                                      <p:to>
                                        <p:strVal val="visible"/>
                                      </p:to>
                                    </p:set>
                                    <p:animEffect transition="in" filter="wheel(8)">
                                      <p:cBhvr>
                                        <p:cTn id="145" dur="1000"/>
                                        <p:tgtEl>
                                          <p:spTgt spid="89"/>
                                        </p:tgtEl>
                                      </p:cBhvr>
                                    </p:animEffect>
                                  </p:childTnLst>
                                </p:cTn>
                              </p:par>
                            </p:childTnLst>
                          </p:cTn>
                        </p:par>
                        <p:par>
                          <p:cTn id="146" fill="hold">
                            <p:stCondLst>
                              <p:cond delay="1000"/>
                            </p:stCondLst>
                            <p:childTnLst>
                              <p:par>
                                <p:cTn id="147" presetID="1" presetClass="entr" presetSubtype="0" fill="hold" grpId="0" nodeType="afterEffect">
                                  <p:stCondLst>
                                    <p:cond delay="0"/>
                                  </p:stCondLst>
                                  <p:childTnLst>
                                    <p:set>
                                      <p:cBhvr>
                                        <p:cTn id="148" dur="1" fill="hold">
                                          <p:stCondLst>
                                            <p:cond delay="0"/>
                                          </p:stCondLst>
                                        </p:cTn>
                                        <p:tgtEl>
                                          <p:spTgt spid="9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1" presetClass="entr" presetSubtype="8" fill="hold" nodeType="clickEffect">
                                  <p:stCondLst>
                                    <p:cond delay="0"/>
                                  </p:stCondLst>
                                  <p:childTnLst>
                                    <p:set>
                                      <p:cBhvr>
                                        <p:cTn id="152" dur="1" fill="hold">
                                          <p:stCondLst>
                                            <p:cond delay="0"/>
                                          </p:stCondLst>
                                        </p:cTn>
                                        <p:tgtEl>
                                          <p:spTgt spid="104"/>
                                        </p:tgtEl>
                                        <p:attrNameLst>
                                          <p:attrName>style.visibility</p:attrName>
                                        </p:attrNameLst>
                                      </p:cBhvr>
                                      <p:to>
                                        <p:strVal val="visible"/>
                                      </p:to>
                                    </p:set>
                                    <p:animEffect transition="in" filter="wheel(8)">
                                      <p:cBhvr>
                                        <p:cTn id="153" dur="1000"/>
                                        <p:tgtEl>
                                          <p:spTgt spid="104"/>
                                        </p:tgtEl>
                                      </p:cBhvr>
                                    </p:animEffect>
                                  </p:childTnLst>
                                </p:cTn>
                              </p:par>
                            </p:childTnLst>
                          </p:cTn>
                        </p:par>
                        <p:par>
                          <p:cTn id="154" fill="hold">
                            <p:stCondLst>
                              <p:cond delay="1000"/>
                            </p:stCondLst>
                            <p:childTnLst>
                              <p:par>
                                <p:cTn id="155" presetID="1" presetClass="entr" presetSubtype="0" fill="hold" grpId="0" nodeType="afterEffect">
                                  <p:stCondLst>
                                    <p:cond delay="0"/>
                                  </p:stCondLst>
                                  <p:childTnLst>
                                    <p:set>
                                      <p:cBhvr>
                                        <p:cTn id="15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64" grpId="0" animBg="1"/>
      <p:bldP spid="65" grpId="0" animBg="1"/>
      <p:bldP spid="66" grpId="0" animBg="1"/>
      <p:bldP spid="67" grpId="0" animBg="1"/>
      <p:bldP spid="83" grpId="0" animBg="1"/>
      <p:bldP spid="92" grpId="0"/>
      <p:bldP spid="94" grpId="0"/>
      <p:bldP spid="95" grpId="0"/>
      <p:bldP spid="96"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25" name="Rectangle 24">
            <a:extLst>
              <a:ext uri="{FF2B5EF4-FFF2-40B4-BE49-F238E27FC236}">
                <a16:creationId xmlns:a16="http://schemas.microsoft.com/office/drawing/2014/main" id="{3FB261A5-93ED-4144-B9BB-6BDC40030F39}"/>
              </a:ext>
            </a:extLst>
          </p:cNvPr>
          <p:cNvSpPr/>
          <p:nvPr/>
        </p:nvSpPr>
        <p:spPr>
          <a:xfrm>
            <a:off x="6436411" y="23526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750820" y="24760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4206240" y="24760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5665055" y="24507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7049820" y="24162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911127" y="24028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2141220" y="27655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3436620" y="27808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892040" y="27808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6344065" y="27808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7146453" y="25179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3497580" y="2311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972299" y="23526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4549140" y="23228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4357726" y="20456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6715004" y="17058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788120" y="19861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6051263" y="17367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6696942" y="29472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5661659" y="41268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750819" y="41268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4206239" y="41268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911126" y="41268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2141219" y="44316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3436619" y="44316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892039" y="44316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5715022" y="41818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3507797" y="40470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5016579" y="40319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5276849" y="33991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5017586" y="35846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5076206" y="26634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3436619" y="46545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7048860" y="41255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7418701" y="44303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734660" y="41676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6347459" y="44303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6425431" y="40470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9745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heel(8)">
                                      <p:cBhvr>
                                        <p:cTn id="21" dur="1000"/>
                                        <p:tgtEl>
                                          <p:spTgt spid="35"/>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heel(8)">
                                      <p:cBhvr>
                                        <p:cTn id="33" dur="1000"/>
                                        <p:tgtEl>
                                          <p:spTgt spid="36"/>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heel(8)">
                                      <p:cBhvr>
                                        <p:cTn id="45" dur="1000"/>
                                        <p:tgtEl>
                                          <p:spTgt spid="37"/>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down)">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heel(8)">
                                      <p:cBhvr>
                                        <p:cTn id="62" dur="1000"/>
                                        <p:tgtEl>
                                          <p:spTgt spid="41"/>
                                        </p:tgtEl>
                                      </p:cBhvr>
                                    </p:animEffec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1" presetClass="entr" presetSubtype="8" fill="hold"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heel(8)">
                                      <p:cBhvr>
                                        <p:cTn id="70" dur="1000"/>
                                        <p:tgtEl>
                                          <p:spTgt spid="51"/>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heel(8)">
                                      <p:cBhvr>
                                        <p:cTn id="78" dur="1000"/>
                                        <p:tgtEl>
                                          <p:spTgt spid="53"/>
                                        </p:tgtEl>
                                      </p:cBhvr>
                                    </p:animEffec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5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73"/>
                                        </p:tgtEl>
                                        <p:attrNameLst>
                                          <p:attrName>style.visibility</p:attrName>
                                        </p:attrNameLst>
                                      </p:cBhvr>
                                      <p:to>
                                        <p:strVal val="visible"/>
                                      </p:to>
                                    </p:set>
                                    <p:anim calcmode="lin" valueType="num">
                                      <p:cBhvr additive="base">
                                        <p:cTn id="90" dur="500" fill="hold"/>
                                        <p:tgtEl>
                                          <p:spTgt spid="73"/>
                                        </p:tgtEl>
                                        <p:attrNameLst>
                                          <p:attrName>ppt_x</p:attrName>
                                        </p:attrNameLst>
                                      </p:cBhvr>
                                      <p:tavLst>
                                        <p:tav tm="0">
                                          <p:val>
                                            <p:strVal val="0-#ppt_w/2"/>
                                          </p:val>
                                        </p:tav>
                                        <p:tav tm="100000">
                                          <p:val>
                                            <p:strVal val="#ppt_x"/>
                                          </p:val>
                                        </p:tav>
                                      </p:tavLst>
                                    </p:anim>
                                    <p:anim calcmode="lin" valueType="num">
                                      <p:cBhvr additive="base">
                                        <p:cTn id="91" dur="500" fill="hold"/>
                                        <p:tgtEl>
                                          <p:spTgt spid="73"/>
                                        </p:tgtEl>
                                        <p:attrNameLst>
                                          <p:attrName>ppt_y</p:attrName>
                                        </p:attrNameLst>
                                      </p:cBhvr>
                                      <p:tavLst>
                                        <p:tav tm="0">
                                          <p:val>
                                            <p:strVal val="#ppt_y"/>
                                          </p:val>
                                        </p:tav>
                                        <p:tav tm="100000">
                                          <p:val>
                                            <p:strVal val="#ppt_y"/>
                                          </p:val>
                                        </p:tav>
                                      </p:tavLst>
                                    </p:anim>
                                  </p:childTnLst>
                                </p:cTn>
                              </p:par>
                            </p:childTnLst>
                          </p:cTn>
                        </p:par>
                        <p:par>
                          <p:cTn id="92" fill="hold">
                            <p:stCondLst>
                              <p:cond delay="500"/>
                            </p:stCondLst>
                            <p:childTnLst>
                              <p:par>
                                <p:cTn id="93" presetID="22" presetClass="entr" presetSubtype="4" fill="hold" grpId="0" nodeType="after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down)">
                                      <p:cBhvr>
                                        <p:cTn id="95" dur="500"/>
                                        <p:tgtEl>
                                          <p:spTgt spid="70"/>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heel(8)">
                                      <p:cBhvr>
                                        <p:cTn id="100" dur="1000"/>
                                        <p:tgtEl>
                                          <p:spTgt spid="7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wipe(down)">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21" presetClass="entr" presetSubtype="8" fill="hold" nodeType="click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heel(8)">
                                      <p:cBhvr>
                                        <p:cTn id="112" dur="1000"/>
                                        <p:tgtEl>
                                          <p:spTgt spid="75"/>
                                        </p:tgtEl>
                                      </p:cBhvr>
                                    </p:animEffect>
                                  </p:childTnLst>
                                </p:cTn>
                              </p:par>
                            </p:childTnLst>
                          </p:cTn>
                        </p:par>
                        <p:par>
                          <p:cTn id="113" fill="hold">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78"/>
                                        </p:tgtEl>
                                        <p:attrNameLst>
                                          <p:attrName>style.visibility</p:attrName>
                                        </p:attrNameLst>
                                      </p:cBhvr>
                                      <p:to>
                                        <p:strVal val="visible"/>
                                      </p:to>
                                    </p:set>
                                  </p:childTnLst>
                                </p:cTn>
                              </p:par>
                            </p:childTnLst>
                          </p:cTn>
                        </p:par>
                        <p:par>
                          <p:cTn id="116" fill="hold">
                            <p:stCondLst>
                              <p:cond delay="1000"/>
                            </p:stCondLst>
                            <p:childTnLst>
                              <p:par>
                                <p:cTn id="117" presetID="22" presetClass="entr" presetSubtype="4" fill="hold" grpId="0" nodeType="after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wipe(down)">
                                      <p:cBhvr>
                                        <p:cTn id="119" dur="500"/>
                                        <p:tgtEl>
                                          <p:spTgt spid="6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down)">
                                      <p:cBhvr>
                                        <p:cTn id="124" dur="500"/>
                                        <p:tgtEl>
                                          <p:spTgt spid="76"/>
                                        </p:tgtEl>
                                      </p:cBhvr>
                                    </p:animEffec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wheel(8)">
                                      <p:cBhvr>
                                        <p:cTn id="129" dur="1000"/>
                                        <p:tgtEl>
                                          <p:spTgt spid="79"/>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1" presetClass="entr" presetSubtype="8" fill="hold" nodeType="clickEffect">
                                  <p:stCondLst>
                                    <p:cond delay="0"/>
                                  </p:stCondLst>
                                  <p:childTnLst>
                                    <p:set>
                                      <p:cBhvr>
                                        <p:cTn id="136" dur="1" fill="hold">
                                          <p:stCondLst>
                                            <p:cond delay="0"/>
                                          </p:stCondLst>
                                        </p:cTn>
                                        <p:tgtEl>
                                          <p:spTgt spid="100"/>
                                        </p:tgtEl>
                                        <p:attrNameLst>
                                          <p:attrName>style.visibility</p:attrName>
                                        </p:attrNameLst>
                                      </p:cBhvr>
                                      <p:to>
                                        <p:strVal val="visible"/>
                                      </p:to>
                                    </p:set>
                                    <p:animEffect transition="in" filter="wheel(8)">
                                      <p:cBhvr>
                                        <p:cTn id="137" dur="1000"/>
                                        <p:tgtEl>
                                          <p:spTgt spid="100"/>
                                        </p:tgtEl>
                                      </p:cBhvr>
                                    </p:animEffect>
                                  </p:childTnLst>
                                </p:cTn>
                              </p:par>
                            </p:childTnLst>
                          </p:cTn>
                        </p:par>
                        <p:par>
                          <p:cTn id="138" fill="hold">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childTnLst>
                          </p:cTn>
                        </p:par>
                        <p:par>
                          <p:cTn id="141" fill="hold">
                            <p:stCondLst>
                              <p:cond delay="1000"/>
                            </p:stCondLst>
                            <p:childTnLst>
                              <p:par>
                                <p:cTn id="142" presetID="22" presetClass="entr" presetSubtype="4" fill="hold" grpId="0" nodeType="after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wipe(down)">
                                      <p:cBhvr>
                                        <p:cTn id="144" dur="500"/>
                                        <p:tgtEl>
                                          <p:spTgt spid="86"/>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87"/>
                                        </p:tgtEl>
                                        <p:attrNameLst>
                                          <p:attrName>style.visibility</p:attrName>
                                        </p:attrNameLst>
                                      </p:cBhvr>
                                      <p:to>
                                        <p:strVal val="visible"/>
                                      </p:to>
                                    </p:set>
                                    <p:animEffect transition="in" filter="wheel(8)">
                                      <p:cBhvr>
                                        <p:cTn id="149" dur="1000"/>
                                        <p:tgtEl>
                                          <p:spTgt spid="87"/>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8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wheel(8)">
                                      <p:cBhvr>
                                        <p:cTn id="157" dur="1000"/>
                                        <p:tgtEl>
                                          <p:spTgt spid="84"/>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Expression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exam</a:t>
                </a:r>
                <a:r>
                  <a:rPr lang="en-US" dirty="0"/>
                  <a:t>)</a:t>
                </a:r>
              </a:p>
            </p:txBody>
          </p:sp>
        </mc:Choice>
        <mc:Fallback xmlns="">
          <p:sp>
            <p:nvSpPr>
              <p:cNvPr id="3" name="Text Placeholder 2">
                <a:extLst>
                  <a:ext uri="{FF2B5EF4-FFF2-40B4-BE49-F238E27FC236}">
                    <a16:creationId xmlns:a16="http://schemas.microsoft.com/office/drawing/2014/main" id="{FFAE9D3C-84E1-492F-9B88-6D2BC23CBB35}"/>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2287" t="-10909" b="-3090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a:xfrm>
            <a:off x="0" y="854580"/>
            <a:ext cx="9136063" cy="5148840"/>
          </a:xfrm>
        </p:spPr>
        <p:txBody>
          <a:bodyPr>
            <a:normAutofit/>
          </a:bodyPr>
          <a:lstStyle/>
          <a:p>
            <a:r>
              <a:rPr lang="en-US" sz="2200" dirty="0"/>
              <a:t>A regular expression (also called rational expression or </a:t>
            </a:r>
            <a:r>
              <a:rPr lang="en-US" sz="2200" dirty="0">
                <a:highlight>
                  <a:srgbClr val="FFFF00"/>
                </a:highlight>
              </a:rPr>
              <a:t>Regex</a:t>
            </a:r>
            <a:r>
              <a:rPr lang="en-US" sz="2200" dirty="0"/>
              <a:t>) is a </a:t>
            </a:r>
            <a:r>
              <a:rPr lang="en-US" sz="2200" dirty="0">
                <a:highlight>
                  <a:srgbClr val="FFFF00"/>
                </a:highlight>
              </a:rPr>
              <a:t>sequence of characters that define a search pattern</a:t>
            </a:r>
            <a:r>
              <a:rPr lang="en-US" sz="2200" dirty="0"/>
              <a:t>, mainly for use in pattern matching in strings. </a:t>
            </a:r>
          </a:p>
          <a:p>
            <a:pPr fontAlgn="base"/>
            <a:r>
              <a:rPr lang="en-US" sz="2200" b="1" dirty="0"/>
              <a:t>What is a regular expression and what makes it so important?</a:t>
            </a:r>
            <a:br>
              <a:rPr lang="en-US" sz="2200" dirty="0"/>
            </a:br>
            <a:r>
              <a:rPr lang="en-US" sz="2200" dirty="0"/>
              <a:t>Regex are used in </a:t>
            </a:r>
            <a:r>
              <a:rPr lang="en-US" sz="2200" i="1" dirty="0"/>
              <a:t>Google analytics</a:t>
            </a:r>
            <a:r>
              <a:rPr lang="en-US" sz="2200" dirty="0"/>
              <a:t> for URL or email address matching </a:t>
            </a:r>
          </a:p>
          <a:p>
            <a:r>
              <a:rPr lang="en-US" sz="2200" b="1" dirty="0"/>
              <a:t>Example : </a:t>
            </a:r>
            <a:r>
              <a:rPr lang="en-US" sz="2200" dirty="0"/>
              <a:t>Regular expression for an email address : ^([a-zA-Z0-9_\-\.]+)@([a-zA-Z0-9_\-\.]+)\.([a-</a:t>
            </a:r>
            <a:r>
              <a:rPr lang="en-US" sz="2200" dirty="0" err="1"/>
              <a:t>zA</a:t>
            </a:r>
            <a:r>
              <a:rPr lang="en-US" sz="2200" dirty="0"/>
              <a:t>-Z]{2,5})$ </a:t>
            </a:r>
          </a:p>
          <a:p>
            <a:endParaRPr lang="en-US" sz="2200" dirty="0"/>
          </a:p>
          <a:p>
            <a:r>
              <a:rPr lang="en-US" sz="2200" dirty="0"/>
              <a:t>If you are </a:t>
            </a:r>
            <a:r>
              <a:rPr lang="en-US" sz="2200" dirty="0">
                <a:highlight>
                  <a:srgbClr val="00FFFF"/>
                </a:highlight>
              </a:rPr>
              <a:t>interested to learn how to write regex</a:t>
            </a:r>
            <a:r>
              <a:rPr lang="en-US" sz="2200" dirty="0"/>
              <a:t>: </a:t>
            </a:r>
            <a:r>
              <a:rPr lang="en-US" sz="2000" dirty="0"/>
              <a:t>https://</a:t>
            </a:r>
            <a:r>
              <a:rPr lang="en-US" sz="2000" dirty="0" err="1"/>
              <a:t>www.geeksforgeeks.org</a:t>
            </a:r>
            <a:r>
              <a:rPr lang="en-US" sz="2000" dirty="0"/>
              <a:t>/write-regular-expressions/</a:t>
            </a:r>
          </a:p>
        </p:txBody>
      </p:sp>
    </p:spTree>
    <p:extLst>
      <p:ext uri="{BB962C8B-B14F-4D97-AF65-F5344CB8AC3E}">
        <p14:creationId xmlns:p14="http://schemas.microsoft.com/office/powerpoint/2010/main" val="367411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Autofit/>
          </a:bodyPr>
          <a:lstStyle/>
          <a:p>
            <a:pPr algn="just"/>
            <a:r>
              <a:rPr lang="en-US" sz="2000" dirty="0"/>
              <a:t>A </a:t>
            </a:r>
            <a:r>
              <a:rPr lang="en-US" sz="2000" b="1" dirty="0"/>
              <a:t>regular language</a:t>
            </a:r>
            <a:r>
              <a:rPr lang="en-US" sz="2000" dirty="0"/>
              <a:t> (or </a:t>
            </a:r>
            <a:r>
              <a:rPr lang="en-US" sz="2000" b="1" dirty="0"/>
              <a:t>rational language</a:t>
            </a:r>
            <a:r>
              <a:rPr lang="en-US" sz="2000" dirty="0"/>
              <a:t>) is a formal language that can be defined by a regular expression. In other words, a</a:t>
            </a:r>
            <a:r>
              <a:rPr lang="en-US" altLang="en-US" sz="2000" dirty="0"/>
              <a:t> language is called </a:t>
            </a:r>
            <a:r>
              <a:rPr lang="en-US" altLang="en-US" sz="2000" b="1" i="1" dirty="0"/>
              <a:t>regular</a:t>
            </a:r>
            <a:r>
              <a:rPr lang="en-US" altLang="en-US" sz="2000" dirty="0"/>
              <a:t> if some finite automaton (DFA or NFA) accepts it.</a:t>
            </a:r>
          </a:p>
          <a:p>
            <a:pPr eaLnBrk="1" hangingPunct="1"/>
            <a:r>
              <a:rPr lang="en-US" altLang="en-US" sz="2000" dirty="0"/>
              <a:t>Regular Operations: Let </a:t>
            </a:r>
            <a:r>
              <a:rPr lang="en-US" altLang="en-US" sz="2000" i="1" dirty="0"/>
              <a:t>A</a:t>
            </a:r>
            <a:r>
              <a:rPr lang="en-US" altLang="en-US" sz="2000" dirty="0"/>
              <a:t>={good, bad}, </a:t>
            </a:r>
            <a:r>
              <a:rPr lang="en-US" altLang="en-US" sz="2000" i="1" dirty="0"/>
              <a:t>B</a:t>
            </a:r>
            <a:r>
              <a:rPr lang="en-US" altLang="en-US" sz="2000" dirty="0"/>
              <a:t> = {boy, girl}. </a:t>
            </a:r>
          </a:p>
          <a:p>
            <a:r>
              <a:rPr lang="en-US" altLang="en-US" sz="2000" dirty="0"/>
              <a:t>Basic 3 operations used to study the properties of the regular languages – </a:t>
            </a:r>
          </a:p>
          <a:p>
            <a:pPr lvl="1"/>
            <a:r>
              <a:rPr lang="en-US" altLang="en-US" sz="2000" b="1" i="1" dirty="0"/>
              <a:t>Union</a:t>
            </a:r>
            <a:r>
              <a:rPr lang="en-US" altLang="en-US" sz="2000" dirty="0"/>
              <a:t>: </a:t>
            </a:r>
            <a:r>
              <a:rPr lang="en-US" altLang="en-US" sz="2000" i="1" dirty="0"/>
              <a:t>A</a:t>
            </a:r>
            <a:r>
              <a:rPr lang="en-US" altLang="en-US" sz="2000" dirty="0">
                <a:sym typeface="Symbol" panose="05050102010706020507" pitchFamily="18" charset="2"/>
              </a:rPr>
              <a:t></a:t>
            </a:r>
            <a:r>
              <a:rPr lang="en-US" altLang="en-US" sz="2000" i="1" dirty="0">
                <a:sym typeface="Symbol" panose="05050102010706020507" pitchFamily="18" charset="2"/>
              </a:rPr>
              <a:t>B</a:t>
            </a:r>
            <a:r>
              <a:rPr lang="en-US" altLang="en-US" sz="2000" dirty="0">
                <a:sym typeface="Symbol" panose="05050102010706020507" pitchFamily="18" charset="2"/>
              </a:rPr>
              <a:t> = {</a:t>
            </a:r>
            <a:r>
              <a:rPr lang="en-US" altLang="en-US" sz="2000" i="1" dirty="0">
                <a:sym typeface="Symbol" panose="05050102010706020507" pitchFamily="18" charset="2"/>
              </a:rPr>
              <a:t>x</a:t>
            </a:r>
            <a:r>
              <a:rPr lang="en-US" altLang="en-US" sz="2000" dirty="0">
                <a:sym typeface="Symbol" panose="05050102010706020507" pitchFamily="18" charset="2"/>
              </a:rPr>
              <a:t> : </a:t>
            </a:r>
            <a:r>
              <a:rPr lang="en-US" altLang="en-US" sz="2000" i="1" dirty="0">
                <a:sym typeface="Symbol" panose="05050102010706020507" pitchFamily="18" charset="2"/>
              </a:rPr>
              <a:t>x</a:t>
            </a:r>
            <a:r>
              <a:rPr lang="en-US" altLang="en-US" sz="2000" dirty="0">
                <a:sym typeface="Symbol" panose="05050102010706020507" pitchFamily="18" charset="2"/>
              </a:rPr>
              <a:t>  </a:t>
            </a:r>
            <a:r>
              <a:rPr lang="en-US" altLang="en-US" sz="2000" i="1" dirty="0">
                <a:sym typeface="Symbol" panose="05050102010706020507" pitchFamily="18" charset="2"/>
              </a:rPr>
              <a:t>A</a:t>
            </a:r>
            <a:r>
              <a:rPr lang="en-US" altLang="en-US" sz="2000" dirty="0">
                <a:sym typeface="Symbol" panose="05050102010706020507" pitchFamily="18" charset="2"/>
              </a:rPr>
              <a:t> or </a:t>
            </a:r>
            <a:r>
              <a:rPr lang="en-US" altLang="en-US" sz="2000" i="1" dirty="0">
                <a:sym typeface="Symbol" panose="05050102010706020507" pitchFamily="18" charset="2"/>
              </a:rPr>
              <a:t>x</a:t>
            </a:r>
            <a:r>
              <a:rPr lang="en-US" altLang="en-US" sz="2000" dirty="0">
                <a:sym typeface="Symbol" panose="05050102010706020507" pitchFamily="18" charset="2"/>
              </a:rPr>
              <a:t>  </a:t>
            </a:r>
            <a:r>
              <a:rPr lang="en-US" altLang="en-US" sz="2000" i="1" dirty="0">
                <a:sym typeface="Symbol" panose="05050102010706020507" pitchFamily="18" charset="2"/>
              </a:rPr>
              <a:t>B</a:t>
            </a:r>
            <a:r>
              <a:rPr lang="en-US" altLang="en-US" sz="2000" dirty="0">
                <a:sym typeface="Symbol" panose="05050102010706020507" pitchFamily="18" charset="2"/>
              </a:rPr>
              <a:t>} = {good, bad, boy, girl}.</a:t>
            </a:r>
          </a:p>
          <a:p>
            <a:pPr lvl="2"/>
            <a:r>
              <a:rPr lang="en-US" altLang="en-US" dirty="0">
                <a:sym typeface="Symbol" panose="05050102010706020507" pitchFamily="18" charset="2"/>
              </a:rPr>
              <a:t>Takes all the strings in both </a:t>
            </a:r>
            <a:r>
              <a:rPr lang="en-US" altLang="en-US" i="1" dirty="0">
                <a:sym typeface="Symbol" panose="05050102010706020507" pitchFamily="18" charset="2"/>
              </a:rPr>
              <a:t>A</a:t>
            </a:r>
            <a:r>
              <a:rPr lang="en-US" altLang="en-US" dirty="0">
                <a:sym typeface="Symbol" panose="05050102010706020507" pitchFamily="18" charset="2"/>
              </a:rPr>
              <a:t> and </a:t>
            </a:r>
            <a:r>
              <a:rPr lang="en-US" altLang="en-US" i="1" dirty="0">
                <a:sym typeface="Symbol" panose="05050102010706020507" pitchFamily="18" charset="2"/>
              </a:rPr>
              <a:t>B</a:t>
            </a:r>
            <a:r>
              <a:rPr lang="en-US" altLang="en-US" dirty="0">
                <a:sym typeface="Symbol" panose="05050102010706020507" pitchFamily="18" charset="2"/>
              </a:rPr>
              <a:t> and lumps them together into one language.</a:t>
            </a:r>
          </a:p>
          <a:p>
            <a:pPr lvl="1"/>
            <a:r>
              <a:rPr lang="en-US" altLang="en-US" sz="2000" b="1" i="1" dirty="0">
                <a:sym typeface="Symbol" panose="05050102010706020507" pitchFamily="18" charset="2"/>
              </a:rPr>
              <a:t>Concatenation</a:t>
            </a:r>
            <a:r>
              <a:rPr lang="en-US" altLang="en-US" sz="2000" dirty="0">
                <a:sym typeface="Symbol" panose="05050102010706020507" pitchFamily="18" charset="2"/>
              </a:rPr>
              <a:t>: </a:t>
            </a:r>
            <a:r>
              <a:rPr lang="en-US" altLang="en-US" sz="2000" i="1" dirty="0">
                <a:sym typeface="Symbol" panose="05050102010706020507" pitchFamily="18" charset="2"/>
              </a:rPr>
              <a:t>A </a:t>
            </a:r>
            <a:r>
              <a:rPr lang="en-US" altLang="en-US" sz="2000" dirty="0">
                <a:sym typeface="Symbol" panose="05050102010706020507" pitchFamily="18" charset="2"/>
              </a:rPr>
              <a:t> </a:t>
            </a:r>
            <a:r>
              <a:rPr lang="en-US" altLang="en-US" sz="2000" i="1" dirty="0">
                <a:sym typeface="Symbol" panose="05050102010706020507" pitchFamily="18" charset="2"/>
              </a:rPr>
              <a:t>B</a:t>
            </a:r>
            <a:r>
              <a:rPr lang="en-US" altLang="en-US" sz="2000" dirty="0">
                <a:sym typeface="Symbol" panose="05050102010706020507" pitchFamily="18" charset="2"/>
              </a:rPr>
              <a:t> = {</a:t>
            </a:r>
            <a:r>
              <a:rPr lang="en-US" altLang="en-US" sz="2000" i="1" dirty="0" err="1">
                <a:sym typeface="Symbol" panose="05050102010706020507" pitchFamily="18" charset="2"/>
              </a:rPr>
              <a:t>xy</a:t>
            </a:r>
            <a:r>
              <a:rPr lang="en-US" altLang="en-US" sz="2000" dirty="0">
                <a:sym typeface="Symbol" panose="05050102010706020507" pitchFamily="18" charset="2"/>
              </a:rPr>
              <a:t> : </a:t>
            </a:r>
            <a:r>
              <a:rPr lang="en-US" altLang="en-US" sz="2000" i="1" dirty="0">
                <a:sym typeface="Symbol" panose="05050102010706020507" pitchFamily="18" charset="2"/>
              </a:rPr>
              <a:t>x</a:t>
            </a:r>
            <a:r>
              <a:rPr lang="en-US" altLang="en-US" sz="2000" dirty="0">
                <a:sym typeface="Symbol" panose="05050102010706020507" pitchFamily="18" charset="2"/>
              </a:rPr>
              <a:t>  </a:t>
            </a:r>
            <a:r>
              <a:rPr lang="en-US" altLang="en-US" sz="2000" i="1" dirty="0">
                <a:sym typeface="Symbol" panose="05050102010706020507" pitchFamily="18" charset="2"/>
              </a:rPr>
              <a:t>A</a:t>
            </a:r>
            <a:r>
              <a:rPr lang="en-US" altLang="en-US" sz="2000" dirty="0">
                <a:sym typeface="Symbol" panose="05050102010706020507" pitchFamily="18" charset="2"/>
              </a:rPr>
              <a:t> and </a:t>
            </a:r>
            <a:r>
              <a:rPr lang="en-US" altLang="en-US" sz="2000" i="1" dirty="0">
                <a:sym typeface="Symbol" panose="05050102010706020507" pitchFamily="18" charset="2"/>
              </a:rPr>
              <a:t>y</a:t>
            </a:r>
            <a:r>
              <a:rPr lang="en-US" altLang="en-US" sz="2000" dirty="0">
                <a:sym typeface="Symbol" panose="05050102010706020507" pitchFamily="18" charset="2"/>
              </a:rPr>
              <a:t>  </a:t>
            </a:r>
            <a:r>
              <a:rPr lang="en-US" altLang="en-US" sz="2000" i="1" dirty="0">
                <a:sym typeface="Symbol" panose="05050102010706020507" pitchFamily="18" charset="2"/>
              </a:rPr>
              <a:t>B</a:t>
            </a:r>
            <a:r>
              <a:rPr lang="en-US" altLang="en-US" sz="2000" dirty="0">
                <a:sym typeface="Symbol" panose="05050102010706020507" pitchFamily="18" charset="2"/>
              </a:rPr>
              <a:t>} = {</a:t>
            </a:r>
            <a:r>
              <a:rPr lang="en-US" altLang="en-US" sz="2000" dirty="0" err="1">
                <a:sym typeface="Symbol" panose="05050102010706020507" pitchFamily="18" charset="2"/>
              </a:rPr>
              <a:t>goodboy</a:t>
            </a:r>
            <a:r>
              <a:rPr lang="en-US" altLang="en-US" sz="2000" dirty="0">
                <a:sym typeface="Symbol" panose="05050102010706020507" pitchFamily="18" charset="2"/>
              </a:rPr>
              <a:t>, </a:t>
            </a:r>
            <a:r>
              <a:rPr lang="en-US" altLang="en-US" sz="2000" dirty="0" err="1">
                <a:sym typeface="Symbol" panose="05050102010706020507" pitchFamily="18" charset="2"/>
              </a:rPr>
              <a:t>goodgirl</a:t>
            </a:r>
            <a:r>
              <a:rPr lang="en-US" altLang="en-US" sz="2000" dirty="0">
                <a:sym typeface="Symbol" panose="05050102010706020507" pitchFamily="18" charset="2"/>
              </a:rPr>
              <a:t>, </a:t>
            </a:r>
            <a:r>
              <a:rPr lang="en-US" altLang="en-US" sz="2000" dirty="0" err="1">
                <a:sym typeface="Symbol" panose="05050102010706020507" pitchFamily="18" charset="2"/>
              </a:rPr>
              <a:t>badboy</a:t>
            </a:r>
            <a:r>
              <a:rPr lang="en-US" altLang="en-US" sz="2000" dirty="0">
                <a:sym typeface="Symbol" panose="05050102010706020507" pitchFamily="18" charset="2"/>
              </a:rPr>
              <a:t>, </a:t>
            </a:r>
            <a:r>
              <a:rPr lang="en-US" altLang="en-US" sz="2000" dirty="0" err="1">
                <a:sym typeface="Symbol" panose="05050102010706020507" pitchFamily="18" charset="2"/>
              </a:rPr>
              <a:t>badgirl</a:t>
            </a:r>
            <a:r>
              <a:rPr lang="en-US" altLang="en-US" sz="2000" dirty="0">
                <a:sym typeface="Symbol" panose="05050102010706020507" pitchFamily="18" charset="2"/>
              </a:rPr>
              <a:t>}.</a:t>
            </a:r>
          </a:p>
          <a:p>
            <a:pPr lvl="2"/>
            <a:r>
              <a:rPr lang="en-US" altLang="en-US" dirty="0">
                <a:sym typeface="Symbol" panose="05050102010706020507" pitchFamily="18" charset="2"/>
              </a:rPr>
              <a:t>Attaches a string from </a:t>
            </a:r>
            <a:r>
              <a:rPr lang="en-US" altLang="en-US" i="1" dirty="0">
                <a:sym typeface="Symbol" panose="05050102010706020507" pitchFamily="18" charset="2"/>
              </a:rPr>
              <a:t>A</a:t>
            </a:r>
            <a:r>
              <a:rPr lang="en-US" altLang="en-US" dirty="0">
                <a:sym typeface="Symbol" panose="05050102010706020507" pitchFamily="18" charset="2"/>
              </a:rPr>
              <a:t> in front of a string </a:t>
            </a:r>
            <a:r>
              <a:rPr lang="en-US" altLang="en-US" i="1" dirty="0">
                <a:sym typeface="Symbol" panose="05050102010706020507" pitchFamily="18" charset="2"/>
              </a:rPr>
              <a:t>B</a:t>
            </a:r>
            <a:r>
              <a:rPr lang="en-US" altLang="en-US" dirty="0">
                <a:sym typeface="Symbol" panose="05050102010706020507" pitchFamily="18" charset="2"/>
              </a:rPr>
              <a:t> in all possible ways to get the strings in the new language.</a:t>
            </a:r>
          </a:p>
          <a:p>
            <a:pPr lvl="1"/>
            <a:r>
              <a:rPr lang="en-US" altLang="en-US" sz="2000" b="1" i="1" dirty="0">
                <a:sym typeface="Symbol" panose="05050102010706020507" pitchFamily="18" charset="2"/>
              </a:rPr>
              <a:t>Star</a:t>
            </a:r>
            <a:r>
              <a:rPr lang="en-US" altLang="en-US" sz="2000" dirty="0">
                <a:sym typeface="Symbol" panose="05050102010706020507" pitchFamily="18" charset="2"/>
              </a:rPr>
              <a:t>: </a:t>
            </a:r>
            <a:r>
              <a:rPr lang="en-US" altLang="en-US" sz="2000" i="1" dirty="0">
                <a:sym typeface="Symbol" panose="05050102010706020507" pitchFamily="18" charset="2"/>
              </a:rPr>
              <a:t>A</a:t>
            </a:r>
            <a:r>
              <a:rPr lang="en-US" altLang="en-US" sz="2000" dirty="0">
                <a:sym typeface="Symbol" panose="05050102010706020507" pitchFamily="18" charset="2"/>
              </a:rPr>
              <a:t>* = {</a:t>
            </a:r>
            <a:r>
              <a:rPr lang="en-US" altLang="en-US" sz="2000" i="1" dirty="0">
                <a:sym typeface="Symbol" panose="05050102010706020507" pitchFamily="18" charset="2"/>
              </a:rPr>
              <a:t>x</a:t>
            </a:r>
            <a:r>
              <a:rPr lang="en-US" altLang="en-US" sz="2000" baseline="-25000" dirty="0">
                <a:sym typeface="Symbol" panose="05050102010706020507" pitchFamily="18" charset="2"/>
              </a:rPr>
              <a:t>1</a:t>
            </a:r>
            <a:r>
              <a:rPr lang="en-US" altLang="en-US" sz="2000" i="1" dirty="0">
                <a:sym typeface="Symbol" panose="05050102010706020507" pitchFamily="18" charset="2"/>
              </a:rPr>
              <a:t>x</a:t>
            </a:r>
            <a:r>
              <a:rPr lang="en-US" altLang="en-US" sz="2000" baseline="-25000" dirty="0">
                <a:sym typeface="Symbol" panose="05050102010706020507" pitchFamily="18" charset="2"/>
              </a:rPr>
              <a:t>2</a:t>
            </a:r>
            <a:r>
              <a:rPr lang="en-US" altLang="en-US" sz="2000" dirty="0">
                <a:sym typeface="Symbol" panose="05050102010706020507" pitchFamily="18" charset="2"/>
              </a:rPr>
              <a:t>…</a:t>
            </a:r>
            <a:r>
              <a:rPr lang="en-US" altLang="en-US" sz="2000" i="1" dirty="0" err="1">
                <a:sym typeface="Symbol" panose="05050102010706020507" pitchFamily="18" charset="2"/>
              </a:rPr>
              <a:t>x</a:t>
            </a:r>
            <a:r>
              <a:rPr lang="en-US" altLang="en-US" sz="2000" baseline="-25000" dirty="0" err="1">
                <a:sym typeface="Symbol" panose="05050102010706020507" pitchFamily="18" charset="2"/>
              </a:rPr>
              <a:t>k</a:t>
            </a:r>
            <a:r>
              <a:rPr lang="en-US" altLang="en-US" sz="2000" dirty="0">
                <a:sym typeface="Symbol" panose="05050102010706020507" pitchFamily="18" charset="2"/>
              </a:rPr>
              <a:t> : </a:t>
            </a:r>
            <a:r>
              <a:rPr lang="en-US" altLang="en-US" sz="2000" i="1" dirty="0">
                <a:sym typeface="Symbol" panose="05050102010706020507" pitchFamily="18" charset="2"/>
              </a:rPr>
              <a:t>k</a:t>
            </a:r>
            <a:r>
              <a:rPr lang="en-US" altLang="en-US" sz="2000" dirty="0">
                <a:sym typeface="Symbol" panose="05050102010706020507" pitchFamily="18" charset="2"/>
              </a:rPr>
              <a:t>  0 and each </a:t>
            </a:r>
            <a:r>
              <a:rPr lang="en-US" altLang="en-US" sz="2000" i="1" dirty="0">
                <a:sym typeface="Symbol" panose="05050102010706020507" pitchFamily="18" charset="2"/>
              </a:rPr>
              <a:t>x</a:t>
            </a:r>
            <a:r>
              <a:rPr lang="en-US" altLang="en-US" sz="2000" baseline="-25000" dirty="0">
                <a:sym typeface="Symbol" panose="05050102010706020507" pitchFamily="18" charset="2"/>
              </a:rPr>
              <a:t>i</a:t>
            </a:r>
            <a:r>
              <a:rPr lang="en-US" altLang="en-US" sz="2000" dirty="0">
                <a:sym typeface="Symbol" panose="05050102010706020507" pitchFamily="18" charset="2"/>
              </a:rPr>
              <a:t>  </a:t>
            </a:r>
            <a:r>
              <a:rPr lang="en-US" altLang="en-US" sz="2000" i="1" dirty="0">
                <a:sym typeface="Symbol" panose="05050102010706020507" pitchFamily="18" charset="2"/>
              </a:rPr>
              <a:t>A</a:t>
            </a:r>
            <a:r>
              <a:rPr lang="en-US" altLang="en-US" sz="2000" dirty="0">
                <a:sym typeface="Symbol" panose="05050102010706020507" pitchFamily="18" charset="2"/>
              </a:rPr>
              <a:t>} = {</a:t>
            </a:r>
            <a:r>
              <a:rPr lang="el-GR" altLang="en-US" sz="2000" i="1" dirty="0">
                <a:cs typeface="Arial" panose="020B0604020202020204" pitchFamily="34" charset="0"/>
              </a:rPr>
              <a:t>ε</a:t>
            </a:r>
            <a:r>
              <a:rPr lang="en-US" altLang="en-US" sz="2000" dirty="0">
                <a:cs typeface="Arial" panose="020B0604020202020204" pitchFamily="34" charset="0"/>
              </a:rPr>
              <a:t>, good, bad, </a:t>
            </a:r>
            <a:r>
              <a:rPr lang="en-US" altLang="en-US" sz="2000" dirty="0" err="1">
                <a:cs typeface="Arial" panose="020B0604020202020204" pitchFamily="34" charset="0"/>
              </a:rPr>
              <a:t>goodgood</a:t>
            </a:r>
            <a:r>
              <a:rPr lang="en-US" altLang="en-US" sz="2000" dirty="0">
                <a:cs typeface="Arial" panose="020B0604020202020204" pitchFamily="34" charset="0"/>
              </a:rPr>
              <a:t>, </a:t>
            </a:r>
            <a:r>
              <a:rPr lang="en-US" altLang="en-US" sz="2000" dirty="0" err="1">
                <a:cs typeface="Arial" panose="020B0604020202020204" pitchFamily="34" charset="0"/>
              </a:rPr>
              <a:t>goodbad</a:t>
            </a:r>
            <a:r>
              <a:rPr lang="en-US" altLang="en-US" sz="2000" dirty="0">
                <a:cs typeface="Arial" panose="020B0604020202020204" pitchFamily="34" charset="0"/>
              </a:rPr>
              <a:t>, </a:t>
            </a:r>
            <a:r>
              <a:rPr lang="en-US" altLang="en-US" sz="2000" dirty="0" err="1">
                <a:cs typeface="Arial" panose="020B0604020202020204" pitchFamily="34" charset="0"/>
              </a:rPr>
              <a:t>badgood</a:t>
            </a:r>
            <a:r>
              <a:rPr lang="en-US" altLang="en-US" sz="2000" dirty="0">
                <a:cs typeface="Arial" panose="020B0604020202020204" pitchFamily="34" charset="0"/>
              </a:rPr>
              <a:t>, </a:t>
            </a:r>
            <a:r>
              <a:rPr lang="en-US" altLang="en-US" sz="2000" dirty="0" err="1">
                <a:cs typeface="Arial" panose="020B0604020202020204" pitchFamily="34" charset="0"/>
              </a:rPr>
              <a:t>badbad</a:t>
            </a:r>
            <a:r>
              <a:rPr lang="en-US" altLang="en-US" sz="2000" dirty="0">
                <a:cs typeface="Arial" panose="020B0604020202020204" pitchFamily="34" charset="0"/>
              </a:rPr>
              <a:t>, </a:t>
            </a:r>
            <a:r>
              <a:rPr lang="en-US" altLang="en-US" sz="2000" dirty="0" err="1">
                <a:cs typeface="Arial" panose="020B0604020202020204" pitchFamily="34" charset="0"/>
              </a:rPr>
              <a:t>goodgoodgood</a:t>
            </a:r>
            <a:r>
              <a:rPr lang="en-US" altLang="en-US" sz="2000" dirty="0">
                <a:cs typeface="Arial" panose="020B0604020202020204" pitchFamily="34" charset="0"/>
              </a:rPr>
              <a:t>, </a:t>
            </a:r>
            <a:r>
              <a:rPr lang="en-US" altLang="en-US" sz="2000" dirty="0" err="1">
                <a:cs typeface="Arial" panose="020B0604020202020204" pitchFamily="34" charset="0"/>
              </a:rPr>
              <a:t>goodgoodbad</a:t>
            </a:r>
            <a:r>
              <a:rPr lang="en-US" altLang="en-US" sz="2000" dirty="0">
                <a:cs typeface="Arial" panose="020B0604020202020204" pitchFamily="34" charset="0"/>
              </a:rPr>
              <a:t>, …</a:t>
            </a:r>
            <a:r>
              <a:rPr lang="en-US" altLang="en-US" sz="2000" dirty="0">
                <a:sym typeface="Symbol" panose="05050102010706020507" pitchFamily="18" charset="2"/>
              </a:rPr>
              <a:t>}.</a:t>
            </a:r>
          </a:p>
          <a:p>
            <a:pPr lvl="2"/>
            <a:r>
              <a:rPr lang="en-US" altLang="en-US" dirty="0"/>
              <a:t>Attaching any number of strings in </a:t>
            </a:r>
            <a:r>
              <a:rPr lang="en-US" altLang="en-US" i="1" dirty="0"/>
              <a:t>A</a:t>
            </a:r>
            <a:r>
              <a:rPr lang="en-US" altLang="en-US" dirty="0"/>
              <a:t> together to get a string in the new language. It is a unary operation, where </a:t>
            </a:r>
            <a:r>
              <a:rPr lang="el-GR" altLang="en-US" i="1" dirty="0">
                <a:cs typeface="Arial" panose="020B0604020202020204" pitchFamily="34" charset="0"/>
              </a:rPr>
              <a:t>ε</a:t>
            </a:r>
            <a:r>
              <a:rPr lang="en-US" altLang="en-US" dirty="0">
                <a:cs typeface="Arial" panose="020B0604020202020204" pitchFamily="34" charset="0"/>
              </a:rPr>
              <a:t> </a:t>
            </a:r>
            <a:r>
              <a:rPr lang="en-US" altLang="en-US" dirty="0"/>
              <a:t>is always a member of </a:t>
            </a:r>
            <a:r>
              <a:rPr lang="en-US" altLang="en-US" i="1" dirty="0"/>
              <a:t>A</a:t>
            </a:r>
            <a:r>
              <a:rPr lang="en-US" altLang="en-US" dirty="0"/>
              <a:t>* (as ‘any number’ also includes 0).</a:t>
            </a:r>
          </a:p>
          <a:p>
            <a:endParaRPr lang="en-US" sz="2000" dirty="0"/>
          </a:p>
        </p:txBody>
      </p:sp>
    </p:spTree>
    <p:extLst>
      <p:ext uri="{BB962C8B-B14F-4D97-AF65-F5344CB8AC3E}">
        <p14:creationId xmlns:p14="http://schemas.microsoft.com/office/powerpoint/2010/main" val="330018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dirty="0"/>
              <a:t>Screen Shot 2021-05-28 at 8.49.27 AM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Language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exam</a:t>
                </a:r>
                <a:r>
                  <a:rPr lang="en-US" dirty="0"/>
                  <a:t>)</a:t>
                </a:r>
              </a:p>
            </p:txBody>
          </p:sp>
        </mc:Choice>
        <mc:Fallback xmlns="">
          <p:sp>
            <p:nvSpPr>
              <p:cNvPr id="3" name="Text Placeholder 2">
                <a:extLst>
                  <a:ext uri="{FF2B5EF4-FFF2-40B4-BE49-F238E27FC236}">
                    <a16:creationId xmlns:a16="http://schemas.microsoft.com/office/drawing/2014/main" id="{FFAE9D3C-84E1-492F-9B88-6D2BC23CBB35}"/>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2287" t="-10909" b="-3090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9D16099-094A-1A4C-ABA3-DB3ED976A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621" y="1208590"/>
            <a:ext cx="3304129" cy="2363724"/>
          </a:xfrm>
          <a:prstGeom prst="rect">
            <a:avLst/>
          </a:prstGeom>
        </p:spPr>
      </p:pic>
      <p:sp>
        <p:nvSpPr>
          <p:cNvPr id="7" name="Rectangle 6">
            <a:extLst>
              <a:ext uri="{FF2B5EF4-FFF2-40B4-BE49-F238E27FC236}">
                <a16:creationId xmlns:a16="http://schemas.microsoft.com/office/drawing/2014/main" id="{D1DEAA95-4E8F-354D-AC62-FE6A5CEDA36C}"/>
              </a:ext>
            </a:extLst>
          </p:cNvPr>
          <p:cNvSpPr/>
          <p:nvPr/>
        </p:nvSpPr>
        <p:spPr>
          <a:xfrm>
            <a:off x="5349780" y="3572314"/>
            <a:ext cx="3423809" cy="646331"/>
          </a:xfrm>
          <a:prstGeom prst="rect">
            <a:avLst/>
          </a:prstGeom>
        </p:spPr>
        <p:txBody>
          <a:bodyPr wrap="square">
            <a:spAutoFit/>
          </a:bodyPr>
          <a:lstStyle/>
          <a:p>
            <a:pPr algn="ctr"/>
            <a:r>
              <a:rPr lang="en-US" dirty="0">
                <a:solidFill>
                  <a:srgbClr val="202122"/>
                </a:solidFill>
                <a:latin typeface="Arial" panose="020B0604020202020204" pitchFamily="34" charset="0"/>
              </a:rPr>
              <a:t>Important subclasses of regular languages </a:t>
            </a:r>
            <a:endParaRPr lang="en-US" dirty="0"/>
          </a:p>
        </p:txBody>
      </p:sp>
      <p:sp>
        <p:nvSpPr>
          <p:cNvPr id="8" name="Rectangle 7">
            <a:extLst>
              <a:ext uri="{FF2B5EF4-FFF2-40B4-BE49-F238E27FC236}">
                <a16:creationId xmlns:a16="http://schemas.microsoft.com/office/drawing/2014/main" id="{CD2C1F7D-72E4-D84C-80E1-B6D66833551A}"/>
              </a:ext>
            </a:extLst>
          </p:cNvPr>
          <p:cNvSpPr/>
          <p:nvPr/>
        </p:nvSpPr>
        <p:spPr>
          <a:xfrm>
            <a:off x="221670" y="1116692"/>
            <a:ext cx="4572000" cy="646331"/>
          </a:xfrm>
          <a:prstGeom prst="rect">
            <a:avLst/>
          </a:prstGeom>
        </p:spPr>
        <p:txBody>
          <a:bodyPr>
            <a:spAutoFit/>
          </a:bodyPr>
          <a:lstStyle/>
          <a:p>
            <a:r>
              <a:rPr lang="en-US" dirty="0">
                <a:latin typeface="Arial" panose="020B0604020202020204" pitchFamily="34" charset="0"/>
              </a:rPr>
              <a:t>Every regular language is context-free but every context-free grammar is not regular</a:t>
            </a:r>
            <a:endParaRPr lang="en-US" dirty="0"/>
          </a:p>
        </p:txBody>
      </p:sp>
      <p:sp>
        <p:nvSpPr>
          <p:cNvPr id="9" name="Rectangle 8">
            <a:extLst>
              <a:ext uri="{FF2B5EF4-FFF2-40B4-BE49-F238E27FC236}">
                <a16:creationId xmlns:a16="http://schemas.microsoft.com/office/drawing/2014/main" id="{152A0FD7-9469-4544-948B-CF2742533D3C}"/>
              </a:ext>
            </a:extLst>
          </p:cNvPr>
          <p:cNvSpPr/>
          <p:nvPr/>
        </p:nvSpPr>
        <p:spPr>
          <a:xfrm>
            <a:off x="221670" y="1937761"/>
            <a:ext cx="4947230" cy="1754326"/>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main difference between regular expression and context free grammar is that the regular expression help to describe all the strings of a regular language while the context free grammar helps to define all possible strings of a context free language.</a:t>
            </a:r>
          </a:p>
        </p:txBody>
      </p:sp>
      <p:sp>
        <p:nvSpPr>
          <p:cNvPr id="10" name="Rectangle 9">
            <a:extLst>
              <a:ext uri="{FF2B5EF4-FFF2-40B4-BE49-F238E27FC236}">
                <a16:creationId xmlns:a16="http://schemas.microsoft.com/office/drawing/2014/main" id="{4AF40B6D-DFB6-EA49-A9C9-63E39F4BA06D}"/>
              </a:ext>
            </a:extLst>
          </p:cNvPr>
          <p:cNvSpPr/>
          <p:nvPr/>
        </p:nvSpPr>
        <p:spPr>
          <a:xfrm>
            <a:off x="210667" y="4457605"/>
            <a:ext cx="8933333" cy="1754326"/>
          </a:xfrm>
          <a:prstGeom prst="rect">
            <a:avLst/>
          </a:prstGeom>
        </p:spPr>
        <p:txBody>
          <a:bodyPr wrap="square">
            <a:spAutoFit/>
          </a:bodyPr>
          <a:lstStyle/>
          <a:p>
            <a:pPr fontAlgn="base"/>
            <a:r>
              <a:rPr lang="en-US" b="1" dirty="0"/>
              <a:t>Context-free grammar</a:t>
            </a:r>
            <a:r>
              <a:rPr lang="en-US" dirty="0"/>
              <a:t> is a formal grammar in which every production(rewrite) rule is a form of </a:t>
            </a:r>
            <a:r>
              <a:rPr lang="en-US" dirty="0" err="1"/>
              <a:t>V→w</a:t>
            </a:r>
            <a:r>
              <a:rPr lang="en-US" dirty="0"/>
              <a:t> Where </a:t>
            </a:r>
            <a:r>
              <a:rPr lang="en-US" dirty="0">
                <a:highlight>
                  <a:srgbClr val="00FFFF"/>
                </a:highlight>
              </a:rPr>
              <a:t>V is a single nonterminal symbol</a:t>
            </a:r>
            <a:r>
              <a:rPr lang="en-US" dirty="0"/>
              <a:t> and w is a string of terminals and/or non-terminals. w can be empty </a:t>
            </a:r>
          </a:p>
          <a:p>
            <a:pPr fontAlgn="base"/>
            <a:r>
              <a:rPr lang="en-US" b="1" dirty="0"/>
              <a:t>Context-sensitive grammar</a:t>
            </a:r>
            <a:r>
              <a:rPr lang="en-US" dirty="0"/>
              <a:t> is a formal grammar in which </a:t>
            </a:r>
            <a:r>
              <a:rPr lang="en-US" dirty="0">
                <a:highlight>
                  <a:srgbClr val="00FFFF"/>
                </a:highlight>
              </a:rPr>
              <a:t>left-hand sides </a:t>
            </a:r>
            <a:r>
              <a:rPr lang="en-US" dirty="0"/>
              <a:t>and right hand sides of any production (rewrite) rules may be surrounded by a </a:t>
            </a:r>
            <a:r>
              <a:rPr lang="en-US" dirty="0">
                <a:highlight>
                  <a:srgbClr val="00FFFF"/>
                </a:highlight>
              </a:rPr>
              <a:t>context of terminal and nonterminal symbols.</a:t>
            </a:r>
          </a:p>
        </p:txBody>
      </p:sp>
    </p:spTree>
    <p:extLst>
      <p:ext uri="{BB962C8B-B14F-4D97-AF65-F5344CB8AC3E}">
        <p14:creationId xmlns:p14="http://schemas.microsoft.com/office/powerpoint/2010/main" val="393296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 </a:t>
                </a:r>
                <a:r>
                  <a:rPr lang="en-US" dirty="0"/>
                  <a:t>(</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exam</a:t>
                </a:r>
                <a:r>
                  <a:rPr lang="en-US" dirty="0"/>
                  <a:t>)</a:t>
                </a:r>
              </a:p>
            </p:txBody>
          </p:sp>
        </mc:Choice>
        <mc:Fallback xmlns="">
          <p:sp>
            <p:nvSpPr>
              <p:cNvPr id="3" name="Text Placeholder 2">
                <a:extLst>
                  <a:ext uri="{FF2B5EF4-FFF2-40B4-BE49-F238E27FC236}">
                    <a16:creationId xmlns:a16="http://schemas.microsoft.com/office/drawing/2014/main" id="{03A37347-D953-4BF5-AB92-33AA5E1A57A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2287" t="-10909" b="-3090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a:xfrm>
            <a:off x="396876" y="1042278"/>
            <a:ext cx="8137524" cy="5591175"/>
          </a:xfrm>
        </p:spPr>
        <p:txBody>
          <a:bodyPr>
            <a:noAutofit/>
          </a:bodyPr>
          <a:lstStyle/>
          <a:p>
            <a:r>
              <a:rPr lang="en-US" sz="2200" dirty="0"/>
              <a:t>A regular language satisfies the following equivalent properties:</a:t>
            </a:r>
          </a:p>
          <a:p>
            <a:r>
              <a:rPr lang="en-US" sz="2200" dirty="0"/>
              <a:t>it is the language of a regular expression </a:t>
            </a:r>
          </a:p>
          <a:p>
            <a:r>
              <a:rPr lang="en-US" sz="2200" dirty="0"/>
              <a:t>it is the language accepted by a nondeterministic finite</a:t>
            </a:r>
            <a:r>
              <a:rPr lang="en-US" sz="2200" dirty="0">
                <a:hlinkClick r:id="rId3" tooltip="Nondeterministic finite automaton"/>
              </a:rPr>
              <a:t> </a:t>
            </a:r>
            <a:r>
              <a:rPr lang="en-US" sz="2200" dirty="0"/>
              <a:t>automaton (NFA)</a:t>
            </a:r>
          </a:p>
          <a:p>
            <a:r>
              <a:rPr lang="en-US" sz="2200" dirty="0"/>
              <a:t>it is the language accepted by a deterministic finite automaton (DFA)</a:t>
            </a:r>
          </a:p>
          <a:p>
            <a:r>
              <a:rPr lang="en-US" sz="2200" dirty="0"/>
              <a:t>it can be generated by a regular grammar</a:t>
            </a:r>
          </a:p>
          <a:p>
            <a:r>
              <a:rPr lang="en-US" sz="2200" dirty="0"/>
              <a:t>it can be generated by a prefix grammar</a:t>
            </a:r>
          </a:p>
          <a:p>
            <a:r>
              <a:rPr lang="en-US" sz="2200" dirty="0"/>
              <a:t>it can be accepted by a read-only Turing machine</a:t>
            </a:r>
          </a:p>
          <a:p>
            <a:pPr marL="0" indent="0">
              <a:buNone/>
            </a:pPr>
            <a:endParaRPr lang="en-US" sz="2200" dirty="0"/>
          </a:p>
        </p:txBody>
      </p:sp>
    </p:spTree>
    <p:extLst>
      <p:ext uri="{BB962C8B-B14F-4D97-AF65-F5344CB8AC3E}">
        <p14:creationId xmlns:p14="http://schemas.microsoft.com/office/powerpoint/2010/main" val="91485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p:sp>
        <p:nvSpPr>
          <p:cNvPr id="10" name="TextBox 9">
            <a:extLst>
              <a:ext uri="{FF2B5EF4-FFF2-40B4-BE49-F238E27FC236}">
                <a16:creationId xmlns:a16="http://schemas.microsoft.com/office/drawing/2014/main" id="{5E3231E0-85BB-0145-BD83-E14CDA169B87}"/>
              </a:ext>
            </a:extLst>
          </p:cNvPr>
          <p:cNvSpPr txBox="1"/>
          <p:nvPr/>
        </p:nvSpPr>
        <p:spPr>
          <a:xfrm>
            <a:off x="939800" y="950266"/>
            <a:ext cx="2267672" cy="43088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200" dirty="0">
                <a:highlight>
                  <a:srgbClr val="00FFFF"/>
                </a:highlight>
              </a:rPr>
              <a:t>Regular</a:t>
            </a:r>
            <a:r>
              <a:rPr lang="en-US" sz="2200" dirty="0"/>
              <a:t> Language </a:t>
            </a:r>
          </a:p>
        </p:txBody>
      </p:sp>
      <p:sp>
        <p:nvSpPr>
          <p:cNvPr id="11" name="TextBox 10">
            <a:extLst>
              <a:ext uri="{FF2B5EF4-FFF2-40B4-BE49-F238E27FC236}">
                <a16:creationId xmlns:a16="http://schemas.microsoft.com/office/drawing/2014/main" id="{A2222E5B-48D5-3144-830D-6C60754E5D52}"/>
              </a:ext>
            </a:extLst>
          </p:cNvPr>
          <p:cNvSpPr txBox="1"/>
          <p:nvPr/>
        </p:nvSpPr>
        <p:spPr>
          <a:xfrm>
            <a:off x="5468170" y="950267"/>
            <a:ext cx="2271263" cy="43088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200" dirty="0">
                <a:highlight>
                  <a:srgbClr val="FF00FF"/>
                </a:highlight>
              </a:rPr>
              <a:t>Regular</a:t>
            </a:r>
            <a:r>
              <a:rPr lang="en-US" sz="2200" dirty="0"/>
              <a:t> Operation</a:t>
            </a:r>
          </a:p>
        </p:txBody>
      </p:sp>
      <p:sp>
        <p:nvSpPr>
          <p:cNvPr id="12" name="TextBox 11">
            <a:extLst>
              <a:ext uri="{FF2B5EF4-FFF2-40B4-BE49-F238E27FC236}">
                <a16:creationId xmlns:a16="http://schemas.microsoft.com/office/drawing/2014/main" id="{C5A683D1-6DC6-C341-A249-A6D26C58EFB6}"/>
              </a:ext>
            </a:extLst>
          </p:cNvPr>
          <p:cNvSpPr txBox="1"/>
          <p:nvPr/>
        </p:nvSpPr>
        <p:spPr>
          <a:xfrm>
            <a:off x="421192" y="1665740"/>
            <a:ext cx="3118042" cy="707886"/>
          </a:xfrm>
          <a:prstGeom prst="rect">
            <a:avLst/>
          </a:prstGeom>
          <a:noFill/>
          <a:ln>
            <a:solidFill>
              <a:srgbClr val="00FDFF"/>
            </a:solidFill>
          </a:ln>
        </p:spPr>
        <p:txBody>
          <a:bodyPr wrap="square" rtlCol="0">
            <a:spAutoFit/>
          </a:bodyPr>
          <a:lstStyle/>
          <a:p>
            <a:pPr algn="ctr"/>
            <a:r>
              <a:rPr lang="en-US" sz="2000" dirty="0"/>
              <a:t>Here regular means </a:t>
            </a:r>
            <a:r>
              <a:rPr lang="en-US" sz="2000" dirty="0">
                <a:highlight>
                  <a:srgbClr val="00FDFF"/>
                </a:highlight>
              </a:rPr>
              <a:t>DFA is involved </a:t>
            </a:r>
          </a:p>
        </p:txBody>
      </p:sp>
      <p:cxnSp>
        <p:nvCxnSpPr>
          <p:cNvPr id="14" name="Straight Arrow Connector 13">
            <a:extLst>
              <a:ext uri="{FF2B5EF4-FFF2-40B4-BE49-F238E27FC236}">
                <a16:creationId xmlns:a16="http://schemas.microsoft.com/office/drawing/2014/main" id="{D2FC0F19-6F3A-9E44-934C-D24F756B4FCE}"/>
              </a:ext>
            </a:extLst>
          </p:cNvPr>
          <p:cNvCxnSpPr>
            <a:cxnSpLocks/>
          </p:cNvCxnSpPr>
          <p:nvPr/>
        </p:nvCxnSpPr>
        <p:spPr>
          <a:xfrm flipV="1">
            <a:off x="1394689" y="1294672"/>
            <a:ext cx="116611" cy="371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AA665925-FC18-1B41-B015-066B760BF41C}"/>
              </a:ext>
            </a:extLst>
          </p:cNvPr>
          <p:cNvSpPr txBox="1"/>
          <p:nvPr/>
        </p:nvSpPr>
        <p:spPr>
          <a:xfrm>
            <a:off x="4162425" y="1833267"/>
            <a:ext cx="4673601" cy="707886"/>
          </a:xfrm>
          <a:prstGeom prst="rect">
            <a:avLst/>
          </a:prstGeom>
          <a:noFill/>
          <a:ln>
            <a:solidFill>
              <a:srgbClr val="FF40FF"/>
            </a:solidFill>
          </a:ln>
        </p:spPr>
        <p:txBody>
          <a:bodyPr wrap="square" rtlCol="0">
            <a:spAutoFit/>
          </a:bodyPr>
          <a:lstStyle/>
          <a:p>
            <a:pPr algn="ctr"/>
            <a:r>
              <a:rPr lang="en-US" sz="2000" dirty="0"/>
              <a:t>Here regular doesn’t mean DFA is involved;  this regular could mean </a:t>
            </a:r>
            <a:r>
              <a:rPr lang="en-US" sz="2000" dirty="0">
                <a:highlight>
                  <a:srgbClr val="FF00FF"/>
                </a:highlight>
              </a:rPr>
              <a:t>common</a:t>
            </a:r>
          </a:p>
        </p:txBody>
      </p:sp>
      <p:cxnSp>
        <p:nvCxnSpPr>
          <p:cNvPr id="17" name="Straight Arrow Connector 16">
            <a:extLst>
              <a:ext uri="{FF2B5EF4-FFF2-40B4-BE49-F238E27FC236}">
                <a16:creationId xmlns:a16="http://schemas.microsoft.com/office/drawing/2014/main" id="{72FEED49-0DCD-3A47-B65C-A9F00481F973}"/>
              </a:ext>
            </a:extLst>
          </p:cNvPr>
          <p:cNvCxnSpPr>
            <a:cxnSpLocks/>
          </p:cNvCxnSpPr>
          <p:nvPr/>
        </p:nvCxnSpPr>
        <p:spPr>
          <a:xfrm flipV="1">
            <a:off x="5746413" y="1308101"/>
            <a:ext cx="321877" cy="5462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1" name="Text Placeholder 3">
                <a:extLst>
                  <a:ext uri="{FF2B5EF4-FFF2-40B4-BE49-F238E27FC236}">
                    <a16:creationId xmlns:a16="http://schemas.microsoft.com/office/drawing/2014/main" id="{35396620-A15B-D348-9C5C-0E572A8EB779}"/>
                  </a:ext>
                </a:extLst>
              </p:cNvPr>
              <p:cNvSpPr>
                <a:spLocks noGrp="1"/>
              </p:cNvSpPr>
              <p:nvPr>
                <p:ph type="body" sz="quarter" idx="13"/>
              </p:nvPr>
            </p:nvSpPr>
            <p:spPr>
              <a:xfrm>
                <a:off x="171353" y="2973523"/>
                <a:ext cx="8820151" cy="2484895"/>
              </a:xfrm>
            </p:spPr>
            <p:txBody>
              <a:bodyPr>
                <a:normAutofit/>
              </a:bodyPr>
              <a:lstStyle/>
              <a:p>
                <a:r>
                  <a:rPr lang="en-US" sz="2000" dirty="0"/>
                  <a:t>In algebra, we use many common operations. Now lets consider the following: </a:t>
                </a:r>
              </a:p>
              <a:p>
                <a:pPr lvl="1"/>
                <a:r>
                  <a:rPr lang="en-US" sz="2000" dirty="0"/>
                  <a:t>The integers </a:t>
                </a:r>
                <a14:m>
                  <m:oMath xmlns:m="http://schemas.openxmlformats.org/officeDocument/2006/math">
                    <m:r>
                      <a:rPr lang="en-US" sz="2000" i="1" smtClean="0">
                        <a:latin typeface="Cambria Math" panose="02040503050406030204" pitchFamily="18" charset="0"/>
                        <a:ea typeface="Cambria Math" panose="02040503050406030204" pitchFamily="18" charset="0"/>
                      </a:rPr>
                      <m:t>ℤ</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…,−2,−1, 0, 1, 2,</m:t>
                        </m:r>
                        <m:r>
                          <a:rPr lang="en-US" sz="2000" i="1">
                            <a:latin typeface="Cambria Math" panose="02040503050406030204" pitchFamily="18" charset="0"/>
                            <a:ea typeface="Cambria Math" panose="02040503050406030204" pitchFamily="18" charset="0"/>
                          </a:rPr>
                          <m:t>…</m:t>
                        </m:r>
                      </m:e>
                    </m:d>
                    <m:r>
                      <a:rPr lang="en-US" sz="2000" b="0" i="1" smtClean="0">
                        <a:latin typeface="Cambria Math" panose="02040503050406030204" pitchFamily="18" charset="0"/>
                        <a:ea typeface="Cambria Math" panose="02040503050406030204" pitchFamily="18" charset="0"/>
                      </a:rPr>
                      <m:t> </m:t>
                    </m:r>
                  </m:oMath>
                </a14:m>
                <a:r>
                  <a:rPr lang="en-US" sz="2000" dirty="0">
                    <a:highlight>
                      <a:srgbClr val="FFFF00"/>
                    </a:highlight>
                  </a:rPr>
                  <a:t>are closed under </a:t>
                </a:r>
                <a:r>
                  <a:rPr lang="en-US" sz="2000" dirty="0"/>
                  <a:t>–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a:t>
                </a:r>
                <a:r>
                  <a:rPr lang="en-US" dirty="0">
                    <a:highlight>
                      <a:srgbClr val="FFFF00"/>
                    </a:highlight>
                  </a:rPr>
                  <a:t>but NOT Division: </a:t>
                </a:r>
                <a14:m>
                  <m:oMath xmlns:m="http://schemas.openxmlformats.org/officeDocument/2006/math">
                    <m:r>
                      <a:rPr lang="en-US" b="0" i="1" smtClean="0">
                        <a:highlight>
                          <a:srgbClr val="FFFF00"/>
                        </a:highlight>
                        <a:latin typeface="Cambria Math" panose="02040503050406030204" pitchFamily="18" charset="0"/>
                      </a:rPr>
                      <m:t>𝑋</m:t>
                    </m:r>
                    <m:r>
                      <a:rPr lang="en-US" b="0" i="1" smtClean="0">
                        <a:highlight>
                          <a:srgbClr val="FFFF00"/>
                        </a:highlight>
                        <a:latin typeface="Cambria Math" panose="02040503050406030204" pitchFamily="18" charset="0"/>
                      </a:rPr>
                      <m:t>/</m:t>
                    </m:r>
                    <m:r>
                      <a:rPr lang="en-US" b="0" i="1" smtClean="0">
                        <a:highlight>
                          <a:srgbClr val="FFFF00"/>
                        </a:highlight>
                        <a:latin typeface="Cambria Math" panose="02040503050406030204" pitchFamily="18" charset="0"/>
                      </a:rPr>
                      <m:t>𝑌</m:t>
                    </m:r>
                  </m:oMath>
                </a14:m>
                <a:r>
                  <a:rPr lang="en-US" dirty="0">
                    <a:highlight>
                      <a:srgbClr val="FFFF00"/>
                    </a:highlight>
                  </a:rPr>
                  <a:t> (this may lead to fraction which is not integer)</a:t>
                </a:r>
                <a:endParaRPr lang="en-US" dirty="0"/>
              </a:p>
            </p:txBody>
          </p:sp>
        </mc:Choice>
        <mc:Fallback xmlns="">
          <p:sp>
            <p:nvSpPr>
              <p:cNvPr id="21" name="Text Placeholder 3">
                <a:extLst>
                  <a:ext uri="{FF2B5EF4-FFF2-40B4-BE49-F238E27FC236}">
                    <a16:creationId xmlns:a16="http://schemas.microsoft.com/office/drawing/2014/main" id="{35396620-A15B-D348-9C5C-0E572A8EB779}"/>
                  </a:ext>
                </a:extLst>
              </p:cNvPr>
              <p:cNvSpPr>
                <a:spLocks noGrp="1" noRot="1" noChangeAspect="1" noMove="1" noResize="1" noEditPoints="1" noAdjustHandles="1" noChangeArrowheads="1" noChangeShapeType="1" noTextEdit="1"/>
              </p:cNvSpPr>
              <p:nvPr>
                <p:ph type="body" sz="quarter" idx="13"/>
              </p:nvPr>
            </p:nvSpPr>
            <p:spPr>
              <a:xfrm>
                <a:off x="171353" y="2973523"/>
                <a:ext cx="8820151" cy="2484895"/>
              </a:xfrm>
              <a:blipFill>
                <a:blip r:embed="rId2"/>
                <a:stretch>
                  <a:fillRect l="-432" t="-1531"/>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6A502826-F85D-7843-BF17-7E18CA40A772}"/>
              </a:ext>
            </a:extLst>
          </p:cNvPr>
          <p:cNvSpPr/>
          <p:nvPr/>
        </p:nvSpPr>
        <p:spPr>
          <a:xfrm>
            <a:off x="939800" y="5536845"/>
            <a:ext cx="6806728" cy="707886"/>
          </a:xfrm>
          <a:prstGeom prst="rect">
            <a:avLst/>
          </a:prstGeom>
          <a:solidFill>
            <a:schemeClr val="tx1"/>
          </a:solidFill>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We’d like to </a:t>
            </a:r>
            <a:r>
              <a:rPr lang="en-US" sz="2000" b="1" dirty="0">
                <a:solidFill>
                  <a:schemeClr val="bg1"/>
                </a:solidFill>
                <a:latin typeface="Arial" panose="020B0604020202020204" pitchFamily="34" charset="0"/>
                <a:cs typeface="Arial" panose="020B0604020202020204" pitchFamily="34" charset="0"/>
              </a:rPr>
              <a:t>investigate similar closure/closed properties for regular languages</a:t>
            </a:r>
          </a:p>
        </p:txBody>
      </p:sp>
    </p:spTree>
    <p:extLst>
      <p:ext uri="{BB962C8B-B14F-4D97-AF65-F5344CB8AC3E}">
        <p14:creationId xmlns:p14="http://schemas.microsoft.com/office/powerpoint/2010/main" val="307246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a:xfrm>
                <a:off x="400055" y="1270879"/>
                <a:ext cx="8470898" cy="4037722"/>
              </a:xfrm>
            </p:spPr>
            <p:txBody>
              <a:bodyPr>
                <a:normAutofit/>
              </a:bodyPr>
              <a:lstStyle/>
              <a:p>
                <a:pPr>
                  <a:spcAft>
                    <a:spcPts val="600"/>
                  </a:spcAft>
                </a:pPr>
                <a:r>
                  <a:rPr lang="en-US" sz="2000" dirty="0"/>
                  <a:t>Let </a:t>
                </a:r>
                <a14:m>
                  <m:oMath xmlns:m="http://schemas.openxmlformats.org/officeDocument/2006/math">
                    <m:r>
                      <a:rPr lang="en-US" sz="2000" i="1" dirty="0">
                        <a:latin typeface="Cambria Math" panose="02040503050406030204" pitchFamily="18" charset="0"/>
                      </a:rPr>
                      <m:t>𝐴</m:t>
                    </m:r>
                    <m:r>
                      <a:rPr lang="en-US" sz="2000" i="1" dirty="0">
                        <a:latin typeface="Cambria Math" panose="02040503050406030204" pitchFamily="18" charset="0"/>
                      </a:rPr>
                      <m:t>, </m:t>
                    </m:r>
                    <m:r>
                      <a:rPr lang="en-US" sz="2000" i="1" dirty="0">
                        <a:latin typeface="Cambria Math" panose="02040503050406030204" pitchFamily="18" charset="0"/>
                      </a:rPr>
                      <m:t>𝐵</m:t>
                    </m:r>
                    <m:r>
                      <a:rPr lang="en-US" sz="2000" i="1" dirty="0">
                        <a:latin typeface="Cambria Math" panose="02040503050406030204" pitchFamily="18" charset="0"/>
                      </a:rPr>
                      <m:t> ⊆ </m:t>
                    </m:r>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m:t>
                        </m:r>
                      </m:e>
                      <m:sup>
                        <m:r>
                          <a:rPr lang="en-US" sz="2000" i="1" dirty="0">
                            <a:latin typeface="Cambria Math" panose="02040503050406030204" pitchFamily="18" charset="0"/>
                            <a:ea typeface="Cambria Math" panose="02040503050406030204" pitchFamily="18" charset="0"/>
                          </a:rPr>
                          <m:t>∗</m:t>
                        </m:r>
                      </m:sup>
                    </m:sSup>
                  </m:oMath>
                </a14:m>
                <a:r>
                  <a:rPr lang="en-US" sz="2000" dirty="0"/>
                  <a:t> be languages.</a:t>
                </a:r>
              </a:p>
              <a:p>
                <a:pPr>
                  <a:spcAft>
                    <a:spcPts val="600"/>
                  </a:spcAft>
                </a:pPr>
                <a:r>
                  <a:rPr lang="en-US" sz="2000" dirty="0"/>
                  <a:t>Union: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sup>
                        </m:sSup>
                      </m:e>
                    </m:d>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𝑜𝑟</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 }</m:t>
                    </m:r>
                  </m:oMath>
                </a14:m>
                <a:r>
                  <a:rPr lang="en-US" sz="2000" dirty="0"/>
                  <a:t>.</a:t>
                </a:r>
              </a:p>
              <a:p>
                <a:pPr>
                  <a:spcAft>
                    <a:spcPts val="600"/>
                  </a:spcAft>
                </a:pPr>
                <a:r>
                  <a:rPr lang="en-US" sz="2000" dirty="0"/>
                  <a:t>Concatenation: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𝑤𝑣</m:t>
                        </m:r>
                      </m:e>
                    </m:d>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𝑎𝑛𝑑</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𝑣</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 }</m:t>
                    </m:r>
                  </m:oMath>
                </a14:m>
                <a:endParaRPr lang="en-US" sz="2000" dirty="0"/>
              </a:p>
              <a:p>
                <a:pPr>
                  <a:spcAft>
                    <a:spcPts val="600"/>
                  </a:spcAft>
                </a:pPr>
                <a:r>
                  <a:rPr lang="en-US" sz="2000" dirty="0"/>
                  <a:t>Star: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𝑛</m:t>
                            </m:r>
                          </m:sub>
                        </m:sSub>
                      </m:e>
                    </m:d>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≥0 </m:t>
                    </m:r>
                    <m:r>
                      <a:rPr lang="en-US" sz="2000" i="1">
                        <a:latin typeface="Cambria Math" panose="02040503050406030204" pitchFamily="18" charset="0"/>
                        <a:ea typeface="Cambria Math" panose="02040503050406030204" pitchFamily="18" charset="0"/>
                      </a:rPr>
                      <m:t>𝑎𝑛𝑑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𝑓𝑜𝑟</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oMath>
                </a14:m>
                <a:endParaRPr lang="en-US" sz="2000" dirty="0"/>
              </a:p>
              <a:p>
                <a:pPr>
                  <a:spcAft>
                    <a:spcPts val="600"/>
                  </a:spcAft>
                </a:pPr>
                <a:r>
                  <a:rPr lang="en-US" sz="2000" dirty="0"/>
                  <a:t>Complement: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𝐴</m:t>
                        </m:r>
                      </m:e>
                    </m:acc>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sup>
                        </m:sSup>
                      </m:e>
                    </m:d>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oMath>
                </a14:m>
                <a:endParaRPr lang="en-US" sz="2000" dirty="0"/>
              </a:p>
              <a:p>
                <a:pPr>
                  <a:spcAft>
                    <a:spcPts val="600"/>
                  </a:spcAft>
                </a:pPr>
                <a:r>
                  <a:rPr lang="en-US" sz="2000" dirty="0"/>
                  <a:t>Intersection: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sup>
                        </m:sSup>
                      </m:e>
                    </m:d>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𝑎𝑛𝑑</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 }</m:t>
                    </m:r>
                  </m:oMath>
                </a14:m>
                <a:endParaRPr lang="en-US" sz="2000" dirty="0"/>
              </a:p>
              <a:p>
                <a:pPr>
                  <a:spcAft>
                    <a:spcPts val="600"/>
                  </a:spcAft>
                </a:pPr>
                <a:r>
                  <a:rPr lang="en-US" sz="2000" dirty="0"/>
                  <a:t>Reverse: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𝑅</m:t>
                        </m:r>
                      </m:sup>
                    </m:sSup>
                    <m:r>
                      <a:rPr lang="en-US" sz="2000" i="1">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𝑛</m:t>
                            </m:r>
                          </m:sub>
                        </m:sSub>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𝑛</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oMath>
                </a14:m>
                <a:endParaRPr lang="en-US" sz="2000" dirty="0"/>
              </a:p>
              <a:p>
                <a:endParaRPr lang="en-US" sz="2000" dirty="0"/>
              </a:p>
              <a:p>
                <a:endParaRPr lang="en-US" sz="2200"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xfrm>
                <a:off x="400055" y="1270879"/>
                <a:ext cx="8470898" cy="4037722"/>
              </a:xfrm>
              <a:blipFill>
                <a:blip r:embed="rId2"/>
                <a:stretch>
                  <a:fillRect l="-449" t="-625"/>
                </a:stretch>
              </a:blipFill>
            </p:spPr>
            <p:txBody>
              <a:bodyPr/>
              <a:lstStyle/>
              <a:p>
                <a:r>
                  <a:rPr lang="en-US">
                    <a:noFill/>
                  </a:rPr>
                  <a:t> </a:t>
                </a:r>
              </a:p>
            </p:txBody>
          </p:sp>
        </mc:Fallback>
      </mc:AlternateContent>
    </p:spTree>
    <p:extLst>
      <p:ext uri="{BB962C8B-B14F-4D97-AF65-F5344CB8AC3E}">
        <p14:creationId xmlns:p14="http://schemas.microsoft.com/office/powerpoint/2010/main" val="2556611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Meaning of Closure/CLOSED</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normAutofit/>
          </a:bodyPr>
          <a:lstStyle/>
          <a:p>
            <a:pPr algn="just"/>
            <a:r>
              <a:rPr lang="en-US" altLang="en-US" sz="2200" dirty="0"/>
              <a:t>A collection of objects is closed under some operation, if applying that operation to the members of the collection returns an object which also belongs to that collection</a:t>
            </a:r>
            <a:endParaRPr lang="en-US" sz="2200" b="1" dirty="0"/>
          </a:p>
          <a:p>
            <a:pPr algn="just"/>
            <a:r>
              <a:rPr lang="en-US" sz="2200" b="1" dirty="0"/>
              <a:t>Closure/closed property</a:t>
            </a:r>
            <a:r>
              <a:rPr lang="en-US" sz="2200" dirty="0"/>
              <a:t> of regular languages are defined as certain operations for regular language which are guaranteed to produce regular language as a result.  </a:t>
            </a:r>
          </a:p>
          <a:p>
            <a:pPr algn="just"/>
            <a:r>
              <a:rPr lang="en-US" altLang="en-US" sz="2200" dirty="0"/>
              <a:t>Theorem: </a:t>
            </a:r>
            <a:r>
              <a:rPr lang="en-US" sz="2200" dirty="0"/>
              <a:t>The class of regular languages is closed under all three regular operations (union, concatenation, star), as well as under complement, intersection, and reverse</a:t>
            </a:r>
            <a:r>
              <a:rPr lang="en-US" altLang="en-US" sz="2200" dirty="0"/>
              <a:t>. </a:t>
            </a:r>
            <a:r>
              <a:rPr lang="en-US" sz="2200" dirty="0"/>
              <a:t>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sz="2200" dirty="0"/>
              <a:t>Next, we will prove it for </a:t>
            </a:r>
            <a:r>
              <a:rPr lang="en-US" altLang="en-US" sz="2200" i="1" dirty="0"/>
              <a:t>Union</a:t>
            </a:r>
            <a:r>
              <a:rPr lang="en-US" altLang="en-US" sz="2200" dirty="0"/>
              <a:t> operation.</a:t>
            </a:r>
          </a:p>
          <a:p>
            <a:endParaRPr lang="en-US" sz="2200" dirty="0"/>
          </a:p>
        </p:txBody>
      </p:sp>
      <p:sp>
        <p:nvSpPr>
          <p:cNvPr id="5" name="TextBox 4">
            <a:extLst>
              <a:ext uri="{FF2B5EF4-FFF2-40B4-BE49-F238E27FC236}">
                <a16:creationId xmlns:a16="http://schemas.microsoft.com/office/drawing/2014/main" id="{13B08F4E-45AB-0741-8D92-3965755EA49F}"/>
              </a:ext>
            </a:extLst>
          </p:cNvPr>
          <p:cNvSpPr txBox="1"/>
          <p:nvPr/>
        </p:nvSpPr>
        <p:spPr>
          <a:xfrm>
            <a:off x="1195610" y="5142254"/>
            <a:ext cx="7434040" cy="1015663"/>
          </a:xfrm>
          <a:prstGeom prst="rect">
            <a:avLst/>
          </a:prstGeom>
          <a:solidFill>
            <a:schemeClr val="tx1"/>
          </a:solid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How do we prove that the resultant language is also regular?</a:t>
            </a:r>
          </a:p>
          <a:p>
            <a:pPr algn="ctr"/>
            <a:r>
              <a:rPr lang="en-US" sz="2000" dirty="0">
                <a:solidFill>
                  <a:schemeClr val="bg1"/>
                </a:solidFill>
                <a:latin typeface="Arial" panose="020B0604020202020204" pitchFamily="34" charset="0"/>
                <a:cs typeface="Arial" panose="020B0604020202020204" pitchFamily="34" charset="0"/>
              </a:rPr>
              <a:t> Ans: if the resultant language is recognized/accepted by DFA it means its regular</a:t>
            </a:r>
          </a:p>
        </p:txBody>
      </p:sp>
    </p:spTree>
    <p:extLst>
      <p:ext uri="{BB962C8B-B14F-4D97-AF65-F5344CB8AC3E}">
        <p14:creationId xmlns:p14="http://schemas.microsoft.com/office/powerpoint/2010/main" val="131808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highlight>
                  <a:srgbClr val="FFFF00"/>
                </a:highlight>
              </a:rPr>
              <a:t>Q </a:t>
            </a:r>
            <a:r>
              <a:rPr lang="en-US" altLang="en-US" sz="2800" dirty="0">
                <a:highlight>
                  <a:srgbClr val="FFFF00"/>
                </a:highlight>
              </a:rPr>
              <a:t>= {(</a:t>
            </a:r>
            <a:r>
              <a:rPr lang="en-US" altLang="en-US" sz="2800" i="1" dirty="0">
                <a:highlight>
                  <a:srgbClr val="FFFF00"/>
                </a:highlight>
              </a:rPr>
              <a:t>r</a:t>
            </a:r>
            <a:r>
              <a:rPr lang="en-US" altLang="en-US" sz="2800" baseline="-25000" dirty="0">
                <a:highlight>
                  <a:srgbClr val="FFFF00"/>
                </a:highlight>
              </a:rPr>
              <a:t>1</a:t>
            </a:r>
            <a:r>
              <a:rPr lang="en-US" altLang="en-US" sz="2800" dirty="0">
                <a:highlight>
                  <a:srgbClr val="FFFF00"/>
                </a:highlight>
              </a:rPr>
              <a:t>, </a:t>
            </a:r>
            <a:r>
              <a:rPr lang="en-US" altLang="en-US" sz="2800" i="1" dirty="0">
                <a:highlight>
                  <a:srgbClr val="FFFF00"/>
                </a:highlight>
              </a:rPr>
              <a:t>r</a:t>
            </a:r>
            <a:r>
              <a:rPr lang="en-US" altLang="en-US" sz="2800" baseline="-25000" dirty="0">
                <a:highlight>
                  <a:srgbClr val="FFFF00"/>
                </a:highlight>
              </a:rPr>
              <a:t>2</a:t>
            </a:r>
            <a:r>
              <a:rPr lang="en-US" altLang="en-US" sz="2800" dirty="0">
                <a:highlight>
                  <a:srgbClr val="FFFF00"/>
                </a:highlight>
              </a:rPr>
              <a:t>) : </a:t>
            </a:r>
            <a:r>
              <a:rPr lang="en-US" altLang="en-US" sz="2800" i="1" dirty="0">
                <a:highlight>
                  <a:srgbClr val="FFFF00"/>
                </a:highlight>
              </a:rPr>
              <a:t>r</a:t>
            </a:r>
            <a:r>
              <a:rPr lang="en-US" altLang="en-US" sz="2800" baseline="-25000" dirty="0">
                <a:highlight>
                  <a:srgbClr val="FFFF00"/>
                </a:highlight>
              </a:rPr>
              <a:t>1</a:t>
            </a:r>
            <a:r>
              <a:rPr lang="en-US" altLang="en-US" sz="2800" dirty="0">
                <a:highlight>
                  <a:srgbClr val="FFFF00"/>
                </a:highlight>
              </a:rPr>
              <a:t> </a:t>
            </a:r>
            <a:r>
              <a:rPr lang="en-US" altLang="en-US" sz="2800" dirty="0">
                <a:highlight>
                  <a:srgbClr val="FFFF00"/>
                </a:highlight>
                <a:sym typeface="Symbol" panose="05050102010706020507" pitchFamily="18" charset="2"/>
              </a:rPr>
              <a:t> </a:t>
            </a:r>
            <a:r>
              <a:rPr lang="en-US" altLang="en-US" sz="2800" i="1" dirty="0">
                <a:highlight>
                  <a:srgbClr val="FFFF00"/>
                </a:highlight>
                <a:sym typeface="Symbol" panose="05050102010706020507" pitchFamily="18" charset="2"/>
              </a:rPr>
              <a:t>Q</a:t>
            </a:r>
            <a:r>
              <a:rPr lang="en-US" altLang="en-US" sz="2800" baseline="-25000" dirty="0">
                <a:highlight>
                  <a:srgbClr val="FFFF00"/>
                </a:highlight>
                <a:sym typeface="Symbol" panose="05050102010706020507" pitchFamily="18" charset="2"/>
              </a:rPr>
              <a:t>1</a:t>
            </a:r>
            <a:r>
              <a:rPr lang="en-US" altLang="en-US" sz="2800" dirty="0">
                <a:highlight>
                  <a:srgbClr val="FFFF00"/>
                </a:highlight>
                <a:sym typeface="Symbol" panose="05050102010706020507" pitchFamily="18" charset="2"/>
              </a:rPr>
              <a:t> and </a:t>
            </a:r>
            <a:r>
              <a:rPr lang="en-US" altLang="en-US" sz="2800" i="1" dirty="0">
                <a:highlight>
                  <a:srgbClr val="FFFF00"/>
                </a:highlight>
                <a:sym typeface="Symbol" panose="05050102010706020507" pitchFamily="18" charset="2"/>
              </a:rPr>
              <a:t>r</a:t>
            </a:r>
            <a:r>
              <a:rPr lang="en-US" altLang="en-US" sz="2800" baseline="-25000" dirty="0">
                <a:highlight>
                  <a:srgbClr val="FFFF00"/>
                </a:highlight>
                <a:sym typeface="Symbol" panose="05050102010706020507" pitchFamily="18" charset="2"/>
              </a:rPr>
              <a:t>2</a:t>
            </a:r>
            <a:r>
              <a:rPr lang="en-US" altLang="en-US" sz="2800" dirty="0">
                <a:highlight>
                  <a:srgbClr val="FFFF00"/>
                </a:highlight>
                <a:sym typeface="Symbol" panose="05050102010706020507" pitchFamily="18" charset="2"/>
              </a:rPr>
              <a:t>  </a:t>
            </a:r>
            <a:r>
              <a:rPr lang="en-US" altLang="en-US" sz="2800" i="1" dirty="0">
                <a:highlight>
                  <a:srgbClr val="FFFF00"/>
                </a:highlight>
                <a:sym typeface="Symbol" panose="05050102010706020507" pitchFamily="18" charset="2"/>
              </a:rPr>
              <a:t>Q</a:t>
            </a:r>
            <a:r>
              <a:rPr lang="en-US" altLang="en-US" sz="2800" baseline="-25000" dirty="0">
                <a:highlight>
                  <a:srgbClr val="FFFF00"/>
                </a:highlight>
                <a:sym typeface="Symbol" panose="05050102010706020507" pitchFamily="18" charset="2"/>
              </a:rPr>
              <a:t>2</a:t>
            </a:r>
            <a:r>
              <a:rPr lang="en-US" altLang="en-US" sz="2800" dirty="0">
                <a:highlight>
                  <a:srgbClr val="FFFF00"/>
                </a:highlight>
              </a:rPr>
              <a:t>}</a:t>
            </a:r>
            <a:r>
              <a:rPr lang="en-US" altLang="en-US" sz="2800" dirty="0"/>
              <a:t>.</a:t>
            </a:r>
          </a:p>
          <a:p>
            <a:pPr lvl="2" eaLnBrk="1" hangingPunct="1">
              <a:lnSpc>
                <a:spcPct val="120000"/>
              </a:lnSpc>
            </a:pPr>
            <a:r>
              <a:rPr lang="en-US" altLang="en-US" sz="2600" i="1" dirty="0">
                <a:highlight>
                  <a:srgbClr val="FFFF00"/>
                </a:highlight>
              </a:rPr>
              <a:t>Q</a:t>
            </a:r>
            <a:r>
              <a:rPr lang="en-US" altLang="en-US" sz="2600" dirty="0">
                <a:highlight>
                  <a:srgbClr val="FFFF00"/>
                </a:highlight>
              </a:rPr>
              <a:t> = </a:t>
            </a:r>
            <a:r>
              <a:rPr lang="en-US" altLang="en-US" sz="2600" i="1" dirty="0">
                <a:highlight>
                  <a:srgbClr val="FFFF00"/>
                </a:highlight>
              </a:rPr>
              <a:t>Q</a:t>
            </a:r>
            <a:r>
              <a:rPr lang="en-US" altLang="en-US" sz="2600" baseline="-25000" dirty="0">
                <a:highlight>
                  <a:srgbClr val="FFFF00"/>
                </a:highlight>
              </a:rPr>
              <a:t>1</a:t>
            </a:r>
            <a:r>
              <a:rPr lang="en-US" altLang="en-US" sz="2600" dirty="0">
                <a:highlight>
                  <a:srgbClr val="FFFF00"/>
                </a:highlight>
              </a:rPr>
              <a:t> </a:t>
            </a:r>
            <a:r>
              <a:rPr lang="en-US" altLang="en-US" sz="2600" dirty="0">
                <a:highlight>
                  <a:srgbClr val="FFFF00"/>
                </a:highlight>
                <a:sym typeface="Symbol" panose="05050102010706020507" pitchFamily="18" charset="2"/>
              </a:rPr>
              <a:t> </a:t>
            </a:r>
            <a:r>
              <a:rPr lang="en-US" altLang="en-US" sz="2600" i="1" dirty="0">
                <a:highlight>
                  <a:srgbClr val="FFFF00"/>
                </a:highlight>
              </a:rPr>
              <a:t>Q</a:t>
            </a:r>
            <a:r>
              <a:rPr lang="en-US" altLang="en-US" sz="2600" baseline="-25000" dirty="0">
                <a:highlight>
                  <a:srgbClr val="FFFF00"/>
                </a:highlight>
              </a:rPr>
              <a:t>2</a:t>
            </a:r>
            <a:r>
              <a:rPr lang="en-US" altLang="en-US" sz="2600" dirty="0">
                <a:highlight>
                  <a:srgbClr val="FFFF00"/>
                </a:highlight>
              </a:rPr>
              <a:t>. (All combination of states of machine </a:t>
            </a:r>
            <a:r>
              <a:rPr lang="en-US" altLang="en-US" sz="2600" i="1" dirty="0">
                <a:highlight>
                  <a:srgbClr val="FFFF00"/>
                </a:highlight>
              </a:rPr>
              <a:t>M</a:t>
            </a:r>
            <a:r>
              <a:rPr lang="en-US" altLang="en-US" sz="2600" baseline="-25000" dirty="0">
                <a:highlight>
                  <a:srgbClr val="FFFF00"/>
                </a:highlight>
              </a:rPr>
              <a:t>1</a:t>
            </a:r>
            <a:r>
              <a:rPr lang="en-US" altLang="en-US" sz="2600" dirty="0">
                <a:highlight>
                  <a:srgbClr val="FFFF00"/>
                </a:highlight>
              </a:rPr>
              <a:t> and </a:t>
            </a:r>
            <a:r>
              <a:rPr lang="en-US" altLang="en-US" sz="2600" i="1" dirty="0">
                <a:highlight>
                  <a:srgbClr val="FFFF00"/>
                </a:highlight>
              </a:rPr>
              <a:t>M</a:t>
            </a:r>
            <a:r>
              <a:rPr lang="en-US" altLang="en-US" sz="2600" baseline="-25000" dirty="0">
                <a:highlight>
                  <a:srgbClr val="FFFF00"/>
                </a:highlight>
              </a:rPr>
              <a:t>2</a:t>
            </a:r>
            <a:r>
              <a:rPr lang="en-US" altLang="en-US" sz="2600" dirty="0">
                <a:highlight>
                  <a:srgbClr val="FFFF00"/>
                </a:highlight>
              </a:rPr>
              <a:t>)</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highlight>
                  <a:srgbClr val="FFFF00"/>
                </a:highlight>
                <a:cs typeface="Arial" panose="020B0604020202020204" pitchFamily="34" charset="0"/>
              </a:rPr>
              <a:t>Σ</a:t>
            </a:r>
            <a:r>
              <a:rPr lang="en-US" altLang="en-US" sz="2800" baseline="-25000" dirty="0">
                <a:highlight>
                  <a:srgbClr val="FFFF00"/>
                </a:highlight>
                <a:cs typeface="Arial" panose="020B0604020202020204" pitchFamily="34" charset="0"/>
              </a:rPr>
              <a:t>1</a:t>
            </a:r>
            <a:r>
              <a:rPr lang="en-US" altLang="en-US" sz="2800" dirty="0">
                <a:highlight>
                  <a:srgbClr val="FFFF00"/>
                </a:highlight>
                <a:cs typeface="Arial" panose="020B0604020202020204" pitchFamily="34" charset="0"/>
              </a:rPr>
              <a:t> </a:t>
            </a:r>
            <a:r>
              <a:rPr lang="en-US" altLang="en-US" sz="2800" dirty="0">
                <a:highlight>
                  <a:srgbClr val="FFFF00"/>
                </a:highlight>
                <a:sym typeface="Symbol" panose="05050102010706020507" pitchFamily="18" charset="2"/>
              </a:rPr>
              <a:t> </a:t>
            </a:r>
            <a:r>
              <a:rPr lang="el-GR" altLang="en-US" sz="2800" dirty="0">
                <a:highlight>
                  <a:srgbClr val="FFFF00"/>
                </a:highlight>
                <a:cs typeface="Arial" panose="020B0604020202020204" pitchFamily="34" charset="0"/>
              </a:rPr>
              <a:t>Σ</a:t>
            </a:r>
            <a:r>
              <a:rPr lang="en-US" altLang="en-US" sz="2800" baseline="-25000" dirty="0">
                <a:highlight>
                  <a:srgbClr val="FFFF00"/>
                </a:highlight>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highlight>
                  <a:srgbClr val="FFFF00"/>
                </a:highlight>
                <a:cs typeface="Arial" panose="020B0604020202020204" pitchFamily="34" charset="0"/>
                <a:sym typeface="Symbol" panose="05050102010706020507" pitchFamily="18" charset="2"/>
              </a:rPr>
              <a:t></a:t>
            </a:r>
            <a:r>
              <a:rPr lang="en-US" altLang="en-US" sz="2600" dirty="0">
                <a:highlight>
                  <a:srgbClr val="FFFF00"/>
                </a:highlight>
                <a:cs typeface="Arial" panose="020B0604020202020204" pitchFamily="34" charset="0"/>
                <a:sym typeface="Symbol" panose="05050102010706020507" pitchFamily="18" charset="2"/>
              </a:rPr>
              <a:t> gets a state of </a:t>
            </a:r>
            <a:r>
              <a:rPr lang="en-US" altLang="en-US" sz="2600" i="1" dirty="0">
                <a:highlight>
                  <a:srgbClr val="FFFF00"/>
                </a:highlight>
                <a:cs typeface="Arial" panose="020B0604020202020204" pitchFamily="34" charset="0"/>
                <a:sym typeface="Symbol" panose="05050102010706020507" pitchFamily="18" charset="2"/>
              </a:rPr>
              <a:t>M</a:t>
            </a:r>
            <a:r>
              <a:rPr lang="en-US" altLang="en-US" sz="2600" dirty="0">
                <a:highlight>
                  <a:srgbClr val="FFFF00"/>
                </a:highlight>
                <a:cs typeface="Arial" panose="020B0604020202020204" pitchFamily="34" charset="0"/>
                <a:sym typeface="Symbol" panose="05050102010706020507" pitchFamily="18" charset="2"/>
              </a:rPr>
              <a:t> (which actually is a pair of states from </a:t>
            </a:r>
            <a:r>
              <a:rPr lang="en-US" altLang="en-US" sz="2600" i="1" dirty="0">
                <a:highlight>
                  <a:srgbClr val="FFFF00"/>
                </a:highlight>
                <a:cs typeface="Arial" panose="020B0604020202020204" pitchFamily="34" charset="0"/>
                <a:sym typeface="Symbol" panose="05050102010706020507" pitchFamily="18" charset="2"/>
              </a:rPr>
              <a:t>M</a:t>
            </a:r>
            <a:r>
              <a:rPr lang="en-US" altLang="en-US" sz="2600" baseline="-25000" dirty="0">
                <a:highlight>
                  <a:srgbClr val="FFFF00"/>
                </a:highlight>
                <a:cs typeface="Arial" panose="020B0604020202020204" pitchFamily="34" charset="0"/>
                <a:sym typeface="Symbol" panose="05050102010706020507" pitchFamily="18" charset="2"/>
              </a:rPr>
              <a:t>1</a:t>
            </a:r>
            <a:r>
              <a:rPr lang="en-US" altLang="en-US" sz="2600" dirty="0">
                <a:highlight>
                  <a:srgbClr val="FFFF00"/>
                </a:highlight>
                <a:cs typeface="Arial" panose="020B0604020202020204" pitchFamily="34" charset="0"/>
                <a:sym typeface="Symbol" panose="05050102010706020507" pitchFamily="18" charset="2"/>
              </a:rPr>
              <a:t> and </a:t>
            </a:r>
            <a:r>
              <a:rPr lang="en-US" altLang="en-US" sz="2600" i="1" dirty="0">
                <a:highlight>
                  <a:srgbClr val="FFFF00"/>
                </a:highlight>
                <a:cs typeface="Arial" panose="020B0604020202020204" pitchFamily="34" charset="0"/>
                <a:sym typeface="Symbol" panose="05050102010706020507" pitchFamily="18" charset="2"/>
              </a:rPr>
              <a:t>M</a:t>
            </a:r>
            <a:r>
              <a:rPr lang="en-US" altLang="en-US" sz="2600" baseline="-25000" dirty="0">
                <a:highlight>
                  <a:srgbClr val="FFFF00"/>
                </a:highlight>
                <a:cs typeface="Arial" panose="020B0604020202020204" pitchFamily="34" charset="0"/>
                <a:sym typeface="Symbol" panose="05050102010706020507" pitchFamily="18" charset="2"/>
              </a:rPr>
              <a:t>2</a:t>
            </a:r>
            <a:r>
              <a:rPr lang="en-US" altLang="en-US" sz="2600" dirty="0">
                <a:highlight>
                  <a:srgbClr val="FFFF00"/>
                </a:highlight>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highlight>
                  <a:srgbClr val="FFFF00"/>
                </a:highlight>
                <a:cs typeface="Arial" panose="020B0604020202020204" pitchFamily="34" charset="0"/>
                <a:sym typeface="Symbol" panose="05050102010706020507" pitchFamily="18" charset="2"/>
              </a:rPr>
              <a:t>F</a:t>
            </a:r>
            <a:r>
              <a:rPr lang="en-US" altLang="en-US" sz="2600" dirty="0">
                <a:highlight>
                  <a:srgbClr val="FFFF00"/>
                </a:highlight>
                <a:cs typeface="Arial" panose="020B0604020202020204" pitchFamily="34" charset="0"/>
                <a:sym typeface="Symbol" panose="05050102010706020507" pitchFamily="18" charset="2"/>
              </a:rPr>
              <a:t> = (</a:t>
            </a:r>
            <a:r>
              <a:rPr lang="en-US" altLang="en-US" sz="2600" i="1" dirty="0">
                <a:highlight>
                  <a:srgbClr val="FFFF00"/>
                </a:highlight>
                <a:cs typeface="Arial" panose="020B0604020202020204" pitchFamily="34" charset="0"/>
                <a:sym typeface="Symbol" panose="05050102010706020507" pitchFamily="18" charset="2"/>
              </a:rPr>
              <a:t>F</a:t>
            </a:r>
            <a:r>
              <a:rPr lang="en-US" altLang="en-US" sz="2600" baseline="-25000" dirty="0">
                <a:highlight>
                  <a:srgbClr val="FFFF00"/>
                </a:highlight>
                <a:cs typeface="Arial" panose="020B0604020202020204" pitchFamily="34" charset="0"/>
                <a:sym typeface="Symbol" panose="05050102010706020507" pitchFamily="18" charset="2"/>
              </a:rPr>
              <a:t>1</a:t>
            </a:r>
            <a:r>
              <a:rPr lang="en-US" altLang="en-US" sz="2600" dirty="0">
                <a:highlight>
                  <a:srgbClr val="FFFF00"/>
                </a:highlight>
                <a:cs typeface="Arial" panose="020B0604020202020204" pitchFamily="34" charset="0"/>
                <a:sym typeface="Symbol" panose="05050102010706020507" pitchFamily="18" charset="2"/>
              </a:rPr>
              <a:t> </a:t>
            </a:r>
            <a:r>
              <a:rPr lang="en-US" altLang="en-US" sz="2600" dirty="0">
                <a:highlight>
                  <a:srgbClr val="FFFF00"/>
                </a:highlight>
                <a:sym typeface="Symbol" panose="05050102010706020507" pitchFamily="18" charset="2"/>
              </a:rPr>
              <a:t></a:t>
            </a:r>
            <a:r>
              <a:rPr lang="en-US" altLang="en-US" sz="2600" dirty="0">
                <a:highlight>
                  <a:srgbClr val="FFFF00"/>
                </a:highlight>
                <a:cs typeface="Arial" panose="020B0604020202020204" pitchFamily="34" charset="0"/>
                <a:sym typeface="Symbol" panose="05050102010706020507" pitchFamily="18" charset="2"/>
              </a:rPr>
              <a:t> </a:t>
            </a:r>
            <a:r>
              <a:rPr lang="en-US" altLang="en-US" sz="2600" i="1" dirty="0">
                <a:highlight>
                  <a:srgbClr val="FFFF00"/>
                </a:highlight>
                <a:cs typeface="Arial" panose="020B0604020202020204" pitchFamily="34" charset="0"/>
                <a:sym typeface="Symbol" panose="05050102010706020507" pitchFamily="18" charset="2"/>
              </a:rPr>
              <a:t>Q</a:t>
            </a:r>
            <a:r>
              <a:rPr lang="en-US" altLang="en-US" sz="2600" baseline="-25000" dirty="0">
                <a:highlight>
                  <a:srgbClr val="FFFF00"/>
                </a:highlight>
                <a:cs typeface="Arial" panose="020B0604020202020204" pitchFamily="34" charset="0"/>
                <a:sym typeface="Symbol" panose="05050102010706020507" pitchFamily="18" charset="2"/>
              </a:rPr>
              <a:t>2</a:t>
            </a:r>
            <a:r>
              <a:rPr lang="en-US" altLang="en-US" sz="2600" dirty="0">
                <a:highlight>
                  <a:srgbClr val="FFFF00"/>
                </a:highlight>
                <a:cs typeface="Arial" panose="020B0604020202020204" pitchFamily="34" charset="0"/>
                <a:sym typeface="Symbol" panose="05050102010706020507" pitchFamily="18" charset="2"/>
              </a:rPr>
              <a:t>) </a:t>
            </a:r>
            <a:r>
              <a:rPr lang="en-US" altLang="en-US" sz="2600" dirty="0">
                <a:highlight>
                  <a:srgbClr val="FFFF00"/>
                </a:highlight>
                <a:sym typeface="Symbol" panose="05050102010706020507" pitchFamily="18" charset="2"/>
              </a:rPr>
              <a:t></a:t>
            </a:r>
            <a:r>
              <a:rPr lang="en-US" altLang="en-US" sz="2600" dirty="0">
                <a:highlight>
                  <a:srgbClr val="FFFF00"/>
                </a:highlight>
                <a:cs typeface="Arial" panose="020B0604020202020204" pitchFamily="34" charset="0"/>
                <a:sym typeface="Symbol" panose="05050102010706020507" pitchFamily="18" charset="2"/>
              </a:rPr>
              <a:t> (</a:t>
            </a:r>
            <a:r>
              <a:rPr lang="en-US" altLang="en-US" sz="2600" i="1" dirty="0">
                <a:highlight>
                  <a:srgbClr val="FFFF00"/>
                </a:highlight>
                <a:cs typeface="Arial" panose="020B0604020202020204" pitchFamily="34" charset="0"/>
                <a:sym typeface="Symbol" panose="05050102010706020507" pitchFamily="18" charset="2"/>
              </a:rPr>
              <a:t>Q</a:t>
            </a:r>
            <a:r>
              <a:rPr lang="en-US" altLang="en-US" sz="2600" baseline="-25000" dirty="0">
                <a:highlight>
                  <a:srgbClr val="FFFF00"/>
                </a:highlight>
                <a:cs typeface="Arial" panose="020B0604020202020204" pitchFamily="34" charset="0"/>
                <a:sym typeface="Symbol" panose="05050102010706020507" pitchFamily="18" charset="2"/>
              </a:rPr>
              <a:t>1</a:t>
            </a:r>
            <a:r>
              <a:rPr lang="en-US" altLang="en-US" sz="2600" dirty="0">
                <a:highlight>
                  <a:srgbClr val="FFFF00"/>
                </a:highlight>
                <a:cs typeface="Arial" panose="020B0604020202020204" pitchFamily="34" charset="0"/>
                <a:sym typeface="Symbol" panose="05050102010706020507" pitchFamily="18" charset="2"/>
              </a:rPr>
              <a:t> </a:t>
            </a:r>
            <a:r>
              <a:rPr lang="en-US" altLang="en-US" sz="2600" dirty="0">
                <a:highlight>
                  <a:srgbClr val="FFFF00"/>
                </a:highlight>
                <a:sym typeface="Symbol" panose="05050102010706020507" pitchFamily="18" charset="2"/>
              </a:rPr>
              <a:t></a:t>
            </a:r>
            <a:r>
              <a:rPr lang="en-US" altLang="en-US" sz="2600" dirty="0">
                <a:highlight>
                  <a:srgbClr val="FFFF00"/>
                </a:highlight>
                <a:cs typeface="Arial" panose="020B0604020202020204" pitchFamily="34" charset="0"/>
                <a:sym typeface="Symbol" panose="05050102010706020507" pitchFamily="18" charset="2"/>
              </a:rPr>
              <a:t> </a:t>
            </a:r>
            <a:r>
              <a:rPr lang="en-US" altLang="en-US" sz="2600" i="1" dirty="0">
                <a:highlight>
                  <a:srgbClr val="FFFF00"/>
                </a:highlight>
                <a:cs typeface="Arial" panose="020B0604020202020204" pitchFamily="34" charset="0"/>
                <a:sym typeface="Symbol" panose="05050102010706020507" pitchFamily="18" charset="2"/>
              </a:rPr>
              <a:t>F</a:t>
            </a:r>
            <a:r>
              <a:rPr lang="en-US" altLang="en-US" sz="2600" baseline="-25000" dirty="0">
                <a:highlight>
                  <a:srgbClr val="FFFF00"/>
                </a:highlight>
                <a:cs typeface="Arial" panose="020B0604020202020204" pitchFamily="34" charset="0"/>
                <a:sym typeface="Symbol" panose="05050102010706020507" pitchFamily="18" charset="2"/>
              </a:rPr>
              <a:t>2</a:t>
            </a:r>
            <a:r>
              <a:rPr lang="en-US" altLang="en-US" sz="2600" dirty="0">
                <a:highlight>
                  <a:srgbClr val="FFFF00"/>
                </a:highlight>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850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highlight>
                  <a:srgbClr val="FFFF00"/>
                </a:highlight>
              </a:rPr>
              <a:t>Q </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0</a:t>
            </a:r>
            <a:r>
              <a:rPr lang="en-US" altLang="en-US" sz="1900" dirty="0">
                <a:highlight>
                  <a:srgbClr val="FFFF00"/>
                </a:highlight>
              </a:rPr>
              <a:t>,</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1</a:t>
            </a:r>
            <a:r>
              <a:rPr lang="en-US" altLang="en-US" sz="1900" dirty="0">
                <a:highlight>
                  <a:srgbClr val="FFFF00"/>
                </a:highlight>
              </a:rPr>
              <a:t>),(</a:t>
            </a:r>
            <a:r>
              <a:rPr lang="en-US" altLang="en-US" sz="1900" i="1" dirty="0">
                <a:highlight>
                  <a:srgbClr val="FFFF00"/>
                </a:highlight>
              </a:rPr>
              <a:t>a</a:t>
            </a:r>
            <a:r>
              <a:rPr lang="en-US" altLang="en-US" sz="1900" baseline="-25000" dirty="0">
                <a:highlight>
                  <a:srgbClr val="FFFF00"/>
                </a:highlight>
              </a:rPr>
              <a:t>1</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1</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1</a:t>
            </a:r>
            <a:r>
              <a:rPr lang="en-US" altLang="en-US" sz="1900" dirty="0">
                <a:highlight>
                  <a:srgbClr val="FFFF00"/>
                </a:highlight>
              </a:rPr>
              <a:t>),(</a:t>
            </a:r>
            <a:r>
              <a:rPr lang="en-US" altLang="en-US" sz="1900" i="1" dirty="0">
                <a:highlight>
                  <a:srgbClr val="FFFF00"/>
                </a:highlight>
              </a:rPr>
              <a:t>a</a:t>
            </a:r>
            <a:r>
              <a:rPr lang="en-US" altLang="en-US" sz="1900" baseline="-25000" dirty="0">
                <a:highlight>
                  <a:srgbClr val="FFFF00"/>
                </a:highlight>
              </a:rPr>
              <a:t>2</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2</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1</a:t>
            </a:r>
            <a:r>
              <a:rPr lang="en-US" altLang="en-US" sz="1900" dirty="0">
                <a:highlight>
                  <a:srgbClr val="FFFF00"/>
                </a:highlight>
              </a:rPr>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highlight>
                  <a:srgbClr val="FFFF00"/>
                </a:highlight>
                <a:cs typeface="Arial" panose="020B0604020202020204" pitchFamily="34" charset="0"/>
              </a:rPr>
              <a:t>{0, 1, 2}</a:t>
            </a:r>
            <a:endParaRPr lang="en-US" altLang="en-US" sz="1000" dirty="0">
              <a:highlight>
                <a:srgbClr val="FFFF00"/>
              </a:highlight>
            </a:endParaRPr>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highlight>
                  <a:srgbClr val="FFFF00"/>
                </a:highlight>
              </a:rPr>
              <a:t>(</a:t>
            </a:r>
            <a:r>
              <a:rPr lang="en-US" altLang="en-US" sz="1900" i="1" dirty="0">
                <a:highlight>
                  <a:srgbClr val="FFFF00"/>
                </a:highlight>
              </a:rPr>
              <a:t>a</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a:t>
            </a:r>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dirty="0">
                <a:cs typeface="Arial" panose="020B0604020202020204" pitchFamily="34" charset="0"/>
                <a:sym typeface="Symbol" panose="05050102010706020507" pitchFamily="18" charset="2"/>
              </a:rPr>
              <a:t> </a:t>
            </a:r>
            <a:r>
              <a:rPr lang="en-US" altLang="en-US" sz="1900" dirty="0"/>
              <a:t>{(</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endParaRPr lang="en-US" altLang="en-US" sz="1900" dirty="0">
              <a:cs typeface="Arial" panose="020B0604020202020204" pitchFamily="34" charset="0"/>
              <a:sym typeface="Symbol" panose="05050102010706020507" pitchFamily="18" charset="2"/>
            </a:endParaRPr>
          </a:p>
          <a:p>
            <a:pPr marL="257175" lvl="1" indent="0">
              <a:lnSpc>
                <a:spcPct val="120000"/>
              </a:lnSpc>
              <a:buNone/>
            </a:pPr>
            <a:r>
              <a:rPr lang="en-US" altLang="en-US" sz="1900" i="1" dirty="0"/>
              <a:t>	F</a:t>
            </a:r>
            <a:r>
              <a:rPr lang="en-US" altLang="en-US" sz="1900" dirty="0"/>
              <a:t> = </a:t>
            </a:r>
            <a:r>
              <a:rPr lang="en-US" altLang="en-US" sz="1900" dirty="0">
                <a:highlight>
                  <a:srgbClr val="FFFF00"/>
                </a:highlight>
              </a:rPr>
              <a:t>{(</a:t>
            </a:r>
            <a:r>
              <a:rPr lang="en-US" altLang="en-US" sz="1900" i="1" dirty="0">
                <a:highlight>
                  <a:srgbClr val="FFFF00"/>
                </a:highlight>
              </a:rPr>
              <a:t>a</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1</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1</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 (</a:t>
            </a:r>
            <a:r>
              <a:rPr lang="en-US" altLang="en-US" sz="1900" i="1" dirty="0">
                <a:highlight>
                  <a:srgbClr val="FFFF00"/>
                </a:highlight>
              </a:rPr>
              <a:t>a</a:t>
            </a:r>
            <a:r>
              <a:rPr lang="en-US" altLang="en-US" sz="1900" baseline="-25000" dirty="0">
                <a:highlight>
                  <a:srgbClr val="FFFF00"/>
                </a:highlight>
              </a:rPr>
              <a:t>2</a:t>
            </a:r>
            <a:r>
              <a:rPr lang="en-US" altLang="en-US" sz="1900" dirty="0">
                <a:highlight>
                  <a:srgbClr val="FFFF00"/>
                </a:highlight>
              </a:rPr>
              <a:t>, </a:t>
            </a:r>
            <a:r>
              <a:rPr lang="en-US" altLang="en-US" sz="1900" i="1" dirty="0">
                <a:highlight>
                  <a:srgbClr val="FFFF00"/>
                </a:highlight>
              </a:rPr>
              <a:t>b</a:t>
            </a:r>
            <a:r>
              <a:rPr lang="en-US" altLang="en-US" sz="1900" baseline="-25000" dirty="0">
                <a:highlight>
                  <a:srgbClr val="FFFF00"/>
                </a:highlight>
              </a:rPr>
              <a:t>0</a:t>
            </a:r>
            <a:r>
              <a:rPr lang="en-US" altLang="en-US" sz="1900" dirty="0">
                <a:highlight>
                  <a:srgbClr val="FFFF00"/>
                </a:highlight>
              </a:rPr>
              <a:t>)}</a:t>
            </a:r>
            <a:endParaRPr lang="en-US" altLang="en-US" sz="1900" dirty="0"/>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endParaRPr lang="en-US" altLang="en-US" sz="1900" dirty="0">
              <a:cs typeface="Arial" panose="020B0604020202020204" pitchFamily="34" charset="0"/>
              <a:sym typeface="Symbol" panose="05050102010706020507" pitchFamily="18" charset="2"/>
            </a:endParaRPr>
          </a:p>
          <a:p>
            <a:pPr eaLnBrk="1" hangingPunct="1"/>
            <a:r>
              <a:rPr lang="en-US" altLang="en-US" sz="1900" dirty="0">
                <a:highlight>
                  <a:srgbClr val="00FFFF"/>
                </a:highlight>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highlight>
                  <a:srgbClr val="00FFFF"/>
                </a:highlight>
                <a:cs typeface="Arial" panose="020B0604020202020204" pitchFamily="34" charset="0"/>
                <a:sym typeface="Symbol" panose="05050102010706020507" pitchFamily="18" charset="2"/>
              </a:rPr>
              <a:t>M</a:t>
            </a:r>
            <a:r>
              <a:rPr lang="en-US" altLang="en-US" sz="1900" baseline="-25000" dirty="0">
                <a:highlight>
                  <a:srgbClr val="00FFFF"/>
                </a:highlight>
                <a:cs typeface="Arial" panose="020B0604020202020204" pitchFamily="34" charset="0"/>
                <a:sym typeface="Symbol" panose="05050102010706020507" pitchFamily="18" charset="2"/>
              </a:rPr>
              <a:t>1</a:t>
            </a:r>
            <a:r>
              <a:rPr lang="en-US" altLang="en-US" sz="1900" dirty="0">
                <a:highlight>
                  <a:srgbClr val="00FFFF"/>
                </a:highlight>
                <a:cs typeface="Arial" panose="020B0604020202020204" pitchFamily="34" charset="0"/>
                <a:sym typeface="Symbol" panose="05050102010706020507" pitchFamily="18" charset="2"/>
              </a:rPr>
              <a:t> or </a:t>
            </a:r>
            <a:r>
              <a:rPr lang="en-US" altLang="en-US" sz="1900" i="1" dirty="0">
                <a:highlight>
                  <a:srgbClr val="00FFFF"/>
                </a:highlight>
                <a:cs typeface="Arial" panose="020B0604020202020204" pitchFamily="34" charset="0"/>
                <a:sym typeface="Symbol" panose="05050102010706020507" pitchFamily="18" charset="2"/>
              </a:rPr>
              <a:t>M</a:t>
            </a:r>
            <a:r>
              <a:rPr lang="en-US" altLang="en-US" sz="1900" baseline="-25000" dirty="0">
                <a:highlight>
                  <a:srgbClr val="00FFFF"/>
                </a:highlight>
                <a:cs typeface="Arial" panose="020B0604020202020204" pitchFamily="34" charset="0"/>
                <a:sym typeface="Symbol" panose="05050102010706020507" pitchFamily="18" charset="2"/>
              </a:rPr>
              <a:t>2</a:t>
            </a:r>
            <a:r>
              <a:rPr lang="en-US" altLang="en-US" sz="1900" dirty="0">
                <a:highlight>
                  <a:srgbClr val="00FFFF"/>
                </a:highlight>
                <a:cs typeface="Arial" panose="020B0604020202020204" pitchFamily="34" charset="0"/>
                <a:sym typeface="Symbol" panose="05050102010706020507" pitchFamily="18" charset="2"/>
              </a:rPr>
              <a:t>.</a:t>
            </a:r>
          </a:p>
          <a:p>
            <a:pPr eaLnBrk="1" hangingPunct="1"/>
            <a:r>
              <a:rPr lang="en-US" altLang="en-US" sz="1900" dirty="0">
                <a:highlight>
                  <a:srgbClr val="00FFFF"/>
                </a:highlight>
                <a:cs typeface="Arial" panose="020B0604020202020204" pitchFamily="34" charset="0"/>
                <a:sym typeface="Symbol" panose="05050102010706020507" pitchFamily="18" charset="2"/>
              </a:rPr>
              <a:t>Here </a:t>
            </a:r>
            <a:r>
              <a:rPr lang="en-US" altLang="en-US" sz="1900" i="1" dirty="0">
                <a:highlight>
                  <a:srgbClr val="00FFFF"/>
                </a:highlight>
                <a:cs typeface="Arial" panose="020B0604020202020204" pitchFamily="34" charset="0"/>
                <a:sym typeface="Symbol" panose="05050102010706020507" pitchFamily="18" charset="2"/>
              </a:rPr>
              <a:t>M</a:t>
            </a:r>
            <a:r>
              <a:rPr lang="en-US" altLang="en-US" sz="1900" baseline="-25000" dirty="0">
                <a:highlight>
                  <a:srgbClr val="00FFFF"/>
                </a:highlight>
                <a:cs typeface="Arial" panose="020B0604020202020204" pitchFamily="34" charset="0"/>
                <a:sym typeface="Symbol" panose="05050102010706020507" pitchFamily="18" charset="2"/>
              </a:rPr>
              <a:t>1</a:t>
            </a:r>
            <a:r>
              <a:rPr lang="en-US" altLang="en-US" sz="1900" dirty="0">
                <a:highlight>
                  <a:srgbClr val="00FFFF"/>
                </a:highlight>
                <a:cs typeface="Arial" panose="020B0604020202020204" pitchFamily="34" charset="0"/>
                <a:sym typeface="Symbol" panose="05050102010706020507" pitchFamily="18" charset="2"/>
              </a:rPr>
              <a:t> recognizes </a:t>
            </a:r>
            <a:r>
              <a:rPr lang="en-US" altLang="en-US" sz="1900" i="1" dirty="0">
                <a:highlight>
                  <a:srgbClr val="00FFFF"/>
                </a:highlight>
                <a:cs typeface="Arial" panose="020B0604020202020204" pitchFamily="34" charset="0"/>
                <a:sym typeface="Symbol" panose="05050102010706020507" pitchFamily="18" charset="2"/>
              </a:rPr>
              <a:t>A</a:t>
            </a:r>
            <a:r>
              <a:rPr lang="en-US" altLang="en-US" sz="1900" baseline="-25000" dirty="0">
                <a:highlight>
                  <a:srgbClr val="00FFFF"/>
                </a:highlight>
                <a:cs typeface="Arial" panose="020B0604020202020204" pitchFamily="34" charset="0"/>
                <a:sym typeface="Symbol" panose="05050102010706020507" pitchFamily="18" charset="2"/>
              </a:rPr>
              <a:t>1</a:t>
            </a:r>
            <a:r>
              <a:rPr lang="en-US" altLang="en-US" sz="1900" dirty="0">
                <a:highlight>
                  <a:srgbClr val="00FFFF"/>
                </a:highlight>
                <a:cs typeface="Arial" panose="020B0604020202020204" pitchFamily="34" charset="0"/>
                <a:sym typeface="Symbol" panose="05050102010706020507" pitchFamily="18" charset="2"/>
              </a:rPr>
              <a:t> and </a:t>
            </a:r>
            <a:r>
              <a:rPr lang="en-US" altLang="en-US" sz="1900" i="1" dirty="0">
                <a:highlight>
                  <a:srgbClr val="00FFFF"/>
                </a:highlight>
                <a:cs typeface="Arial" panose="020B0604020202020204" pitchFamily="34" charset="0"/>
                <a:sym typeface="Symbol" panose="05050102010706020507" pitchFamily="18" charset="2"/>
              </a:rPr>
              <a:t>M</a:t>
            </a:r>
            <a:r>
              <a:rPr lang="en-US" altLang="en-US" sz="1900" baseline="-25000" dirty="0">
                <a:highlight>
                  <a:srgbClr val="00FFFF"/>
                </a:highlight>
                <a:cs typeface="Arial" panose="020B0604020202020204" pitchFamily="34" charset="0"/>
                <a:sym typeface="Symbol" panose="05050102010706020507" pitchFamily="18" charset="2"/>
              </a:rPr>
              <a:t>2</a:t>
            </a:r>
            <a:r>
              <a:rPr lang="en-US" altLang="en-US" sz="1900" dirty="0">
                <a:highlight>
                  <a:srgbClr val="00FFFF"/>
                </a:highlight>
                <a:cs typeface="Arial" panose="020B0604020202020204" pitchFamily="34" charset="0"/>
                <a:sym typeface="Symbol" panose="05050102010706020507" pitchFamily="18" charset="2"/>
              </a:rPr>
              <a:t> recognizes </a:t>
            </a:r>
            <a:r>
              <a:rPr lang="en-US" altLang="en-US" sz="1900" i="1" dirty="0">
                <a:highlight>
                  <a:srgbClr val="00FFFF"/>
                </a:highlight>
                <a:cs typeface="Arial" panose="020B0604020202020204" pitchFamily="34" charset="0"/>
                <a:sym typeface="Symbol" panose="05050102010706020507" pitchFamily="18" charset="2"/>
              </a:rPr>
              <a:t>A</a:t>
            </a:r>
            <a:r>
              <a:rPr lang="en-US" altLang="en-US" sz="1900" baseline="-25000" dirty="0">
                <a:highlight>
                  <a:srgbClr val="00FFFF"/>
                </a:highlight>
                <a:cs typeface="Arial" panose="020B0604020202020204" pitchFamily="34" charset="0"/>
                <a:sym typeface="Symbol" panose="05050102010706020507" pitchFamily="18" charset="2"/>
              </a:rPr>
              <a:t>2</a:t>
            </a:r>
            <a:r>
              <a:rPr lang="en-US" altLang="en-US" sz="1900" dirty="0">
                <a:highlight>
                  <a:srgbClr val="00FFFF"/>
                </a:highlight>
                <a:cs typeface="Arial" panose="020B0604020202020204" pitchFamily="34" charset="0"/>
                <a:sym typeface="Symbol" panose="05050102010706020507" pitchFamily="18" charset="2"/>
              </a:rPr>
              <a:t>. So </a:t>
            </a:r>
            <a:r>
              <a:rPr lang="en-US" altLang="en-US" sz="1900" i="1" dirty="0">
                <a:highlight>
                  <a:srgbClr val="00FFFF"/>
                </a:highlight>
                <a:cs typeface="Arial" panose="020B0604020202020204" pitchFamily="34" charset="0"/>
                <a:sym typeface="Symbol" panose="05050102010706020507" pitchFamily="18" charset="2"/>
              </a:rPr>
              <a:t>M</a:t>
            </a:r>
            <a:r>
              <a:rPr lang="en-US" altLang="en-US" sz="1900" dirty="0">
                <a:highlight>
                  <a:srgbClr val="00FFFF"/>
                </a:highlight>
                <a:cs typeface="Arial" panose="020B0604020202020204" pitchFamily="34" charset="0"/>
                <a:sym typeface="Symbol" panose="05050102010706020507" pitchFamily="18" charset="2"/>
              </a:rPr>
              <a:t> should recognize </a:t>
            </a:r>
            <a:r>
              <a:rPr lang="en-US" altLang="en-US" sz="1900" i="1" dirty="0">
                <a:highlight>
                  <a:srgbClr val="00FFFF"/>
                </a:highlight>
                <a:cs typeface="Arial" panose="020B0604020202020204" pitchFamily="34" charset="0"/>
                <a:sym typeface="Symbol" panose="05050102010706020507" pitchFamily="18" charset="2"/>
              </a:rPr>
              <a:t>A</a:t>
            </a:r>
            <a:r>
              <a:rPr lang="en-US" altLang="en-US" sz="1900" dirty="0">
                <a:highlight>
                  <a:srgbClr val="00FFFF"/>
                </a:highlight>
                <a:cs typeface="Arial" panose="020B0604020202020204" pitchFamily="34" charset="0"/>
                <a:sym typeface="Symbol" panose="05050102010706020507" pitchFamily="18" charset="2"/>
              </a:rPr>
              <a:t> = </a:t>
            </a:r>
            <a:r>
              <a:rPr lang="en-US" altLang="en-US" sz="1900" i="1" dirty="0">
                <a:highlight>
                  <a:srgbClr val="00FFFF"/>
                </a:highlight>
                <a:cs typeface="Arial" panose="020B0604020202020204" pitchFamily="34" charset="0"/>
                <a:sym typeface="Symbol" panose="05050102010706020507" pitchFamily="18" charset="2"/>
              </a:rPr>
              <a:t>A</a:t>
            </a:r>
            <a:r>
              <a:rPr lang="en-US" altLang="en-US" sz="1900" baseline="-25000" dirty="0">
                <a:highlight>
                  <a:srgbClr val="00FFFF"/>
                </a:highlight>
                <a:cs typeface="Arial" panose="020B0604020202020204" pitchFamily="34" charset="0"/>
                <a:sym typeface="Symbol" panose="05050102010706020507" pitchFamily="18" charset="2"/>
              </a:rPr>
              <a:t>1</a:t>
            </a:r>
            <a:r>
              <a:rPr lang="en-US" altLang="en-US" sz="1900" dirty="0">
                <a:highlight>
                  <a:srgbClr val="00FFFF"/>
                </a:highlight>
                <a:cs typeface="Arial" panose="020B0604020202020204" pitchFamily="34" charset="0"/>
                <a:sym typeface="Symbol" panose="05050102010706020507" pitchFamily="18" charset="2"/>
              </a:rPr>
              <a:t>  </a:t>
            </a:r>
            <a:r>
              <a:rPr lang="en-US" altLang="en-US" sz="1900" i="1" dirty="0">
                <a:highlight>
                  <a:srgbClr val="00FFFF"/>
                </a:highlight>
                <a:cs typeface="Arial" panose="020B0604020202020204" pitchFamily="34" charset="0"/>
                <a:sym typeface="Symbol" panose="05050102010706020507" pitchFamily="18" charset="2"/>
              </a:rPr>
              <a:t>A</a:t>
            </a:r>
            <a:r>
              <a:rPr lang="en-US" altLang="en-US" sz="1900" baseline="-25000" dirty="0">
                <a:highlight>
                  <a:srgbClr val="00FFFF"/>
                </a:highlight>
                <a:cs typeface="Arial" panose="020B0604020202020204" pitchFamily="34" charset="0"/>
                <a:sym typeface="Symbol" panose="05050102010706020507" pitchFamily="18" charset="2"/>
              </a:rPr>
              <a:t>2</a:t>
            </a:r>
            <a:r>
              <a:rPr lang="en-US" altLang="en-US" sz="1900" dirty="0">
                <a:highlight>
                  <a:srgbClr val="00FFFF"/>
                </a:highlight>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5189544" y="443221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8" grpId="0" animBg="1"/>
      <p:bldP spid="9" grpId="0" animBg="1"/>
      <p:bldP spid="10" grpId="0" animBg="1"/>
      <p:bldP spid="12" grpId="0" animBg="1"/>
      <p:bldP spid="13" grpId="0" animBg="1"/>
      <p:bldP spid="14"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DB879C-0692-AC42-A072-181B696230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B71B7A6-EF58-E84E-B0DF-0E1337D9DB3C}"/>
              </a:ext>
            </a:extLst>
          </p:cNvPr>
          <p:cNvSpPr>
            <a:spLocks noGrp="1"/>
          </p:cNvSpPr>
          <p:nvPr>
            <p:ph type="body" sz="quarter" idx="12"/>
          </p:nvPr>
        </p:nvSpPr>
        <p:spPr/>
        <p:txBody>
          <a:bodyPr/>
          <a:lstStyle/>
          <a:p>
            <a:r>
              <a:rPr lang="en-US" dirty="0"/>
              <a:t>QA</a:t>
            </a:r>
          </a:p>
        </p:txBody>
      </p:sp>
      <p:sp>
        <p:nvSpPr>
          <p:cNvPr id="4" name="Text Placeholder 3">
            <a:extLst>
              <a:ext uri="{FF2B5EF4-FFF2-40B4-BE49-F238E27FC236}">
                <a16:creationId xmlns:a16="http://schemas.microsoft.com/office/drawing/2014/main" id="{B2A86E5F-9F8E-394B-A2A8-33938DC54DE3}"/>
              </a:ext>
            </a:extLst>
          </p:cNvPr>
          <p:cNvSpPr>
            <a:spLocks noGrp="1"/>
          </p:cNvSpPr>
          <p:nvPr>
            <p:ph type="body" sz="quarter" idx="13"/>
          </p:nvPr>
        </p:nvSpPr>
        <p:spPr/>
        <p:txBody>
          <a:bodyPr/>
          <a:lstStyle/>
          <a:p>
            <a:endParaRPr lang="en-US" dirty="0"/>
          </a:p>
          <a:p>
            <a:r>
              <a:rPr lang="en-US" b="1" dirty="0"/>
              <a:t>Definition</a:t>
            </a:r>
            <a:r>
              <a:rPr lang="en-US" dirty="0"/>
              <a:t> − The Kleene star, </a:t>
            </a:r>
            <a:r>
              <a:rPr lang="en-US" b="1" dirty="0"/>
              <a:t>∑*</a:t>
            </a:r>
            <a:r>
              <a:rPr lang="en-US" dirty="0"/>
              <a:t>, is a unary operator on a set of symbols or strings, </a:t>
            </a:r>
            <a:r>
              <a:rPr lang="en-US" b="1" dirty="0"/>
              <a:t>∑</a:t>
            </a:r>
            <a:r>
              <a:rPr lang="en-US" dirty="0"/>
              <a:t>, that gives the infinite set of all possible strings of all possible lengths over </a:t>
            </a:r>
            <a:r>
              <a:rPr lang="en-US" b="1" dirty="0"/>
              <a:t>∑</a:t>
            </a:r>
            <a:r>
              <a:rPr lang="en-US" dirty="0"/>
              <a:t> including </a:t>
            </a:r>
            <a:r>
              <a:rPr lang="el-GR" b="1" dirty="0"/>
              <a:t>λ</a:t>
            </a:r>
            <a:r>
              <a:rPr lang="el-GR" dirty="0"/>
              <a:t>.</a:t>
            </a:r>
          </a:p>
          <a:p>
            <a:endParaRPr lang="en-US" dirty="0"/>
          </a:p>
          <a:p>
            <a:r>
              <a:rPr lang="en-US" dirty="0"/>
              <a:t>If ∑ = {a, b}, ∑* = {</a:t>
            </a:r>
            <a:r>
              <a:rPr lang="el-GR" dirty="0"/>
              <a:t>λ, </a:t>
            </a:r>
            <a:r>
              <a:rPr lang="en-US" dirty="0"/>
              <a:t>a, b, aa, ab, </a:t>
            </a:r>
            <a:r>
              <a:rPr lang="en-US" dirty="0" err="1"/>
              <a:t>ba</a:t>
            </a:r>
            <a:r>
              <a:rPr lang="en-US" dirty="0"/>
              <a:t>, bb,………..}</a:t>
            </a:r>
          </a:p>
          <a:p>
            <a:endParaRPr lang="en-US" dirty="0"/>
          </a:p>
          <a:p>
            <a:r>
              <a:rPr lang="en-US" dirty="0"/>
              <a:t>A language is a subset of ∑* for some alphabet ∑. It can be finite or infinite</a:t>
            </a:r>
          </a:p>
        </p:txBody>
      </p:sp>
    </p:spTree>
    <p:extLst>
      <p:ext uri="{BB962C8B-B14F-4D97-AF65-F5344CB8AC3E}">
        <p14:creationId xmlns:p14="http://schemas.microsoft.com/office/powerpoint/2010/main" val="266000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Autofit/>
          </a:bodyPr>
          <a:lstStyle/>
          <a:p>
            <a:r>
              <a:rPr lang="en-US" sz="2200" dirty="0"/>
              <a:t>The key concept here is to understand the given language.</a:t>
            </a:r>
          </a:p>
          <a:p>
            <a:pPr lvl="1">
              <a:buFont typeface="System Font Regular"/>
              <a:buChar char="-"/>
            </a:pPr>
            <a:r>
              <a:rPr lang="en-US" sz="2200" dirty="0">
                <a:highlight>
                  <a:srgbClr val="FFFF00"/>
                </a:highlight>
              </a:rPr>
              <a:t>prepare input strings that the language gives</a:t>
            </a:r>
          </a:p>
          <a:p>
            <a:pPr lvl="1">
              <a:buFont typeface="System Font Regular"/>
              <a:buChar char="-"/>
            </a:pPr>
            <a:r>
              <a:rPr lang="en-US" sz="2200" dirty="0"/>
              <a:t>Match the pattern from left to right with the states &amp; transitions of the state diagram, one by one.</a:t>
            </a:r>
          </a:p>
          <a:p>
            <a:pPr lvl="1">
              <a:buFont typeface="System Font Regular"/>
              <a:buChar char="-"/>
            </a:pPr>
            <a:r>
              <a:rPr lang="en-US" sz="2200" dirty="0">
                <a:highlight>
                  <a:srgbClr val="FFFF00"/>
                </a:highlight>
              </a:rPr>
              <a:t>First match the necessary conditions with the transition then complete the diagram with rest of the transition maintaining the rules</a:t>
            </a:r>
            <a:r>
              <a:rPr lang="en-US" sz="2200" dirty="0"/>
              <a:t>.</a:t>
            </a:r>
          </a:p>
          <a:p>
            <a:pPr lvl="1">
              <a:buFont typeface="System Font Regular"/>
              <a:buChar char="-"/>
            </a:pPr>
            <a:r>
              <a:rPr lang="en-US" sz="2200" dirty="0"/>
              <a:t>Maintain the rules – </a:t>
            </a:r>
          </a:p>
          <a:p>
            <a:pPr lvl="2">
              <a:buFont typeface="System Font Regular"/>
              <a:buChar char="-"/>
            </a:pPr>
            <a:r>
              <a:rPr lang="en-US" dirty="0"/>
              <a:t>Single resultant state for an input symbol</a:t>
            </a:r>
          </a:p>
          <a:p>
            <a:pPr lvl="2">
              <a:buFont typeface="System Font Regular"/>
              <a:buChar char="-"/>
            </a:pPr>
            <a:r>
              <a:rPr lang="en-US" dirty="0"/>
              <a:t>Self-loop represents zero or more number of occurrences of input symbol.</a:t>
            </a:r>
          </a:p>
          <a:p>
            <a:pPr lvl="2">
              <a:buFont typeface="System Font Regular"/>
              <a:buChar char="-"/>
            </a:pPr>
            <a:r>
              <a:rPr lang="en-US" dirty="0"/>
              <a:t>There can be one or more number of final states.</a:t>
            </a:r>
          </a:p>
          <a:p>
            <a:pPr lvl="1">
              <a:buFont typeface="System Font Regular"/>
              <a:buChar char="-"/>
            </a:pPr>
            <a:r>
              <a:rPr lang="en-US" sz="2200" dirty="0"/>
              <a:t>Try to keep the number of states as minimum as possible</a:t>
            </a:r>
          </a:p>
          <a:p>
            <a:pPr lvl="1">
              <a:buFont typeface="System Font Regular"/>
              <a:buChar char="-"/>
            </a:pPr>
            <a:r>
              <a:rPr lang="en-US" sz="2200" dirty="0">
                <a:highlight>
                  <a:srgbClr val="FFFF00"/>
                </a:highlight>
              </a:rPr>
              <a:t>Make some of your own input strings based on the given language to test after designing your DFA (few </a:t>
            </a:r>
            <a:r>
              <a:rPr lang="en-US" sz="2200" dirty="0"/>
              <a:t>ACCEPTED and few REJECTED). </a:t>
            </a:r>
          </a:p>
        </p:txBody>
      </p:sp>
    </p:spTree>
    <p:extLst>
      <p:ext uri="{BB962C8B-B14F-4D97-AF65-F5344CB8AC3E}">
        <p14:creationId xmlns:p14="http://schemas.microsoft.com/office/powerpoint/2010/main" val="162810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266701" y="890588"/>
            <a:ext cx="8815388"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p:txBody>
      </p:sp>
      <p:sp>
        <p:nvSpPr>
          <p:cNvPr id="5" name="TextBox 4">
            <a:extLst>
              <a:ext uri="{FF2B5EF4-FFF2-40B4-BE49-F238E27FC236}">
                <a16:creationId xmlns:a16="http://schemas.microsoft.com/office/drawing/2014/main" id="{EA5129B5-79F4-734A-BF1E-B622D971D6CC}"/>
              </a:ext>
            </a:extLst>
          </p:cNvPr>
          <p:cNvSpPr txBox="1"/>
          <p:nvPr/>
        </p:nvSpPr>
        <p:spPr>
          <a:xfrm>
            <a:off x="4162425" y="1744663"/>
            <a:ext cx="3127372" cy="1015663"/>
          </a:xfrm>
          <a:prstGeom prst="rect">
            <a:avLst/>
          </a:prstGeom>
          <a:noFill/>
          <a:ln>
            <a:solidFill>
              <a:srgbClr val="FF40FF"/>
            </a:solidFill>
          </a:ln>
        </p:spPr>
        <p:txBody>
          <a:bodyPr wrap="square" rtlCol="0">
            <a:spAutoFit/>
          </a:bodyPr>
          <a:lstStyle/>
          <a:p>
            <a:pPr algn="ctr"/>
            <a:r>
              <a:rPr lang="en-US" u="sng" dirty="0">
                <a:latin typeface="Arial" panose="020B0604020202020204" pitchFamily="34" charset="0"/>
                <a:cs typeface="Arial" panose="020B0604020202020204" pitchFamily="34" charset="0"/>
              </a:rPr>
              <a:t>“If the sum of symbols is multiple of 3 the DFA should accept it otherwise reject”</a:t>
            </a:r>
          </a:p>
        </p:txBody>
      </p:sp>
      <p:sp>
        <p:nvSpPr>
          <p:cNvPr id="68" name="TextBox 67">
            <a:extLst>
              <a:ext uri="{FF2B5EF4-FFF2-40B4-BE49-F238E27FC236}">
                <a16:creationId xmlns:a16="http://schemas.microsoft.com/office/drawing/2014/main" id="{A31F4BE3-72C4-8041-876C-CBA846CA5DB1}"/>
              </a:ext>
            </a:extLst>
          </p:cNvPr>
          <p:cNvSpPr txBox="1"/>
          <p:nvPr/>
        </p:nvSpPr>
        <p:spPr>
          <a:xfrm>
            <a:off x="61911" y="1744663"/>
            <a:ext cx="2722562" cy="769441"/>
          </a:xfrm>
          <a:prstGeom prst="rect">
            <a:avLst/>
          </a:prstGeom>
          <a:noFill/>
        </p:spPr>
        <p:txBody>
          <a:bodyPr wrap="square" rtlCol="0">
            <a:spAutoFit/>
          </a:bodyPr>
          <a:lstStyle/>
          <a:p>
            <a:pPr algn="ctr"/>
            <a:r>
              <a:rPr lang="en-US" sz="2200" b="1" dirty="0">
                <a:highlight>
                  <a:srgbClr val="FFFF00"/>
                </a:highlight>
              </a:rPr>
              <a:t>We design DFA for the language </a:t>
            </a:r>
          </a:p>
        </p:txBody>
      </p:sp>
      <p:sp>
        <p:nvSpPr>
          <p:cNvPr id="6" name="Rectangle 5">
            <a:extLst>
              <a:ext uri="{FF2B5EF4-FFF2-40B4-BE49-F238E27FC236}">
                <a16:creationId xmlns:a16="http://schemas.microsoft.com/office/drawing/2014/main" id="{2065F96B-DBF5-5846-8E9A-867AC1997CE5}"/>
              </a:ext>
            </a:extLst>
          </p:cNvPr>
          <p:cNvSpPr/>
          <p:nvPr/>
        </p:nvSpPr>
        <p:spPr>
          <a:xfrm>
            <a:off x="1255394" y="3103364"/>
            <a:ext cx="6188707" cy="461665"/>
          </a:xfrm>
          <a:prstGeom prst="rect">
            <a:avLst/>
          </a:prstGeom>
        </p:spPr>
        <p:txBody>
          <a:bodyPr wrap="square">
            <a:spAutoFit/>
          </a:bodyPr>
          <a:lstStyle/>
          <a:p>
            <a:pPr algn="ctr"/>
            <a:r>
              <a:rPr lang="en-US" sz="2400" dirty="0"/>
              <a:t>DFA: </a:t>
            </a:r>
            <a:r>
              <a:rPr lang="en-US" sz="2400" dirty="0">
                <a:highlight>
                  <a:srgbClr val="FFFF00"/>
                </a:highlight>
              </a:rPr>
              <a:t>Single resultant state for an input symbol</a:t>
            </a:r>
          </a:p>
        </p:txBody>
      </p:sp>
    </p:spTree>
    <p:extLst>
      <p:ext uri="{BB962C8B-B14F-4D97-AF65-F5344CB8AC3E}">
        <p14:creationId xmlns:p14="http://schemas.microsoft.com/office/powerpoint/2010/main" val="55274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1296778" y="323739"/>
            <a:ext cx="1254541" cy="566180"/>
          </a:xfrm>
        </p:spPr>
        <p:txBody>
          <a:bodyPr/>
          <a:lstStyle/>
          <a:p>
            <a:pPr>
              <a:spcBef>
                <a:spcPts val="0"/>
              </a:spcBef>
            </a:pPr>
            <a:r>
              <a:rPr lang="en-US" sz="2400" cap="none" dirty="0">
                <a:solidFill>
                  <a:srgbClr val="FF40FF"/>
                </a:solidFill>
              </a:rPr>
              <a:t>∑ </a:t>
            </a:r>
            <a:r>
              <a:rPr lang="en-US" sz="2400" cap="none" dirty="0"/>
              <a:t>= {0,1} </a:t>
            </a:r>
          </a:p>
        </p:txBody>
      </p:sp>
      <p:sp>
        <p:nvSpPr>
          <p:cNvPr id="13" name="Rectangle 12">
            <a:extLst>
              <a:ext uri="{FF2B5EF4-FFF2-40B4-BE49-F238E27FC236}">
                <a16:creationId xmlns:a16="http://schemas.microsoft.com/office/drawing/2014/main" id="{BE3A55C3-CFD7-B04A-A666-238AE59C8EAA}"/>
              </a:ext>
            </a:extLst>
          </p:cNvPr>
          <p:cNvSpPr/>
          <p:nvPr/>
        </p:nvSpPr>
        <p:spPr>
          <a:xfrm>
            <a:off x="1081548" y="1355915"/>
            <a:ext cx="1354345" cy="461665"/>
          </a:xfrm>
          <a:prstGeom prst="rect">
            <a:avLst/>
          </a:prstGeom>
        </p:spPr>
        <p:txBody>
          <a:bodyPr wrap="none">
            <a:spAutoFit/>
          </a:bodyPr>
          <a:lstStyle/>
          <a:p>
            <a:pPr>
              <a:spcBef>
                <a:spcPts val="0"/>
              </a:spcBef>
            </a:pPr>
            <a:r>
              <a:rPr lang="en-US" sz="2400" b="1" dirty="0">
                <a:solidFill>
                  <a:srgbClr val="FF40FF"/>
                </a:solidFill>
              </a:rPr>
              <a:t>Alphabet</a:t>
            </a:r>
          </a:p>
        </p:txBody>
      </p:sp>
      <p:sp>
        <p:nvSpPr>
          <p:cNvPr id="40" name="Rectangle 39">
            <a:extLst>
              <a:ext uri="{FF2B5EF4-FFF2-40B4-BE49-F238E27FC236}">
                <a16:creationId xmlns:a16="http://schemas.microsoft.com/office/drawing/2014/main" id="{16FE8452-C86A-B740-B339-B78A993E65DF}"/>
              </a:ext>
            </a:extLst>
          </p:cNvPr>
          <p:cNvSpPr/>
          <p:nvPr/>
        </p:nvSpPr>
        <p:spPr>
          <a:xfrm>
            <a:off x="5228970" y="1449507"/>
            <a:ext cx="1393202" cy="461665"/>
          </a:xfrm>
          <a:prstGeom prst="rect">
            <a:avLst/>
          </a:prstGeom>
        </p:spPr>
        <p:txBody>
          <a:bodyPr wrap="none">
            <a:spAutoFit/>
          </a:bodyPr>
          <a:lstStyle/>
          <a:p>
            <a:pPr>
              <a:spcBef>
                <a:spcPts val="0"/>
              </a:spcBef>
            </a:pPr>
            <a:r>
              <a:rPr lang="en-US" sz="2400" b="1" dirty="0">
                <a:solidFill>
                  <a:schemeClr val="bg2">
                    <a:lumMod val="50000"/>
                  </a:schemeClr>
                </a:solidFill>
              </a:rPr>
              <a:t>Language</a:t>
            </a:r>
          </a:p>
        </p:txBody>
      </p:sp>
      <p:cxnSp>
        <p:nvCxnSpPr>
          <p:cNvPr id="17" name="Straight Arrow Connector 16">
            <a:extLst>
              <a:ext uri="{FF2B5EF4-FFF2-40B4-BE49-F238E27FC236}">
                <a16:creationId xmlns:a16="http://schemas.microsoft.com/office/drawing/2014/main" id="{5A625AD2-C76B-AF45-9CED-F9D13FDF2845}"/>
              </a:ext>
            </a:extLst>
          </p:cNvPr>
          <p:cNvCxnSpPr>
            <a:cxnSpLocks/>
          </p:cNvCxnSpPr>
          <p:nvPr/>
        </p:nvCxnSpPr>
        <p:spPr>
          <a:xfrm flipV="1">
            <a:off x="1758721" y="833162"/>
            <a:ext cx="0" cy="585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9CC169F-5DA0-D049-874C-911D80E74EE6}"/>
              </a:ext>
            </a:extLst>
          </p:cNvPr>
          <p:cNvCxnSpPr>
            <a:cxnSpLocks/>
          </p:cNvCxnSpPr>
          <p:nvPr/>
        </p:nvCxnSpPr>
        <p:spPr>
          <a:xfrm flipV="1">
            <a:off x="5819882" y="959116"/>
            <a:ext cx="0" cy="5284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ectangle 42">
            <a:extLst>
              <a:ext uri="{FF2B5EF4-FFF2-40B4-BE49-F238E27FC236}">
                <a16:creationId xmlns:a16="http://schemas.microsoft.com/office/drawing/2014/main" id="{F73A28F1-F568-7D43-8F87-DEB07A12A3D4}"/>
              </a:ext>
            </a:extLst>
          </p:cNvPr>
          <p:cNvSpPr/>
          <p:nvPr/>
        </p:nvSpPr>
        <p:spPr>
          <a:xfrm>
            <a:off x="3533882" y="230036"/>
            <a:ext cx="4572000" cy="769441"/>
          </a:xfrm>
          <a:prstGeom prst="rect">
            <a:avLst/>
          </a:prstGeom>
        </p:spPr>
        <p:txBody>
          <a:bodyPr>
            <a:spAutoFit/>
          </a:bodyPr>
          <a:lstStyle/>
          <a:p>
            <a:pPr algn="ctr">
              <a:spcBef>
                <a:spcPts val="0"/>
              </a:spcBef>
            </a:pPr>
            <a:r>
              <a:rPr lang="en-US" sz="2400" b="1" dirty="0">
                <a:solidFill>
                  <a:schemeClr val="bg2">
                    <a:lumMod val="50000"/>
                  </a:schemeClr>
                </a:solidFill>
              </a:rPr>
              <a:t>A3</a:t>
            </a:r>
            <a:r>
              <a:rPr lang="en-US" sz="2000" dirty="0">
                <a:solidFill>
                  <a:schemeClr val="bg2">
                    <a:lumMod val="50000"/>
                  </a:schemeClr>
                </a:solidFill>
              </a:rPr>
              <a:t> </a:t>
            </a:r>
            <a:r>
              <a:rPr lang="en-US" sz="2000" dirty="0"/>
              <a:t>={w : w is a binary string containing an odd number of </a:t>
            </a:r>
            <a:r>
              <a:rPr lang="en-US" sz="2000" i="1" dirty="0"/>
              <a:t>1</a:t>
            </a:r>
            <a:r>
              <a:rPr lang="en-US" sz="2000" dirty="0"/>
              <a:t>s}</a:t>
            </a:r>
          </a:p>
        </p:txBody>
      </p:sp>
    </p:spTree>
    <p:extLst>
      <p:ext uri="{BB962C8B-B14F-4D97-AF65-F5344CB8AC3E}">
        <p14:creationId xmlns:p14="http://schemas.microsoft.com/office/powerpoint/2010/main" val="58435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67857" y="43248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65993" y="49853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89597" y="19376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518678" y="37934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98971" y="20546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34413" y="21335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solidFill>
                  <a:schemeClr val="bg2">
                    <a:lumMod val="50000"/>
                  </a:schemeClr>
                </a:solidFill>
              </a:rPr>
              <a:t>A3 </a:t>
            </a:r>
            <a:r>
              <a:rPr lang="en-US" sz="2400" cap="none" dirty="0"/>
              <a:t>={w : w is a binary string containing an odd number of </a:t>
            </a:r>
            <a:r>
              <a:rPr lang="en-US" sz="2400" b="0" i="1" cap="none" dirty="0"/>
              <a:t>1</a:t>
            </a:r>
            <a:r>
              <a:rPr lang="en-US" sz="2400" cap="none" dirty="0"/>
              <a:t>s}.</a:t>
            </a:r>
          </a:p>
          <a:p>
            <a:pPr>
              <a:spcBef>
                <a:spcPts val="0"/>
              </a:spcBef>
            </a:pPr>
            <a:r>
              <a:rPr lang="en-US" sz="2400" cap="none" dirty="0">
                <a:solidFill>
                  <a:schemeClr val="bg2">
                    <a:lumMod val="50000"/>
                  </a:schemeClr>
                </a:solidFill>
              </a:rPr>
              <a:t>A4</a:t>
            </a:r>
            <a:r>
              <a:rPr lang="en-US" sz="2400" cap="none" dirty="0"/>
              <a:t> ={w : w is a binary string containing an even number of </a:t>
            </a:r>
            <a:r>
              <a:rPr lang="en-US" sz="2400" b="0" i="1" cap="none" dirty="0"/>
              <a:t>0</a:t>
            </a:r>
            <a:r>
              <a:rPr lang="en-US" sz="2400" cap="none" dirty="0"/>
              <a:t>s}.</a:t>
            </a:r>
          </a:p>
          <a:p>
            <a:pPr>
              <a:spcBef>
                <a:spcPts val="0"/>
              </a:spcBef>
            </a:pPr>
            <a:r>
              <a:rPr lang="en-US" sz="2400" cap="none" dirty="0">
                <a:solidFill>
                  <a:srgbClr val="FF40FF"/>
                </a:solidFill>
              </a:rPr>
              <a:t>∑ </a:t>
            </a:r>
            <a:r>
              <a:rPr lang="en-US" sz="2400" cap="none" dirty="0"/>
              <a:t>= {0,1} </a:t>
            </a:r>
          </a:p>
        </p:txBody>
      </p:sp>
      <p:sp>
        <p:nvSpPr>
          <p:cNvPr id="4" name="Oval 3">
            <a:extLst>
              <a:ext uri="{FF2B5EF4-FFF2-40B4-BE49-F238E27FC236}">
                <a16:creationId xmlns:a16="http://schemas.microsoft.com/office/drawing/2014/main" id="{5E43AAAC-0C14-411D-96EA-B1751CC06D89}"/>
              </a:ext>
            </a:extLst>
          </p:cNvPr>
          <p:cNvSpPr/>
          <p:nvPr/>
        </p:nvSpPr>
        <p:spPr>
          <a:xfrm>
            <a:off x="2823029" y="27377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63558" y="27377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6057964" y="28339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712686" y="31623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809672" y="15862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809672" y="21866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3030022" y="26527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64976" y="26527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647702" y="29446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4062781" y="41457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91862" y="60014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72155" y="42627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6007597" y="43416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96213" y="49458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536742" y="49458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631148" y="50419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712686" y="53514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82856" y="37943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82856" y="43947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603206" y="48607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8038160" y="48607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89642" y="51209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89597" y="49268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322354" y="53514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905975" y="47568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3A55C3-CFD7-B04A-A666-238AE59C8EAA}"/>
              </a:ext>
            </a:extLst>
          </p:cNvPr>
          <p:cNvSpPr/>
          <p:nvPr/>
        </p:nvSpPr>
        <p:spPr>
          <a:xfrm>
            <a:off x="1712686" y="1425619"/>
            <a:ext cx="1354345" cy="461665"/>
          </a:xfrm>
          <a:prstGeom prst="rect">
            <a:avLst/>
          </a:prstGeom>
        </p:spPr>
        <p:txBody>
          <a:bodyPr wrap="none">
            <a:spAutoFit/>
          </a:bodyPr>
          <a:lstStyle/>
          <a:p>
            <a:pPr>
              <a:spcBef>
                <a:spcPts val="0"/>
              </a:spcBef>
            </a:pPr>
            <a:r>
              <a:rPr lang="en-US" sz="2400" b="1" dirty="0">
                <a:solidFill>
                  <a:srgbClr val="FF40FF"/>
                </a:solidFill>
              </a:rPr>
              <a:t>Alphabet</a:t>
            </a:r>
          </a:p>
        </p:txBody>
      </p:sp>
      <p:sp>
        <p:nvSpPr>
          <p:cNvPr id="40" name="Rectangle 39">
            <a:extLst>
              <a:ext uri="{FF2B5EF4-FFF2-40B4-BE49-F238E27FC236}">
                <a16:creationId xmlns:a16="http://schemas.microsoft.com/office/drawing/2014/main" id="{16FE8452-C86A-B740-B339-B78A993E65DF}"/>
              </a:ext>
            </a:extLst>
          </p:cNvPr>
          <p:cNvSpPr/>
          <p:nvPr/>
        </p:nvSpPr>
        <p:spPr>
          <a:xfrm>
            <a:off x="5228970" y="1449507"/>
            <a:ext cx="1393202" cy="461665"/>
          </a:xfrm>
          <a:prstGeom prst="rect">
            <a:avLst/>
          </a:prstGeom>
        </p:spPr>
        <p:txBody>
          <a:bodyPr wrap="none">
            <a:spAutoFit/>
          </a:bodyPr>
          <a:lstStyle/>
          <a:p>
            <a:pPr>
              <a:spcBef>
                <a:spcPts val="0"/>
              </a:spcBef>
            </a:pPr>
            <a:r>
              <a:rPr lang="en-US" sz="2400" b="1" dirty="0">
                <a:solidFill>
                  <a:schemeClr val="bg2">
                    <a:lumMod val="50000"/>
                  </a:schemeClr>
                </a:solidFill>
              </a:rPr>
              <a:t>Language</a:t>
            </a:r>
          </a:p>
        </p:txBody>
      </p:sp>
      <p:cxnSp>
        <p:nvCxnSpPr>
          <p:cNvPr id="17" name="Straight Arrow Connector 16">
            <a:extLst>
              <a:ext uri="{FF2B5EF4-FFF2-40B4-BE49-F238E27FC236}">
                <a16:creationId xmlns:a16="http://schemas.microsoft.com/office/drawing/2014/main" id="{5A625AD2-C76B-AF45-9CED-F9D13FDF2845}"/>
              </a:ext>
            </a:extLst>
          </p:cNvPr>
          <p:cNvCxnSpPr>
            <a:stCxn id="13" idx="0"/>
          </p:cNvCxnSpPr>
          <p:nvPr/>
        </p:nvCxnSpPr>
        <p:spPr>
          <a:xfrm flipH="1" flipV="1">
            <a:off x="1117600" y="1028701"/>
            <a:ext cx="1272259" cy="3969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9CC169F-5DA0-D049-874C-911D80E74EE6}"/>
              </a:ext>
            </a:extLst>
          </p:cNvPr>
          <p:cNvCxnSpPr>
            <a:cxnSpLocks/>
          </p:cNvCxnSpPr>
          <p:nvPr/>
        </p:nvCxnSpPr>
        <p:spPr>
          <a:xfrm flipV="1">
            <a:off x="5610119" y="772644"/>
            <a:ext cx="0" cy="6394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86397FD3-3F18-DB4D-B2CC-F526E6C61CF4}"/>
              </a:ext>
            </a:extLst>
          </p:cNvPr>
          <p:cNvSpPr txBox="1"/>
          <p:nvPr/>
        </p:nvSpPr>
        <p:spPr>
          <a:xfrm>
            <a:off x="1794568" y="6107686"/>
            <a:ext cx="3861250" cy="400110"/>
          </a:xfrm>
          <a:prstGeom prst="rect">
            <a:avLst/>
          </a:prstGeom>
          <a:noFill/>
        </p:spPr>
        <p:txBody>
          <a:bodyPr wrap="none" rtlCol="0">
            <a:spAutoFit/>
          </a:bodyPr>
          <a:lstStyle/>
          <a:p>
            <a:r>
              <a:rPr lang="en-US" sz="2000" b="1" dirty="0">
                <a:highlight>
                  <a:srgbClr val="FFFF00"/>
                </a:highlight>
              </a:rPr>
              <a:t>Can you make a better one for A</a:t>
            </a:r>
            <a:r>
              <a:rPr lang="en-US" sz="2000" b="1" baseline="-25000" dirty="0">
                <a:highlight>
                  <a:srgbClr val="FFFF00"/>
                </a:highlight>
              </a:rPr>
              <a:t>4 </a:t>
            </a:r>
            <a:r>
              <a:rPr lang="en-US" sz="2000" b="1" dirty="0">
                <a:highlight>
                  <a:srgbClr val="FFFF00"/>
                </a:highlight>
              </a:rPr>
              <a:t>?</a:t>
            </a:r>
            <a:endParaRPr lang="en-US" sz="2000" b="1" baseline="-25000" dirty="0">
              <a:highlight>
                <a:srgbClr val="FFFF00"/>
              </a:highlight>
            </a:endParaRPr>
          </a:p>
        </p:txBody>
      </p:sp>
    </p:spTree>
    <p:extLst>
      <p:ext uri="{BB962C8B-B14F-4D97-AF65-F5344CB8AC3E}">
        <p14:creationId xmlns:p14="http://schemas.microsoft.com/office/powerpoint/2010/main" val="419340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3"/>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170113" indent="-341313">
              <a:spcBef>
                <a:spcPct val="50000"/>
              </a:spcBef>
              <a:buSzPct val="90000"/>
              <a:buBlip>
                <a:blip r:embed="rId7"/>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
        <p:nvSpPr>
          <p:cNvPr id="4" name="TextBox 3">
            <a:extLst>
              <a:ext uri="{FF2B5EF4-FFF2-40B4-BE49-F238E27FC236}">
                <a16:creationId xmlns:a16="http://schemas.microsoft.com/office/drawing/2014/main" id="{599622A9-D340-BB40-B3E9-AFF016B570E1}"/>
              </a:ext>
            </a:extLst>
          </p:cNvPr>
          <p:cNvSpPr txBox="1"/>
          <p:nvPr/>
        </p:nvSpPr>
        <p:spPr>
          <a:xfrm>
            <a:off x="6065838" y="4373563"/>
            <a:ext cx="2722562" cy="769441"/>
          </a:xfrm>
          <a:prstGeom prst="rect">
            <a:avLst/>
          </a:prstGeom>
          <a:noFill/>
        </p:spPr>
        <p:txBody>
          <a:bodyPr wrap="square" rtlCol="0">
            <a:spAutoFit/>
          </a:bodyPr>
          <a:lstStyle/>
          <a:p>
            <a:pPr algn="ctr"/>
            <a:r>
              <a:rPr lang="en-US" sz="2200" b="1" dirty="0">
                <a:highlight>
                  <a:srgbClr val="FFFF00"/>
                </a:highlight>
              </a:rPr>
              <a:t>We design DFA for the language </a:t>
            </a:r>
          </a:p>
        </p:txBody>
      </p:sp>
      <p:sp>
        <p:nvSpPr>
          <p:cNvPr id="5" name="TextBox 4">
            <a:extLst>
              <a:ext uri="{FF2B5EF4-FFF2-40B4-BE49-F238E27FC236}">
                <a16:creationId xmlns:a16="http://schemas.microsoft.com/office/drawing/2014/main" id="{EA5129B5-79F4-734A-BF1E-B622D971D6CC}"/>
              </a:ext>
            </a:extLst>
          </p:cNvPr>
          <p:cNvSpPr txBox="1"/>
          <p:nvPr/>
        </p:nvSpPr>
        <p:spPr>
          <a:xfrm>
            <a:off x="5863433" y="5254156"/>
            <a:ext cx="3127372" cy="1015663"/>
          </a:xfrm>
          <a:prstGeom prst="rect">
            <a:avLst/>
          </a:prstGeom>
          <a:noFill/>
          <a:ln>
            <a:solidFill>
              <a:srgbClr val="FF40FF"/>
            </a:solidFill>
          </a:ln>
        </p:spPr>
        <p:txBody>
          <a:bodyPr wrap="square" rtlCol="0">
            <a:spAutoFit/>
          </a:bodyPr>
          <a:lstStyle/>
          <a:p>
            <a:pPr algn="ctr"/>
            <a:r>
              <a:rPr lang="en-US" u="sng" dirty="0">
                <a:latin typeface="Arial" panose="020B0604020202020204" pitchFamily="34" charset="0"/>
                <a:cs typeface="Arial" panose="020B0604020202020204" pitchFamily="34" charset="0"/>
              </a:rPr>
              <a:t>“If the sum of symbols is multiple of 3 the DFA should accept it otherwise reject”</a:t>
            </a:r>
          </a:p>
        </p:txBody>
      </p:sp>
    </p:spTree>
    <p:extLst>
      <p:ext uri="{BB962C8B-B14F-4D97-AF65-F5344CB8AC3E}">
        <p14:creationId xmlns:p14="http://schemas.microsoft.com/office/powerpoint/2010/main" val="303505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22505E7-E9CD-4E1E-9231-0DAD42C30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4741</TotalTime>
  <Words>3587</Words>
  <Application>Microsoft Macintosh PowerPoint</Application>
  <PresentationFormat>On-screen Show (4:3)</PresentationFormat>
  <Paragraphs>473</Paragraphs>
  <Slides>29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Arial Black</vt:lpstr>
      <vt:lpstr>Bookman Old Style</vt:lpstr>
      <vt:lpstr>Calibri</vt:lpstr>
      <vt:lpstr>Cambria Math</vt:lpstr>
      <vt:lpstr>Corbel</vt:lpstr>
      <vt:lpstr>inherit</vt:lpstr>
      <vt:lpstr>System Font Regular</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shimul shakhawat</cp:lastModifiedBy>
  <cp:revision>212</cp:revision>
  <dcterms:created xsi:type="dcterms:W3CDTF">2020-07-03T15:11:23Z</dcterms:created>
  <dcterms:modified xsi:type="dcterms:W3CDTF">2021-06-01T09:37:41Z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