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8"/>
  </p:notesMasterIdLst>
  <p:sldIdLst>
    <p:sldId id="256" r:id="rId5"/>
    <p:sldId id="257" r:id="rId6"/>
    <p:sldId id="258" r:id="rId7"/>
    <p:sldId id="259" r:id="rId8"/>
    <p:sldId id="279" r:id="rId9"/>
    <p:sldId id="278" r:id="rId10"/>
    <p:sldId id="281" r:id="rId11"/>
    <p:sldId id="286" r:id="rId12"/>
    <p:sldId id="299" r:id="rId13"/>
    <p:sldId id="282" r:id="rId14"/>
    <p:sldId id="283" r:id="rId15"/>
    <p:sldId id="285" r:id="rId16"/>
    <p:sldId id="293" r:id="rId17"/>
    <p:sldId id="294" r:id="rId18"/>
    <p:sldId id="300" r:id="rId19"/>
    <p:sldId id="295" r:id="rId20"/>
    <p:sldId id="292" r:id="rId21"/>
    <p:sldId id="296" r:id="rId22"/>
    <p:sldId id="301" r:id="rId23"/>
    <p:sldId id="297" r:id="rId24"/>
    <p:sldId id="302" r:id="rId25"/>
    <p:sldId id="298" r:id="rId26"/>
    <p:sldId id="27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02" autoAdjust="0"/>
    <p:restoredTop sz="92369" autoAdjust="0"/>
  </p:normalViewPr>
  <p:slideViewPr>
    <p:cSldViewPr snapToGrid="0">
      <p:cViewPr varScale="1">
        <p:scale>
          <a:sx n="100" d="100"/>
          <a:sy n="100" d="100"/>
        </p:scale>
        <p:origin x="104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6/8/21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07056838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81016099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50471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2831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42989882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2565808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8022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7792749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97613631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08256079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89567810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511165286"/>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27865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95201639"/>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043247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1506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681938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55834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69214341"/>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8623348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19675460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01326117"/>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313228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0153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5497407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348664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9421882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78411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5833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3256405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10530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2169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6035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36070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428443540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01008706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145143926"/>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9476323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72" r:id="rId21"/>
    <p:sldLayoutId id="2147483757" r:id="rId22"/>
    <p:sldLayoutId id="2147483758" r:id="rId23"/>
    <p:sldLayoutId id="2147483759" r:id="rId24"/>
    <p:sldLayoutId id="2147483760" r:id="rId25"/>
    <p:sldLayoutId id="2147483761" r:id="rId26"/>
    <p:sldLayoutId id="2147483762" r:id="rId27"/>
    <p:sldLayoutId id="2147483763" r:id="rId28"/>
    <p:sldLayoutId id="2147483764" r:id="rId29"/>
    <p:sldLayoutId id="2147483765" r:id="rId30"/>
    <p:sldLayoutId id="2147483766" r:id="rId31"/>
    <p:sldLayoutId id="2147483767" r:id="rId32"/>
    <p:sldLayoutId id="2147483768" r:id="rId33"/>
    <p:sldLayoutId id="2147483769" r:id="rId34"/>
    <p:sldLayoutId id="2147483770" r:id="rId35"/>
    <p:sldLayoutId id="2147483697"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hyperlink" Target="NFA-TOC_Sipser.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5</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Summer </a:t>
            </a:r>
            <a:r>
              <a:rPr lang="en-US" dirty="0"/>
              <a:t>2020-2021</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Dr. Hossain Md </a:t>
            </a:r>
            <a:r>
              <a:rPr lang="en-US" dirty="0" err="1"/>
              <a:t>Shakhawat</a:t>
            </a:r>
            <a:r>
              <a:rPr lang="en-US" dirty="0"/>
              <a:t>, Assistant Professor, </a:t>
            </a:r>
          </a:p>
          <a:p>
            <a:r>
              <a:rPr lang="en-US" dirty="0"/>
              <a:t>Department of Computer Science, Faculty of Science &amp; Technology.</a:t>
            </a:r>
          </a:p>
          <a:p>
            <a:r>
              <a:rPr lang="en-US" dirty="0" err="1"/>
              <a:t>shakhawat@aiub.edu</a:t>
            </a:r>
            <a:endParaRPr lang="en-US" dirty="0"/>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3D2D4A-8FE8-4A01-A3DC-404D0542FFD8}"/>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E9E7F84-4351-4163-A373-72B4BC54EDFF}"/>
              </a:ext>
            </a:extLst>
          </p:cNvPr>
          <p:cNvSpPr>
            <a:spLocks noGrp="1"/>
          </p:cNvSpPr>
          <p:nvPr>
            <p:ph type="body" sz="quarter" idx="12"/>
          </p:nvPr>
        </p:nvSpPr>
        <p:spPr/>
        <p:txBody>
          <a:bodyPr/>
          <a:lstStyle/>
          <a:p>
            <a:r>
              <a:rPr lang="en-US" dirty="0"/>
              <a:t>Simulation – NFA Tree</a:t>
            </a:r>
          </a:p>
        </p:txBody>
      </p:sp>
      <p:sp>
        <p:nvSpPr>
          <p:cNvPr id="65" name="Rectangle 3">
            <a:extLst>
              <a:ext uri="{FF2B5EF4-FFF2-40B4-BE49-F238E27FC236}">
                <a16:creationId xmlns:a16="http://schemas.microsoft.com/office/drawing/2014/main" id="{36CD907C-6F8A-4CBE-8836-AFDD478C7F9C}"/>
              </a:ext>
            </a:extLst>
          </p:cNvPr>
          <p:cNvSpPr txBox="1">
            <a:spLocks noChangeArrowheads="1"/>
          </p:cNvSpPr>
          <p:nvPr/>
        </p:nvSpPr>
        <p:spPr>
          <a:xfrm>
            <a:off x="335280" y="2033867"/>
            <a:ext cx="8763000" cy="3989219"/>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609600" indent="-609600">
              <a:buFontTx/>
              <a:buNone/>
            </a:pPr>
            <a:r>
              <a:rPr lang="en-US" altLang="en-US" dirty="0"/>
              <a:t>Symbol read</a:t>
            </a:r>
          </a:p>
          <a:p>
            <a:pPr marL="609600" indent="-609600">
              <a:spcBef>
                <a:spcPts val="12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1  ------------------------------------------------</a:t>
            </a:r>
          </a:p>
          <a:p>
            <a:pPr marL="609600" indent="-609600">
              <a:buFontTx/>
              <a:buNone/>
            </a:pPr>
            <a:endParaRPr lang="en-US" altLang="en-US" sz="1000" dirty="0"/>
          </a:p>
          <a:p>
            <a:pPr marL="609600" indent="-609600">
              <a:spcBef>
                <a:spcPts val="1200"/>
              </a:spcBef>
              <a:buFontTx/>
              <a:buNone/>
            </a:pPr>
            <a:r>
              <a:rPr lang="en-US" altLang="en-US" dirty="0"/>
              <a:t>0  ------------------------------------------</a:t>
            </a:r>
          </a:p>
        </p:txBody>
      </p:sp>
      <p:sp>
        <p:nvSpPr>
          <p:cNvPr id="66" name="Oval 5">
            <a:extLst>
              <a:ext uri="{FF2B5EF4-FFF2-40B4-BE49-F238E27FC236}">
                <a16:creationId xmlns:a16="http://schemas.microsoft.com/office/drawing/2014/main" id="{28C94397-B162-4B14-AE92-DA585AD78526}"/>
              </a:ext>
            </a:extLst>
          </p:cNvPr>
          <p:cNvSpPr>
            <a:spLocks noChangeArrowheads="1"/>
          </p:cNvSpPr>
          <p:nvPr/>
        </p:nvSpPr>
        <p:spPr bwMode="auto">
          <a:xfrm>
            <a:off x="12046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1</a:t>
            </a:r>
          </a:p>
        </p:txBody>
      </p:sp>
      <p:sp>
        <p:nvSpPr>
          <p:cNvPr id="67" name="Line 6">
            <a:extLst>
              <a:ext uri="{FF2B5EF4-FFF2-40B4-BE49-F238E27FC236}">
                <a16:creationId xmlns:a16="http://schemas.microsoft.com/office/drawing/2014/main" id="{E13C0ABA-F81B-4C77-B8F6-239F2AE21307}"/>
              </a:ext>
            </a:extLst>
          </p:cNvPr>
          <p:cNvSpPr>
            <a:spLocks noChangeShapeType="1"/>
          </p:cNvSpPr>
          <p:nvPr/>
        </p:nvSpPr>
        <p:spPr bwMode="auto">
          <a:xfrm flipV="1">
            <a:off x="487680" y="1828762"/>
            <a:ext cx="745312" cy="4711"/>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68" name="AutoShape 7">
            <a:extLst>
              <a:ext uri="{FF2B5EF4-FFF2-40B4-BE49-F238E27FC236}">
                <a16:creationId xmlns:a16="http://schemas.microsoft.com/office/drawing/2014/main" id="{0FF72572-C9E9-4CE4-8B86-E0226C4C7269}"/>
              </a:ext>
            </a:extLst>
          </p:cNvPr>
          <p:cNvCxnSpPr>
            <a:cxnSpLocks noChangeShapeType="1"/>
            <a:stCxn id="66" idx="1"/>
            <a:endCxn id="66" idx="0"/>
          </p:cNvCxnSpPr>
          <p:nvPr/>
        </p:nvCxnSpPr>
        <p:spPr bwMode="auto">
          <a:xfrm rot="5400000" flipH="1" flipV="1">
            <a:off x="13610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9" name="Oval 8">
            <a:extLst>
              <a:ext uri="{FF2B5EF4-FFF2-40B4-BE49-F238E27FC236}">
                <a16:creationId xmlns:a16="http://schemas.microsoft.com/office/drawing/2014/main" id="{FB263FAD-A6F8-4331-B7AB-E9666E07FC3B}"/>
              </a:ext>
            </a:extLst>
          </p:cNvPr>
          <p:cNvSpPr>
            <a:spLocks noChangeArrowheads="1"/>
          </p:cNvSpPr>
          <p:nvPr/>
        </p:nvSpPr>
        <p:spPr bwMode="auto">
          <a:xfrm>
            <a:off x="33382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2</a:t>
            </a:r>
          </a:p>
        </p:txBody>
      </p:sp>
      <p:sp>
        <p:nvSpPr>
          <p:cNvPr id="70" name="Oval 9">
            <a:extLst>
              <a:ext uri="{FF2B5EF4-FFF2-40B4-BE49-F238E27FC236}">
                <a16:creationId xmlns:a16="http://schemas.microsoft.com/office/drawing/2014/main" id="{F7DDAA5E-B5D8-4123-AF39-6E5479CCD747}"/>
              </a:ext>
            </a:extLst>
          </p:cNvPr>
          <p:cNvSpPr>
            <a:spLocks noChangeArrowheads="1"/>
          </p:cNvSpPr>
          <p:nvPr/>
        </p:nvSpPr>
        <p:spPr bwMode="auto">
          <a:xfrm>
            <a:off x="54718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3</a:t>
            </a:r>
          </a:p>
        </p:txBody>
      </p:sp>
      <p:sp>
        <p:nvSpPr>
          <p:cNvPr id="71" name="Oval 10">
            <a:extLst>
              <a:ext uri="{FF2B5EF4-FFF2-40B4-BE49-F238E27FC236}">
                <a16:creationId xmlns:a16="http://schemas.microsoft.com/office/drawing/2014/main" id="{521608A7-8C12-4F8D-93D4-C4242CC7D568}"/>
              </a:ext>
            </a:extLst>
          </p:cNvPr>
          <p:cNvSpPr>
            <a:spLocks noChangeArrowheads="1"/>
          </p:cNvSpPr>
          <p:nvPr/>
        </p:nvSpPr>
        <p:spPr bwMode="auto">
          <a:xfrm>
            <a:off x="7605453" y="1525644"/>
            <a:ext cx="623455" cy="615661"/>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4</a:t>
            </a:r>
          </a:p>
        </p:txBody>
      </p:sp>
      <p:cxnSp>
        <p:nvCxnSpPr>
          <p:cNvPr id="72" name="AutoShape 11">
            <a:extLst>
              <a:ext uri="{FF2B5EF4-FFF2-40B4-BE49-F238E27FC236}">
                <a16:creationId xmlns:a16="http://schemas.microsoft.com/office/drawing/2014/main" id="{74773111-B5E7-48F7-AE1F-6EA2CC7A0BF3}"/>
              </a:ext>
            </a:extLst>
          </p:cNvPr>
          <p:cNvCxnSpPr>
            <a:cxnSpLocks noChangeShapeType="1"/>
            <a:stCxn id="66" idx="6"/>
            <a:endCxn id="69" idx="2"/>
          </p:cNvCxnSpPr>
          <p:nvPr/>
        </p:nvCxnSpPr>
        <p:spPr bwMode="auto">
          <a:xfrm>
            <a:off x="18281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3" name="AutoShape 12">
            <a:extLst>
              <a:ext uri="{FF2B5EF4-FFF2-40B4-BE49-F238E27FC236}">
                <a16:creationId xmlns:a16="http://schemas.microsoft.com/office/drawing/2014/main" id="{D49879A3-343B-4EA2-9DCB-D8770D043C3D}"/>
              </a:ext>
            </a:extLst>
          </p:cNvPr>
          <p:cNvCxnSpPr>
            <a:cxnSpLocks noChangeShapeType="1"/>
            <a:stCxn id="69" idx="6"/>
            <a:endCxn id="70" idx="2"/>
          </p:cNvCxnSpPr>
          <p:nvPr/>
        </p:nvCxnSpPr>
        <p:spPr bwMode="auto">
          <a:xfrm>
            <a:off x="39617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4" name="AutoShape 13">
            <a:extLst>
              <a:ext uri="{FF2B5EF4-FFF2-40B4-BE49-F238E27FC236}">
                <a16:creationId xmlns:a16="http://schemas.microsoft.com/office/drawing/2014/main" id="{8C33ED8A-8226-4C4F-8CCE-BDC10919590A}"/>
              </a:ext>
            </a:extLst>
          </p:cNvPr>
          <p:cNvCxnSpPr>
            <a:cxnSpLocks noChangeShapeType="1"/>
            <a:stCxn id="70" idx="6"/>
            <a:endCxn id="71" idx="2"/>
          </p:cNvCxnSpPr>
          <p:nvPr/>
        </p:nvCxnSpPr>
        <p:spPr bwMode="auto">
          <a:xfrm>
            <a:off x="60953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5" name="AutoShape 14">
            <a:extLst>
              <a:ext uri="{FF2B5EF4-FFF2-40B4-BE49-F238E27FC236}">
                <a16:creationId xmlns:a16="http://schemas.microsoft.com/office/drawing/2014/main" id="{73C17D83-AA32-4948-87EF-7EC73DA4D679}"/>
              </a:ext>
            </a:extLst>
          </p:cNvPr>
          <p:cNvCxnSpPr>
            <a:cxnSpLocks noChangeShapeType="1"/>
            <a:stCxn id="71" idx="1"/>
            <a:endCxn id="71" idx="0"/>
          </p:cNvCxnSpPr>
          <p:nvPr/>
        </p:nvCxnSpPr>
        <p:spPr bwMode="auto">
          <a:xfrm rot="5400000" flipH="1" flipV="1">
            <a:off x="77618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6" name="Text Box 15">
            <a:extLst>
              <a:ext uri="{FF2B5EF4-FFF2-40B4-BE49-F238E27FC236}">
                <a16:creationId xmlns:a16="http://schemas.microsoft.com/office/drawing/2014/main" id="{64B1F299-3C15-47D4-8740-B0BF5042A405}"/>
              </a:ext>
            </a:extLst>
          </p:cNvPr>
          <p:cNvSpPr txBox="1">
            <a:spLocks noChangeArrowheads="1"/>
          </p:cNvSpPr>
          <p:nvPr/>
        </p:nvSpPr>
        <p:spPr bwMode="auto">
          <a:xfrm>
            <a:off x="1386840" y="94258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p>
        </p:txBody>
      </p:sp>
      <p:sp>
        <p:nvSpPr>
          <p:cNvPr id="77" name="Text Box 16">
            <a:extLst>
              <a:ext uri="{FF2B5EF4-FFF2-40B4-BE49-F238E27FC236}">
                <a16:creationId xmlns:a16="http://schemas.microsoft.com/office/drawing/2014/main" id="{D3B67E8A-1F28-42CE-B96A-48DE59810FBF}"/>
              </a:ext>
            </a:extLst>
          </p:cNvPr>
          <p:cNvSpPr txBox="1">
            <a:spLocks noChangeArrowheads="1"/>
          </p:cNvSpPr>
          <p:nvPr/>
        </p:nvSpPr>
        <p:spPr bwMode="auto">
          <a:xfrm>
            <a:off x="2087880" y="1492174"/>
            <a:ext cx="53340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78" name="Text Box 17">
            <a:extLst>
              <a:ext uri="{FF2B5EF4-FFF2-40B4-BE49-F238E27FC236}">
                <a16:creationId xmlns:a16="http://schemas.microsoft.com/office/drawing/2014/main" id="{8BB3F827-DFBD-4143-AE6F-F166F970724F}"/>
              </a:ext>
            </a:extLst>
          </p:cNvPr>
          <p:cNvSpPr txBox="1">
            <a:spLocks noChangeArrowheads="1"/>
          </p:cNvSpPr>
          <p:nvPr/>
        </p:nvSpPr>
        <p:spPr bwMode="auto">
          <a:xfrm>
            <a:off x="4709160"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800" i="1" dirty="0"/>
              <a:t>ε</a:t>
            </a:r>
            <a:endParaRPr lang="en-US" altLang="en-US" sz="1800" i="1" dirty="0"/>
          </a:p>
        </p:txBody>
      </p:sp>
      <p:sp>
        <p:nvSpPr>
          <p:cNvPr id="79" name="Rectangle 18">
            <a:extLst>
              <a:ext uri="{FF2B5EF4-FFF2-40B4-BE49-F238E27FC236}">
                <a16:creationId xmlns:a16="http://schemas.microsoft.com/office/drawing/2014/main" id="{F657F4B6-C07C-4730-9AF1-7121E5F4F993}"/>
              </a:ext>
            </a:extLst>
          </p:cNvPr>
          <p:cNvSpPr>
            <a:spLocks noChangeArrowheads="1"/>
          </p:cNvSpPr>
          <p:nvPr/>
        </p:nvSpPr>
        <p:spPr bwMode="auto">
          <a:xfrm>
            <a:off x="6507480" y="1492174"/>
            <a:ext cx="31115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spcBef>
                <a:spcPct val="0"/>
              </a:spcBef>
              <a:buFontTx/>
              <a:buNone/>
            </a:pPr>
            <a:r>
              <a:rPr lang="en-US" altLang="en-US" sz="1800"/>
              <a:t>1</a:t>
            </a:r>
          </a:p>
        </p:txBody>
      </p:sp>
      <p:sp>
        <p:nvSpPr>
          <p:cNvPr id="80" name="Text Box 19">
            <a:extLst>
              <a:ext uri="{FF2B5EF4-FFF2-40B4-BE49-F238E27FC236}">
                <a16:creationId xmlns:a16="http://schemas.microsoft.com/office/drawing/2014/main" id="{4F5F5D5E-49BB-4598-A028-B1B17BCA99FB}"/>
              </a:ext>
            </a:extLst>
          </p:cNvPr>
          <p:cNvSpPr txBox="1">
            <a:spLocks noChangeArrowheads="1"/>
          </p:cNvSpPr>
          <p:nvPr/>
        </p:nvSpPr>
        <p:spPr bwMode="auto">
          <a:xfrm>
            <a:off x="7764780" y="891780"/>
            <a:ext cx="533400" cy="27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a:t>0,1</a:t>
            </a:r>
          </a:p>
        </p:txBody>
      </p:sp>
      <p:sp>
        <p:nvSpPr>
          <p:cNvPr id="81" name="Oval 20">
            <a:extLst>
              <a:ext uri="{FF2B5EF4-FFF2-40B4-BE49-F238E27FC236}">
                <a16:creationId xmlns:a16="http://schemas.microsoft.com/office/drawing/2014/main" id="{06BE4FD2-AFCE-4035-B237-6E1803E9E97A}"/>
              </a:ext>
            </a:extLst>
          </p:cNvPr>
          <p:cNvSpPr>
            <a:spLocks noChangeArrowheads="1"/>
          </p:cNvSpPr>
          <p:nvPr/>
        </p:nvSpPr>
        <p:spPr bwMode="auto">
          <a:xfrm>
            <a:off x="6888480" y="21841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2" name="Oval 21">
            <a:extLst>
              <a:ext uri="{FF2B5EF4-FFF2-40B4-BE49-F238E27FC236}">
                <a16:creationId xmlns:a16="http://schemas.microsoft.com/office/drawing/2014/main" id="{F33DA4E2-C62D-4872-A6D0-4C44228E593F}"/>
              </a:ext>
            </a:extLst>
          </p:cNvPr>
          <p:cNvSpPr>
            <a:spLocks noChangeArrowheads="1"/>
          </p:cNvSpPr>
          <p:nvPr/>
        </p:nvSpPr>
        <p:spPr bwMode="auto">
          <a:xfrm>
            <a:off x="6888480" y="28699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3" name="Oval 22">
            <a:extLst>
              <a:ext uri="{FF2B5EF4-FFF2-40B4-BE49-F238E27FC236}">
                <a16:creationId xmlns:a16="http://schemas.microsoft.com/office/drawing/2014/main" id="{B4A1AF7D-C72B-42E4-B645-F2DDA5B95F40}"/>
              </a:ext>
            </a:extLst>
          </p:cNvPr>
          <p:cNvSpPr>
            <a:spLocks noChangeArrowheads="1"/>
          </p:cNvSpPr>
          <p:nvPr/>
        </p:nvSpPr>
        <p:spPr bwMode="auto">
          <a:xfrm>
            <a:off x="6888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84" name="Oval 23">
            <a:extLst>
              <a:ext uri="{FF2B5EF4-FFF2-40B4-BE49-F238E27FC236}">
                <a16:creationId xmlns:a16="http://schemas.microsoft.com/office/drawing/2014/main" id="{4A69D2A8-0DA2-4B79-BC8B-E9E9E801526E}"/>
              </a:ext>
            </a:extLst>
          </p:cNvPr>
          <p:cNvSpPr>
            <a:spLocks noChangeArrowheads="1"/>
          </p:cNvSpPr>
          <p:nvPr/>
        </p:nvSpPr>
        <p:spPr bwMode="auto">
          <a:xfrm>
            <a:off x="54406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5" name="Oval 24">
            <a:extLst>
              <a:ext uri="{FF2B5EF4-FFF2-40B4-BE49-F238E27FC236}">
                <a16:creationId xmlns:a16="http://schemas.microsoft.com/office/drawing/2014/main" id="{DB1B6537-9BF7-4305-BE84-A3D076DC6A21}"/>
              </a:ext>
            </a:extLst>
          </p:cNvPr>
          <p:cNvSpPr>
            <a:spLocks noChangeArrowheads="1"/>
          </p:cNvSpPr>
          <p:nvPr/>
        </p:nvSpPr>
        <p:spPr bwMode="auto">
          <a:xfrm>
            <a:off x="7421880" y="53271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86" name="Oval 25">
            <a:extLst>
              <a:ext uri="{FF2B5EF4-FFF2-40B4-BE49-F238E27FC236}">
                <a16:creationId xmlns:a16="http://schemas.microsoft.com/office/drawing/2014/main" id="{DC94998A-F309-4C07-BF84-14FB6C7F66A1}"/>
              </a:ext>
            </a:extLst>
          </p:cNvPr>
          <p:cNvSpPr>
            <a:spLocks noChangeArrowheads="1"/>
          </p:cNvSpPr>
          <p:nvPr/>
        </p:nvSpPr>
        <p:spPr bwMode="auto">
          <a:xfrm>
            <a:off x="54406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7" name="Oval 26">
            <a:extLst>
              <a:ext uri="{FF2B5EF4-FFF2-40B4-BE49-F238E27FC236}">
                <a16:creationId xmlns:a16="http://schemas.microsoft.com/office/drawing/2014/main" id="{63509BF8-E99B-4728-9318-C3D3CEABE4B0}"/>
              </a:ext>
            </a:extLst>
          </p:cNvPr>
          <p:cNvSpPr>
            <a:spLocks noChangeArrowheads="1"/>
          </p:cNvSpPr>
          <p:nvPr/>
        </p:nvSpPr>
        <p:spPr bwMode="auto">
          <a:xfrm>
            <a:off x="68884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8" name="Oval 27">
            <a:extLst>
              <a:ext uri="{FF2B5EF4-FFF2-40B4-BE49-F238E27FC236}">
                <a16:creationId xmlns:a16="http://schemas.microsoft.com/office/drawing/2014/main" id="{B8176568-6458-4354-A14F-CFC556BDF488}"/>
              </a:ext>
            </a:extLst>
          </p:cNvPr>
          <p:cNvSpPr>
            <a:spLocks noChangeArrowheads="1"/>
          </p:cNvSpPr>
          <p:nvPr/>
        </p:nvSpPr>
        <p:spPr bwMode="auto">
          <a:xfrm>
            <a:off x="6278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9" name="Oval 28">
            <a:extLst>
              <a:ext uri="{FF2B5EF4-FFF2-40B4-BE49-F238E27FC236}">
                <a16:creationId xmlns:a16="http://schemas.microsoft.com/office/drawing/2014/main" id="{4F794EEB-32F4-46C5-9E4E-FBF8643BA58B}"/>
              </a:ext>
            </a:extLst>
          </p:cNvPr>
          <p:cNvSpPr>
            <a:spLocks noChangeArrowheads="1"/>
          </p:cNvSpPr>
          <p:nvPr/>
        </p:nvSpPr>
        <p:spPr bwMode="auto">
          <a:xfrm>
            <a:off x="46024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0" name="Oval 29">
            <a:extLst>
              <a:ext uri="{FF2B5EF4-FFF2-40B4-BE49-F238E27FC236}">
                <a16:creationId xmlns:a16="http://schemas.microsoft.com/office/drawing/2014/main" id="{AC291EB3-0D97-44DA-931B-7DB9E52D69AE}"/>
              </a:ext>
            </a:extLst>
          </p:cNvPr>
          <p:cNvSpPr>
            <a:spLocks noChangeArrowheads="1"/>
          </p:cNvSpPr>
          <p:nvPr/>
        </p:nvSpPr>
        <p:spPr bwMode="auto">
          <a:xfrm>
            <a:off x="54406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1" name="Oval 30">
            <a:extLst>
              <a:ext uri="{FF2B5EF4-FFF2-40B4-BE49-F238E27FC236}">
                <a16:creationId xmlns:a16="http://schemas.microsoft.com/office/drawing/2014/main" id="{FD0296E2-6D91-44AF-BBEA-1EFD4D2FB428}"/>
              </a:ext>
            </a:extLst>
          </p:cNvPr>
          <p:cNvSpPr>
            <a:spLocks noChangeArrowheads="1"/>
          </p:cNvSpPr>
          <p:nvPr/>
        </p:nvSpPr>
        <p:spPr bwMode="auto">
          <a:xfrm>
            <a:off x="7421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2" name="Oval 31">
            <a:extLst>
              <a:ext uri="{FF2B5EF4-FFF2-40B4-BE49-F238E27FC236}">
                <a16:creationId xmlns:a16="http://schemas.microsoft.com/office/drawing/2014/main" id="{75287A92-41FC-47F3-BFED-F1EEE7106A2B}"/>
              </a:ext>
            </a:extLst>
          </p:cNvPr>
          <p:cNvSpPr>
            <a:spLocks noChangeArrowheads="1"/>
          </p:cNvSpPr>
          <p:nvPr/>
        </p:nvSpPr>
        <p:spPr bwMode="auto">
          <a:xfrm>
            <a:off x="7421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3" name="Oval 32">
            <a:extLst>
              <a:ext uri="{FF2B5EF4-FFF2-40B4-BE49-F238E27FC236}">
                <a16:creationId xmlns:a16="http://schemas.microsoft.com/office/drawing/2014/main" id="{D6775C07-88B2-4AC5-A126-F00EA85B57AB}"/>
              </a:ext>
            </a:extLst>
          </p:cNvPr>
          <p:cNvSpPr>
            <a:spLocks noChangeArrowheads="1"/>
          </p:cNvSpPr>
          <p:nvPr/>
        </p:nvSpPr>
        <p:spPr bwMode="auto">
          <a:xfrm>
            <a:off x="46024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4" name="Oval 33">
            <a:extLst>
              <a:ext uri="{FF2B5EF4-FFF2-40B4-BE49-F238E27FC236}">
                <a16:creationId xmlns:a16="http://schemas.microsoft.com/office/drawing/2014/main" id="{C4C6311E-BFFE-4C0C-89D4-C34B67DBB779}"/>
              </a:ext>
            </a:extLst>
          </p:cNvPr>
          <p:cNvSpPr>
            <a:spLocks noChangeArrowheads="1"/>
          </p:cNvSpPr>
          <p:nvPr/>
        </p:nvSpPr>
        <p:spPr bwMode="auto">
          <a:xfrm>
            <a:off x="54406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5" name="Oval 34">
            <a:extLst>
              <a:ext uri="{FF2B5EF4-FFF2-40B4-BE49-F238E27FC236}">
                <a16:creationId xmlns:a16="http://schemas.microsoft.com/office/drawing/2014/main" id="{0FB0D01E-802B-4A76-B38D-44455CDC006E}"/>
              </a:ext>
            </a:extLst>
          </p:cNvPr>
          <p:cNvSpPr>
            <a:spLocks noChangeArrowheads="1"/>
          </p:cNvSpPr>
          <p:nvPr/>
        </p:nvSpPr>
        <p:spPr bwMode="auto">
          <a:xfrm>
            <a:off x="37642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6" name="Oval 35">
            <a:extLst>
              <a:ext uri="{FF2B5EF4-FFF2-40B4-BE49-F238E27FC236}">
                <a16:creationId xmlns:a16="http://schemas.microsoft.com/office/drawing/2014/main" id="{9669670F-0792-4A9F-AE32-91E43EBC83A4}"/>
              </a:ext>
            </a:extLst>
          </p:cNvPr>
          <p:cNvSpPr>
            <a:spLocks noChangeArrowheads="1"/>
          </p:cNvSpPr>
          <p:nvPr/>
        </p:nvSpPr>
        <p:spPr bwMode="auto">
          <a:xfrm>
            <a:off x="37642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7" name="Oval 36">
            <a:extLst>
              <a:ext uri="{FF2B5EF4-FFF2-40B4-BE49-F238E27FC236}">
                <a16:creationId xmlns:a16="http://schemas.microsoft.com/office/drawing/2014/main" id="{4163EA79-8A26-4E09-B0C0-3CD0B9124FC7}"/>
              </a:ext>
            </a:extLst>
          </p:cNvPr>
          <p:cNvSpPr>
            <a:spLocks noChangeArrowheads="1"/>
          </p:cNvSpPr>
          <p:nvPr/>
        </p:nvSpPr>
        <p:spPr bwMode="auto">
          <a:xfrm>
            <a:off x="46024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8" name="Oval 37">
            <a:extLst>
              <a:ext uri="{FF2B5EF4-FFF2-40B4-BE49-F238E27FC236}">
                <a16:creationId xmlns:a16="http://schemas.microsoft.com/office/drawing/2014/main" id="{22FB1BDA-7ADB-4C7A-8F07-015B5D071F1C}"/>
              </a:ext>
            </a:extLst>
          </p:cNvPr>
          <p:cNvSpPr>
            <a:spLocks noChangeArrowheads="1"/>
          </p:cNvSpPr>
          <p:nvPr/>
        </p:nvSpPr>
        <p:spPr bwMode="auto">
          <a:xfrm>
            <a:off x="62788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9" name="Oval 38">
            <a:extLst>
              <a:ext uri="{FF2B5EF4-FFF2-40B4-BE49-F238E27FC236}">
                <a16:creationId xmlns:a16="http://schemas.microsoft.com/office/drawing/2014/main" id="{2366C468-CB36-4A5A-BCAC-D10B25F72570}"/>
              </a:ext>
            </a:extLst>
          </p:cNvPr>
          <p:cNvSpPr>
            <a:spLocks noChangeArrowheads="1"/>
          </p:cNvSpPr>
          <p:nvPr/>
        </p:nvSpPr>
        <p:spPr bwMode="auto">
          <a:xfrm>
            <a:off x="6278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00" name="Oval 39">
            <a:extLst>
              <a:ext uri="{FF2B5EF4-FFF2-40B4-BE49-F238E27FC236}">
                <a16:creationId xmlns:a16="http://schemas.microsoft.com/office/drawing/2014/main" id="{88212086-0BE2-4209-9FC9-C843EAC952A1}"/>
              </a:ext>
            </a:extLst>
          </p:cNvPr>
          <p:cNvSpPr>
            <a:spLocks noChangeArrowheads="1"/>
          </p:cNvSpPr>
          <p:nvPr/>
        </p:nvSpPr>
        <p:spPr bwMode="auto">
          <a:xfrm>
            <a:off x="8412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cxnSp>
        <p:nvCxnSpPr>
          <p:cNvPr id="101" name="AutoShape 42">
            <a:extLst>
              <a:ext uri="{FF2B5EF4-FFF2-40B4-BE49-F238E27FC236}">
                <a16:creationId xmlns:a16="http://schemas.microsoft.com/office/drawing/2014/main" id="{7923704F-F501-46CF-9F5D-EA231BE46125}"/>
              </a:ext>
            </a:extLst>
          </p:cNvPr>
          <p:cNvCxnSpPr>
            <a:cxnSpLocks noChangeShapeType="1"/>
            <a:stCxn id="81" idx="4"/>
            <a:endCxn id="82" idx="0"/>
          </p:cNvCxnSpPr>
          <p:nvPr/>
        </p:nvCxnSpPr>
        <p:spPr bwMode="auto">
          <a:xfrm>
            <a:off x="7117080" y="2635627"/>
            <a:ext cx="0" cy="23431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2" name="AutoShape 43">
            <a:extLst>
              <a:ext uri="{FF2B5EF4-FFF2-40B4-BE49-F238E27FC236}">
                <a16:creationId xmlns:a16="http://schemas.microsoft.com/office/drawing/2014/main" id="{24620E18-49EF-4BEA-AC06-2E2B8464795A}"/>
              </a:ext>
            </a:extLst>
          </p:cNvPr>
          <p:cNvCxnSpPr>
            <a:cxnSpLocks noChangeShapeType="1"/>
            <a:stCxn id="82" idx="4"/>
            <a:endCxn id="83" idx="0"/>
          </p:cNvCxnSpPr>
          <p:nvPr/>
        </p:nvCxnSpPr>
        <p:spPr bwMode="auto">
          <a:xfrm>
            <a:off x="7117080" y="3321427"/>
            <a:ext cx="0" cy="12370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3" name="AutoShape 44">
            <a:extLst>
              <a:ext uri="{FF2B5EF4-FFF2-40B4-BE49-F238E27FC236}">
                <a16:creationId xmlns:a16="http://schemas.microsoft.com/office/drawing/2014/main" id="{9B3229F4-ED7F-4547-B953-93CEC5999D71}"/>
              </a:ext>
            </a:extLst>
          </p:cNvPr>
          <p:cNvCxnSpPr>
            <a:cxnSpLocks noChangeShapeType="1"/>
            <a:stCxn id="83" idx="4"/>
            <a:endCxn id="87" idx="0"/>
          </p:cNvCxnSpPr>
          <p:nvPr/>
        </p:nvCxnSpPr>
        <p:spPr bwMode="auto">
          <a:xfrm>
            <a:off x="71170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4" name="AutoShape 45">
            <a:extLst>
              <a:ext uri="{FF2B5EF4-FFF2-40B4-BE49-F238E27FC236}">
                <a16:creationId xmlns:a16="http://schemas.microsoft.com/office/drawing/2014/main" id="{A37B951E-9C6F-4658-A6F1-EB937AC33777}"/>
              </a:ext>
            </a:extLst>
          </p:cNvPr>
          <p:cNvCxnSpPr>
            <a:cxnSpLocks noChangeShapeType="1"/>
            <a:stCxn id="88" idx="4"/>
            <a:endCxn id="98" idx="0"/>
          </p:cNvCxnSpPr>
          <p:nvPr/>
        </p:nvCxnSpPr>
        <p:spPr bwMode="auto">
          <a:xfrm>
            <a:off x="65074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5" name="AutoShape 46">
            <a:extLst>
              <a:ext uri="{FF2B5EF4-FFF2-40B4-BE49-F238E27FC236}">
                <a16:creationId xmlns:a16="http://schemas.microsoft.com/office/drawing/2014/main" id="{E2D634E8-BE0D-4B3C-AD52-4F29A6D72CF5}"/>
              </a:ext>
            </a:extLst>
          </p:cNvPr>
          <p:cNvCxnSpPr>
            <a:cxnSpLocks noChangeShapeType="1"/>
            <a:stCxn id="98" idx="4"/>
            <a:endCxn id="99" idx="0"/>
          </p:cNvCxnSpPr>
          <p:nvPr/>
        </p:nvCxnSpPr>
        <p:spPr bwMode="auto">
          <a:xfrm>
            <a:off x="6507480" y="5791343"/>
            <a:ext cx="0" cy="2088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6" name="AutoShape 47">
            <a:extLst>
              <a:ext uri="{FF2B5EF4-FFF2-40B4-BE49-F238E27FC236}">
                <a16:creationId xmlns:a16="http://schemas.microsoft.com/office/drawing/2014/main" id="{2E6D6B91-E557-49DF-A0E5-FA277D8D7704}"/>
              </a:ext>
            </a:extLst>
          </p:cNvPr>
          <p:cNvCxnSpPr>
            <a:cxnSpLocks noChangeShapeType="1"/>
            <a:stCxn id="84" idx="4"/>
            <a:endCxn id="86" idx="0"/>
          </p:cNvCxnSpPr>
          <p:nvPr/>
        </p:nvCxnSpPr>
        <p:spPr bwMode="auto">
          <a:xfrm>
            <a:off x="56692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7" name="AutoShape 48">
            <a:extLst>
              <a:ext uri="{FF2B5EF4-FFF2-40B4-BE49-F238E27FC236}">
                <a16:creationId xmlns:a16="http://schemas.microsoft.com/office/drawing/2014/main" id="{BFFFFA9A-2C4C-4C67-AF40-1D317ECA2AE1}"/>
              </a:ext>
            </a:extLst>
          </p:cNvPr>
          <p:cNvCxnSpPr>
            <a:cxnSpLocks noChangeShapeType="1"/>
            <a:stCxn id="86" idx="4"/>
            <a:endCxn id="90" idx="0"/>
          </p:cNvCxnSpPr>
          <p:nvPr/>
        </p:nvCxnSpPr>
        <p:spPr bwMode="auto">
          <a:xfrm>
            <a:off x="5669280" y="4523423"/>
            <a:ext cx="0" cy="2205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8" name="AutoShape 49">
            <a:extLst>
              <a:ext uri="{FF2B5EF4-FFF2-40B4-BE49-F238E27FC236}">
                <a16:creationId xmlns:a16="http://schemas.microsoft.com/office/drawing/2014/main" id="{20712C39-21D9-4C82-A3D3-5EB86DF0958F}"/>
              </a:ext>
            </a:extLst>
          </p:cNvPr>
          <p:cNvCxnSpPr>
            <a:cxnSpLocks noChangeShapeType="1"/>
            <a:stCxn id="92" idx="4"/>
            <a:endCxn id="85" idx="0"/>
          </p:cNvCxnSpPr>
          <p:nvPr/>
        </p:nvCxnSpPr>
        <p:spPr bwMode="auto">
          <a:xfrm>
            <a:off x="7650480" y="5195483"/>
            <a:ext cx="0" cy="1316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9" name="AutoShape 50">
            <a:extLst>
              <a:ext uri="{FF2B5EF4-FFF2-40B4-BE49-F238E27FC236}">
                <a16:creationId xmlns:a16="http://schemas.microsoft.com/office/drawing/2014/main" id="{9366F796-72AD-4CFC-AD8A-4859C8BF7E7C}"/>
              </a:ext>
            </a:extLst>
          </p:cNvPr>
          <p:cNvCxnSpPr>
            <a:cxnSpLocks noChangeShapeType="1"/>
            <a:stCxn id="85" idx="4"/>
            <a:endCxn id="91" idx="0"/>
          </p:cNvCxnSpPr>
          <p:nvPr/>
        </p:nvCxnSpPr>
        <p:spPr bwMode="auto">
          <a:xfrm>
            <a:off x="7650480" y="5778643"/>
            <a:ext cx="0" cy="2215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0" name="AutoShape 51">
            <a:extLst>
              <a:ext uri="{FF2B5EF4-FFF2-40B4-BE49-F238E27FC236}">
                <a16:creationId xmlns:a16="http://schemas.microsoft.com/office/drawing/2014/main" id="{5C4D19BD-802A-4122-9B35-7DD50DC15694}"/>
              </a:ext>
            </a:extLst>
          </p:cNvPr>
          <p:cNvCxnSpPr>
            <a:cxnSpLocks noChangeShapeType="1"/>
            <a:stCxn id="95" idx="4"/>
            <a:endCxn id="96" idx="0"/>
          </p:cNvCxnSpPr>
          <p:nvPr/>
        </p:nvCxnSpPr>
        <p:spPr bwMode="auto">
          <a:xfrm>
            <a:off x="39928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1" name="AutoShape 52">
            <a:extLst>
              <a:ext uri="{FF2B5EF4-FFF2-40B4-BE49-F238E27FC236}">
                <a16:creationId xmlns:a16="http://schemas.microsoft.com/office/drawing/2014/main" id="{C2DD686A-DCC7-4D3B-BE37-615AB690AF3B}"/>
              </a:ext>
            </a:extLst>
          </p:cNvPr>
          <p:cNvCxnSpPr>
            <a:cxnSpLocks noChangeShapeType="1"/>
            <a:stCxn id="93" idx="4"/>
            <a:endCxn id="97" idx="0"/>
          </p:cNvCxnSpPr>
          <p:nvPr/>
        </p:nvCxnSpPr>
        <p:spPr bwMode="auto">
          <a:xfrm>
            <a:off x="48310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2" name="AutoShape 53">
            <a:extLst>
              <a:ext uri="{FF2B5EF4-FFF2-40B4-BE49-F238E27FC236}">
                <a16:creationId xmlns:a16="http://schemas.microsoft.com/office/drawing/2014/main" id="{F965C13E-5F80-4B44-8AEA-05B81DDC3BC8}"/>
              </a:ext>
            </a:extLst>
          </p:cNvPr>
          <p:cNvCxnSpPr>
            <a:cxnSpLocks noChangeShapeType="1"/>
            <a:stCxn id="89" idx="4"/>
            <a:endCxn id="93" idx="0"/>
          </p:cNvCxnSpPr>
          <p:nvPr/>
        </p:nvCxnSpPr>
        <p:spPr bwMode="auto">
          <a:xfrm>
            <a:off x="48310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3" name="AutoShape 54">
            <a:extLst>
              <a:ext uri="{FF2B5EF4-FFF2-40B4-BE49-F238E27FC236}">
                <a16:creationId xmlns:a16="http://schemas.microsoft.com/office/drawing/2014/main" id="{46DF309B-4C6C-48C5-A4CF-C3681D194096}"/>
              </a:ext>
            </a:extLst>
          </p:cNvPr>
          <p:cNvCxnSpPr>
            <a:cxnSpLocks noChangeShapeType="1"/>
            <a:stCxn id="82" idx="3"/>
            <a:endCxn id="84" idx="0"/>
          </p:cNvCxnSpPr>
          <p:nvPr/>
        </p:nvCxnSpPr>
        <p:spPr bwMode="auto">
          <a:xfrm flipH="1">
            <a:off x="5669280" y="3255308"/>
            <a:ext cx="12861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4" name="AutoShape 55">
            <a:extLst>
              <a:ext uri="{FF2B5EF4-FFF2-40B4-BE49-F238E27FC236}">
                <a16:creationId xmlns:a16="http://schemas.microsoft.com/office/drawing/2014/main" id="{D91D8816-61C6-4CA8-994E-BC2CE61CD94C}"/>
              </a:ext>
            </a:extLst>
          </p:cNvPr>
          <p:cNvCxnSpPr>
            <a:cxnSpLocks noChangeShapeType="1"/>
            <a:stCxn id="82" idx="5"/>
            <a:endCxn id="100" idx="0"/>
          </p:cNvCxnSpPr>
          <p:nvPr/>
        </p:nvCxnSpPr>
        <p:spPr bwMode="auto">
          <a:xfrm>
            <a:off x="7278725" y="3255308"/>
            <a:ext cx="13623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5" name="AutoShape 57">
            <a:extLst>
              <a:ext uri="{FF2B5EF4-FFF2-40B4-BE49-F238E27FC236}">
                <a16:creationId xmlns:a16="http://schemas.microsoft.com/office/drawing/2014/main" id="{ABD4D2FC-2550-4354-9FEB-18D6810C5305}"/>
              </a:ext>
            </a:extLst>
          </p:cNvPr>
          <p:cNvCxnSpPr>
            <a:cxnSpLocks noChangeShapeType="1"/>
            <a:stCxn id="87" idx="5"/>
            <a:endCxn id="92" idx="0"/>
          </p:cNvCxnSpPr>
          <p:nvPr/>
        </p:nvCxnSpPr>
        <p:spPr bwMode="auto">
          <a:xfrm>
            <a:off x="7278725" y="4457304"/>
            <a:ext cx="3717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6" name="AutoShape 58">
            <a:extLst>
              <a:ext uri="{FF2B5EF4-FFF2-40B4-BE49-F238E27FC236}">
                <a16:creationId xmlns:a16="http://schemas.microsoft.com/office/drawing/2014/main" id="{65AE8EDE-3DDE-4172-B321-BD7F1B3742B9}"/>
              </a:ext>
            </a:extLst>
          </p:cNvPr>
          <p:cNvCxnSpPr>
            <a:cxnSpLocks noChangeShapeType="1"/>
            <a:stCxn id="86" idx="3"/>
            <a:endCxn id="89" idx="0"/>
          </p:cNvCxnSpPr>
          <p:nvPr/>
        </p:nvCxnSpPr>
        <p:spPr bwMode="auto">
          <a:xfrm flipH="1">
            <a:off x="4831080"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7" name="AutoShape 59">
            <a:extLst>
              <a:ext uri="{FF2B5EF4-FFF2-40B4-BE49-F238E27FC236}">
                <a16:creationId xmlns:a16="http://schemas.microsoft.com/office/drawing/2014/main" id="{6F7ACFB3-D3E9-45F1-9229-5EC3C56623EF}"/>
              </a:ext>
            </a:extLst>
          </p:cNvPr>
          <p:cNvCxnSpPr>
            <a:cxnSpLocks noChangeShapeType="1"/>
            <a:stCxn id="89" idx="3"/>
            <a:endCxn id="95" idx="0"/>
          </p:cNvCxnSpPr>
          <p:nvPr/>
        </p:nvCxnSpPr>
        <p:spPr bwMode="auto">
          <a:xfrm flipH="1">
            <a:off x="3992880"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8" name="AutoShape 60">
            <a:extLst>
              <a:ext uri="{FF2B5EF4-FFF2-40B4-BE49-F238E27FC236}">
                <a16:creationId xmlns:a16="http://schemas.microsoft.com/office/drawing/2014/main" id="{6E2AF24B-BF23-418B-8F89-A2C38FDF3EA3}"/>
              </a:ext>
            </a:extLst>
          </p:cNvPr>
          <p:cNvCxnSpPr>
            <a:cxnSpLocks noChangeShapeType="1"/>
            <a:stCxn id="89" idx="5"/>
            <a:endCxn id="94" idx="0"/>
          </p:cNvCxnSpPr>
          <p:nvPr/>
        </p:nvCxnSpPr>
        <p:spPr bwMode="auto">
          <a:xfrm>
            <a:off x="4992725"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9" name="AutoShape 61">
            <a:extLst>
              <a:ext uri="{FF2B5EF4-FFF2-40B4-BE49-F238E27FC236}">
                <a16:creationId xmlns:a16="http://schemas.microsoft.com/office/drawing/2014/main" id="{7261906B-9AFC-47BB-9C58-887CE0568BFA}"/>
              </a:ext>
            </a:extLst>
          </p:cNvPr>
          <p:cNvCxnSpPr>
            <a:cxnSpLocks noChangeShapeType="1"/>
            <a:stCxn id="86" idx="5"/>
            <a:endCxn id="88" idx="0"/>
          </p:cNvCxnSpPr>
          <p:nvPr/>
        </p:nvCxnSpPr>
        <p:spPr bwMode="auto">
          <a:xfrm>
            <a:off x="5830925"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0" name="Oval 64">
            <a:extLst>
              <a:ext uri="{FF2B5EF4-FFF2-40B4-BE49-F238E27FC236}">
                <a16:creationId xmlns:a16="http://schemas.microsoft.com/office/drawing/2014/main" id="{D3222486-00BD-4CBD-8859-1BF313B86B21}"/>
              </a:ext>
            </a:extLst>
          </p:cNvPr>
          <p:cNvSpPr>
            <a:spLocks noChangeArrowheads="1"/>
          </p:cNvSpPr>
          <p:nvPr/>
        </p:nvSpPr>
        <p:spPr bwMode="auto">
          <a:xfrm>
            <a:off x="6278880" y="597394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1" name="Oval 65">
            <a:extLst>
              <a:ext uri="{FF2B5EF4-FFF2-40B4-BE49-F238E27FC236}">
                <a16:creationId xmlns:a16="http://schemas.microsoft.com/office/drawing/2014/main" id="{74FB4618-24AC-4B1F-B292-E54F7C0DBAE5}"/>
              </a:ext>
            </a:extLst>
          </p:cNvPr>
          <p:cNvSpPr>
            <a:spLocks noChangeArrowheads="1"/>
          </p:cNvSpPr>
          <p:nvPr/>
        </p:nvSpPr>
        <p:spPr bwMode="auto">
          <a:xfrm>
            <a:off x="7421880" y="5984102"/>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2" name="Text Box 66">
            <a:extLst>
              <a:ext uri="{FF2B5EF4-FFF2-40B4-BE49-F238E27FC236}">
                <a16:creationId xmlns:a16="http://schemas.microsoft.com/office/drawing/2014/main" id="{04E479F9-79F4-4B9A-A52C-5A2493681162}"/>
              </a:ext>
            </a:extLst>
          </p:cNvPr>
          <p:cNvSpPr txBox="1">
            <a:spLocks noChangeArrowheads="1"/>
          </p:cNvSpPr>
          <p:nvPr/>
        </p:nvSpPr>
        <p:spPr bwMode="auto">
          <a:xfrm>
            <a:off x="-364388" y="1490723"/>
            <a:ext cx="1600200" cy="24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804863"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600" b="1" dirty="0"/>
              <a:t>010110</a:t>
            </a:r>
          </a:p>
        </p:txBody>
      </p:sp>
      <p:sp>
        <p:nvSpPr>
          <p:cNvPr id="123" name="Text Box 15">
            <a:extLst>
              <a:ext uri="{FF2B5EF4-FFF2-40B4-BE49-F238E27FC236}">
                <a16:creationId xmlns:a16="http://schemas.microsoft.com/office/drawing/2014/main" id="{CA37A571-0468-4F76-AA95-94F8D85EEEE9}"/>
              </a:ext>
            </a:extLst>
          </p:cNvPr>
          <p:cNvSpPr txBox="1">
            <a:spLocks noChangeArrowheads="1"/>
          </p:cNvSpPr>
          <p:nvPr/>
        </p:nvSpPr>
        <p:spPr bwMode="auto">
          <a:xfrm>
            <a:off x="1553788" y="941607"/>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124" name="Text Box 17">
            <a:extLst>
              <a:ext uri="{FF2B5EF4-FFF2-40B4-BE49-F238E27FC236}">
                <a16:creationId xmlns:a16="http://schemas.microsoft.com/office/drawing/2014/main" id="{761726E1-4150-4194-814F-21B505BF032F}"/>
              </a:ext>
            </a:extLst>
          </p:cNvPr>
          <p:cNvSpPr txBox="1">
            <a:spLocks noChangeArrowheads="1"/>
          </p:cNvSpPr>
          <p:nvPr/>
        </p:nvSpPr>
        <p:spPr bwMode="auto">
          <a:xfrm>
            <a:off x="4473665"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endParaRPr lang="en-US" altLang="en-US" sz="1800" i="1" dirty="0"/>
          </a:p>
        </p:txBody>
      </p:sp>
    </p:spTree>
    <p:extLst>
      <p:ext uri="{BB962C8B-B14F-4D97-AF65-F5344CB8AC3E}">
        <p14:creationId xmlns:p14="http://schemas.microsoft.com/office/powerpoint/2010/main" val="91307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par>
                          <p:cTn id="11" fill="hold">
                            <p:stCondLst>
                              <p:cond delay="0"/>
                            </p:stCondLst>
                            <p:childTnLst>
                              <p:par>
                                <p:cTn id="12" presetID="1" presetClass="emph" presetSubtype="1" nodeType="afterEffect">
                                  <p:stCondLst>
                                    <p:cond delay="0"/>
                                  </p:stCondLst>
                                  <p:childTnLst>
                                    <p:set>
                                      <p:cBhvr>
                                        <p:cTn id="13" dur="indefinite"/>
                                        <p:tgtEl>
                                          <p:spTgt spid="66"/>
                                        </p:tgtEl>
                                        <p:attrNameLst>
                                          <p:attrName>fillcolor</p:attrName>
                                        </p:attrNameLst>
                                      </p:cBhvr>
                                      <p:to>
                                        <p:clrVal>
                                          <a:srgbClr val="00B050"/>
                                        </p:clrVal>
                                      </p:to>
                                    </p:set>
                                    <p:set>
                                      <p:cBhvr>
                                        <p:cTn id="14" dur="indefinite"/>
                                        <p:tgtEl>
                                          <p:spTgt spid="66"/>
                                        </p:tgtEl>
                                        <p:attrNameLst>
                                          <p:attrName>fill.type</p:attrName>
                                        </p:attrNameLst>
                                      </p:cBhvr>
                                      <p:to>
                                        <p:strVal val="solid"/>
                                      </p:to>
                                    </p:set>
                                    <p:set>
                                      <p:cBhvr>
                                        <p:cTn id="15" dur="indefinite"/>
                                        <p:tgtEl>
                                          <p:spTgt spid="66"/>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nodeType="clickEffect">
                                  <p:stCondLst>
                                    <p:cond delay="0"/>
                                  </p:stCondLst>
                                  <p:iterate type="lt">
                                    <p:tmPct val="25000"/>
                                  </p:iterate>
                                  <p:childTnLst>
                                    <p:set>
                                      <p:cBhvr>
                                        <p:cTn id="19" dur="1" fill="hold">
                                          <p:stCondLst>
                                            <p:cond delay="0"/>
                                          </p:stCondLst>
                                        </p:cTn>
                                        <p:tgtEl>
                                          <p:spTgt spid="65">
                                            <p:txEl>
                                              <p:pRg st="1" end="1"/>
                                            </p:txEl>
                                          </p:spTgt>
                                        </p:tgtEl>
                                        <p:attrNameLst>
                                          <p:attrName>style.visibility</p:attrName>
                                        </p:attrNameLst>
                                      </p:cBhvr>
                                      <p:to>
                                        <p:strVal val="visible"/>
                                      </p:to>
                                    </p:set>
                                    <p:anim calcmode="discrete" valueType="clr">
                                      <p:cBhvr override="childStyle">
                                        <p:cTn id="20" dur="50"/>
                                        <p:tgtEl>
                                          <p:spTgt spid="65">
                                            <p:txEl>
                                              <p:pRg st="1" end="1"/>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1" dur="50"/>
                                        <p:tgtEl>
                                          <p:spTgt spid="65">
                                            <p:txEl>
                                              <p:pRg st="1" end="1"/>
                                            </p:txEl>
                                          </p:spTgt>
                                        </p:tgtEl>
                                        <p:attrNameLst>
                                          <p:attrName>fillcolor</p:attrName>
                                        </p:attrNameLst>
                                      </p:cBhvr>
                                      <p:tavLst>
                                        <p:tav tm="0">
                                          <p:val>
                                            <p:clrVal>
                                              <a:schemeClr val="accent2"/>
                                            </p:clrVal>
                                          </p:val>
                                        </p:tav>
                                        <p:tav tm="50000">
                                          <p:val>
                                            <p:clrVal>
                                              <a:schemeClr val="hlink"/>
                                            </p:clrVal>
                                          </p:val>
                                        </p:tav>
                                      </p:tavLst>
                                    </p:anim>
                                    <p:set>
                                      <p:cBhvr>
                                        <p:cTn id="22" dur="50"/>
                                        <p:tgtEl>
                                          <p:spTgt spid="65">
                                            <p:txEl>
                                              <p:pRg st="1" end="1"/>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1" nodeType="clickEffect">
                                  <p:stCondLst>
                                    <p:cond delay="0"/>
                                  </p:stCondLst>
                                  <p:childTnLst>
                                    <p:set>
                                      <p:cBhvr override="childStyle">
                                        <p:cTn id="26" dur="indefinite"/>
                                        <p:tgtEl>
                                          <p:spTgt spid="76">
                                            <p:txEl>
                                              <p:pRg st="0" end="0"/>
                                            </p:txEl>
                                          </p:spTgt>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68"/>
                                        </p:tgtEl>
                                        <p:attrNameLst>
                                          <p:attrName>stroke.color</p:attrName>
                                        </p:attrNameLst>
                                      </p:cBhvr>
                                      <p:to>
                                        <p:clrVal>
                                          <a:srgbClr val="FF0000"/>
                                        </p:clrVal>
                                      </p:to>
                                    </p:set>
                                    <p:set>
                                      <p:cBhvr>
                                        <p:cTn id="31" dur="indefinite"/>
                                        <p:tgtEl>
                                          <p:spTgt spid="68"/>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nodeType="clickEffect">
                                  <p:stCondLst>
                                    <p:cond delay="0"/>
                                  </p:stCondLst>
                                  <p:iterate type="lt">
                                    <p:tmPct val="25000"/>
                                  </p:iterate>
                                  <p:childTnLst>
                                    <p:set>
                                      <p:cBhvr>
                                        <p:cTn id="42" dur="1" fill="hold">
                                          <p:stCondLst>
                                            <p:cond delay="0"/>
                                          </p:stCondLst>
                                        </p:cTn>
                                        <p:tgtEl>
                                          <p:spTgt spid="65">
                                            <p:txEl>
                                              <p:pRg st="2" end="2"/>
                                            </p:txEl>
                                          </p:spTgt>
                                        </p:tgtEl>
                                        <p:attrNameLst>
                                          <p:attrName>style.visibility</p:attrName>
                                        </p:attrNameLst>
                                      </p:cBhvr>
                                      <p:to>
                                        <p:strVal val="visible"/>
                                      </p:to>
                                    </p:set>
                                    <p:anim calcmode="discrete" valueType="clr">
                                      <p:cBhvr override="childStyle">
                                        <p:cTn id="43" dur="50"/>
                                        <p:tgtEl>
                                          <p:spTgt spid="65">
                                            <p:txEl>
                                              <p:pRg st="2" end="2"/>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44" dur="50"/>
                                        <p:tgtEl>
                                          <p:spTgt spid="65">
                                            <p:txEl>
                                              <p:pRg st="2" end="2"/>
                                            </p:txEl>
                                          </p:spTgt>
                                        </p:tgtEl>
                                        <p:attrNameLst>
                                          <p:attrName>fillcolor</p:attrName>
                                        </p:attrNameLst>
                                      </p:cBhvr>
                                      <p:tavLst>
                                        <p:tav tm="0">
                                          <p:val>
                                            <p:clrVal>
                                              <a:schemeClr val="accent2"/>
                                            </p:clrVal>
                                          </p:val>
                                        </p:tav>
                                        <p:tav tm="50000">
                                          <p:val>
                                            <p:clrVal>
                                              <a:schemeClr val="hlink"/>
                                            </p:clrVal>
                                          </p:val>
                                        </p:tav>
                                      </p:tavLst>
                                    </p:anim>
                                    <p:set>
                                      <p:cBhvr>
                                        <p:cTn id="45" dur="50"/>
                                        <p:tgtEl>
                                          <p:spTgt spid="65">
                                            <p:txEl>
                                              <p:pRg st="2" end="2"/>
                                            </p:txEl>
                                          </p:spTgt>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76">
                                            <p:txEl>
                                              <p:pRg st="0" end="0"/>
                                            </p:txEl>
                                          </p:spTgt>
                                        </p:tgtEl>
                                        <p:attrNameLst>
                                          <p:attrName>style.color</p:attrName>
                                        </p:attrNameLst>
                                      </p:cBhvr>
                                      <p:to>
                                        <p:clrVal>
                                          <a:srgbClr val="000000"/>
                                        </p:clrVal>
                                      </p:to>
                                    </p:set>
                                  </p:childTnLst>
                                </p:cTn>
                              </p:par>
                              <p:par>
                                <p:cTn id="50" presetID="3" presetClass="emph" presetSubtype="1" nodeType="withEffect">
                                  <p:stCondLst>
                                    <p:cond delay="0"/>
                                  </p:stCondLst>
                                  <p:childTnLst>
                                    <p:set>
                                      <p:cBhvr override="childStyle">
                                        <p:cTn id="51" dur="indefinite"/>
                                        <p:tgtEl>
                                          <p:spTgt spid="123">
                                            <p:txEl>
                                              <p:pRg st="0" end="0"/>
                                            </p:txEl>
                                          </p:spTgt>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13"/>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mph" presetSubtype="1" nodeType="clickEffect">
                                  <p:stCondLst>
                                    <p:cond delay="0"/>
                                  </p:stCondLst>
                                  <p:childTnLst>
                                    <p:set>
                                      <p:cBhvr override="childStyle">
                                        <p:cTn id="62" dur="indefinite"/>
                                        <p:tgtEl>
                                          <p:spTgt spid="77">
                                            <p:txEl>
                                              <p:pRg st="0" end="0"/>
                                            </p:txEl>
                                          </p:spTgt>
                                        </p:tgtEl>
                                        <p:attrNameLst>
                                          <p:attrName>style.color</p:attrName>
                                        </p:attrNameLst>
                                      </p:cBhvr>
                                      <p:to>
                                        <p:clrVal>
                                          <a:srgbClr val="0E57C4"/>
                                        </p:clrVal>
                                      </p:to>
                                    </p:set>
                                  </p:childTnLst>
                                </p:cTn>
                              </p:par>
                            </p:childTnLst>
                          </p:cTn>
                        </p:par>
                      </p:childTnLst>
                    </p:cTn>
                  </p:par>
                  <p:par>
                    <p:cTn id="63" fill="hold">
                      <p:stCondLst>
                        <p:cond delay="indefinite"/>
                      </p:stCondLst>
                      <p:childTnLst>
                        <p:par>
                          <p:cTn id="64" fill="hold">
                            <p:stCondLst>
                              <p:cond delay="0"/>
                            </p:stCondLst>
                            <p:childTnLst>
                              <p:par>
                                <p:cTn id="65" presetID="7" presetClass="emph" presetSubtype="1" nodeType="clickEffect">
                                  <p:stCondLst>
                                    <p:cond delay="0"/>
                                  </p:stCondLst>
                                  <p:childTnLst>
                                    <p:set>
                                      <p:cBhvr>
                                        <p:cTn id="66" dur="indefinite"/>
                                        <p:tgtEl>
                                          <p:spTgt spid="72"/>
                                        </p:tgtEl>
                                        <p:attrNameLst>
                                          <p:attrName>stroke.color</p:attrName>
                                        </p:attrNameLst>
                                      </p:cBhvr>
                                      <p:to>
                                        <p:clrVal>
                                          <a:srgbClr val="0E57C4"/>
                                        </p:clrVal>
                                      </p:to>
                                    </p:set>
                                    <p:set>
                                      <p:cBhvr>
                                        <p:cTn id="67" dur="indefinite"/>
                                        <p:tgtEl>
                                          <p:spTgt spid="72"/>
                                        </p:tgtEl>
                                        <p:attrNameLst>
                                          <p:attrName>stroke.on</p:attrName>
                                        </p:attrNameLst>
                                      </p:cBhvr>
                                      <p:to>
                                        <p:strVal val="true"/>
                                      </p:to>
                                    </p:set>
                                  </p:childTnLst>
                                </p:cTn>
                              </p:par>
                            </p:childTnLst>
                          </p:cTn>
                        </p:par>
                        <p:par>
                          <p:cTn id="68" fill="hold">
                            <p:stCondLst>
                              <p:cond delay="0"/>
                            </p:stCondLst>
                            <p:childTnLst>
                              <p:par>
                                <p:cTn id="69" presetID="1" presetClass="emph" presetSubtype="1" nodeType="afterEffect">
                                  <p:stCondLst>
                                    <p:cond delay="0"/>
                                  </p:stCondLst>
                                  <p:childTnLst>
                                    <p:set>
                                      <p:cBhvr>
                                        <p:cTn id="70" dur="indefinite"/>
                                        <p:tgtEl>
                                          <p:spTgt spid="69"/>
                                        </p:tgtEl>
                                        <p:attrNameLst>
                                          <p:attrName>fillcolor</p:attrName>
                                        </p:attrNameLst>
                                      </p:cBhvr>
                                      <p:to>
                                        <p:clrVal>
                                          <a:srgbClr val="0070C0"/>
                                        </p:clrVal>
                                      </p:to>
                                    </p:set>
                                    <p:set>
                                      <p:cBhvr>
                                        <p:cTn id="71" dur="indefinite"/>
                                        <p:tgtEl>
                                          <p:spTgt spid="69"/>
                                        </p:tgtEl>
                                        <p:attrNameLst>
                                          <p:attrName>fill.type</p:attrName>
                                        </p:attrNameLst>
                                      </p:cBhvr>
                                      <p:to>
                                        <p:strVal val="solid"/>
                                      </p:to>
                                    </p:set>
                                    <p:set>
                                      <p:cBhvr>
                                        <p:cTn id="72" dur="indefinite"/>
                                        <p:tgtEl>
                                          <p:spTgt spid="69"/>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2"/>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8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mph" presetSubtype="1" grpId="1" nodeType="clickEffect">
                                  <p:stCondLst>
                                    <p:cond delay="0"/>
                                  </p:stCondLst>
                                  <p:childTnLst>
                                    <p:set>
                                      <p:cBhvr override="childStyle">
                                        <p:cTn id="83" dur="indefinite"/>
                                        <p:tgtEl>
                                          <p:spTgt spid="77">
                                            <p:txEl>
                                              <p:pRg st="0" end="0"/>
                                            </p:txEl>
                                          </p:spTgt>
                                        </p:tgtEl>
                                        <p:attrNameLst>
                                          <p:attrName>style.color</p:attrName>
                                        </p:attrNameLst>
                                      </p:cBhvr>
                                      <p:to>
                                        <p:clrVal>
                                          <a:srgbClr val="E68900"/>
                                        </p:clrVal>
                                      </p:to>
                                    </p:set>
                                  </p:childTnLst>
                                </p:cTn>
                              </p:par>
                            </p:childTnLst>
                          </p:cTn>
                        </p:par>
                      </p:childTnLst>
                    </p:cTn>
                  </p:par>
                  <p:par>
                    <p:cTn id="84" fill="hold">
                      <p:stCondLst>
                        <p:cond delay="indefinite"/>
                      </p:stCondLst>
                      <p:childTnLst>
                        <p:par>
                          <p:cTn id="85" fill="hold">
                            <p:stCondLst>
                              <p:cond delay="0"/>
                            </p:stCondLst>
                            <p:childTnLst>
                              <p:par>
                                <p:cTn id="86" presetID="7" presetClass="emph" presetSubtype="1" nodeType="clickEffect">
                                  <p:stCondLst>
                                    <p:cond delay="0"/>
                                  </p:stCondLst>
                                  <p:childTnLst>
                                    <p:set>
                                      <p:cBhvr>
                                        <p:cTn id="87" dur="indefinite"/>
                                        <p:tgtEl>
                                          <p:spTgt spid="72"/>
                                        </p:tgtEl>
                                        <p:attrNameLst>
                                          <p:attrName>stroke.color</p:attrName>
                                        </p:attrNameLst>
                                      </p:cBhvr>
                                      <p:to>
                                        <p:clrVal>
                                          <a:srgbClr val="E68900"/>
                                        </p:clrVal>
                                      </p:to>
                                    </p:set>
                                    <p:set>
                                      <p:cBhvr>
                                        <p:cTn id="88" dur="indefinite"/>
                                        <p:tgtEl>
                                          <p:spTgt spid="72"/>
                                        </p:tgtEl>
                                        <p:attrNameLst>
                                          <p:attrName>stroke.on</p:attrName>
                                        </p:attrNameLst>
                                      </p:cBhvr>
                                      <p:to>
                                        <p:strVal val="true"/>
                                      </p:to>
                                    </p:set>
                                  </p:childTnLst>
                                </p:cTn>
                              </p:par>
                            </p:childTnLst>
                          </p:cTn>
                        </p:par>
                        <p:par>
                          <p:cTn id="89" fill="hold">
                            <p:stCondLst>
                              <p:cond delay="0"/>
                            </p:stCondLst>
                            <p:childTnLst>
                              <p:par>
                                <p:cTn id="90" presetID="1" presetClass="emph" presetSubtype="1" nodeType="afterEffect">
                                  <p:stCondLst>
                                    <p:cond delay="0"/>
                                  </p:stCondLst>
                                  <p:childTnLst>
                                    <p:set>
                                      <p:cBhvr>
                                        <p:cTn id="91" dur="indefinite"/>
                                        <p:tgtEl>
                                          <p:spTgt spid="69"/>
                                        </p:tgtEl>
                                        <p:attrNameLst>
                                          <p:attrName>fillcolor</p:attrName>
                                        </p:attrNameLst>
                                      </p:cBhvr>
                                      <p:to>
                                        <p:clrVal>
                                          <a:srgbClr val="FFFFFF"/>
                                        </p:clrVal>
                                      </p:to>
                                    </p:set>
                                    <p:set>
                                      <p:cBhvr>
                                        <p:cTn id="92" dur="indefinite"/>
                                        <p:tgtEl>
                                          <p:spTgt spid="69"/>
                                        </p:tgtEl>
                                        <p:attrNameLst>
                                          <p:attrName>fill.type</p:attrName>
                                        </p:attrNameLst>
                                      </p:cBhvr>
                                      <p:to>
                                        <p:strVal val="solid"/>
                                      </p:to>
                                    </p:set>
                                    <p:set>
                                      <p:cBhvr>
                                        <p:cTn id="93" dur="indefinite"/>
                                        <p:tgtEl>
                                          <p:spTgt spid="69"/>
                                        </p:tgtEl>
                                        <p:attrNameLst>
                                          <p:attrName>fill.on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nodeType="clickEffect">
                                  <p:stCondLst>
                                    <p:cond delay="0"/>
                                  </p:stCondLst>
                                  <p:childTnLst>
                                    <p:set>
                                      <p:cBhvr override="childStyle">
                                        <p:cTn id="97" dur="indefinite"/>
                                        <p:tgtEl>
                                          <p:spTgt spid="78">
                                            <p:txEl>
                                              <p:pRg st="0" end="0"/>
                                            </p:txEl>
                                          </p:spTgt>
                                        </p:tgtEl>
                                        <p:attrNameLst>
                                          <p:attrName>style.color</p:attrName>
                                        </p:attrNameLst>
                                      </p:cBhvr>
                                      <p:to>
                                        <p:clrVal>
                                          <a:srgbClr val="E68900"/>
                                        </p:clrVal>
                                      </p:to>
                                    </p:set>
                                  </p:childTnLst>
                                </p:cTn>
                              </p:par>
                            </p:childTnLst>
                          </p:cTn>
                        </p:par>
                      </p:childTnLst>
                    </p:cTn>
                  </p:par>
                  <p:par>
                    <p:cTn id="98" fill="hold">
                      <p:stCondLst>
                        <p:cond delay="indefinite"/>
                      </p:stCondLst>
                      <p:childTnLst>
                        <p:par>
                          <p:cTn id="99" fill="hold">
                            <p:stCondLst>
                              <p:cond delay="0"/>
                            </p:stCondLst>
                            <p:childTnLst>
                              <p:par>
                                <p:cTn id="100" presetID="7" presetClass="emph" presetSubtype="1" nodeType="clickEffect">
                                  <p:stCondLst>
                                    <p:cond delay="0"/>
                                  </p:stCondLst>
                                  <p:childTnLst>
                                    <p:set>
                                      <p:cBhvr>
                                        <p:cTn id="101" dur="indefinite"/>
                                        <p:tgtEl>
                                          <p:spTgt spid="73"/>
                                        </p:tgtEl>
                                        <p:attrNameLst>
                                          <p:attrName>stroke.color</p:attrName>
                                        </p:attrNameLst>
                                      </p:cBhvr>
                                      <p:to>
                                        <p:clrVal>
                                          <a:srgbClr val="E68900"/>
                                        </p:clrVal>
                                      </p:to>
                                    </p:set>
                                    <p:set>
                                      <p:cBhvr>
                                        <p:cTn id="102" dur="indefinite"/>
                                        <p:tgtEl>
                                          <p:spTgt spid="73"/>
                                        </p:tgtEl>
                                        <p:attrNameLst>
                                          <p:attrName>stroke.on</p:attrName>
                                        </p:attrNameLst>
                                      </p:cBhvr>
                                      <p:to>
                                        <p:strVal val="true"/>
                                      </p:to>
                                    </p:set>
                                  </p:childTnLst>
                                </p:cTn>
                              </p:par>
                            </p:childTnLst>
                          </p:cTn>
                        </p:par>
                        <p:par>
                          <p:cTn id="103" fill="hold">
                            <p:stCondLst>
                              <p:cond delay="0"/>
                            </p:stCondLst>
                            <p:childTnLst>
                              <p:par>
                                <p:cTn id="104" presetID="1" presetClass="emph" presetSubtype="1" nodeType="afterEffect">
                                  <p:stCondLst>
                                    <p:cond delay="0"/>
                                  </p:stCondLst>
                                  <p:childTnLst>
                                    <p:set>
                                      <p:cBhvr>
                                        <p:cTn id="105" dur="indefinite"/>
                                        <p:tgtEl>
                                          <p:spTgt spid="70"/>
                                        </p:tgtEl>
                                        <p:attrNameLst>
                                          <p:attrName>fillcolor</p:attrName>
                                        </p:attrNameLst>
                                      </p:cBhvr>
                                      <p:to>
                                        <p:clrVal>
                                          <a:srgbClr val="E68900"/>
                                        </p:clrVal>
                                      </p:to>
                                    </p:set>
                                    <p:set>
                                      <p:cBhvr>
                                        <p:cTn id="106" dur="indefinite"/>
                                        <p:tgtEl>
                                          <p:spTgt spid="70"/>
                                        </p:tgtEl>
                                        <p:attrNameLst>
                                          <p:attrName>fill.type</p:attrName>
                                        </p:attrNameLst>
                                      </p:cBhvr>
                                      <p:to>
                                        <p:strVal val="solid"/>
                                      </p:to>
                                    </p:set>
                                    <p:set>
                                      <p:cBhvr>
                                        <p:cTn id="107" dur="indefinite"/>
                                        <p:tgtEl>
                                          <p:spTgt spid="70"/>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14"/>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10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68"/>
                                        </p:tgtEl>
                                        <p:attrNameLst>
                                          <p:attrName>stroke.color</p:attrName>
                                        </p:attrNameLst>
                                      </p:cBhvr>
                                      <p:to>
                                        <p:clrVal>
                                          <a:srgbClr val="000000"/>
                                        </p:clrVal>
                                      </p:to>
                                    </p:set>
                                    <p:set>
                                      <p:cBhvr>
                                        <p:cTn id="119" dur="indefinite"/>
                                        <p:tgtEl>
                                          <p:spTgt spid="68"/>
                                        </p:tgtEl>
                                        <p:attrNameLst>
                                          <p:attrName>stroke.on</p:attrName>
                                        </p:attrNameLst>
                                      </p:cBhvr>
                                      <p:to>
                                        <p:strVal val="true"/>
                                      </p:to>
                                    </p:set>
                                  </p:childTnLst>
                                </p:cTn>
                              </p:par>
                              <p:par>
                                <p:cTn id="120" presetID="7" presetClass="emph" presetSubtype="1" nodeType="withEffect">
                                  <p:stCondLst>
                                    <p:cond delay="0"/>
                                  </p:stCondLst>
                                  <p:childTnLst>
                                    <p:set>
                                      <p:cBhvr>
                                        <p:cTn id="121" dur="indefinite"/>
                                        <p:tgtEl>
                                          <p:spTgt spid="72"/>
                                        </p:tgtEl>
                                        <p:attrNameLst>
                                          <p:attrName>stroke.color</p:attrName>
                                        </p:attrNameLst>
                                      </p:cBhvr>
                                      <p:to>
                                        <p:clrVal>
                                          <a:srgbClr val="000000"/>
                                        </p:clrVal>
                                      </p:to>
                                    </p:set>
                                    <p:set>
                                      <p:cBhvr>
                                        <p:cTn id="122" dur="indefinite"/>
                                        <p:tgtEl>
                                          <p:spTgt spid="72"/>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73"/>
                                        </p:tgtEl>
                                        <p:attrNameLst>
                                          <p:attrName>stroke.color</p:attrName>
                                        </p:attrNameLst>
                                      </p:cBhvr>
                                      <p:to>
                                        <p:clrVal>
                                          <a:srgbClr val="000000"/>
                                        </p:clrVal>
                                      </p:to>
                                    </p:set>
                                    <p:set>
                                      <p:cBhvr>
                                        <p:cTn id="125" dur="indefinite"/>
                                        <p:tgtEl>
                                          <p:spTgt spid="73"/>
                                        </p:tgtEl>
                                        <p:attrNameLst>
                                          <p:attrName>stroke.on</p:attrName>
                                        </p:attrNameLst>
                                      </p:cBhvr>
                                      <p:to>
                                        <p:strVal val="true"/>
                                      </p:to>
                                    </p:set>
                                  </p:childTnLst>
                                </p:cTn>
                              </p:par>
                              <p:par>
                                <p:cTn id="126" presetID="1" presetClass="emph" presetSubtype="1" nodeType="withEffect">
                                  <p:stCondLst>
                                    <p:cond delay="0"/>
                                  </p:stCondLst>
                                  <p:childTnLst>
                                    <p:set>
                                      <p:cBhvr>
                                        <p:cTn id="127" dur="indefinite"/>
                                        <p:tgtEl>
                                          <p:spTgt spid="66"/>
                                        </p:tgtEl>
                                        <p:attrNameLst>
                                          <p:attrName>fillcolor</p:attrName>
                                        </p:attrNameLst>
                                      </p:cBhvr>
                                      <p:to>
                                        <p:clrVal>
                                          <a:srgbClr val="FFFFFF"/>
                                        </p:clrVal>
                                      </p:to>
                                    </p:set>
                                    <p:set>
                                      <p:cBhvr>
                                        <p:cTn id="128" dur="indefinite"/>
                                        <p:tgtEl>
                                          <p:spTgt spid="66"/>
                                        </p:tgtEl>
                                        <p:attrNameLst>
                                          <p:attrName>fill.type</p:attrName>
                                        </p:attrNameLst>
                                      </p:cBhvr>
                                      <p:to>
                                        <p:strVal val="solid"/>
                                      </p:to>
                                    </p:set>
                                    <p:set>
                                      <p:cBhvr>
                                        <p:cTn id="129" dur="indefinite"/>
                                        <p:tgtEl>
                                          <p:spTgt spid="66"/>
                                        </p:tgtEl>
                                        <p:attrNameLst>
                                          <p:attrName>fill.on</p:attrName>
                                        </p:attrNameLst>
                                      </p:cBhvr>
                                      <p:to>
                                        <p:strVal val="true"/>
                                      </p:to>
                                    </p:set>
                                  </p:childTnLst>
                                </p:cTn>
                              </p:par>
                              <p:par>
                                <p:cTn id="130" presetID="1" presetClass="emph" presetSubtype="1" nodeType="withEffect">
                                  <p:stCondLst>
                                    <p:cond delay="0"/>
                                  </p:stCondLst>
                                  <p:childTnLst>
                                    <p:set>
                                      <p:cBhvr>
                                        <p:cTn id="131" dur="indefinite"/>
                                        <p:tgtEl>
                                          <p:spTgt spid="70"/>
                                        </p:tgtEl>
                                        <p:attrNameLst>
                                          <p:attrName>fillcolor</p:attrName>
                                        </p:attrNameLst>
                                      </p:cBhvr>
                                      <p:to>
                                        <p:clrVal>
                                          <a:srgbClr val="FFFFFF"/>
                                        </p:clrVal>
                                      </p:to>
                                    </p:set>
                                    <p:set>
                                      <p:cBhvr>
                                        <p:cTn id="132" dur="indefinite"/>
                                        <p:tgtEl>
                                          <p:spTgt spid="70"/>
                                        </p:tgtEl>
                                        <p:attrNameLst>
                                          <p:attrName>fill.type</p:attrName>
                                        </p:attrNameLst>
                                      </p:cBhvr>
                                      <p:to>
                                        <p:strVal val="solid"/>
                                      </p:to>
                                    </p:set>
                                    <p:set>
                                      <p:cBhvr>
                                        <p:cTn id="133" dur="indefinite"/>
                                        <p:tgtEl>
                                          <p:spTgt spid="70"/>
                                        </p:tgtEl>
                                        <p:attrNameLst>
                                          <p:attrName>fill.on</p:attrName>
                                        </p:attrNameLst>
                                      </p:cBhvr>
                                      <p:to>
                                        <p:strVal val="true"/>
                                      </p:to>
                                    </p:set>
                                  </p:childTnLst>
                                </p:cTn>
                              </p:par>
                              <p:par>
                                <p:cTn id="134" presetID="3" presetClass="emph" presetSubtype="1" grpId="1" nodeType="withEffect">
                                  <p:stCondLst>
                                    <p:cond delay="0"/>
                                  </p:stCondLst>
                                  <p:childTnLst>
                                    <p:set>
                                      <p:cBhvr override="childStyle">
                                        <p:cTn id="135" dur="indefinite"/>
                                        <p:tgtEl>
                                          <p:spTgt spid="76">
                                            <p:txEl>
                                              <p:pRg st="0" end="0"/>
                                            </p:txEl>
                                          </p:spTgt>
                                        </p:tgtEl>
                                        <p:attrNameLst>
                                          <p:attrName>style.color</p:attrName>
                                        </p:attrNameLst>
                                      </p:cBhvr>
                                      <p:to>
                                        <p:clrVal>
                                          <a:srgbClr val="000000"/>
                                        </p:clrVal>
                                      </p:to>
                                    </p:set>
                                  </p:childTnLst>
                                </p:cTn>
                              </p:par>
                              <p:par>
                                <p:cTn id="136" presetID="3" presetClass="emph" presetSubtype="1" grpId="0" nodeType="withEffect">
                                  <p:stCondLst>
                                    <p:cond delay="0"/>
                                  </p:stCondLst>
                                  <p:childTnLst>
                                    <p:set>
                                      <p:cBhvr override="childStyle">
                                        <p:cTn id="137" dur="indefinite"/>
                                        <p:tgtEl>
                                          <p:spTgt spid="123">
                                            <p:txEl>
                                              <p:pRg st="0" end="0"/>
                                            </p:txEl>
                                          </p:spTgt>
                                        </p:tgtEl>
                                        <p:attrNameLst>
                                          <p:attrName>style.color</p:attrName>
                                        </p:attrNameLst>
                                      </p:cBhvr>
                                      <p:to>
                                        <p:clrVal>
                                          <a:srgbClr val="000000"/>
                                        </p:clrVal>
                                      </p:to>
                                    </p:set>
                                  </p:childTnLst>
                                </p:cTn>
                              </p:par>
                              <p:par>
                                <p:cTn id="138" presetID="3" presetClass="emph" presetSubtype="1" grpId="0" nodeType="withEffect">
                                  <p:stCondLst>
                                    <p:cond delay="0"/>
                                  </p:stCondLst>
                                  <p:childTnLst>
                                    <p:set>
                                      <p:cBhvr override="childStyle">
                                        <p:cTn id="139" dur="indefinite"/>
                                        <p:tgtEl>
                                          <p:spTgt spid="77">
                                            <p:txEl>
                                              <p:pRg st="0" end="0"/>
                                            </p:txEl>
                                          </p:spTgt>
                                        </p:tgtEl>
                                        <p:attrNameLst>
                                          <p:attrName>style.color</p:attrName>
                                        </p:attrNameLst>
                                      </p:cBhvr>
                                      <p:to>
                                        <p:clrVal>
                                          <a:srgbClr val="000000"/>
                                        </p:clrVal>
                                      </p:to>
                                    </p:set>
                                  </p:childTnLst>
                                </p:cTn>
                              </p:par>
                              <p:par>
                                <p:cTn id="140" presetID="3" presetClass="emph" presetSubtype="1" grpId="0" nodeType="withEffect">
                                  <p:stCondLst>
                                    <p:cond delay="0"/>
                                  </p:stCondLst>
                                  <p:childTnLst>
                                    <p:set>
                                      <p:cBhvr override="childStyle">
                                        <p:cTn id="141" dur="indefinite"/>
                                        <p:tgtEl>
                                          <p:spTgt spid="78">
                                            <p:txEl>
                                              <p:pRg st="0" end="0"/>
                                            </p:txEl>
                                          </p:spTgt>
                                        </p:tgtEl>
                                        <p:attrNameLst>
                                          <p:attrName>style.color</p:attrName>
                                        </p:attrNameLst>
                                      </p:cBhvr>
                                      <p:to>
                                        <p:clrVal>
                                          <a:srgbClr val="000000"/>
                                        </p:clrVal>
                                      </p:to>
                                    </p:set>
                                  </p:childTnLst>
                                </p:cTn>
                              </p:par>
                            </p:childTnLst>
                          </p:cTn>
                        </p:par>
                      </p:childTnLst>
                    </p:cTn>
                  </p:par>
                  <p:par>
                    <p:cTn id="142" fill="hold">
                      <p:stCondLst>
                        <p:cond delay="indefinite"/>
                      </p:stCondLst>
                      <p:childTnLst>
                        <p:par>
                          <p:cTn id="143" fill="hold">
                            <p:stCondLst>
                              <p:cond delay="0"/>
                            </p:stCondLst>
                            <p:childTnLst>
                              <p:par>
                                <p:cTn id="144" presetID="27" presetClass="entr" presetSubtype="0" fill="hold" nodeType="clickEffect">
                                  <p:stCondLst>
                                    <p:cond delay="0"/>
                                  </p:stCondLst>
                                  <p:iterate type="lt">
                                    <p:tmPct val="25000"/>
                                  </p:iterate>
                                  <p:childTnLst>
                                    <p:set>
                                      <p:cBhvr>
                                        <p:cTn id="145" dur="1" fill="hold">
                                          <p:stCondLst>
                                            <p:cond delay="0"/>
                                          </p:stCondLst>
                                        </p:cTn>
                                        <p:tgtEl>
                                          <p:spTgt spid="65">
                                            <p:txEl>
                                              <p:pRg st="3" end="3"/>
                                            </p:txEl>
                                          </p:spTgt>
                                        </p:tgtEl>
                                        <p:attrNameLst>
                                          <p:attrName>style.visibility</p:attrName>
                                        </p:attrNameLst>
                                      </p:cBhvr>
                                      <p:to>
                                        <p:strVal val="visible"/>
                                      </p:to>
                                    </p:set>
                                    <p:anim calcmode="discrete" valueType="clr">
                                      <p:cBhvr override="childStyle">
                                        <p:cTn id="146" dur="50"/>
                                        <p:tgtEl>
                                          <p:spTgt spid="65">
                                            <p:txEl>
                                              <p:pRg st="3" end="3"/>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47" dur="50"/>
                                        <p:tgtEl>
                                          <p:spTgt spid="65">
                                            <p:txEl>
                                              <p:pRg st="3" end="3"/>
                                            </p:txEl>
                                          </p:spTgt>
                                        </p:tgtEl>
                                        <p:attrNameLst>
                                          <p:attrName>fillcolor</p:attrName>
                                        </p:attrNameLst>
                                      </p:cBhvr>
                                      <p:tavLst>
                                        <p:tav tm="0">
                                          <p:val>
                                            <p:clrVal>
                                              <a:schemeClr val="accent2"/>
                                            </p:clrVal>
                                          </p:val>
                                        </p:tav>
                                        <p:tav tm="50000">
                                          <p:val>
                                            <p:clrVal>
                                              <a:schemeClr val="hlink"/>
                                            </p:clrVal>
                                          </p:val>
                                        </p:tav>
                                      </p:tavLst>
                                    </p:anim>
                                    <p:set>
                                      <p:cBhvr>
                                        <p:cTn id="148" dur="50"/>
                                        <p:tgtEl>
                                          <p:spTgt spid="65">
                                            <p:txEl>
                                              <p:pRg st="3" end="3"/>
                                            </p:txEl>
                                          </p:spTgt>
                                        </p:tgtEl>
                                        <p:attrNameLst>
                                          <p:attrName>fill.type</p:attrName>
                                        </p:attrNameLst>
                                      </p:cBhvr>
                                      <p:to>
                                        <p:strVal val="solid"/>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106"/>
                                        </p:tgtEl>
                                        <p:attrNameLst>
                                          <p:attrName>style.visibility</p:attrName>
                                        </p:attrNameLst>
                                      </p:cBhvr>
                                      <p:to>
                                        <p:strVal val="visible"/>
                                      </p:to>
                                    </p:set>
                                  </p:childTnLst>
                                </p:cTn>
                              </p:par>
                            </p:childTnLst>
                          </p:cTn>
                        </p:par>
                        <p:par>
                          <p:cTn id="153" fill="hold">
                            <p:stCondLst>
                              <p:cond delay="0"/>
                            </p:stCondLst>
                            <p:childTnLst>
                              <p:par>
                                <p:cTn id="154" presetID="1" presetClass="entr" presetSubtype="0" fill="hold" grpId="0" nodeType="afterEffect">
                                  <p:stCondLst>
                                    <p:cond delay="0"/>
                                  </p:stCondLst>
                                  <p:childTnLst>
                                    <p:set>
                                      <p:cBhvr>
                                        <p:cTn id="155" dur="1" fill="hold">
                                          <p:stCondLst>
                                            <p:cond delay="0"/>
                                          </p:stCondLst>
                                        </p:cTn>
                                        <p:tgtEl>
                                          <p:spTgt spid="86"/>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103"/>
                                        </p:tgtEl>
                                        <p:attrNameLst>
                                          <p:attrName>style.visibility</p:attrName>
                                        </p:attrNameLst>
                                      </p:cBhvr>
                                      <p:to>
                                        <p:strVal val="visible"/>
                                      </p:to>
                                    </p:set>
                                  </p:childTnLst>
                                </p:cTn>
                              </p:par>
                            </p:childTnLst>
                          </p:cTn>
                        </p:par>
                        <p:par>
                          <p:cTn id="160" fill="hold">
                            <p:stCondLst>
                              <p:cond delay="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7" presetClass="entr" presetSubtype="0" fill="hold" nodeType="clickEffect">
                                  <p:stCondLst>
                                    <p:cond delay="0"/>
                                  </p:stCondLst>
                                  <p:iterate type="lt">
                                    <p:tmPct val="25000"/>
                                  </p:iterate>
                                  <p:childTnLst>
                                    <p:set>
                                      <p:cBhvr>
                                        <p:cTn id="166" dur="1" fill="hold">
                                          <p:stCondLst>
                                            <p:cond delay="0"/>
                                          </p:stCondLst>
                                        </p:cTn>
                                        <p:tgtEl>
                                          <p:spTgt spid="65">
                                            <p:txEl>
                                              <p:pRg st="4" end="4"/>
                                            </p:txEl>
                                          </p:spTgt>
                                        </p:tgtEl>
                                        <p:attrNameLst>
                                          <p:attrName>style.visibility</p:attrName>
                                        </p:attrNameLst>
                                      </p:cBhvr>
                                      <p:to>
                                        <p:strVal val="visible"/>
                                      </p:to>
                                    </p:set>
                                    <p:anim calcmode="discrete" valueType="clr">
                                      <p:cBhvr override="childStyle">
                                        <p:cTn id="167" dur="50"/>
                                        <p:tgtEl>
                                          <p:spTgt spid="65">
                                            <p:txEl>
                                              <p:pRg st="4" end="4"/>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68" dur="50"/>
                                        <p:tgtEl>
                                          <p:spTgt spid="65">
                                            <p:txEl>
                                              <p:pRg st="4" end="4"/>
                                            </p:txEl>
                                          </p:spTgt>
                                        </p:tgtEl>
                                        <p:attrNameLst>
                                          <p:attrName>fillcolor</p:attrName>
                                        </p:attrNameLst>
                                      </p:cBhvr>
                                      <p:tavLst>
                                        <p:tav tm="0">
                                          <p:val>
                                            <p:clrVal>
                                              <a:schemeClr val="accent2"/>
                                            </p:clrVal>
                                          </p:val>
                                        </p:tav>
                                        <p:tav tm="50000">
                                          <p:val>
                                            <p:clrVal>
                                              <a:schemeClr val="hlink"/>
                                            </p:clrVal>
                                          </p:val>
                                        </p:tav>
                                      </p:tavLst>
                                    </p:anim>
                                    <p:set>
                                      <p:cBhvr>
                                        <p:cTn id="169" dur="50"/>
                                        <p:tgtEl>
                                          <p:spTgt spid="65">
                                            <p:txEl>
                                              <p:pRg st="4" end="4"/>
                                            </p:txEl>
                                          </p:spTgt>
                                        </p:tgtEl>
                                        <p:attrNameLst>
                                          <p:attrName>fill.type</p:attrName>
                                        </p:attrNameLst>
                                      </p:cBhvr>
                                      <p:to>
                                        <p:strVal val="solid"/>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0"/>
                                          </p:stCondLst>
                                        </p:cTn>
                                        <p:tgtEl>
                                          <p:spTgt spid="116"/>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0" nodeType="afterEffect">
                                  <p:stCondLst>
                                    <p:cond delay="0"/>
                                  </p:stCondLst>
                                  <p:childTnLst>
                                    <p:set>
                                      <p:cBhvr>
                                        <p:cTn id="176" dur="1" fill="hold">
                                          <p:stCondLst>
                                            <p:cond delay="0"/>
                                          </p:stCondLst>
                                        </p:cTn>
                                        <p:tgtEl>
                                          <p:spTgt spid="89"/>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107"/>
                                        </p:tgtEl>
                                        <p:attrNameLst>
                                          <p:attrName>style.visibility</p:attrName>
                                        </p:attrNameLst>
                                      </p:cBhvr>
                                      <p:to>
                                        <p:strVal val="visible"/>
                                      </p:to>
                                    </p:set>
                                  </p:childTnLst>
                                </p:cTn>
                              </p:par>
                            </p:childTnLst>
                          </p:cTn>
                        </p:par>
                        <p:par>
                          <p:cTn id="181" fill="hold">
                            <p:stCondLst>
                              <p:cond delay="0"/>
                            </p:stCondLst>
                            <p:childTnLst>
                              <p:par>
                                <p:cTn id="182" presetID="1" presetClass="entr" presetSubtype="0" fill="hold" grpId="0" nodeType="afterEffect">
                                  <p:stCondLst>
                                    <p:cond delay="0"/>
                                  </p:stCondLst>
                                  <p:childTnLst>
                                    <p:set>
                                      <p:cBhvr>
                                        <p:cTn id="183" dur="1" fill="hold">
                                          <p:stCondLst>
                                            <p:cond delay="0"/>
                                          </p:stCondLst>
                                        </p:cTn>
                                        <p:tgtEl>
                                          <p:spTgt spid="90"/>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119"/>
                                        </p:tgtEl>
                                        <p:attrNameLst>
                                          <p:attrName>style.visibility</p:attrName>
                                        </p:attrNameLst>
                                      </p:cBhvr>
                                      <p:to>
                                        <p:strVal val="visible"/>
                                      </p:to>
                                    </p:set>
                                  </p:childTnLst>
                                </p:cTn>
                              </p:par>
                            </p:childTnLst>
                          </p:cTn>
                        </p:par>
                        <p:par>
                          <p:cTn id="188" fill="hold">
                            <p:stCondLst>
                              <p:cond delay="0"/>
                            </p:stCondLst>
                            <p:childTnLst>
                              <p:par>
                                <p:cTn id="189" presetID="1" presetClass="entr" presetSubtype="0" fill="hold" grpId="0" nodeType="afterEffect">
                                  <p:stCondLst>
                                    <p:cond delay="0"/>
                                  </p:stCondLst>
                                  <p:childTnLst>
                                    <p:set>
                                      <p:cBhvr>
                                        <p:cTn id="190" dur="1" fill="hold">
                                          <p:stCondLst>
                                            <p:cond delay="0"/>
                                          </p:stCondLst>
                                        </p:cTn>
                                        <p:tgtEl>
                                          <p:spTgt spid="8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115"/>
                                        </p:tgtEl>
                                        <p:attrNameLst>
                                          <p:attrName>style.visibility</p:attrName>
                                        </p:attrNameLst>
                                      </p:cBhvr>
                                      <p:to>
                                        <p:strVal val="visible"/>
                                      </p:to>
                                    </p:set>
                                  </p:childTnLst>
                                </p:cTn>
                              </p:par>
                            </p:childTnLst>
                          </p:cTn>
                        </p:par>
                        <p:par>
                          <p:cTn id="195" fill="hold">
                            <p:stCondLst>
                              <p:cond delay="0"/>
                            </p:stCondLst>
                            <p:childTnLst>
                              <p:par>
                                <p:cTn id="196" presetID="1" presetClass="entr" presetSubtype="0" fill="hold" grpId="0" nodeType="afterEffect">
                                  <p:stCondLst>
                                    <p:cond delay="0"/>
                                  </p:stCondLst>
                                  <p:childTnLst>
                                    <p:set>
                                      <p:cBhvr>
                                        <p:cTn id="197" dur="1" fill="hold">
                                          <p:stCondLst>
                                            <p:cond delay="0"/>
                                          </p:stCondLst>
                                        </p:cTn>
                                        <p:tgtEl>
                                          <p:spTgt spid="92"/>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27" presetClass="entr" presetSubtype="0" fill="hold" nodeType="clickEffect">
                                  <p:stCondLst>
                                    <p:cond delay="0"/>
                                  </p:stCondLst>
                                  <p:iterate type="lt">
                                    <p:tmPct val="25000"/>
                                  </p:iterate>
                                  <p:childTnLst>
                                    <p:set>
                                      <p:cBhvr>
                                        <p:cTn id="201" dur="1" fill="hold">
                                          <p:stCondLst>
                                            <p:cond delay="0"/>
                                          </p:stCondLst>
                                        </p:cTn>
                                        <p:tgtEl>
                                          <p:spTgt spid="65">
                                            <p:txEl>
                                              <p:pRg st="5" end="5"/>
                                            </p:txEl>
                                          </p:spTgt>
                                        </p:tgtEl>
                                        <p:attrNameLst>
                                          <p:attrName>style.visibility</p:attrName>
                                        </p:attrNameLst>
                                      </p:cBhvr>
                                      <p:to>
                                        <p:strVal val="visible"/>
                                      </p:to>
                                    </p:set>
                                    <p:anim calcmode="discrete" valueType="clr">
                                      <p:cBhvr override="childStyle">
                                        <p:cTn id="202" dur="50"/>
                                        <p:tgtEl>
                                          <p:spTgt spid="65">
                                            <p:txEl>
                                              <p:pRg st="5" end="5"/>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03" dur="50"/>
                                        <p:tgtEl>
                                          <p:spTgt spid="65">
                                            <p:txEl>
                                              <p:pRg st="5" end="5"/>
                                            </p:txEl>
                                          </p:spTgt>
                                        </p:tgtEl>
                                        <p:attrNameLst>
                                          <p:attrName>fillcolor</p:attrName>
                                        </p:attrNameLst>
                                      </p:cBhvr>
                                      <p:tavLst>
                                        <p:tav tm="0">
                                          <p:val>
                                            <p:clrVal>
                                              <a:schemeClr val="accent2"/>
                                            </p:clrVal>
                                          </p:val>
                                        </p:tav>
                                        <p:tav tm="50000">
                                          <p:val>
                                            <p:clrVal>
                                              <a:schemeClr val="hlink"/>
                                            </p:clrVal>
                                          </p:val>
                                        </p:tav>
                                      </p:tavLst>
                                    </p:anim>
                                    <p:set>
                                      <p:cBhvr>
                                        <p:cTn id="204" dur="50"/>
                                        <p:tgtEl>
                                          <p:spTgt spid="65">
                                            <p:txEl>
                                              <p:pRg st="5" end="5"/>
                                            </p:txEl>
                                          </p:spTgt>
                                        </p:tgtEl>
                                        <p:attrNameLst>
                                          <p:attrName>fill.type</p:attrName>
                                        </p:attrNameLst>
                                      </p:cBhvr>
                                      <p:to>
                                        <p:strVal val="solid"/>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117"/>
                                        </p:tgtEl>
                                        <p:attrNameLst>
                                          <p:attrName>style.visibility</p:attrName>
                                        </p:attrNameLst>
                                      </p:cBhvr>
                                      <p:to>
                                        <p:strVal val="visible"/>
                                      </p:to>
                                    </p:set>
                                  </p:childTnLst>
                                </p:cTn>
                              </p:par>
                            </p:childTnLst>
                          </p:cTn>
                        </p:par>
                        <p:par>
                          <p:cTn id="209" fill="hold">
                            <p:stCondLst>
                              <p:cond delay="0"/>
                            </p:stCondLst>
                            <p:childTnLst>
                              <p:par>
                                <p:cTn id="210" presetID="1" presetClass="entr" presetSubtype="0" fill="hold" grpId="0" nodeType="afterEffect">
                                  <p:stCondLst>
                                    <p:cond delay="0"/>
                                  </p:stCondLst>
                                  <p:childTnLst>
                                    <p:set>
                                      <p:cBhvr>
                                        <p:cTn id="211" dur="1" fill="hold">
                                          <p:stCondLst>
                                            <p:cond delay="0"/>
                                          </p:stCondLst>
                                        </p:cTn>
                                        <p:tgtEl>
                                          <p:spTgt spid="95"/>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112"/>
                                        </p:tgtEl>
                                        <p:attrNameLst>
                                          <p:attrName>style.visibility</p:attrName>
                                        </p:attrNameLst>
                                      </p:cBhvr>
                                      <p:to>
                                        <p:strVal val="visible"/>
                                      </p:to>
                                    </p:set>
                                  </p:childTnLst>
                                </p:cTn>
                              </p:par>
                            </p:childTnLst>
                          </p:cTn>
                        </p:par>
                        <p:par>
                          <p:cTn id="216" fill="hold">
                            <p:stCondLst>
                              <p:cond delay="0"/>
                            </p:stCondLst>
                            <p:childTnLst>
                              <p:par>
                                <p:cTn id="217" presetID="1" presetClass="entr" presetSubtype="0" fill="hold" grpId="0" nodeType="afterEffect">
                                  <p:stCondLst>
                                    <p:cond delay="0"/>
                                  </p:stCondLst>
                                  <p:childTnLst>
                                    <p:set>
                                      <p:cBhvr>
                                        <p:cTn id="218" dur="1" fill="hold">
                                          <p:stCondLst>
                                            <p:cond delay="0"/>
                                          </p:stCondLst>
                                        </p:cTn>
                                        <p:tgtEl>
                                          <p:spTgt spid="93"/>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118"/>
                                        </p:tgtEl>
                                        <p:attrNameLst>
                                          <p:attrName>style.visibility</p:attrName>
                                        </p:attrNameLst>
                                      </p:cBhvr>
                                      <p:to>
                                        <p:strVal val="visible"/>
                                      </p:to>
                                    </p:set>
                                  </p:childTnLst>
                                </p:cTn>
                              </p:par>
                            </p:childTnLst>
                          </p:cTn>
                        </p:par>
                        <p:par>
                          <p:cTn id="223" fill="hold">
                            <p:stCondLst>
                              <p:cond delay="0"/>
                            </p:stCondLst>
                            <p:childTnLst>
                              <p:par>
                                <p:cTn id="224" presetID="1"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nodeType="clickEffect">
                                  <p:stCondLst>
                                    <p:cond delay="0"/>
                                  </p:stCondLst>
                                  <p:childTnLst>
                                    <p:set>
                                      <p:cBhvr>
                                        <p:cTn id="229" dur="1" fill="hold">
                                          <p:stCondLst>
                                            <p:cond delay="0"/>
                                          </p:stCondLst>
                                        </p:cTn>
                                        <p:tgtEl>
                                          <p:spTgt spid="104"/>
                                        </p:tgtEl>
                                        <p:attrNameLst>
                                          <p:attrName>style.visibility</p:attrName>
                                        </p:attrNameLst>
                                      </p:cBhvr>
                                      <p:to>
                                        <p:strVal val="visible"/>
                                      </p:to>
                                    </p:set>
                                  </p:childTnLst>
                                </p:cTn>
                              </p:par>
                            </p:childTnLst>
                          </p:cTn>
                        </p:par>
                        <p:par>
                          <p:cTn id="230" fill="hold">
                            <p:stCondLst>
                              <p:cond delay="0"/>
                            </p:stCondLst>
                            <p:childTnLst>
                              <p:par>
                                <p:cTn id="231" presetID="1" presetClass="entr" presetSubtype="0" fill="hold" grpId="0" nodeType="afterEffect">
                                  <p:stCondLst>
                                    <p:cond delay="0"/>
                                  </p:stCondLst>
                                  <p:childTnLst>
                                    <p:set>
                                      <p:cBhvr>
                                        <p:cTn id="232" dur="1" fill="hold">
                                          <p:stCondLst>
                                            <p:cond delay="0"/>
                                          </p:stCondLst>
                                        </p:cTn>
                                        <p:tgtEl>
                                          <p:spTgt spid="98"/>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108"/>
                                        </p:tgtEl>
                                        <p:attrNameLst>
                                          <p:attrName>style.visibility</p:attrName>
                                        </p:attrNameLst>
                                      </p:cBhvr>
                                      <p:to>
                                        <p:strVal val="visible"/>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85"/>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27" presetClass="entr" presetSubtype="0" fill="hold" nodeType="clickEffect">
                                  <p:stCondLst>
                                    <p:cond delay="0"/>
                                  </p:stCondLst>
                                  <p:iterate type="lt">
                                    <p:tmPct val="25000"/>
                                  </p:iterate>
                                  <p:childTnLst>
                                    <p:set>
                                      <p:cBhvr>
                                        <p:cTn id="243" dur="1" fill="hold">
                                          <p:stCondLst>
                                            <p:cond delay="0"/>
                                          </p:stCondLst>
                                        </p:cTn>
                                        <p:tgtEl>
                                          <p:spTgt spid="65">
                                            <p:txEl>
                                              <p:pRg st="7" end="7"/>
                                            </p:txEl>
                                          </p:spTgt>
                                        </p:tgtEl>
                                        <p:attrNameLst>
                                          <p:attrName>style.visibility</p:attrName>
                                        </p:attrNameLst>
                                      </p:cBhvr>
                                      <p:to>
                                        <p:strVal val="visible"/>
                                      </p:to>
                                    </p:set>
                                    <p:anim calcmode="discrete" valueType="clr">
                                      <p:cBhvr override="childStyle">
                                        <p:cTn id="244" dur="50"/>
                                        <p:tgtEl>
                                          <p:spTgt spid="65">
                                            <p:txEl>
                                              <p:pRg st="7" end="7"/>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45" dur="50"/>
                                        <p:tgtEl>
                                          <p:spTgt spid="65">
                                            <p:txEl>
                                              <p:pRg st="7" end="7"/>
                                            </p:txEl>
                                          </p:spTgt>
                                        </p:tgtEl>
                                        <p:attrNameLst>
                                          <p:attrName>fillcolor</p:attrName>
                                        </p:attrNameLst>
                                      </p:cBhvr>
                                      <p:tavLst>
                                        <p:tav tm="0">
                                          <p:val>
                                            <p:clrVal>
                                              <a:schemeClr val="accent2"/>
                                            </p:clrVal>
                                          </p:val>
                                        </p:tav>
                                        <p:tav tm="50000">
                                          <p:val>
                                            <p:clrVal>
                                              <a:schemeClr val="hlink"/>
                                            </p:clrVal>
                                          </p:val>
                                        </p:tav>
                                      </p:tavLst>
                                    </p:anim>
                                    <p:set>
                                      <p:cBhvr>
                                        <p:cTn id="246" dur="50"/>
                                        <p:tgtEl>
                                          <p:spTgt spid="65">
                                            <p:txEl>
                                              <p:pRg st="7" end="7"/>
                                            </p:txEl>
                                          </p:spTgt>
                                        </p:tgtEl>
                                        <p:attrNameLst>
                                          <p:attrName>fill.type</p:attrName>
                                        </p:attrNameLst>
                                      </p:cBhvr>
                                      <p:to>
                                        <p:strVal val="solid"/>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110"/>
                                        </p:tgtEl>
                                        <p:attrNameLst>
                                          <p:attrName>style.visibility</p:attrName>
                                        </p:attrNameLst>
                                      </p:cBhvr>
                                      <p:to>
                                        <p:strVal val="visible"/>
                                      </p:to>
                                    </p:set>
                                  </p:childTnLst>
                                </p:cTn>
                              </p:par>
                            </p:childTnLst>
                          </p:cTn>
                        </p:par>
                        <p:par>
                          <p:cTn id="251" fill="hold">
                            <p:stCondLst>
                              <p:cond delay="0"/>
                            </p:stCondLst>
                            <p:childTnLst>
                              <p:par>
                                <p:cTn id="252" presetID="1" presetClass="entr" presetSubtype="0" fill="hold" grpId="0" nodeType="afterEffect">
                                  <p:stCondLst>
                                    <p:cond delay="0"/>
                                  </p:stCondLst>
                                  <p:childTnLst>
                                    <p:set>
                                      <p:cBhvr>
                                        <p:cTn id="253" dur="1" fill="hold">
                                          <p:stCondLst>
                                            <p:cond delay="0"/>
                                          </p:stCondLst>
                                        </p:cTn>
                                        <p:tgtEl>
                                          <p:spTgt spid="96"/>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 presetClass="entr" presetSubtype="0" fill="hold" nodeType="clickEffect">
                                  <p:stCondLst>
                                    <p:cond delay="0"/>
                                  </p:stCondLst>
                                  <p:childTnLst>
                                    <p:set>
                                      <p:cBhvr>
                                        <p:cTn id="257" dur="1" fill="hold">
                                          <p:stCondLst>
                                            <p:cond delay="0"/>
                                          </p:stCondLst>
                                        </p:cTn>
                                        <p:tgtEl>
                                          <p:spTgt spid="111"/>
                                        </p:tgtEl>
                                        <p:attrNameLst>
                                          <p:attrName>style.visibility</p:attrName>
                                        </p:attrNameLst>
                                      </p:cBhvr>
                                      <p:to>
                                        <p:strVal val="visible"/>
                                      </p:to>
                                    </p:set>
                                  </p:childTnLst>
                                </p:cTn>
                              </p:par>
                            </p:childTnLst>
                          </p:cTn>
                        </p:par>
                        <p:par>
                          <p:cTn id="258" fill="hold">
                            <p:stCondLst>
                              <p:cond delay="0"/>
                            </p:stCondLst>
                            <p:childTnLst>
                              <p:par>
                                <p:cTn id="259" presetID="1" presetClass="entr" presetSubtype="0" fill="hold" grpId="0" nodeType="afterEffect">
                                  <p:stCondLst>
                                    <p:cond delay="0"/>
                                  </p:stCondLst>
                                  <p:childTnLst>
                                    <p:set>
                                      <p:cBhvr>
                                        <p:cTn id="260" dur="1" fill="hold">
                                          <p:stCondLst>
                                            <p:cond delay="0"/>
                                          </p:stCondLst>
                                        </p:cTn>
                                        <p:tgtEl>
                                          <p:spTgt spid="97"/>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nodeType="clickEffect">
                                  <p:stCondLst>
                                    <p:cond delay="0"/>
                                  </p:stCondLst>
                                  <p:childTnLst>
                                    <p:set>
                                      <p:cBhvr>
                                        <p:cTn id="264" dur="1" fill="hold">
                                          <p:stCondLst>
                                            <p:cond delay="0"/>
                                          </p:stCondLst>
                                        </p:cTn>
                                        <p:tgtEl>
                                          <p:spTgt spid="105"/>
                                        </p:tgtEl>
                                        <p:attrNameLst>
                                          <p:attrName>style.visibility</p:attrName>
                                        </p:attrNameLst>
                                      </p:cBhvr>
                                      <p:to>
                                        <p:strVal val="visible"/>
                                      </p:to>
                                    </p:set>
                                  </p:childTnLst>
                                </p:cTn>
                              </p:par>
                            </p:childTnLst>
                          </p:cTn>
                        </p:par>
                        <p:par>
                          <p:cTn id="265" fill="hold">
                            <p:stCondLst>
                              <p:cond delay="0"/>
                            </p:stCondLst>
                            <p:childTnLst>
                              <p:par>
                                <p:cTn id="266" presetID="1" presetClass="entr" presetSubtype="0" fill="hold" grpId="0" nodeType="afterEffect">
                                  <p:stCondLst>
                                    <p:cond delay="0"/>
                                  </p:stCondLst>
                                  <p:childTnLst>
                                    <p:set>
                                      <p:cBhvr>
                                        <p:cTn id="267" dur="1" fill="hold">
                                          <p:stCondLst>
                                            <p:cond delay="0"/>
                                          </p:stCondLst>
                                        </p:cTn>
                                        <p:tgtEl>
                                          <p:spTgt spid="120"/>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nodeType="clickEffect">
                                  <p:stCondLst>
                                    <p:cond delay="0"/>
                                  </p:stCondLst>
                                  <p:childTnLst>
                                    <p:set>
                                      <p:cBhvr>
                                        <p:cTn id="271" dur="1" fill="hold">
                                          <p:stCondLst>
                                            <p:cond delay="0"/>
                                          </p:stCondLst>
                                        </p:cTn>
                                        <p:tgtEl>
                                          <p:spTgt spid="109"/>
                                        </p:tgtEl>
                                        <p:attrNameLst>
                                          <p:attrName>style.visibility</p:attrName>
                                        </p:attrNameLst>
                                      </p:cBhvr>
                                      <p:to>
                                        <p:strVal val="visible"/>
                                      </p:to>
                                    </p:set>
                                  </p:childTnLst>
                                </p:cTn>
                              </p:par>
                            </p:childTnLst>
                          </p:cTn>
                        </p:par>
                        <p:par>
                          <p:cTn id="272" fill="hold">
                            <p:stCondLst>
                              <p:cond delay="0"/>
                            </p:stCondLst>
                            <p:childTnLst>
                              <p:par>
                                <p:cTn id="273" presetID="1" presetClass="entr" presetSubtype="0" fill="hold" grpId="0" nodeType="afterEffect">
                                  <p:stCondLst>
                                    <p:cond delay="0"/>
                                  </p:stCondLst>
                                  <p:childTnLst>
                                    <p:set>
                                      <p:cBhvr>
                                        <p:cTn id="274" dur="1" fill="hold">
                                          <p:stCondLst>
                                            <p:cond delay="0"/>
                                          </p:stCondLst>
                                        </p:cTn>
                                        <p:tgtEl>
                                          <p:spTgt spid="121"/>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xit" presetSubtype="0" fill="hold" grpId="1" nodeType="clickEffect">
                                  <p:stCondLst>
                                    <p:cond delay="0"/>
                                  </p:stCondLst>
                                  <p:childTnLst>
                                    <p:set>
                                      <p:cBhvr>
                                        <p:cTn id="278" dur="1" fill="hold">
                                          <p:stCondLst>
                                            <p:cond delay="0"/>
                                          </p:stCondLst>
                                        </p:cTn>
                                        <p:tgtEl>
                                          <p:spTgt spid="120"/>
                                        </p:tgtEl>
                                        <p:attrNameLst>
                                          <p:attrName>style.visibility</p:attrName>
                                        </p:attrNameLst>
                                      </p:cBhvr>
                                      <p:to>
                                        <p:strVal val="hidden"/>
                                      </p:to>
                                    </p:set>
                                  </p:childTnLst>
                                </p:cTn>
                              </p:par>
                              <p:par>
                                <p:cTn id="279" presetID="1" presetClass="entr" presetSubtype="0" fill="hold" grpId="0" nodeType="withEffect">
                                  <p:stCondLst>
                                    <p:cond delay="0"/>
                                  </p:stCondLst>
                                  <p:childTnLst>
                                    <p:set>
                                      <p:cBhvr>
                                        <p:cTn id="280" dur="1" fill="hold">
                                          <p:stCondLst>
                                            <p:cond delay="0"/>
                                          </p:stCondLst>
                                        </p:cTn>
                                        <p:tgtEl>
                                          <p:spTgt spid="99"/>
                                        </p:tgtEl>
                                        <p:attrNameLst>
                                          <p:attrName>style.visibility</p:attrName>
                                        </p:attrNameLst>
                                      </p:cBhvr>
                                      <p:to>
                                        <p:strVal val="visible"/>
                                      </p:to>
                                    </p:set>
                                  </p:childTnLst>
                                </p:cTn>
                              </p:par>
                            </p:childTnLst>
                          </p:cTn>
                        </p:par>
                        <p:par>
                          <p:cTn id="281" fill="hold">
                            <p:stCondLst>
                              <p:cond delay="0"/>
                            </p:stCondLst>
                            <p:childTnLst>
                              <p:par>
                                <p:cTn id="282" presetID="1" presetClass="exit" presetSubtype="0" fill="hold" grpId="1" nodeType="afterEffect">
                                  <p:stCondLst>
                                    <p:cond delay="0"/>
                                  </p:stCondLst>
                                  <p:childTnLst>
                                    <p:set>
                                      <p:cBhvr>
                                        <p:cTn id="283" dur="1" fill="hold">
                                          <p:stCondLst>
                                            <p:cond delay="0"/>
                                          </p:stCondLst>
                                        </p:cTn>
                                        <p:tgtEl>
                                          <p:spTgt spid="121"/>
                                        </p:tgtEl>
                                        <p:attrNameLst>
                                          <p:attrName>style.visibility</p:attrName>
                                        </p:attrNameLst>
                                      </p:cBhvr>
                                      <p:to>
                                        <p:strVal val="hidden"/>
                                      </p:to>
                                    </p:set>
                                  </p:childTnLst>
                                </p:cTn>
                              </p:par>
                              <p:par>
                                <p:cTn id="284" presetID="1" presetClass="entr" presetSubtype="0" fill="hold" grpId="0" nodeType="withEffect">
                                  <p:stCondLst>
                                    <p:cond delay="0"/>
                                  </p:stCondLst>
                                  <p:childTnLst>
                                    <p:set>
                                      <p:cBhvr>
                                        <p:cTn id="285"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allAtOnce"/>
      <p:bldP spid="76" grpId="1" build="allAtOnce"/>
      <p:bldP spid="77" grpId="0" build="allAtOnce"/>
      <p:bldP spid="77" grpId="1" build="allAtOnce"/>
      <p:bldP spid="78" grpId="0" build="allAtOnce"/>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20" grpId="0" animBg="1"/>
      <p:bldP spid="120" grpId="1" animBg="1"/>
      <p:bldP spid="121" grpId="0" animBg="1"/>
      <p:bldP spid="121" grpId="1" animBg="1"/>
      <p:bldP spid="123"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a:xfrm>
            <a:off x="0" y="2463772"/>
            <a:ext cx="4709160" cy="3467472"/>
          </a:xfrm>
        </p:spPr>
        <p:txBody>
          <a:bodyPr>
            <a:noAutofit/>
          </a:bodyPr>
          <a:lstStyle/>
          <a:p>
            <a:pPr eaLnBrk="1" hangingPunct="1">
              <a:spcBef>
                <a:spcPts val="0"/>
              </a:spcBef>
            </a:pPr>
            <a:r>
              <a:rPr lang="en-US" altLang="en-US" sz="2000" dirty="0"/>
              <a:t>Let, the above NFA </a:t>
            </a:r>
            <a:r>
              <a:rPr lang="en-US" altLang="en-US" sz="2000" i="1" dirty="0"/>
              <a:t>N</a:t>
            </a:r>
            <a:r>
              <a:rPr lang="en-US" altLang="en-US" sz="2000" baseline="-25000" dirty="0"/>
              <a:t>1</a:t>
            </a:r>
            <a:r>
              <a:rPr lang="en-US" altLang="en-US" sz="2000" dirty="0"/>
              <a:t> = (</a:t>
            </a:r>
            <a:r>
              <a:rPr lang="en-US" altLang="en-US" sz="2000" i="1" dirty="0"/>
              <a:t>Q</a:t>
            </a:r>
            <a:r>
              <a:rPr lang="en-US" altLang="en-US" sz="2000" baseline="-25000" dirty="0"/>
              <a:t>1</a:t>
            </a:r>
            <a:r>
              <a:rPr lang="en-US" altLang="en-US" sz="2000" dirty="0"/>
              <a:t>, </a:t>
            </a:r>
            <a:r>
              <a:rPr lang="el-GR" altLang="en-US" sz="2000" dirty="0">
                <a:cs typeface="Arial" panose="020B0604020202020204" pitchFamily="34" charset="0"/>
              </a:rPr>
              <a:t>Σ</a:t>
            </a:r>
            <a:r>
              <a:rPr lang="en-US" altLang="en-US" sz="2000" dirty="0">
                <a:cs typeface="Arial" panose="020B0604020202020204" pitchFamily="34" charset="0"/>
              </a:rPr>
              <a:t>, </a:t>
            </a: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t>). </a:t>
            </a:r>
          </a:p>
          <a:p>
            <a:pPr lvl="1" eaLnBrk="1" hangingPunct="1">
              <a:spcBef>
                <a:spcPts val="0"/>
              </a:spcBef>
            </a:pPr>
            <a:r>
              <a:rPr lang="en-US" altLang="en-US" sz="2000" i="1" dirty="0"/>
              <a:t>Q</a:t>
            </a:r>
            <a:r>
              <a:rPr lang="en-US" altLang="en-US" sz="2000" baseline="-25000" dirty="0"/>
              <a:t>1</a:t>
            </a:r>
            <a:r>
              <a:rPr lang="en-US" altLang="en-US" sz="2000" dirty="0"/>
              <a:t> = {</a:t>
            </a:r>
            <a:r>
              <a:rPr lang="en-US" altLang="en-US" sz="2000" i="1" dirty="0"/>
              <a:t>a</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a:t>
            </a:r>
            <a:r>
              <a:rPr lang="en-US" altLang="en-US" sz="2000" i="1" dirty="0"/>
              <a:t>a</a:t>
            </a:r>
            <a:r>
              <a:rPr lang="en-US" altLang="en-US" sz="2000" baseline="-25000" dirty="0"/>
              <a:t>3</a:t>
            </a:r>
            <a:r>
              <a:rPr lang="en-US" altLang="en-US" sz="2000" dirty="0"/>
              <a:t>, </a:t>
            </a:r>
            <a:r>
              <a:rPr lang="en-US" altLang="en-US" sz="2000" i="1" dirty="0"/>
              <a:t>a</a:t>
            </a:r>
            <a:r>
              <a:rPr lang="en-US" altLang="en-US" sz="2000" baseline="-25000" dirty="0"/>
              <a:t>4</a:t>
            </a:r>
            <a:r>
              <a:rPr lang="en-US" altLang="en-US" sz="2000" dirty="0"/>
              <a:t>}.</a:t>
            </a:r>
          </a:p>
          <a:p>
            <a:pPr lvl="1" eaLnBrk="1" hangingPunct="1">
              <a:spcBef>
                <a:spcPts val="0"/>
              </a:spcBef>
            </a:pPr>
            <a:r>
              <a:rPr lang="el-GR" altLang="en-US" sz="2000" dirty="0">
                <a:cs typeface="Arial" panose="020B0604020202020204" pitchFamily="34" charset="0"/>
              </a:rPr>
              <a:t>Σ</a:t>
            </a:r>
            <a:r>
              <a:rPr lang="en-US" altLang="en-US" sz="2000" dirty="0">
                <a:cs typeface="Arial" panose="020B0604020202020204" pitchFamily="34" charset="0"/>
              </a:rPr>
              <a:t> = {0, 1}.</a:t>
            </a:r>
          </a:p>
          <a:p>
            <a:pPr lvl="1">
              <a:spcBef>
                <a:spcPts val="0"/>
              </a:spcBef>
            </a:pPr>
            <a:r>
              <a:rPr lang="el-GR" altLang="en-US" sz="2000" i="1" u="sng" dirty="0">
                <a:cs typeface="Arial" panose="020B0604020202020204" pitchFamily="34" charset="0"/>
                <a:sym typeface="Symbol" panose="05050102010706020507" pitchFamily="18" charset="2"/>
              </a:rPr>
              <a:t></a:t>
            </a:r>
            <a:r>
              <a:rPr lang="en-US" altLang="en-US" sz="2000" u="sng" baseline="-25000" dirty="0"/>
              <a:t>1 </a:t>
            </a:r>
            <a:r>
              <a:rPr lang="en-US" altLang="en-US" sz="2000" u="sng" dirty="0">
                <a:cs typeface="Arial" panose="020B0604020202020204" pitchFamily="34" charset="0"/>
                <a:sym typeface="Symbol" panose="05050102010706020507" pitchFamily="18" charset="2"/>
              </a:rPr>
              <a:t>	|	 0		 1	 	 </a:t>
            </a:r>
            <a:r>
              <a:rPr lang="el-GR" altLang="en-US" sz="2000" i="1" u="sng" dirty="0">
                <a:cs typeface="Arial" panose="020B0604020202020204" pitchFamily="34" charset="0"/>
                <a:sym typeface="Symbol" panose="05050102010706020507" pitchFamily="18" charset="2"/>
              </a:rPr>
              <a:t></a:t>
            </a:r>
            <a:r>
              <a:rPr lang="en-US" altLang="en-US" sz="2000" i="1" u="sng"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lvl="1" eaLnBrk="1" hangingPunct="1">
              <a:spcBef>
                <a:spcPts val="0"/>
              </a:spcBef>
            </a:pP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is the start state.</a:t>
            </a:r>
          </a:p>
          <a:p>
            <a:pPr lvl="1" eaLnBrk="1" hangingPunct="1">
              <a:spcBef>
                <a:spcPts val="0"/>
              </a:spcBef>
            </a:pP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a:t>
            </a:r>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a:xfrm>
            <a:off x="19047" y="2093325"/>
            <a:ext cx="9105902" cy="344865"/>
          </a:xfrm>
        </p:spPr>
        <p:txBody>
          <a:bodyPr>
            <a:normAutofit fontScale="92500" lnSpcReduction="20000"/>
          </a:bodyPr>
          <a:lstStyle/>
          <a:p>
            <a:r>
              <a:rPr lang="en-US" b="1" dirty="0"/>
              <a:t>Formal Definition</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19047" y="779327"/>
            <a:ext cx="8427737" cy="1308553"/>
          </a:xfrm>
        </p:spPr>
      </p:pic>
      <p:sp>
        <p:nvSpPr>
          <p:cNvPr id="7" name="Content Placeholder 1">
            <a:extLst>
              <a:ext uri="{FF2B5EF4-FFF2-40B4-BE49-F238E27FC236}">
                <a16:creationId xmlns:a16="http://schemas.microsoft.com/office/drawing/2014/main" id="{EA4A226B-262C-4813-8F78-4FF8958F5753}"/>
              </a:ext>
            </a:extLst>
          </p:cNvPr>
          <p:cNvSpPr txBox="1">
            <a:spLocks/>
          </p:cNvSpPr>
          <p:nvPr/>
        </p:nvSpPr>
        <p:spPr>
          <a:xfrm>
            <a:off x="4571320" y="4338502"/>
            <a:ext cx="2362880" cy="222993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endParaRPr lang="en-US" altLang="en-US" sz="2200" dirty="0">
              <a:cs typeface="Arial" panose="020B0604020202020204" pitchFamily="34" charset="0"/>
              <a:sym typeface="Symbol" panose="05050102010706020507" pitchFamily="18" charset="2"/>
            </a:endParaRPr>
          </a:p>
        </p:txBody>
      </p:sp>
      <p:sp>
        <p:nvSpPr>
          <p:cNvPr id="6" name="Content Placeholder 1">
            <a:extLst>
              <a:ext uri="{FF2B5EF4-FFF2-40B4-BE49-F238E27FC236}">
                <a16:creationId xmlns:a16="http://schemas.microsoft.com/office/drawing/2014/main" id="{FAF4CB39-BB0D-40BF-B7FE-1EA20DF539E9}"/>
              </a:ext>
            </a:extLst>
          </p:cNvPr>
          <p:cNvSpPr txBox="1">
            <a:spLocks/>
          </p:cNvSpPr>
          <p:nvPr/>
        </p:nvSpPr>
        <p:spPr>
          <a:xfrm>
            <a:off x="7437121" y="3029776"/>
            <a:ext cx="1706880" cy="2225146"/>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0)</a:t>
            </a:r>
            <a:r>
              <a:rPr lang="en-US" altLang="en-US" sz="2000" b="1" dirty="0">
                <a:cs typeface="Arial" panose="020B0604020202020204" pitchFamily="34" charset="0"/>
                <a:sym typeface="Symbol" panose="05050102010706020507" pitchFamily="18" charset="2"/>
              </a:rPr>
              <a:t> =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r>
              <a:rPr lang="en-US" altLang="en-US" sz="2000" b="1" dirty="0">
                <a:cs typeface="Arial" panose="020B0604020202020204" pitchFamily="34" charset="0"/>
                <a:sym typeface="Symbol" panose="05050102010706020507" pitchFamily="18" charset="2"/>
              </a:rPr>
              <a:t> </a:t>
            </a:r>
          </a:p>
        </p:txBody>
      </p:sp>
      <p:sp>
        <p:nvSpPr>
          <p:cNvPr id="11" name="Content Placeholder 1">
            <a:extLst>
              <a:ext uri="{FF2B5EF4-FFF2-40B4-BE49-F238E27FC236}">
                <a16:creationId xmlns:a16="http://schemas.microsoft.com/office/drawing/2014/main" id="{2A2FBB6B-0CE2-4B11-AEB1-DFA32408DE4F}"/>
              </a:ext>
            </a:extLst>
          </p:cNvPr>
          <p:cNvSpPr txBox="1">
            <a:spLocks/>
          </p:cNvSpPr>
          <p:nvPr/>
        </p:nvSpPr>
        <p:spPr>
          <a:xfrm>
            <a:off x="5190993" y="2519498"/>
            <a:ext cx="3825919" cy="42448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spcBef>
                <a:spcPts val="0"/>
              </a:spcBef>
              <a:buNone/>
            </a:pP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in form </a:t>
            </a:r>
            <a:r>
              <a:rPr lang="el-GR" altLang="en-US" sz="2000" b="1" i="1" dirty="0">
                <a:solidFill>
                  <a:srgbClr val="FF0000"/>
                </a:solidFill>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b="1" i="1" dirty="0">
                <a:solidFill>
                  <a:srgbClr val="00B050"/>
                </a:solidFill>
                <a:cs typeface="Arial" panose="020B0604020202020204" pitchFamily="34" charset="0"/>
                <a:sym typeface="Symbol" panose="05050102010706020507" pitchFamily="18" charset="2"/>
              </a:rPr>
              <a:t>Q</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rPr>
              <a:t>Σ</a:t>
            </a:r>
            <a:r>
              <a:rPr lang="el-GR" altLang="en-US" sz="2000" b="1" i="1" baseline="-25000"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 </a:t>
            </a:r>
            <a:r>
              <a:rPr lang="el-GR" altLang="en-US" sz="2000"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2000" b="1" dirty="0">
                <a:solidFill>
                  <a:srgbClr val="0070C0"/>
                </a:solidFill>
                <a:cs typeface="Arial" panose="020B0604020202020204" pitchFamily="34" charset="0"/>
                <a:sym typeface="Symbol" panose="05050102010706020507" pitchFamily="18" charset="2"/>
              </a:rPr>
              <a:t>(</a:t>
            </a:r>
            <a:r>
              <a:rPr lang="en-US" altLang="en-US" sz="2000" b="1" i="1" dirty="0">
                <a:solidFill>
                  <a:srgbClr val="0070C0"/>
                </a:solidFill>
                <a:cs typeface="Arial" panose="020B0604020202020204" pitchFamily="34" charset="0"/>
                <a:sym typeface="Symbol" panose="05050102010706020507" pitchFamily="18" charset="2"/>
              </a:rPr>
              <a:t>Q</a:t>
            </a:r>
            <a:r>
              <a:rPr lang="en-US" altLang="en-US" sz="2000" b="1" dirty="0">
                <a:solidFill>
                  <a:srgbClr val="0070C0"/>
                </a:solidFill>
                <a:cs typeface="Arial" panose="020B0604020202020204" pitchFamily="34" charset="0"/>
                <a:sym typeface="Symbol" panose="05050102010706020507" pitchFamily="18" charset="2"/>
              </a:rPr>
              <a:t>)</a:t>
            </a:r>
          </a:p>
        </p:txBody>
      </p:sp>
      <p:sp>
        <p:nvSpPr>
          <p:cNvPr id="13" name="Content Placeholder 1">
            <a:extLst>
              <a:ext uri="{FF2B5EF4-FFF2-40B4-BE49-F238E27FC236}">
                <a16:creationId xmlns:a16="http://schemas.microsoft.com/office/drawing/2014/main" id="{6744501E-C967-4CCA-A702-95A1E4041478}"/>
              </a:ext>
            </a:extLst>
          </p:cNvPr>
          <p:cNvSpPr txBox="1">
            <a:spLocks/>
          </p:cNvSpPr>
          <p:nvPr/>
        </p:nvSpPr>
        <p:spPr>
          <a:xfrm>
            <a:off x="5190993" y="3029777"/>
            <a:ext cx="2195240" cy="2225146"/>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 a</a:t>
            </a:r>
            <a:r>
              <a:rPr lang="en-US" altLang="en-US" sz="2000" b="1" baseline="-25000" dirty="0">
                <a:solidFill>
                  <a:srgbClr val="0070C0"/>
                </a:solidFill>
                <a:cs typeface="Arial" panose="020B0604020202020204" pitchFamily="34" charset="0"/>
                <a:sym typeface="Symbol" panose="05050102010706020507" pitchFamily="18" charset="2"/>
              </a:rPr>
              <a:t>2</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 </a:t>
            </a:r>
          </a:p>
        </p:txBody>
      </p:sp>
      <p:sp>
        <p:nvSpPr>
          <p:cNvPr id="14" name="Content Placeholder 1">
            <a:extLst>
              <a:ext uri="{FF2B5EF4-FFF2-40B4-BE49-F238E27FC236}">
                <a16:creationId xmlns:a16="http://schemas.microsoft.com/office/drawing/2014/main" id="{8A4EF7D4-2034-4ADB-B030-07035591CE71}"/>
              </a:ext>
            </a:extLst>
          </p:cNvPr>
          <p:cNvSpPr txBox="1">
            <a:spLocks/>
          </p:cNvSpPr>
          <p:nvPr/>
        </p:nvSpPr>
        <p:spPr>
          <a:xfrm>
            <a:off x="17692" y="5593080"/>
            <a:ext cx="9105901" cy="1130023"/>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spcBef>
                <a:spcPts val="0"/>
              </a:spcBef>
              <a:buNone/>
            </a:pPr>
            <a:r>
              <a:rPr lang="en-US" altLang="en-US" sz="1800" b="1" i="1" dirty="0">
                <a:solidFill>
                  <a:srgbClr val="00B050"/>
                </a:solidFill>
                <a:cs typeface="Arial" panose="020B0604020202020204" pitchFamily="34" charset="0"/>
                <a:sym typeface="Symbol" panose="05050102010706020507" pitchFamily="18" charset="2"/>
              </a:rPr>
              <a:t>Q</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rPr>
              <a:t>Σ</a:t>
            </a:r>
            <a:r>
              <a:rPr lang="el-GR" altLang="en-US" sz="1800" b="1" i="1" baseline="-25000" dirty="0">
                <a:solidFill>
                  <a:srgbClr val="00B050"/>
                </a:solidFill>
                <a:cs typeface="Arial" panose="020B0604020202020204" pitchFamily="34" charset="0"/>
                <a:sym typeface="Symbol" panose="05050102010706020507" pitchFamily="18" charset="2"/>
              </a:rPr>
              <a:t> </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a:t>
            </a:r>
          </a:p>
          <a:p>
            <a:pPr marL="0" indent="0">
              <a:spcBef>
                <a:spcPts val="0"/>
              </a:spcBef>
              <a:buNone/>
            </a:pPr>
            <a:r>
              <a:rPr lang="en-US" altLang="en-US" sz="18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Q</a:t>
            </a:r>
            <a:r>
              <a:rPr lang="en-US" altLang="en-US" sz="1800" b="1" dirty="0">
                <a:solidFill>
                  <a:srgbClr val="0070C0"/>
                </a:solidFill>
                <a:cs typeface="Arial" panose="020B0604020202020204" pitchFamily="34" charset="0"/>
                <a:sym typeface="Symbol" panose="05050102010706020507" pitchFamily="18" charset="2"/>
              </a:rPr>
              <a:t>) = {</a:t>
            </a:r>
            <a:r>
              <a:rPr lang="en-US" altLang="en-US" sz="1800" b="1" i="1" dirty="0">
                <a:solidFill>
                  <a:srgbClr val="0070C0"/>
                </a:solidFill>
                <a:cs typeface="Arial" panose="020B0604020202020204" pitchFamily="34" charset="0"/>
                <a:sym typeface="Symbol" panose="05050102010706020507" pitchFamily="18" charset="2"/>
              </a:rPr>
              <a:t></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br>
              <a:rPr lang="en-US" altLang="en-US" sz="1800" b="1" dirty="0">
                <a:solidFill>
                  <a:srgbClr val="0070C0"/>
                </a:solidFill>
                <a:cs typeface="Arial" panose="020B0604020202020204" pitchFamily="34" charset="0"/>
                <a:sym typeface="Symbol" panose="05050102010706020507" pitchFamily="18" charset="2"/>
              </a:rPr>
            </a:b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 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280333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left)">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left)">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iterate type="lt">
                                    <p:tmAbs val="0"/>
                                  </p:iterate>
                                  <p:childTnLst>
                                    <p:set>
                                      <p:cBhvr>
                                        <p:cTn id="5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4">
                                            <p:txEl>
                                              <p:pRg st="0" end="0"/>
                                            </p:txEl>
                                          </p:spTgt>
                                        </p:tgtEl>
                                        <p:attrNameLst>
                                          <p:attrName>style.visibility</p:attrName>
                                        </p:attrNameLst>
                                      </p:cBhvr>
                                      <p:to>
                                        <p:strVal val="visible"/>
                                      </p:to>
                                    </p:set>
                                    <p:animEffect transition="in" filter="wipe(left)">
                                      <p:cBhvr>
                                        <p:cTn id="61" dur="500"/>
                                        <p:tgtEl>
                                          <p:spTgt spid="1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4">
                                            <p:txEl>
                                              <p:pRg st="1" end="1"/>
                                            </p:txEl>
                                          </p:spTgt>
                                        </p:tgtEl>
                                        <p:attrNameLst>
                                          <p:attrName>style.visibility</p:attrName>
                                        </p:attrNameLst>
                                      </p:cBhvr>
                                      <p:to>
                                        <p:strVal val="visible"/>
                                      </p:to>
                                    </p:set>
                                    <p:animEffect transition="in" filter="wipe(left)">
                                      <p:cBhvr>
                                        <p:cTn id="66" dur="500"/>
                                        <p:tgtEl>
                                          <p:spTgt spid="14">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3">
                                            <p:txEl>
                                              <p:pRg st="1" end="1"/>
                                            </p:txEl>
                                          </p:spTgt>
                                        </p:tgtEl>
                                        <p:attrNameLst>
                                          <p:attrName>style.visibility</p:attrName>
                                        </p:attrNameLst>
                                      </p:cBhvr>
                                      <p:to>
                                        <p:strVal val="visible"/>
                                      </p:to>
                                    </p:set>
                                    <p:animEffect transition="in" filter="wipe(left)">
                                      <p:cBhvr>
                                        <p:cTn id="76" dur="500"/>
                                        <p:tgtEl>
                                          <p:spTgt spid="13">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6">
                                            <p:txEl>
                                              <p:pRg st="0" end="0"/>
                                            </p:txEl>
                                          </p:spTgt>
                                        </p:tgtEl>
                                        <p:attrNameLst>
                                          <p:attrName>style.visibility</p:attrName>
                                        </p:attrNameLst>
                                      </p:cBhvr>
                                      <p:to>
                                        <p:strVal val="visible"/>
                                      </p:to>
                                    </p:set>
                                    <p:animEffect transition="in" filter="wipe(left)">
                                      <p:cBhvr>
                                        <p:cTn id="81" dur="500"/>
                                        <p:tgtEl>
                                          <p:spTgt spid="6">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6">
                                            <p:txEl>
                                              <p:pRg st="1" end="1"/>
                                            </p:txEl>
                                          </p:spTgt>
                                        </p:tgtEl>
                                        <p:attrNameLst>
                                          <p:attrName>style.visibility</p:attrName>
                                        </p:attrNameLst>
                                      </p:cBhvr>
                                      <p:to>
                                        <p:strVal val="visible"/>
                                      </p:to>
                                    </p:set>
                                    <p:animEffect transition="in" filter="wipe(left)">
                                      <p:cBhvr>
                                        <p:cTn id="86"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lstStyle/>
          <a:p>
            <a:pPr algn="r"/>
            <a:r>
              <a:rPr lang="en-US" b="1" dirty="0"/>
              <a:t>Example</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10" name="Picture Placeholder 9" descr="A close up of a clock&#10;&#10;Description automatically generated">
            <a:extLst>
              <a:ext uri="{FF2B5EF4-FFF2-40B4-BE49-F238E27FC236}">
                <a16:creationId xmlns:a16="http://schemas.microsoft.com/office/drawing/2014/main" id="{062E4C62-9D53-488A-BAEF-DBB32C04A30B}"/>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4128710" y="115116"/>
            <a:ext cx="3955837" cy="2814730"/>
          </a:xfrm>
        </p:spPr>
      </p:pic>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normAutofit fontScale="92500" lnSpcReduction="10000"/>
          </a:bodyPr>
          <a:lstStyle/>
          <a:p>
            <a:pPr eaLnBrk="1" hangingPunct="1"/>
            <a:r>
              <a:rPr lang="en-US" altLang="en-US" sz="2400" dirty="0"/>
              <a:t>Let, the above NFA </a:t>
            </a:r>
            <a:r>
              <a:rPr lang="en-US" altLang="en-US" sz="2400" i="1" dirty="0"/>
              <a:t>N</a:t>
            </a:r>
            <a:r>
              <a:rPr lang="en-US" altLang="en-US" sz="2400" baseline="-25000" dirty="0"/>
              <a:t>2</a:t>
            </a:r>
            <a:r>
              <a:rPr lang="en-US" altLang="en-US" sz="2400" dirty="0"/>
              <a:t> = (</a:t>
            </a:r>
            <a:r>
              <a:rPr lang="en-US" altLang="en-US" sz="2400" i="1" dirty="0"/>
              <a:t>Q</a:t>
            </a:r>
            <a:r>
              <a:rPr lang="en-US" altLang="en-US" sz="2400"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baseline="-25000" dirty="0"/>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b</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baseline="-25000" dirty="0"/>
              <a:t>2</a:t>
            </a:r>
            <a:r>
              <a:rPr lang="en-US" altLang="en-US" sz="2400" dirty="0"/>
              <a:t>). </a:t>
            </a:r>
          </a:p>
          <a:p>
            <a:pPr lvl="1" eaLnBrk="1" hangingPunct="1"/>
            <a:r>
              <a:rPr lang="en-US" altLang="en-US" sz="2100" i="1" dirty="0"/>
              <a:t>Q</a:t>
            </a:r>
            <a:r>
              <a:rPr lang="en-US" altLang="en-US" sz="2100" baseline="-25000" dirty="0"/>
              <a:t>2</a:t>
            </a:r>
            <a:r>
              <a:rPr lang="en-US" altLang="en-US" sz="2100" dirty="0"/>
              <a:t> = {</a:t>
            </a:r>
            <a:r>
              <a:rPr lang="en-US" altLang="en-US" sz="2100" i="1" dirty="0"/>
              <a:t>b</a:t>
            </a:r>
            <a:r>
              <a:rPr lang="en-US" altLang="en-US" sz="2100" baseline="-25000" dirty="0"/>
              <a:t>1</a:t>
            </a:r>
            <a:r>
              <a:rPr lang="en-US" altLang="en-US" sz="2100" dirty="0"/>
              <a:t>, </a:t>
            </a:r>
            <a:r>
              <a:rPr lang="en-US" altLang="en-US" sz="2100" i="1" dirty="0"/>
              <a:t>b</a:t>
            </a:r>
            <a:r>
              <a:rPr lang="en-US" altLang="en-US" sz="2100" baseline="-25000" dirty="0"/>
              <a:t>2</a:t>
            </a:r>
            <a:r>
              <a:rPr lang="en-US" altLang="en-US" sz="2100" dirty="0"/>
              <a:t>, </a:t>
            </a:r>
            <a:r>
              <a:rPr lang="en-US" altLang="en-US" sz="2100" i="1" dirty="0"/>
              <a:t>b</a:t>
            </a:r>
            <a:r>
              <a:rPr lang="en-US" altLang="en-US" sz="2100" baseline="-25000" dirty="0"/>
              <a:t>3</a:t>
            </a:r>
            <a:r>
              <a:rPr lang="en-US" altLang="en-US" sz="2100" dirty="0"/>
              <a:t>}.</a:t>
            </a:r>
          </a:p>
          <a:p>
            <a:pPr lvl="1" eaLnBrk="1" hangingPunct="1"/>
            <a:r>
              <a:rPr lang="el-GR" altLang="en-US" sz="2100" dirty="0">
                <a:cs typeface="Arial" panose="020B0604020202020204" pitchFamily="34" charset="0"/>
              </a:rPr>
              <a:t>Σ</a:t>
            </a:r>
            <a:r>
              <a:rPr lang="en-US" altLang="en-US" sz="2100" dirty="0">
                <a:cs typeface="Arial" panose="020B0604020202020204" pitchFamily="34" charset="0"/>
              </a:rPr>
              <a:t> = {0, 1}.</a:t>
            </a:r>
          </a:p>
          <a:p>
            <a:pPr lvl="1" eaLnBrk="1" hangingPunct="1"/>
            <a:r>
              <a:rPr lang="el-GR" altLang="en-US" sz="2100" i="1" dirty="0">
                <a:cs typeface="Arial" panose="020B0604020202020204" pitchFamily="34" charset="0"/>
                <a:sym typeface="Symbol" panose="05050102010706020507" pitchFamily="18" charset="2"/>
              </a:rPr>
              <a:t></a:t>
            </a:r>
            <a:r>
              <a:rPr lang="en-US" altLang="en-US" sz="2100" baseline="-25000" dirty="0"/>
              <a:t>2</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is given as – </a:t>
            </a:r>
            <a:br>
              <a:rPr lang="en-US" altLang="en-US" sz="2100" dirty="0">
                <a:cs typeface="Arial" panose="020B0604020202020204" pitchFamily="34" charset="0"/>
                <a:sym typeface="Symbol" panose="05050102010706020507" pitchFamily="18" charset="2"/>
              </a:rPr>
            </a:br>
            <a:r>
              <a:rPr lang="en-US" altLang="en-US" sz="2100" u="sng" dirty="0">
                <a:cs typeface="Arial" panose="020B0604020202020204" pitchFamily="34" charset="0"/>
                <a:sym typeface="Symbol" panose="05050102010706020507" pitchFamily="18" charset="2"/>
              </a:rPr>
              <a:t>	|	 0		 1	 	 </a:t>
            </a:r>
            <a:r>
              <a:rPr lang="el-GR" altLang="en-US" sz="2100" i="1" u="sng" dirty="0">
                <a:cs typeface="Arial" panose="020B0604020202020204" pitchFamily="34" charset="0"/>
                <a:sym typeface="Symbol" panose="05050102010706020507" pitchFamily="18" charset="2"/>
              </a:rPr>
              <a:t></a:t>
            </a:r>
            <a:r>
              <a:rPr lang="en-US" altLang="en-US" sz="2100" i="1" u="sng" dirty="0">
                <a:cs typeface="Arial" panose="020B0604020202020204" pitchFamily="34" charset="0"/>
                <a:sym typeface="Symbol" panose="05050102010706020507" pitchFamily="18" charset="2"/>
              </a:rPr>
              <a:t>	</a:t>
            </a:r>
            <a:br>
              <a:rPr lang="en-US" altLang="en-US" sz="2100" i="1" u="sng"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br>
              <a:rPr lang="en-US" altLang="en-US" sz="2100"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i="1" dirty="0">
                <a:cs typeface="Arial" panose="020B0604020202020204" pitchFamily="34" charset="0"/>
                <a:sym typeface="Symbol" panose="05050102010706020507" pitchFamily="18" charset="2"/>
              </a:rPr>
              <a:t>, 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br>
              <a:rPr lang="en-US" altLang="en-US" sz="2100"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p>
          <a:p>
            <a:pPr lvl="1" eaLnBrk="1" hangingPunct="1"/>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 is the start state.</a:t>
            </a:r>
          </a:p>
          <a:p>
            <a:pPr lvl="1" eaLnBrk="1" hangingPunct="1"/>
            <a:r>
              <a:rPr lang="en-US" altLang="en-US" sz="2100" i="1" dirty="0">
                <a:cs typeface="Arial" panose="020B0604020202020204" pitchFamily="34" charset="0"/>
                <a:sym typeface="Symbol" panose="05050102010706020507" pitchFamily="18" charset="2"/>
              </a:rPr>
              <a:t>F</a:t>
            </a:r>
            <a:r>
              <a:rPr lang="en-US" altLang="en-US" sz="2100" baseline="-25000" dirty="0"/>
              <a:t>2</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407034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F84C92-44D4-4265-BD37-08C85CE261F5}"/>
              </a:ext>
            </a:extLst>
          </p:cNvPr>
          <p:cNvSpPr>
            <a:spLocks noGrp="1"/>
          </p:cNvSpPr>
          <p:nvPr>
            <p:ph type="ftr" sz="quarter" idx="11"/>
          </p:nvPr>
        </p:nvSpPr>
        <p:spPr/>
        <p:txBody>
          <a:bodyPr/>
          <a:lstStyle/>
          <a:p>
            <a:r>
              <a:rPr lang="en-US"/>
              <a:t>CSC3113: Theory of Computation</a:t>
            </a:r>
          </a:p>
        </p:txBody>
      </p:sp>
      <p:sp>
        <p:nvSpPr>
          <p:cNvPr id="4" name="Subtitle 3">
            <a:extLst>
              <a:ext uri="{FF2B5EF4-FFF2-40B4-BE49-F238E27FC236}">
                <a16:creationId xmlns:a16="http://schemas.microsoft.com/office/drawing/2014/main" id="{1A52C3C7-0CEC-4D17-83FD-330A5EF1DBC2}"/>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661A5340-EA66-4E1C-ACFA-CD1E9B43D5E3}"/>
              </a:ext>
            </a:extLst>
          </p:cNvPr>
          <p:cNvSpPr>
            <a:spLocks noGrp="1"/>
          </p:cNvSpPr>
          <p:nvPr>
            <p:ph type="body" sz="quarter" idx="13"/>
          </p:nvPr>
        </p:nvSpPr>
        <p:spPr>
          <a:xfrm>
            <a:off x="896528" y="2804159"/>
            <a:ext cx="7585075" cy="2106057"/>
          </a:xfrm>
        </p:spPr>
        <p:txBody>
          <a:bodyPr/>
          <a:lstStyle/>
          <a:p>
            <a:pPr algn="ctr"/>
            <a:r>
              <a:rPr lang="en-US" dirty="0"/>
              <a:t>Practice NFA</a:t>
            </a:r>
          </a:p>
        </p:txBody>
      </p:sp>
    </p:spTree>
    <p:extLst>
      <p:ext uri="{BB962C8B-B14F-4D97-AF65-F5344CB8AC3E}">
        <p14:creationId xmlns:p14="http://schemas.microsoft.com/office/powerpoint/2010/main" val="2384780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004728" y="30862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371497" y="3374836"/>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395101" y="100687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057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566066" y="10328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81754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111114" y="61051"/>
            <a:ext cx="8324850" cy="1094509"/>
          </a:xfrm>
        </p:spPr>
        <p:txBody>
          <a:bodyPr/>
          <a:lstStyle/>
          <a:p>
            <a:pPr>
              <a:spcBef>
                <a:spcPts val="0"/>
              </a:spcBef>
            </a:pPr>
            <a:r>
              <a:rPr lang="en-US" sz="2400" cap="none" dirty="0"/>
              <a:t>B1 ={w : w is a binary string containing an odd number of 1s}.</a:t>
            </a:r>
          </a:p>
          <a:p>
            <a:pPr>
              <a:spcBef>
                <a:spcPts val="0"/>
              </a:spcBef>
            </a:pPr>
            <a:r>
              <a:rPr lang="en-US" sz="2400" cap="none" dirty="0"/>
              <a:t>B2 ={w : w is a binary string containing an even number of 0s}.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421699"/>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421699"/>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517849"/>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1846242"/>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270205"/>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870599"/>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336660"/>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336660"/>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0" y="1628595"/>
            <a:ext cx="718853"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1</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76195" y="289188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435471" y="498171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5837" y="280801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13101" y="273112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01717" y="3335288"/>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42246" y="3335288"/>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21412" y="3461786"/>
            <a:ext cx="654826" cy="60696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284758" y="374139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288360" y="2183794"/>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288360" y="2784188"/>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08710" y="3250249"/>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43664" y="3250249"/>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495146" y="3510564"/>
            <a:ext cx="776911"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2</a:t>
            </a:r>
          </a:p>
        </p:txBody>
      </p:sp>
      <p:sp>
        <p:nvSpPr>
          <p:cNvPr id="37" name="Oval 36">
            <a:extLst>
              <a:ext uri="{FF2B5EF4-FFF2-40B4-BE49-F238E27FC236}">
                <a16:creationId xmlns:a16="http://schemas.microsoft.com/office/drawing/2014/main" id="{1715345E-081B-4F5A-86C2-A907BF95018D}"/>
              </a:ext>
            </a:extLst>
          </p:cNvPr>
          <p:cNvSpPr/>
          <p:nvPr/>
        </p:nvSpPr>
        <p:spPr>
          <a:xfrm>
            <a:off x="2395101" y="3316369"/>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27858" y="3740912"/>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11479" y="3146291"/>
            <a:ext cx="12700" cy="588849"/>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23">
            <a:extLst>
              <a:ext uri="{FF2B5EF4-FFF2-40B4-BE49-F238E27FC236}">
                <a16:creationId xmlns:a16="http://schemas.microsoft.com/office/drawing/2014/main" id="{95A61337-95FB-424A-9373-B3DADE9F018D}"/>
              </a:ext>
            </a:extLst>
          </p:cNvPr>
          <p:cNvSpPr/>
          <p:nvPr/>
        </p:nvSpPr>
        <p:spPr>
          <a:xfrm>
            <a:off x="4499090" y="6457856"/>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1" name="Rectangle: Rounded Corners 24">
            <a:extLst>
              <a:ext uri="{FF2B5EF4-FFF2-40B4-BE49-F238E27FC236}">
                <a16:creationId xmlns:a16="http://schemas.microsoft.com/office/drawing/2014/main" id="{0F2AA83E-C660-644A-AA91-628BE68CD65F}"/>
              </a:ext>
            </a:extLst>
          </p:cNvPr>
          <p:cNvSpPr/>
          <p:nvPr/>
        </p:nvSpPr>
        <p:spPr>
          <a:xfrm>
            <a:off x="5971478" y="38659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2" name="Rectangle: Rounded Corners 25">
            <a:extLst>
              <a:ext uri="{FF2B5EF4-FFF2-40B4-BE49-F238E27FC236}">
                <a16:creationId xmlns:a16="http://schemas.microsoft.com/office/drawing/2014/main" id="{1C43F433-2E6A-5C45-AD04-DAF1577477DC}"/>
              </a:ext>
            </a:extLst>
          </p:cNvPr>
          <p:cNvSpPr/>
          <p:nvPr/>
        </p:nvSpPr>
        <p:spPr>
          <a:xfrm>
            <a:off x="4414825" y="4798015"/>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3" name="Oval 42">
            <a:extLst>
              <a:ext uri="{FF2B5EF4-FFF2-40B4-BE49-F238E27FC236}">
                <a16:creationId xmlns:a16="http://schemas.microsoft.com/office/drawing/2014/main" id="{E1630B3C-9120-6C49-8202-523A7BF289E9}"/>
              </a:ext>
            </a:extLst>
          </p:cNvPr>
          <p:cNvSpPr/>
          <p:nvPr/>
        </p:nvSpPr>
        <p:spPr>
          <a:xfrm>
            <a:off x="2803441" y="5402174"/>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44" name="Oval 43">
            <a:extLst>
              <a:ext uri="{FF2B5EF4-FFF2-40B4-BE49-F238E27FC236}">
                <a16:creationId xmlns:a16="http://schemas.microsoft.com/office/drawing/2014/main" id="{FD4FC25A-D83F-8141-9A73-1EA957050352}"/>
              </a:ext>
            </a:extLst>
          </p:cNvPr>
          <p:cNvSpPr/>
          <p:nvPr/>
        </p:nvSpPr>
        <p:spPr>
          <a:xfrm>
            <a:off x="5943970" y="5402174"/>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45" name="Oval 44">
            <a:extLst>
              <a:ext uri="{FF2B5EF4-FFF2-40B4-BE49-F238E27FC236}">
                <a16:creationId xmlns:a16="http://schemas.microsoft.com/office/drawing/2014/main" id="{A4C94761-87F0-BD44-9D73-874C7888C9AB}"/>
              </a:ext>
            </a:extLst>
          </p:cNvPr>
          <p:cNvSpPr/>
          <p:nvPr/>
        </p:nvSpPr>
        <p:spPr>
          <a:xfrm>
            <a:off x="2907717" y="5498324"/>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C392EA4C-0F68-7045-8259-A44915942B2F}"/>
              </a:ext>
            </a:extLst>
          </p:cNvPr>
          <p:cNvCxnSpPr>
            <a:endCxn id="43" idx="2"/>
          </p:cNvCxnSpPr>
          <p:nvPr/>
        </p:nvCxnSpPr>
        <p:spPr>
          <a:xfrm>
            <a:off x="1693098" y="5826717"/>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Connector: Curved 11">
            <a:extLst>
              <a:ext uri="{FF2B5EF4-FFF2-40B4-BE49-F238E27FC236}">
                <a16:creationId xmlns:a16="http://schemas.microsoft.com/office/drawing/2014/main" id="{B2E03278-24A8-B642-AD8B-E5DE8581C63E}"/>
              </a:ext>
            </a:extLst>
          </p:cNvPr>
          <p:cNvCxnSpPr>
            <a:stCxn id="43" idx="7"/>
            <a:endCxn id="44" idx="1"/>
          </p:cNvCxnSpPr>
          <p:nvPr/>
        </p:nvCxnSpPr>
        <p:spPr>
          <a:xfrm rot="5400000" flipH="1" flipV="1">
            <a:off x="4790084" y="425068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Connector: Curved 13">
            <a:extLst>
              <a:ext uri="{FF2B5EF4-FFF2-40B4-BE49-F238E27FC236}">
                <a16:creationId xmlns:a16="http://schemas.microsoft.com/office/drawing/2014/main" id="{1133F86A-D6A8-BD43-952A-CE0E41D7546A}"/>
              </a:ext>
            </a:extLst>
          </p:cNvPr>
          <p:cNvCxnSpPr>
            <a:stCxn id="44" idx="3"/>
            <a:endCxn id="43" idx="5"/>
          </p:cNvCxnSpPr>
          <p:nvPr/>
        </p:nvCxnSpPr>
        <p:spPr>
          <a:xfrm rot="5400000">
            <a:off x="4790084" y="4851074"/>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Connector: Curved 17">
            <a:extLst>
              <a:ext uri="{FF2B5EF4-FFF2-40B4-BE49-F238E27FC236}">
                <a16:creationId xmlns:a16="http://schemas.microsoft.com/office/drawing/2014/main" id="{62C4212E-98BF-BD48-B97D-8B5CA04C9985}"/>
              </a:ext>
            </a:extLst>
          </p:cNvPr>
          <p:cNvCxnSpPr>
            <a:cxnSpLocks/>
            <a:stCxn id="43" idx="1"/>
            <a:endCxn id="43" idx="0"/>
          </p:cNvCxnSpPr>
          <p:nvPr/>
        </p:nvCxnSpPr>
        <p:spPr>
          <a:xfrm rot="5400000" flipH="1" flipV="1">
            <a:off x="3010434" y="5317135"/>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0" name="Connector: Curved 20">
            <a:extLst>
              <a:ext uri="{FF2B5EF4-FFF2-40B4-BE49-F238E27FC236}">
                <a16:creationId xmlns:a16="http://schemas.microsoft.com/office/drawing/2014/main" id="{EB35C41D-17EB-734C-988D-FFE9F94CF118}"/>
              </a:ext>
            </a:extLst>
          </p:cNvPr>
          <p:cNvCxnSpPr>
            <a:stCxn id="44" idx="0"/>
            <a:endCxn id="44" idx="7"/>
          </p:cNvCxnSpPr>
          <p:nvPr/>
        </p:nvCxnSpPr>
        <p:spPr>
          <a:xfrm rot="16200000" flipH="1">
            <a:off x="6445388" y="5317135"/>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30AE81A3-1939-CA41-B79B-3D4A605CDC47}"/>
              </a:ext>
            </a:extLst>
          </p:cNvPr>
          <p:cNvSpPr txBox="1"/>
          <p:nvPr/>
        </p:nvSpPr>
        <p:spPr>
          <a:xfrm>
            <a:off x="628112" y="5609070"/>
            <a:ext cx="718853"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2</a:t>
            </a:r>
          </a:p>
        </p:txBody>
      </p:sp>
      <p:sp>
        <p:nvSpPr>
          <p:cNvPr id="52" name="Rectangle: Rounded Corners 25">
            <a:extLst>
              <a:ext uri="{FF2B5EF4-FFF2-40B4-BE49-F238E27FC236}">
                <a16:creationId xmlns:a16="http://schemas.microsoft.com/office/drawing/2014/main" id="{35EB3923-BC64-D14D-A2F0-313FB2D6BEF3}"/>
              </a:ext>
            </a:extLst>
          </p:cNvPr>
          <p:cNvSpPr/>
          <p:nvPr/>
        </p:nvSpPr>
        <p:spPr>
          <a:xfrm>
            <a:off x="2321868" y="508940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9" name="TextBox 8">
            <a:extLst>
              <a:ext uri="{FF2B5EF4-FFF2-40B4-BE49-F238E27FC236}">
                <a16:creationId xmlns:a16="http://schemas.microsoft.com/office/drawing/2014/main" id="{2D6303C1-9D0E-5C46-8B58-C8C37D0BB714}"/>
              </a:ext>
            </a:extLst>
          </p:cNvPr>
          <p:cNvSpPr txBox="1"/>
          <p:nvPr/>
        </p:nvSpPr>
        <p:spPr>
          <a:xfrm>
            <a:off x="1649186" y="4370522"/>
            <a:ext cx="494046" cy="400110"/>
          </a:xfrm>
          <a:prstGeom prst="rect">
            <a:avLst/>
          </a:prstGeom>
          <a:noFill/>
        </p:spPr>
        <p:txBody>
          <a:bodyPr wrap="none" rtlCol="0">
            <a:spAutoFit/>
          </a:bodyPr>
          <a:lstStyle/>
          <a:p>
            <a:r>
              <a:rPr lang="en-US" sz="2000" dirty="0">
                <a:highlight>
                  <a:srgbClr val="FFFF00"/>
                </a:highlight>
              </a:rPr>
              <a:t>OR</a:t>
            </a:r>
          </a:p>
        </p:txBody>
      </p: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51"/>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2" presetClass="entr" presetSubtype="8" fill="hold" nodeType="clickEffect">
                                  <p:stCondLst>
                                    <p:cond delay="0"/>
                                  </p:stCondLst>
                                  <p:childTnLst>
                                    <p:set>
                                      <p:cBhvr>
                                        <p:cTn id="140" dur="1" fill="hold">
                                          <p:stCondLst>
                                            <p:cond delay="0"/>
                                          </p:stCondLst>
                                        </p:cTn>
                                        <p:tgtEl>
                                          <p:spTgt spid="46"/>
                                        </p:tgtEl>
                                        <p:attrNameLst>
                                          <p:attrName>style.visibility</p:attrName>
                                        </p:attrNameLst>
                                      </p:cBhvr>
                                      <p:to>
                                        <p:strVal val="visible"/>
                                      </p:to>
                                    </p:set>
                                    <p:anim calcmode="lin" valueType="num">
                                      <p:cBhvr additive="base">
                                        <p:cTn id="141" dur="500" fill="hold"/>
                                        <p:tgtEl>
                                          <p:spTgt spid="46"/>
                                        </p:tgtEl>
                                        <p:attrNameLst>
                                          <p:attrName>ppt_x</p:attrName>
                                        </p:attrNameLst>
                                      </p:cBhvr>
                                      <p:tavLst>
                                        <p:tav tm="0">
                                          <p:val>
                                            <p:strVal val="0-#ppt_w/2"/>
                                          </p:val>
                                        </p:tav>
                                        <p:tav tm="100000">
                                          <p:val>
                                            <p:strVal val="#ppt_x"/>
                                          </p:val>
                                        </p:tav>
                                      </p:tavLst>
                                    </p:anim>
                                    <p:anim calcmode="lin" valueType="num">
                                      <p:cBhvr additive="base">
                                        <p:cTn id="142" dur="500" fill="hold"/>
                                        <p:tgtEl>
                                          <p:spTgt spid="46"/>
                                        </p:tgtEl>
                                        <p:attrNameLst>
                                          <p:attrName>ppt_y</p:attrName>
                                        </p:attrNameLst>
                                      </p:cBhvr>
                                      <p:tavLst>
                                        <p:tav tm="0">
                                          <p:val>
                                            <p:strVal val="#ppt_y"/>
                                          </p:val>
                                        </p:tav>
                                        <p:tav tm="100000">
                                          <p:val>
                                            <p:strVal val="#ppt_y"/>
                                          </p:val>
                                        </p:tav>
                                      </p:tavLst>
                                    </p:anim>
                                  </p:childTnLst>
                                </p:cTn>
                              </p:par>
                            </p:childTnLst>
                          </p:cTn>
                        </p:par>
                        <p:par>
                          <p:cTn id="143" fill="hold">
                            <p:stCondLst>
                              <p:cond delay="500"/>
                            </p:stCondLst>
                            <p:childTnLst>
                              <p:par>
                                <p:cTn id="144" presetID="22" presetClass="entr" presetSubtype="4" fill="hold" grpId="0" nodeType="afterEffect">
                                  <p:stCondLst>
                                    <p:cond delay="200"/>
                                  </p:stCondLst>
                                  <p:childTnLst>
                                    <p:set>
                                      <p:cBhvr>
                                        <p:cTn id="145" dur="1" fill="hold">
                                          <p:stCondLst>
                                            <p:cond delay="0"/>
                                          </p:stCondLst>
                                        </p:cTn>
                                        <p:tgtEl>
                                          <p:spTgt spid="43"/>
                                        </p:tgtEl>
                                        <p:attrNameLst>
                                          <p:attrName>style.visibility</p:attrName>
                                        </p:attrNameLst>
                                      </p:cBhvr>
                                      <p:to>
                                        <p:strVal val="visible"/>
                                      </p:to>
                                    </p:set>
                                    <p:animEffect transition="in" filter="wipe(down)">
                                      <p:cBhvr>
                                        <p:cTn id="146" dur="500"/>
                                        <p:tgtEl>
                                          <p:spTgt spid="43"/>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grpId="0" nodeType="clickEffect">
                                  <p:stCondLst>
                                    <p:cond delay="0"/>
                                  </p:stCondLst>
                                  <p:childTnLst>
                                    <p:set>
                                      <p:cBhvr>
                                        <p:cTn id="150" dur="1" fill="hold">
                                          <p:stCondLst>
                                            <p:cond delay="0"/>
                                          </p:stCondLst>
                                        </p:cTn>
                                        <p:tgtEl>
                                          <p:spTgt spid="44"/>
                                        </p:tgtEl>
                                        <p:attrNameLst>
                                          <p:attrName>style.visibility</p:attrName>
                                        </p:attrNameLst>
                                      </p:cBhvr>
                                      <p:to>
                                        <p:strVal val="visible"/>
                                      </p:to>
                                    </p:set>
                                    <p:animEffect transition="in" filter="wipe(down)">
                                      <p:cBhvr>
                                        <p:cTn id="151" dur="500"/>
                                        <p:tgtEl>
                                          <p:spTgt spid="44"/>
                                        </p:tgtEl>
                                      </p:cBhvr>
                                    </p:animEffect>
                                  </p:childTnLst>
                                </p:cTn>
                              </p:par>
                            </p:childTnLst>
                          </p:cTn>
                        </p:par>
                        <p:par>
                          <p:cTn id="152" fill="hold">
                            <p:stCondLst>
                              <p:cond delay="500"/>
                            </p:stCondLst>
                            <p:childTnLst>
                              <p:par>
                                <p:cTn id="153" presetID="21" presetClass="entr" presetSubtype="8" fill="hold" nodeType="afterEffect">
                                  <p:stCondLst>
                                    <p:cond delay="200"/>
                                  </p:stCondLst>
                                  <p:childTnLst>
                                    <p:set>
                                      <p:cBhvr>
                                        <p:cTn id="154" dur="1" fill="hold">
                                          <p:stCondLst>
                                            <p:cond delay="0"/>
                                          </p:stCondLst>
                                        </p:cTn>
                                        <p:tgtEl>
                                          <p:spTgt spid="47"/>
                                        </p:tgtEl>
                                        <p:attrNameLst>
                                          <p:attrName>style.visibility</p:attrName>
                                        </p:attrNameLst>
                                      </p:cBhvr>
                                      <p:to>
                                        <p:strVal val="visible"/>
                                      </p:to>
                                    </p:set>
                                    <p:animEffect transition="in" filter="wheel(8)">
                                      <p:cBhvr>
                                        <p:cTn id="155" dur="1000"/>
                                        <p:tgtEl>
                                          <p:spTgt spid="47"/>
                                        </p:tgtEl>
                                      </p:cBhvr>
                                    </p:animEffect>
                                  </p:childTnLst>
                                </p:cTn>
                              </p:par>
                            </p:childTnLst>
                          </p:cTn>
                        </p:par>
                        <p:par>
                          <p:cTn id="156" fill="hold">
                            <p:stCondLst>
                              <p:cond delay="1700"/>
                            </p:stCondLst>
                            <p:childTnLst>
                              <p:par>
                                <p:cTn id="157" presetID="1" presetClass="entr" presetSubtype="0" fill="hold" grpId="0" nodeType="afterEffect">
                                  <p:stCondLst>
                                    <p:cond delay="200"/>
                                  </p:stCondLst>
                                  <p:childTnLst>
                                    <p:set>
                                      <p:cBhvr>
                                        <p:cTn id="158" dur="1" fill="hold">
                                          <p:stCondLst>
                                            <p:cond delay="0"/>
                                          </p:stCondLst>
                                        </p:cTn>
                                        <p:tgtEl>
                                          <p:spTgt spid="42"/>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22" presetClass="entr" presetSubtype="4" fill="hold" grpId="0" nodeType="clickEffect">
                                  <p:stCondLst>
                                    <p:cond delay="0"/>
                                  </p:stCondLst>
                                  <p:childTnLst>
                                    <p:set>
                                      <p:cBhvr>
                                        <p:cTn id="162" dur="1" fill="hold">
                                          <p:stCondLst>
                                            <p:cond delay="0"/>
                                          </p:stCondLst>
                                        </p:cTn>
                                        <p:tgtEl>
                                          <p:spTgt spid="45"/>
                                        </p:tgtEl>
                                        <p:attrNameLst>
                                          <p:attrName>style.visibility</p:attrName>
                                        </p:attrNameLst>
                                      </p:cBhvr>
                                      <p:to>
                                        <p:strVal val="visible"/>
                                      </p:to>
                                    </p:set>
                                    <p:animEffect transition="in" filter="wipe(down)">
                                      <p:cBhvr>
                                        <p:cTn id="163" dur="500"/>
                                        <p:tgtEl>
                                          <p:spTgt spid="45"/>
                                        </p:tgtEl>
                                      </p:cBhvr>
                                    </p:animEffect>
                                  </p:childTnLst>
                                </p:cTn>
                              </p:par>
                            </p:childTnLst>
                          </p:cTn>
                        </p:par>
                      </p:childTnLst>
                    </p:cTn>
                  </p:par>
                  <p:par>
                    <p:cTn id="164" fill="hold">
                      <p:stCondLst>
                        <p:cond delay="indefinite"/>
                      </p:stCondLst>
                      <p:childTnLst>
                        <p:par>
                          <p:cTn id="165" fill="hold">
                            <p:stCondLst>
                              <p:cond delay="0"/>
                            </p:stCondLst>
                            <p:childTnLst>
                              <p:par>
                                <p:cTn id="166" presetID="21" presetClass="entr" presetSubtype="8" fill="hold" nodeType="clickEffect">
                                  <p:stCondLst>
                                    <p:cond delay="0"/>
                                  </p:stCondLst>
                                  <p:childTnLst>
                                    <p:set>
                                      <p:cBhvr>
                                        <p:cTn id="167" dur="1" fill="hold">
                                          <p:stCondLst>
                                            <p:cond delay="0"/>
                                          </p:stCondLst>
                                        </p:cTn>
                                        <p:tgtEl>
                                          <p:spTgt spid="48"/>
                                        </p:tgtEl>
                                        <p:attrNameLst>
                                          <p:attrName>style.visibility</p:attrName>
                                        </p:attrNameLst>
                                      </p:cBhvr>
                                      <p:to>
                                        <p:strVal val="visible"/>
                                      </p:to>
                                    </p:set>
                                    <p:animEffect transition="in" filter="wheel(8)">
                                      <p:cBhvr>
                                        <p:cTn id="168" dur="1000"/>
                                        <p:tgtEl>
                                          <p:spTgt spid="48"/>
                                        </p:tgtEl>
                                      </p:cBhvr>
                                    </p:animEffect>
                                  </p:childTnLst>
                                </p:cTn>
                              </p:par>
                            </p:childTnLst>
                          </p:cTn>
                        </p:par>
                        <p:par>
                          <p:cTn id="169" fill="hold">
                            <p:stCondLst>
                              <p:cond delay="1000"/>
                            </p:stCondLst>
                            <p:childTnLst>
                              <p:par>
                                <p:cTn id="170" presetID="1" presetClass="entr" presetSubtype="0" fill="hold" grpId="0" nodeType="afterEffect">
                                  <p:stCondLst>
                                    <p:cond delay="200"/>
                                  </p:stCondLst>
                                  <p:childTnLst>
                                    <p:set>
                                      <p:cBhvr>
                                        <p:cTn id="171" dur="1" fill="hold">
                                          <p:stCondLst>
                                            <p:cond delay="0"/>
                                          </p:stCondLst>
                                        </p:cTn>
                                        <p:tgtEl>
                                          <p:spTgt spid="40"/>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21" presetClass="entr" presetSubtype="8" fill="hold" nodeType="clickEffect">
                                  <p:stCondLst>
                                    <p:cond delay="0"/>
                                  </p:stCondLst>
                                  <p:childTnLst>
                                    <p:set>
                                      <p:cBhvr>
                                        <p:cTn id="175" dur="1" fill="hold">
                                          <p:stCondLst>
                                            <p:cond delay="0"/>
                                          </p:stCondLst>
                                        </p:cTn>
                                        <p:tgtEl>
                                          <p:spTgt spid="49"/>
                                        </p:tgtEl>
                                        <p:attrNameLst>
                                          <p:attrName>style.visibility</p:attrName>
                                        </p:attrNameLst>
                                      </p:cBhvr>
                                      <p:to>
                                        <p:strVal val="visible"/>
                                      </p:to>
                                    </p:set>
                                    <p:animEffect transition="in" filter="wheel(8)">
                                      <p:cBhvr>
                                        <p:cTn id="176" dur="1000"/>
                                        <p:tgtEl>
                                          <p:spTgt spid="49"/>
                                        </p:tgtEl>
                                      </p:cBhvr>
                                    </p:animEffect>
                                  </p:childTnLst>
                                </p:cTn>
                              </p:par>
                            </p:childTnLst>
                          </p:cTn>
                        </p:par>
                      </p:childTnLst>
                    </p:cTn>
                  </p:par>
                  <p:par>
                    <p:cTn id="177" fill="hold">
                      <p:stCondLst>
                        <p:cond delay="indefinite"/>
                      </p:stCondLst>
                      <p:childTnLst>
                        <p:par>
                          <p:cTn id="178" fill="hold">
                            <p:stCondLst>
                              <p:cond delay="0"/>
                            </p:stCondLst>
                            <p:childTnLst>
                              <p:par>
                                <p:cTn id="179" presetID="21" presetClass="entr" presetSubtype="8" fill="hold" nodeType="clickEffect">
                                  <p:stCondLst>
                                    <p:cond delay="0"/>
                                  </p:stCondLst>
                                  <p:childTnLst>
                                    <p:set>
                                      <p:cBhvr>
                                        <p:cTn id="180" dur="1" fill="hold">
                                          <p:stCondLst>
                                            <p:cond delay="0"/>
                                          </p:stCondLst>
                                        </p:cTn>
                                        <p:tgtEl>
                                          <p:spTgt spid="50"/>
                                        </p:tgtEl>
                                        <p:attrNameLst>
                                          <p:attrName>style.visibility</p:attrName>
                                        </p:attrNameLst>
                                      </p:cBhvr>
                                      <p:to>
                                        <p:strVal val="visible"/>
                                      </p:to>
                                    </p:set>
                                    <p:animEffect transition="in" filter="wheel(8)">
                                      <p:cBhvr>
                                        <p:cTn id="181" dur="1000"/>
                                        <p:tgtEl>
                                          <p:spTgt spid="50"/>
                                        </p:tgtEl>
                                      </p:cBhvr>
                                    </p:animEffect>
                                  </p:childTnLst>
                                </p:cTn>
                              </p:par>
                            </p:childTnLst>
                          </p:cTn>
                        </p:par>
                        <p:par>
                          <p:cTn id="182" fill="hold">
                            <p:stCondLst>
                              <p:cond delay="1000"/>
                            </p:stCondLst>
                            <p:childTnLst>
                              <p:par>
                                <p:cTn id="183" presetID="1" presetClass="entr" presetSubtype="0" fill="hold" grpId="0" nodeType="afterEffect">
                                  <p:stCondLst>
                                    <p:cond delay="200"/>
                                  </p:stCondLst>
                                  <p:childTnLst>
                                    <p:set>
                                      <p:cBhvr>
                                        <p:cTn id="184" dur="1" fill="hold">
                                          <p:stCondLst>
                                            <p:cond delay="0"/>
                                          </p:stCondLst>
                                        </p:cTn>
                                        <p:tgtEl>
                                          <p:spTgt spid="41"/>
                                        </p:tgtEl>
                                        <p:attrNameLst>
                                          <p:attrName>style.visibility</p:attrName>
                                        </p:attrNameLst>
                                      </p:cBhvr>
                                      <p:to>
                                        <p:strVal val="visible"/>
                                      </p:to>
                                    </p:set>
                                  </p:childTnLst>
                                </p:cTn>
                              </p:par>
                            </p:childTnLst>
                          </p:cTn>
                        </p:par>
                        <p:par>
                          <p:cTn id="185" fill="hold">
                            <p:stCondLst>
                              <p:cond delay="1200"/>
                            </p:stCondLst>
                            <p:childTnLst>
                              <p:par>
                                <p:cTn id="186" presetID="1" presetClass="entr" presetSubtype="0" fill="hold" grpId="0" nodeType="afterEffect">
                                  <p:stCondLst>
                                    <p:cond delay="200"/>
                                  </p:stCondLst>
                                  <p:childTnLst>
                                    <p:set>
                                      <p:cBhvr>
                                        <p:cTn id="187"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P spid="40" grpId="0" animBg="1"/>
      <p:bldP spid="41" grpId="0" animBg="1"/>
      <p:bldP spid="42" grpId="0" animBg="1"/>
      <p:bldP spid="43" grpId="0" animBg="1"/>
      <p:bldP spid="44" grpId="0" animBg="1"/>
      <p:bldP spid="45" grpId="0" animBg="1"/>
      <p:bldP spid="51" grpId="0" animBg="1"/>
      <p:bldP spid="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8DE101-257F-CE45-AC17-B14765AE69C9}"/>
              </a:ext>
            </a:extLst>
          </p:cNvPr>
          <p:cNvSpPr txBox="1"/>
          <p:nvPr/>
        </p:nvSpPr>
        <p:spPr>
          <a:xfrm>
            <a:off x="2520525" y="232475"/>
            <a:ext cx="2980688" cy="646331"/>
          </a:xfrm>
          <a:prstGeom prst="rect">
            <a:avLst/>
          </a:prstGeom>
          <a:noFill/>
        </p:spPr>
        <p:txBody>
          <a:bodyPr wrap="none" rtlCol="0">
            <a:spAutoFit/>
          </a:bodyPr>
          <a:lstStyle/>
          <a:p>
            <a:r>
              <a:rPr lang="en-US" sz="3600" b="1" dirty="0">
                <a:highlight>
                  <a:srgbClr val="FFFF00"/>
                </a:highlight>
              </a:rPr>
              <a:t>How was DFA?</a:t>
            </a:r>
          </a:p>
        </p:txBody>
      </p:sp>
      <p:pic>
        <p:nvPicPr>
          <p:cNvPr id="3" name="Picture 2" descr="Diagram&#10;&#10;Description automatically generated">
            <a:extLst>
              <a:ext uri="{FF2B5EF4-FFF2-40B4-BE49-F238E27FC236}">
                <a16:creationId xmlns:a16="http://schemas.microsoft.com/office/drawing/2014/main" id="{030134BF-0DCD-9B41-80D8-629B8B71E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863" y="878806"/>
            <a:ext cx="6800273" cy="4802909"/>
          </a:xfrm>
          <a:prstGeom prst="rect">
            <a:avLst/>
          </a:prstGeom>
        </p:spPr>
      </p:pic>
      <p:sp>
        <p:nvSpPr>
          <p:cNvPr id="4" name="TextBox 3">
            <a:extLst>
              <a:ext uri="{FF2B5EF4-FFF2-40B4-BE49-F238E27FC236}">
                <a16:creationId xmlns:a16="http://schemas.microsoft.com/office/drawing/2014/main" id="{05BDEB1D-38E7-E54E-A981-810D34F4D1BA}"/>
              </a:ext>
            </a:extLst>
          </p:cNvPr>
          <p:cNvSpPr txBox="1"/>
          <p:nvPr/>
        </p:nvSpPr>
        <p:spPr>
          <a:xfrm>
            <a:off x="1931949" y="5979194"/>
            <a:ext cx="5280100" cy="400110"/>
          </a:xfrm>
          <a:prstGeom prst="rect">
            <a:avLst/>
          </a:prstGeom>
          <a:noFill/>
        </p:spPr>
        <p:txBody>
          <a:bodyPr wrap="none" rtlCol="0">
            <a:spAutoFit/>
          </a:bodyPr>
          <a:lstStyle/>
          <a:p>
            <a:r>
              <a:rPr lang="en-US" sz="2000" b="1" dirty="0">
                <a:highlight>
                  <a:srgbClr val="00FFFF"/>
                </a:highlight>
              </a:rPr>
              <a:t>NFA and DFA design is same for these languages</a:t>
            </a:r>
          </a:p>
        </p:txBody>
      </p:sp>
    </p:spTree>
    <p:extLst>
      <p:ext uri="{BB962C8B-B14F-4D97-AF65-F5344CB8AC3E}">
        <p14:creationId xmlns:p14="http://schemas.microsoft.com/office/powerpoint/2010/main" val="226873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577736"/>
          </a:xfrm>
        </p:spPr>
        <p:txBody>
          <a:bodyPr/>
          <a:lstStyle/>
          <a:p>
            <a:pPr>
              <a:spcBef>
                <a:spcPts val="0"/>
              </a:spcBef>
            </a:pPr>
            <a:r>
              <a:rPr lang="en-US" sz="2400" cap="none" dirty="0"/>
              <a:t>B3 ={w| w ends with a 0}.</a:t>
            </a:r>
          </a:p>
          <a:p>
            <a:pPr>
              <a:spcBef>
                <a:spcPts val="0"/>
              </a:spcBef>
            </a:pPr>
            <a:r>
              <a:rPr lang="en-US" sz="2400" cap="none" dirty="0"/>
              <a:t>B4 ={w| w begins with a 1}.</a:t>
            </a:r>
          </a:p>
          <a:p>
            <a:pPr>
              <a:spcBef>
                <a:spcPts val="0"/>
              </a:spcBef>
            </a:pPr>
            <a:r>
              <a:rPr lang="en-US" sz="2400" cap="none" dirty="0"/>
              <a:t>B5 ={w| w begins with a 1 and ends with a 0}.</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757010" y="2163545"/>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B3</a:t>
            </a:r>
            <a:endParaRPr lang="en-US" b="1" baseline="-25000" dirty="0">
              <a:solidFill>
                <a:sysClr val="windowText" lastClr="000000"/>
              </a:solidFill>
              <a:latin typeface="+mj-lt"/>
            </a:endParaRP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7969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6957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6957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6957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791851"/>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41202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41202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41202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840535" y="3932476"/>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B4</a:t>
            </a:r>
            <a:endParaRPr lang="en-US" b="1" baseline="-25000" dirty="0">
              <a:solidFill>
                <a:sysClr val="windowText" lastClr="000000"/>
              </a:solidFill>
              <a:latin typeface="+mj-lt"/>
            </a:endParaRPr>
          </a:p>
        </p:txBody>
      </p: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609797" y="5703018"/>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B5</a:t>
            </a:r>
            <a:endParaRPr lang="en-US" dirty="0">
              <a:solidFill>
                <a:sysClr val="windowText" lastClr="000000"/>
              </a:solidFill>
              <a:latin typeface="+mj-lt"/>
            </a:endParaRPr>
          </a:p>
        </p:txBody>
      </p: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B3228F91-FE3E-C049-A1B5-A4628C862F9C}"/>
              </a:ext>
            </a:extLst>
          </p:cNvPr>
          <p:cNvSpPr txBox="1"/>
          <p:nvPr/>
        </p:nvSpPr>
        <p:spPr>
          <a:xfrm>
            <a:off x="1054354" y="3084876"/>
            <a:ext cx="4461350" cy="369332"/>
          </a:xfrm>
          <a:prstGeom prst="rect">
            <a:avLst/>
          </a:prstGeom>
          <a:noFill/>
        </p:spPr>
        <p:txBody>
          <a:bodyPr wrap="none" rtlCol="0">
            <a:spAutoFit/>
          </a:bodyPr>
          <a:lstStyle/>
          <a:p>
            <a:r>
              <a:rPr lang="en-US" dirty="0">
                <a:highlight>
                  <a:srgbClr val="00FFFF"/>
                </a:highlight>
              </a:rPr>
              <a:t>In NFA no need to transit/lead to a dead state</a:t>
            </a:r>
          </a:p>
        </p:txBody>
      </p: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heel(8)">
                                      <p:cBhvr>
                                        <p:cTn id="38" dur="1000"/>
                                        <p:tgtEl>
                                          <p:spTgt spid="20"/>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fill="hold"/>
                                        <p:tgtEl>
                                          <p:spTgt spid="35"/>
                                        </p:tgtEl>
                                        <p:attrNameLst>
                                          <p:attrName>ppt_x</p:attrName>
                                        </p:attrNameLst>
                                      </p:cBhvr>
                                      <p:tavLst>
                                        <p:tav tm="0">
                                          <p:val>
                                            <p:strVal val="0-#ppt_w/2"/>
                                          </p:val>
                                        </p:tav>
                                        <p:tav tm="100000">
                                          <p:val>
                                            <p:strVal val="#ppt_x"/>
                                          </p:val>
                                        </p:tav>
                                      </p:tavLst>
                                    </p:anim>
                                    <p:anim calcmode="lin" valueType="num">
                                      <p:cBhvr additive="base">
                                        <p:cTn id="51" dur="500" fill="hold"/>
                                        <p:tgtEl>
                                          <p:spTgt spid="35"/>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down)">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8" fill="hold"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heel(8)">
                                      <p:cBhvr>
                                        <p:cTn id="60" dur="1000"/>
                                        <p:tgtEl>
                                          <p:spTgt spid="36"/>
                                        </p:tgtEl>
                                      </p:cBhvr>
                                    </p:animEffec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down)">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8"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heel(8)">
                                      <p:cBhvr>
                                        <p:cTn id="77" dur="1000"/>
                                        <p:tgtEl>
                                          <p:spTgt spid="37"/>
                                        </p:tgtEl>
                                      </p:cBhvr>
                                    </p:animEffect>
                                  </p:childTnLst>
                                </p:cTn>
                              </p:par>
                            </p:childTnLst>
                          </p:cTn>
                        </p:par>
                        <p:par>
                          <p:cTn id="78" fill="hold">
                            <p:stCondLst>
                              <p:cond delay="1000"/>
                            </p:stCondLst>
                            <p:childTnLst>
                              <p:par>
                                <p:cTn id="79" presetID="1" presetClass="entr" presetSubtype="0" fill="hold" grpId="0" nodeType="after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56"/>
                                        </p:tgtEl>
                                        <p:attrNameLst>
                                          <p:attrName>style.visibility</p:attrName>
                                        </p:attrNameLst>
                                      </p:cBhvr>
                                      <p:to>
                                        <p:strVal val="visible"/>
                                      </p:to>
                                    </p:set>
                                    <p:anim calcmode="lin" valueType="num">
                                      <p:cBhvr additive="base">
                                        <p:cTn id="89" dur="500" fill="hold"/>
                                        <p:tgtEl>
                                          <p:spTgt spid="56"/>
                                        </p:tgtEl>
                                        <p:attrNameLst>
                                          <p:attrName>ppt_x</p:attrName>
                                        </p:attrNameLst>
                                      </p:cBhvr>
                                      <p:tavLst>
                                        <p:tav tm="0">
                                          <p:val>
                                            <p:strVal val="0-#ppt_w/2"/>
                                          </p:val>
                                        </p:tav>
                                        <p:tav tm="100000">
                                          <p:val>
                                            <p:strVal val="#ppt_x"/>
                                          </p:val>
                                        </p:tav>
                                      </p:tavLst>
                                    </p:anim>
                                    <p:anim calcmode="lin" valueType="num">
                                      <p:cBhvr additive="base">
                                        <p:cTn id="90" dur="500" fill="hold"/>
                                        <p:tgtEl>
                                          <p:spTgt spid="56"/>
                                        </p:tgtEl>
                                        <p:attrNameLst>
                                          <p:attrName>ppt_y</p:attrName>
                                        </p:attrNameLst>
                                      </p:cBhvr>
                                      <p:tavLst>
                                        <p:tav tm="0">
                                          <p:val>
                                            <p:strVal val="#ppt_y"/>
                                          </p:val>
                                        </p:tav>
                                        <p:tav tm="100000">
                                          <p:val>
                                            <p:strVal val="#ppt_y"/>
                                          </p:val>
                                        </p:tav>
                                      </p:tavLst>
                                    </p:anim>
                                  </p:childTnLst>
                                </p:cTn>
                              </p:par>
                            </p:childTnLst>
                          </p:cTn>
                        </p:par>
                        <p:par>
                          <p:cTn id="91" fill="hold">
                            <p:stCondLst>
                              <p:cond delay="500"/>
                            </p:stCondLst>
                            <p:childTnLst>
                              <p:par>
                                <p:cTn id="92" presetID="22" presetClass="entr" presetSubtype="4" fill="hold" grpId="0" nodeType="after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wipe(down)">
                                      <p:cBhvr>
                                        <p:cTn id="94" dur="500"/>
                                        <p:tgtEl>
                                          <p:spTgt spid="53"/>
                                        </p:tgtEl>
                                      </p:cBhvr>
                                    </p:animEffect>
                                  </p:childTnLst>
                                </p:cTn>
                              </p:par>
                            </p:childTnLst>
                          </p:cTn>
                        </p:par>
                      </p:childTnLst>
                    </p:cTn>
                  </p:par>
                  <p:par>
                    <p:cTn id="95" fill="hold">
                      <p:stCondLst>
                        <p:cond delay="indefinite"/>
                      </p:stCondLst>
                      <p:childTnLst>
                        <p:par>
                          <p:cTn id="96" fill="hold">
                            <p:stCondLst>
                              <p:cond delay="0"/>
                            </p:stCondLst>
                            <p:childTnLst>
                              <p:par>
                                <p:cTn id="97" presetID="21" presetClass="entr" presetSubtype="8" fill="hold" nodeType="click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heel(8)">
                                      <p:cBhvr>
                                        <p:cTn id="99" dur="1000"/>
                                        <p:tgtEl>
                                          <p:spTgt spid="57"/>
                                        </p:tgtEl>
                                      </p:cBhvr>
                                    </p:animEffect>
                                  </p:childTnLst>
                                </p:cTn>
                              </p:par>
                            </p:childTnLst>
                          </p:cTn>
                        </p:par>
                        <p:par>
                          <p:cTn id="100" fill="hold">
                            <p:stCondLst>
                              <p:cond delay="1000"/>
                            </p:stCondLst>
                            <p:childTnLst>
                              <p:par>
                                <p:cTn id="101" presetID="1" presetClass="entr" presetSubtype="0" fill="hold" grpId="0" nodeType="after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par>
                          <p:cTn id="103" fill="hold">
                            <p:stCondLst>
                              <p:cond delay="1000"/>
                            </p:stCondLst>
                            <p:childTnLst>
                              <p:par>
                                <p:cTn id="104" presetID="22" presetClass="entr" presetSubtype="4" fill="hold" grpId="0" nodeType="after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wipe(down)">
                                      <p:cBhvr>
                                        <p:cTn id="106" dur="500"/>
                                        <p:tgtEl>
                                          <p:spTgt spid="63"/>
                                        </p:tgtEl>
                                      </p:cBhvr>
                                    </p:animEffect>
                                  </p:childTnLst>
                                </p:cTn>
                              </p:par>
                            </p:childTnLst>
                          </p:cTn>
                        </p:par>
                      </p:childTnLst>
                    </p:cTn>
                  </p:par>
                  <p:par>
                    <p:cTn id="107" fill="hold">
                      <p:stCondLst>
                        <p:cond delay="indefinite"/>
                      </p:stCondLst>
                      <p:childTnLst>
                        <p:par>
                          <p:cTn id="108" fill="hold">
                            <p:stCondLst>
                              <p:cond delay="0"/>
                            </p:stCondLst>
                            <p:childTnLst>
                              <p:par>
                                <p:cTn id="109" presetID="21" presetClass="entr" presetSubtype="8" fill="hold" nodeType="click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wheel(8)">
                                      <p:cBhvr>
                                        <p:cTn id="111" dur="1000"/>
                                        <p:tgtEl>
                                          <p:spTgt spid="47"/>
                                        </p:tgtEl>
                                      </p:cBhvr>
                                    </p:animEffect>
                                  </p:childTnLst>
                                </p:cTn>
                              </p:par>
                            </p:childTnLst>
                          </p:cTn>
                        </p:par>
                        <p:par>
                          <p:cTn id="112" fill="hold">
                            <p:stCondLst>
                              <p:cond delay="1000"/>
                            </p:stCondLst>
                            <p:childTnLst>
                              <p:par>
                                <p:cTn id="113" presetID="1" presetClass="entr" presetSubtype="0" fill="hold" grpId="0" nodeType="afterEffect">
                                  <p:stCondLst>
                                    <p:cond delay="0"/>
                                  </p:stCondLst>
                                  <p:childTnLst>
                                    <p:set>
                                      <p:cBhvr>
                                        <p:cTn id="114" dur="1" fill="hold">
                                          <p:stCondLst>
                                            <p:cond delay="0"/>
                                          </p:stCondLst>
                                        </p:cTn>
                                        <p:tgtEl>
                                          <p:spTgt spid="67"/>
                                        </p:tgtEl>
                                        <p:attrNameLst>
                                          <p:attrName>style.visibility</p:attrName>
                                        </p:attrNameLst>
                                      </p:cBhvr>
                                      <p:to>
                                        <p:strVal val="visible"/>
                                      </p:to>
                                    </p:set>
                                  </p:childTnLst>
                                </p:cTn>
                              </p:par>
                            </p:childTnLst>
                          </p:cTn>
                        </p:par>
                        <p:par>
                          <p:cTn id="115" fill="hold">
                            <p:stCondLst>
                              <p:cond delay="1000"/>
                            </p:stCondLst>
                            <p:childTnLst>
                              <p:par>
                                <p:cTn id="116" presetID="22" presetClass="entr" presetSubtype="4" fill="hold" grpId="0" nodeType="after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wipe(down)">
                                      <p:cBhvr>
                                        <p:cTn id="118" dur="500"/>
                                        <p:tgtEl>
                                          <p:spTgt spid="5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55"/>
                                        </p:tgtEl>
                                        <p:attrNameLst>
                                          <p:attrName>style.visibility</p:attrName>
                                        </p:attrNameLst>
                                      </p:cBhvr>
                                      <p:to>
                                        <p:strVal val="visible"/>
                                      </p:to>
                                    </p:set>
                                    <p:animEffect transition="in" filter="wipe(down)">
                                      <p:cBhvr>
                                        <p:cTn id="123" dur="500"/>
                                        <p:tgtEl>
                                          <p:spTgt spid="55"/>
                                        </p:tgtEl>
                                      </p:cBhvr>
                                    </p:animEffect>
                                  </p:childTnLst>
                                </p:cTn>
                              </p:par>
                            </p:childTnLst>
                          </p:cTn>
                        </p:par>
                      </p:childTnLst>
                    </p:cTn>
                  </p:par>
                  <p:par>
                    <p:cTn id="124" fill="hold">
                      <p:stCondLst>
                        <p:cond delay="indefinite"/>
                      </p:stCondLst>
                      <p:childTnLst>
                        <p:par>
                          <p:cTn id="125" fill="hold">
                            <p:stCondLst>
                              <p:cond delay="0"/>
                            </p:stCondLst>
                            <p:childTnLst>
                              <p:par>
                                <p:cTn id="126" presetID="21" presetClass="entr" presetSubtype="8" fill="hold" nodeType="clickEffect">
                                  <p:stCondLst>
                                    <p:cond delay="0"/>
                                  </p:stCondLst>
                                  <p:childTnLst>
                                    <p:set>
                                      <p:cBhvr>
                                        <p:cTn id="127" dur="1" fill="hold">
                                          <p:stCondLst>
                                            <p:cond delay="0"/>
                                          </p:stCondLst>
                                        </p:cTn>
                                        <p:tgtEl>
                                          <p:spTgt spid="69"/>
                                        </p:tgtEl>
                                        <p:attrNameLst>
                                          <p:attrName>style.visibility</p:attrName>
                                        </p:attrNameLst>
                                      </p:cBhvr>
                                      <p:to>
                                        <p:strVal val="visible"/>
                                      </p:to>
                                    </p:set>
                                    <p:animEffect transition="in" filter="wheel(8)">
                                      <p:cBhvr>
                                        <p:cTn id="128" dur="1000"/>
                                        <p:tgtEl>
                                          <p:spTgt spid="69"/>
                                        </p:tgtEl>
                                      </p:cBhvr>
                                    </p:animEffect>
                                  </p:childTnLst>
                                </p:cTn>
                              </p:par>
                            </p:childTnLst>
                          </p:cTn>
                        </p:par>
                        <p:par>
                          <p:cTn id="129" fill="hold">
                            <p:stCondLst>
                              <p:cond delay="1000"/>
                            </p:stCondLst>
                            <p:childTnLst>
                              <p:par>
                                <p:cTn id="130" presetID="1" presetClass="entr" presetSubtype="0" fill="hold" grpId="0" nodeType="afterEffect">
                                  <p:stCondLst>
                                    <p:cond delay="0"/>
                                  </p:stCondLst>
                                  <p:childTnLst>
                                    <p:set>
                                      <p:cBhvr>
                                        <p:cTn id="131"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23" grpId="0" animBg="1"/>
      <p:bldP spid="25" grpId="0" animBg="1"/>
      <p:bldP spid="4" grpId="0" animBg="1"/>
      <p:bldP spid="5" grpId="0" animBg="1"/>
      <p:bldP spid="6" grpId="0" animBg="1"/>
      <p:bldP spid="27" grpId="0" animBg="1"/>
      <p:bldP spid="29" grpId="0" animBg="1"/>
      <p:bldP spid="30" grpId="0" animBg="1"/>
      <p:bldP spid="32" grpId="0" animBg="1"/>
      <p:bldP spid="33" grpId="0" animBg="1"/>
      <p:bldP spid="34" grpId="0" animBg="1"/>
      <p:bldP spid="40" grpId="0" animBg="1"/>
      <p:bldP spid="51" grpId="0" animBg="1"/>
      <p:bldP spid="53" grpId="0" animBg="1"/>
      <p:bldP spid="54" grpId="0" animBg="1"/>
      <p:bldP spid="55" grpId="0" animBg="1"/>
      <p:bldP spid="59" grpId="0" animBg="1"/>
      <p:bldP spid="63" grpId="0" animBg="1"/>
      <p:bldP spid="6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8DE101-257F-CE45-AC17-B14765AE69C9}"/>
              </a:ext>
            </a:extLst>
          </p:cNvPr>
          <p:cNvSpPr txBox="1"/>
          <p:nvPr/>
        </p:nvSpPr>
        <p:spPr>
          <a:xfrm>
            <a:off x="2520525" y="232475"/>
            <a:ext cx="2980688" cy="646331"/>
          </a:xfrm>
          <a:prstGeom prst="rect">
            <a:avLst/>
          </a:prstGeom>
          <a:noFill/>
        </p:spPr>
        <p:txBody>
          <a:bodyPr wrap="none" rtlCol="0">
            <a:spAutoFit/>
          </a:bodyPr>
          <a:lstStyle/>
          <a:p>
            <a:r>
              <a:rPr lang="en-US" sz="3600" b="1" dirty="0">
                <a:highlight>
                  <a:srgbClr val="FFFF00"/>
                </a:highlight>
              </a:rPr>
              <a:t>How was DFA?</a:t>
            </a:r>
          </a:p>
        </p:txBody>
      </p:sp>
      <p:pic>
        <p:nvPicPr>
          <p:cNvPr id="14" name="Picture 13" descr="Diagram&#10;&#10;Description automatically generated">
            <a:extLst>
              <a:ext uri="{FF2B5EF4-FFF2-40B4-BE49-F238E27FC236}">
                <a16:creationId xmlns:a16="http://schemas.microsoft.com/office/drawing/2014/main" id="{D3F30D6A-CCF3-9945-B0B4-491715C22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44522"/>
            <a:ext cx="7467600" cy="5295900"/>
          </a:xfrm>
          <a:prstGeom prst="rect">
            <a:avLst/>
          </a:prstGeom>
        </p:spPr>
      </p:pic>
    </p:spTree>
    <p:extLst>
      <p:ext uri="{BB962C8B-B14F-4D97-AF65-F5344CB8AC3E}">
        <p14:creationId xmlns:p14="http://schemas.microsoft.com/office/powerpoint/2010/main" val="2667683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8521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94132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43967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58521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94132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3967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812067" y="2377440"/>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812067" y="4218471"/>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endParaRPr lang="en-US" b="1" baseline="-25000" dirty="0">
              <a:solidFill>
                <a:sysClr val="windowText" lastClr="000000"/>
              </a:solidFill>
              <a:latin typeface="+mj-lt"/>
            </a:endParaRP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33172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362712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50825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233172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362712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50825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90552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99468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445770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90552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328422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473964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619506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328422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473964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619506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98704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2712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49585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513590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87995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98836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368808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443743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513590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89790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TextBox 36">
            <a:extLst>
              <a:ext uri="{FF2B5EF4-FFF2-40B4-BE49-F238E27FC236}">
                <a16:creationId xmlns:a16="http://schemas.microsoft.com/office/drawing/2014/main" id="{AD1EEC81-8DA7-8F40-92B9-6ACBCFC6CD4A}"/>
              </a:ext>
            </a:extLst>
          </p:cNvPr>
          <p:cNvSpPr txBox="1"/>
          <p:nvPr/>
        </p:nvSpPr>
        <p:spPr>
          <a:xfrm>
            <a:off x="2341325" y="5091653"/>
            <a:ext cx="4461350" cy="369332"/>
          </a:xfrm>
          <a:prstGeom prst="rect">
            <a:avLst/>
          </a:prstGeom>
          <a:noFill/>
        </p:spPr>
        <p:txBody>
          <a:bodyPr wrap="none" rtlCol="0">
            <a:spAutoFit/>
          </a:bodyPr>
          <a:lstStyle/>
          <a:p>
            <a:r>
              <a:rPr lang="en-US" dirty="0">
                <a:highlight>
                  <a:srgbClr val="00FFFF"/>
                </a:highlight>
              </a:rPr>
              <a:t>In NFA no need to transit/lead to a dead state</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85"/>
                                        </p:tgtEl>
                                        <p:attrNameLst>
                                          <p:attrName>style.visibility</p:attrName>
                                        </p:attrNameLst>
                                      </p:cBhvr>
                                      <p:to>
                                        <p:strVal val="visible"/>
                                      </p:to>
                                    </p:set>
                                    <p:animEffect transition="in" filter="wheel(8)">
                                      <p:cBhvr>
                                        <p:cTn id="127" dur="1000"/>
                                        <p:tgtEl>
                                          <p:spTgt spid="85"/>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86"/>
                                        </p:tgtEl>
                                        <p:attrNameLst>
                                          <p:attrName>style.visibility</p:attrName>
                                        </p:attrNameLst>
                                      </p:cBhvr>
                                      <p:to>
                                        <p:strVal val="visible"/>
                                      </p:to>
                                    </p:set>
                                    <p:animEffect transition="in" filter="wheel(8)">
                                      <p:cBhvr>
                                        <p:cTn id="135" dur="1000"/>
                                        <p:tgtEl>
                                          <p:spTgt spid="86"/>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12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87"/>
                                        </p:tgtEl>
                                        <p:attrNameLst>
                                          <p:attrName>style.visibility</p:attrName>
                                        </p:attrNameLst>
                                      </p:cBhvr>
                                      <p:to>
                                        <p:strVal val="visible"/>
                                      </p:to>
                                    </p:set>
                                    <p:animEffect transition="in" filter="wheel(8)">
                                      <p:cBhvr>
                                        <p:cTn id="143" dur="1000"/>
                                        <p:tgtEl>
                                          <p:spTgt spid="87"/>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8" grpId="0" animBg="1"/>
      <p:bldP spid="70" grpId="0" animBg="1"/>
      <p:bldP spid="10" grpId="0" animBg="1"/>
      <p:bldP spid="64"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8DE101-257F-CE45-AC17-B14765AE69C9}"/>
              </a:ext>
            </a:extLst>
          </p:cNvPr>
          <p:cNvSpPr txBox="1"/>
          <p:nvPr/>
        </p:nvSpPr>
        <p:spPr>
          <a:xfrm>
            <a:off x="2520525" y="232475"/>
            <a:ext cx="2980688" cy="646331"/>
          </a:xfrm>
          <a:prstGeom prst="rect">
            <a:avLst/>
          </a:prstGeom>
          <a:noFill/>
        </p:spPr>
        <p:txBody>
          <a:bodyPr wrap="none" rtlCol="0">
            <a:spAutoFit/>
          </a:bodyPr>
          <a:lstStyle/>
          <a:p>
            <a:r>
              <a:rPr lang="en-US" sz="3600" b="1" dirty="0">
                <a:highlight>
                  <a:srgbClr val="FFFF00"/>
                </a:highlight>
              </a:rPr>
              <a:t>How was DFA?</a:t>
            </a:r>
          </a:p>
        </p:txBody>
      </p:sp>
      <p:pic>
        <p:nvPicPr>
          <p:cNvPr id="3" name="Picture 2" descr="Diagram&#10;&#10;Description automatically generated">
            <a:extLst>
              <a:ext uri="{FF2B5EF4-FFF2-40B4-BE49-F238E27FC236}">
                <a16:creationId xmlns:a16="http://schemas.microsoft.com/office/drawing/2014/main" id="{1D6810C7-00AA-3C49-9A25-77609A6F7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00" y="1327150"/>
            <a:ext cx="7442200" cy="4203700"/>
          </a:xfrm>
          <a:prstGeom prst="rect">
            <a:avLst/>
          </a:prstGeom>
        </p:spPr>
      </p:pic>
    </p:spTree>
    <p:extLst>
      <p:ext uri="{BB962C8B-B14F-4D97-AF65-F5344CB8AC3E}">
        <p14:creationId xmlns:p14="http://schemas.microsoft.com/office/powerpoint/2010/main" val="4260637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22F4DD22-4BCC-4721-BF8A-719311641745}"/>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Nondeterministic Finite Automata (NFA).</a:t>
            </a:r>
          </a:p>
          <a:p>
            <a:pPr lvl="1"/>
            <a:r>
              <a:rPr lang="en-US" sz="2200" dirty="0"/>
              <a:t>Running NFA, NFA Tree.</a:t>
            </a:r>
          </a:p>
          <a:p>
            <a:pPr lvl="1"/>
            <a:r>
              <a:rPr lang="en-US" sz="2200" dirty="0"/>
              <a:t>Formal Definition of NFA.</a:t>
            </a:r>
          </a:p>
          <a:p>
            <a:pPr lvl="1"/>
            <a:r>
              <a:rPr lang="en-US" sz="2200" dirty="0"/>
              <a:t>Practice, solve exercise of NFA.</a:t>
            </a:r>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a:t>
            </a:r>
            <a:r>
              <a:rPr lang="en-US" sz="4000" cap="none" baseline="-25000" dirty="0"/>
              <a:t>8</a:t>
            </a:r>
            <a:r>
              <a:rPr lang="en-US" sz="2400" cap="none" dirty="0"/>
              <a:t> ={w| w has substring 101}.</a:t>
            </a:r>
          </a:p>
          <a:p>
            <a:pPr>
              <a:spcBef>
                <a:spcPts val="0"/>
              </a:spcBef>
            </a:pPr>
            <a:r>
              <a:rPr lang="en-US" sz="2400" cap="none" dirty="0"/>
              <a:t>B9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80839" y="1737360"/>
            <a:ext cx="54004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800" b="1" baseline="-25000" dirty="0">
                <a:solidFill>
                  <a:sysClr val="windowText" lastClr="000000"/>
                </a:solidFill>
                <a:latin typeface="+mj-lt"/>
              </a:rPr>
              <a:t>8</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80839" y="3715551"/>
            <a:ext cx="54004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B9</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369332"/>
          </a:xfrm>
          <a:prstGeom prst="rect">
            <a:avLst/>
          </a:prstGeom>
          <a:noFill/>
        </p:spPr>
        <p:txBody>
          <a:bodyPr wrap="square" rtlCol="0">
            <a:spAutoFit/>
          </a:bodyPr>
          <a:lstStyle/>
          <a:p>
            <a:r>
              <a:rPr lang="en-US" dirty="0"/>
              <a:t>What happens for the language, </a:t>
            </a:r>
            <a:r>
              <a:rPr lang="en-US" sz="1800" b="1" cap="none" dirty="0">
                <a:latin typeface="+mn-lt"/>
              </a:rPr>
              <a:t>A2 ={w| w does not have substring 011}</a:t>
            </a:r>
            <a:r>
              <a:rPr lang="en-US" sz="1800" cap="none" dirty="0">
                <a:latin typeface="+mn-lt"/>
              </a:rPr>
              <a:t>?</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64" name="Rectangle 63">
            <a:extLst>
              <a:ext uri="{FF2B5EF4-FFF2-40B4-BE49-F238E27FC236}">
                <a16:creationId xmlns:a16="http://schemas.microsoft.com/office/drawing/2014/main" id="{A4E94475-1839-4019-A4A1-1334AA32671A}"/>
              </a:ext>
            </a:extLst>
          </p:cNvPr>
          <p:cNvSpPr/>
          <p:nvPr/>
        </p:nvSpPr>
        <p:spPr>
          <a:xfrm>
            <a:off x="1949295"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9478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51"/>
                                        </p:tgtEl>
                                        <p:attrNameLst>
                                          <p:attrName>style.visibility</p:attrName>
                                        </p:attrNameLst>
                                      </p:cBhvr>
                                      <p:to>
                                        <p:strVal val="visible"/>
                                      </p:to>
                                    </p:set>
                                    <p:anim calcmode="lin" valueType="num">
                                      <p:cBhvr additive="base">
                                        <p:cTn id="83" dur="500" fill="hold"/>
                                        <p:tgtEl>
                                          <p:spTgt spid="51"/>
                                        </p:tgtEl>
                                        <p:attrNameLst>
                                          <p:attrName>ppt_x</p:attrName>
                                        </p:attrNameLst>
                                      </p:cBhvr>
                                      <p:tavLst>
                                        <p:tav tm="0">
                                          <p:val>
                                            <p:strVal val="0-#ppt_w/2"/>
                                          </p:val>
                                        </p:tav>
                                        <p:tav tm="100000">
                                          <p:val>
                                            <p:strVal val="#ppt_x"/>
                                          </p:val>
                                        </p:tav>
                                      </p:tavLst>
                                    </p:anim>
                                    <p:anim calcmode="lin" valueType="num">
                                      <p:cBhvr additive="base">
                                        <p:cTn id="84" dur="500" fill="hold"/>
                                        <p:tgtEl>
                                          <p:spTgt spid="51"/>
                                        </p:tgtEl>
                                        <p:attrNameLst>
                                          <p:attrName>ppt_y</p:attrName>
                                        </p:attrNameLst>
                                      </p:cBhvr>
                                      <p:tavLst>
                                        <p:tav tm="0">
                                          <p:val>
                                            <p:strVal val="#ppt_y"/>
                                          </p:val>
                                        </p:tav>
                                        <p:tav tm="100000">
                                          <p:val>
                                            <p:strVal val="#ppt_y"/>
                                          </p:val>
                                        </p:tav>
                                      </p:tavLst>
                                    </p:anim>
                                  </p:childTnLst>
                                </p:cTn>
                              </p:par>
                            </p:childTnLst>
                          </p:cTn>
                        </p:par>
                        <p:par>
                          <p:cTn id="85" fill="hold">
                            <p:stCondLst>
                              <p:cond delay="500"/>
                            </p:stCondLst>
                            <p:childTnLst>
                              <p:par>
                                <p:cTn id="86" presetID="22" presetClass="entr" presetSubtype="4" fill="hold" grpId="0" nodeType="after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wipe(down)">
                                      <p:cBhvr>
                                        <p:cTn id="88" dur="500"/>
                                        <p:tgtEl>
                                          <p:spTgt spid="46"/>
                                        </p:tgtEl>
                                      </p:cBhvr>
                                    </p:animEffect>
                                  </p:childTnLst>
                                </p:cTn>
                              </p:par>
                            </p:childTnLst>
                          </p:cTn>
                        </p:par>
                      </p:childTnLst>
                    </p:cTn>
                  </p:par>
                  <p:par>
                    <p:cTn id="89" fill="hold">
                      <p:stCondLst>
                        <p:cond delay="indefinite"/>
                      </p:stCondLst>
                      <p:childTnLst>
                        <p:par>
                          <p:cTn id="90" fill="hold">
                            <p:stCondLst>
                              <p:cond delay="0"/>
                            </p:stCondLst>
                            <p:childTnLst>
                              <p:par>
                                <p:cTn id="91" presetID="21" presetClass="entr" presetSubtype="8" fill="hold" nodeType="click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wheel(8)">
                                      <p:cBhvr>
                                        <p:cTn id="93" dur="1000"/>
                                        <p:tgtEl>
                                          <p:spTgt spid="52"/>
                                        </p:tgtEl>
                                      </p:cBhvr>
                                    </p:animEffect>
                                  </p:childTnLst>
                                </p:cTn>
                              </p:par>
                            </p:childTnLst>
                          </p:cTn>
                        </p:par>
                        <p:par>
                          <p:cTn id="94" fill="hold">
                            <p:stCondLst>
                              <p:cond delay="1000"/>
                            </p:stCondLst>
                            <p:childTnLst>
                              <p:par>
                                <p:cTn id="95" presetID="1" presetClass="entr" presetSubtype="0" fill="hold" grpId="0" nodeType="after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childTnLst>
                          </p:cTn>
                        </p:par>
                        <p:par>
                          <p:cTn id="97" fill="hold">
                            <p:stCondLst>
                              <p:cond delay="1000"/>
                            </p:stCondLst>
                            <p:childTnLst>
                              <p:par>
                                <p:cTn id="98" presetID="22" presetClass="entr" presetSubtype="4" fill="hold" grpId="0" nodeType="after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wipe(down)">
                                      <p:cBhvr>
                                        <p:cTn id="100" dur="500"/>
                                        <p:tgtEl>
                                          <p:spTgt spid="47"/>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53"/>
                                        </p:tgtEl>
                                        <p:attrNameLst>
                                          <p:attrName>style.visibility</p:attrName>
                                        </p:attrNameLst>
                                      </p:cBhvr>
                                      <p:to>
                                        <p:strVal val="visible"/>
                                      </p:to>
                                    </p:set>
                                    <p:animEffect transition="in" filter="wheel(8)">
                                      <p:cBhvr>
                                        <p:cTn id="105" dur="1000"/>
                                        <p:tgtEl>
                                          <p:spTgt spid="53"/>
                                        </p:tgtEl>
                                      </p:cBhvr>
                                    </p:animEffec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childTnLst>
                          </p:cTn>
                        </p:par>
                        <p:par>
                          <p:cTn id="109" fill="hold">
                            <p:stCondLst>
                              <p:cond delay="1000"/>
                            </p:stCondLst>
                            <p:childTnLst>
                              <p:par>
                                <p:cTn id="110" presetID="22" presetClass="entr" presetSubtype="4" fill="hold" grpId="0" nodeType="after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wipe(down)">
                                      <p:cBhvr>
                                        <p:cTn id="112" dur="500"/>
                                        <p:tgtEl>
                                          <p:spTgt spid="49"/>
                                        </p:tgtEl>
                                      </p:cBhvr>
                                    </p:animEffect>
                                  </p:childTnLst>
                                </p:cTn>
                              </p:par>
                            </p:childTnLst>
                          </p:cTn>
                        </p:par>
                      </p:childTnLst>
                    </p:cTn>
                  </p:par>
                  <p:par>
                    <p:cTn id="113" fill="hold">
                      <p:stCondLst>
                        <p:cond delay="indefinite"/>
                      </p:stCondLst>
                      <p:childTnLst>
                        <p:par>
                          <p:cTn id="114" fill="hold">
                            <p:stCondLst>
                              <p:cond delay="0"/>
                            </p:stCondLst>
                            <p:childTnLst>
                              <p:par>
                                <p:cTn id="115" presetID="21" presetClass="entr" presetSubtype="8" fill="hold" nodeType="click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wheel(8)">
                                      <p:cBhvr>
                                        <p:cTn id="117" dur="1000"/>
                                        <p:tgtEl>
                                          <p:spTgt spid="54"/>
                                        </p:tgtEl>
                                      </p:cBhvr>
                                    </p:animEffect>
                                  </p:childTnLst>
                                </p:cTn>
                              </p:par>
                            </p:childTnLst>
                          </p:cTn>
                        </p:par>
                        <p:par>
                          <p:cTn id="118" fill="hold">
                            <p:stCondLst>
                              <p:cond delay="1000"/>
                            </p:stCondLst>
                            <p:childTnLst>
                              <p:par>
                                <p:cTn id="119" presetID="1" presetClass="entr" presetSubtype="0" fill="hold" grpId="0" nodeType="after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childTnLst>
                          </p:cTn>
                        </p:par>
                        <p:par>
                          <p:cTn id="121" fill="hold">
                            <p:stCondLst>
                              <p:cond delay="1000"/>
                            </p:stCondLst>
                            <p:childTnLst>
                              <p:par>
                                <p:cTn id="122" presetID="22" presetClass="entr" presetSubtype="4" fill="hold" grpId="0" nodeType="afterEffect">
                                  <p:stCondLst>
                                    <p:cond delay="0"/>
                                  </p:stCondLst>
                                  <p:childTnLst>
                                    <p:set>
                                      <p:cBhvr>
                                        <p:cTn id="123" dur="1" fill="hold">
                                          <p:stCondLst>
                                            <p:cond delay="0"/>
                                          </p:stCondLst>
                                        </p:cTn>
                                        <p:tgtEl>
                                          <p:spTgt spid="50"/>
                                        </p:tgtEl>
                                        <p:attrNameLst>
                                          <p:attrName>style.visibility</p:attrName>
                                        </p:attrNameLst>
                                      </p:cBhvr>
                                      <p:to>
                                        <p:strVal val="visible"/>
                                      </p:to>
                                    </p:set>
                                    <p:animEffect transition="in" filter="wipe(down)">
                                      <p:cBhvr>
                                        <p:cTn id="124" dur="500"/>
                                        <p:tgtEl>
                                          <p:spTgt spid="50"/>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wipe(down)">
                                      <p:cBhvr>
                                        <p:cTn id="129" dur="500"/>
                                        <p:tgtEl>
                                          <p:spTgt spid="55"/>
                                        </p:tgtEl>
                                      </p:cBhvr>
                                    </p:animEffect>
                                  </p:childTnLst>
                                </p:cTn>
                              </p:par>
                            </p:childTnLst>
                          </p:cTn>
                        </p:par>
                      </p:childTnLst>
                    </p:cTn>
                  </p:par>
                  <p:par>
                    <p:cTn id="130" fill="hold">
                      <p:stCondLst>
                        <p:cond delay="indefinite"/>
                      </p:stCondLst>
                      <p:childTnLst>
                        <p:par>
                          <p:cTn id="131" fill="hold">
                            <p:stCondLst>
                              <p:cond delay="0"/>
                            </p:stCondLst>
                            <p:childTnLst>
                              <p:par>
                                <p:cTn id="132" presetID="21" presetClass="entr" presetSubtype="8" fill="hold" nodeType="clickEffect">
                                  <p:stCondLst>
                                    <p:cond delay="0"/>
                                  </p:stCondLst>
                                  <p:childTnLst>
                                    <p:set>
                                      <p:cBhvr>
                                        <p:cTn id="133" dur="1" fill="hold">
                                          <p:stCondLst>
                                            <p:cond delay="0"/>
                                          </p:stCondLst>
                                        </p:cTn>
                                        <p:tgtEl>
                                          <p:spTgt spid="59"/>
                                        </p:tgtEl>
                                        <p:attrNameLst>
                                          <p:attrName>style.visibility</p:attrName>
                                        </p:attrNameLst>
                                      </p:cBhvr>
                                      <p:to>
                                        <p:strVal val="visible"/>
                                      </p:to>
                                    </p:set>
                                    <p:animEffect transition="in" filter="wheel(8)">
                                      <p:cBhvr>
                                        <p:cTn id="134" dur="1000"/>
                                        <p:tgtEl>
                                          <p:spTgt spid="59"/>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wheel(8)">
                                      <p:cBhvr>
                                        <p:cTn id="143" dur="1000"/>
                                        <p:tgtEl>
                                          <p:spTgt spid="56"/>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6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xit" presetSubtype="4" fill="hold" grpId="1" nodeType="clickEffect">
                                  <p:stCondLst>
                                    <p:cond delay="0"/>
                                  </p:stCondLst>
                                  <p:childTnLst>
                                    <p:animEffect transition="out" filter="wipe(down)">
                                      <p:cBhvr>
                                        <p:cTn id="154" dur="500"/>
                                        <p:tgtEl>
                                          <p:spTgt spid="55"/>
                                        </p:tgtEl>
                                      </p:cBhvr>
                                    </p:animEffect>
                                    <p:set>
                                      <p:cBhvr>
                                        <p:cTn id="155" dur="1" fill="hold">
                                          <p:stCondLst>
                                            <p:cond delay="499"/>
                                          </p:stCondLst>
                                        </p:cTn>
                                        <p:tgtEl>
                                          <p:spTgt spid="55"/>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71"/>
                                        </p:tgtEl>
                                        <p:attrNameLst>
                                          <p:attrName>style.visibility</p:attrName>
                                        </p:attrNameLst>
                                      </p:cBhvr>
                                      <p:to>
                                        <p:strVal val="visible"/>
                                      </p:to>
                                    </p:set>
                                    <p:animEffect transition="in" filter="wipe(down)">
                                      <p:cBhvr>
                                        <p:cTn id="160" dur="500"/>
                                        <p:tgtEl>
                                          <p:spTgt spid="71"/>
                                        </p:tgtEl>
                                      </p:cBhvr>
                                    </p:animEffect>
                                  </p:childTnLst>
                                </p:cTn>
                              </p:par>
                            </p:childTnLst>
                          </p:cTn>
                        </p:par>
                        <p:par>
                          <p:cTn id="161" fill="hold">
                            <p:stCondLst>
                              <p:cond delay="500"/>
                            </p:stCondLst>
                            <p:childTnLst>
                              <p:par>
                                <p:cTn id="162" presetID="22" presetClass="entr" presetSubtype="4" fill="hold" grpId="0" nodeType="afterEffect">
                                  <p:stCondLst>
                                    <p:cond delay="0"/>
                                  </p:stCondLst>
                                  <p:childTnLst>
                                    <p:set>
                                      <p:cBhvr>
                                        <p:cTn id="163" dur="1" fill="hold">
                                          <p:stCondLst>
                                            <p:cond delay="0"/>
                                          </p:stCondLst>
                                        </p:cTn>
                                        <p:tgtEl>
                                          <p:spTgt spid="73"/>
                                        </p:tgtEl>
                                        <p:attrNameLst>
                                          <p:attrName>style.visibility</p:attrName>
                                        </p:attrNameLst>
                                      </p:cBhvr>
                                      <p:to>
                                        <p:strVal val="visible"/>
                                      </p:to>
                                    </p:set>
                                    <p:animEffect transition="in" filter="wipe(down)">
                                      <p:cBhvr>
                                        <p:cTn id="164" dur="500"/>
                                        <p:tgtEl>
                                          <p:spTgt spid="73"/>
                                        </p:tgtEl>
                                      </p:cBhvr>
                                    </p:animEffect>
                                  </p:childTnLst>
                                </p:cTn>
                              </p:par>
                            </p:childTnLst>
                          </p:cTn>
                        </p:par>
                        <p:par>
                          <p:cTn id="165" fill="hold">
                            <p:stCondLst>
                              <p:cond delay="1000"/>
                            </p:stCondLst>
                            <p:childTnLst>
                              <p:par>
                                <p:cTn id="166" presetID="22" presetClass="entr" presetSubtype="4" fill="hold" grpId="0" nodeType="afterEffect">
                                  <p:stCondLst>
                                    <p:cond delay="0"/>
                                  </p:stCondLst>
                                  <p:childTnLst>
                                    <p:set>
                                      <p:cBhvr>
                                        <p:cTn id="167" dur="1" fill="hold">
                                          <p:stCondLst>
                                            <p:cond delay="0"/>
                                          </p:stCondLst>
                                        </p:cTn>
                                        <p:tgtEl>
                                          <p:spTgt spid="74"/>
                                        </p:tgtEl>
                                        <p:attrNameLst>
                                          <p:attrName>style.visibility</p:attrName>
                                        </p:attrNameLst>
                                      </p:cBhvr>
                                      <p:to>
                                        <p:strVal val="visible"/>
                                      </p:to>
                                    </p:set>
                                    <p:animEffect transition="in" filter="wipe(down)">
                                      <p:cBhvr>
                                        <p:cTn id="168" dur="500"/>
                                        <p:tgtEl>
                                          <p:spTgt spid="74"/>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grpId="1" nodeType="clickEffect">
                                  <p:stCondLst>
                                    <p:cond delay="0"/>
                                  </p:stCondLst>
                                  <p:childTnLst>
                                    <p:set>
                                      <p:cBhvr>
                                        <p:cTn id="172" dur="1" fill="hold">
                                          <p:stCondLst>
                                            <p:cond delay="0"/>
                                          </p:stCondLst>
                                        </p:cTn>
                                        <p:tgtEl>
                                          <p:spTgt spid="64"/>
                                        </p:tgtEl>
                                        <p:attrNameLst>
                                          <p:attrName>style.visibility</p:attrName>
                                        </p:attrNameLst>
                                      </p:cBhvr>
                                      <p:to>
                                        <p:strVal val="hidden"/>
                                      </p:to>
                                    </p:set>
                                  </p:childTnLst>
                                </p:cTn>
                              </p:par>
                            </p:childTnLst>
                          </p:cTn>
                        </p:par>
                        <p:par>
                          <p:cTn id="173" fill="hold">
                            <p:stCondLst>
                              <p:cond delay="0"/>
                            </p:stCondLst>
                            <p:childTnLst>
                              <p:par>
                                <p:cTn id="174" presetID="1" presetClass="entr" presetSubtype="0" fill="hold" grpId="0" nodeType="afterEffect">
                                  <p:stCondLst>
                                    <p:cond delay="0"/>
                                  </p:stCondLst>
                                  <p:childTnLst>
                                    <p:set>
                                      <p:cBhvr>
                                        <p:cTn id="175" dur="1" fill="hold">
                                          <p:stCondLst>
                                            <p:cond delay="0"/>
                                          </p:stCondLst>
                                        </p:cTn>
                                        <p:tgtEl>
                                          <p:spTgt spid="60"/>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21" presetClass="entr" presetSubtype="8" fill="hold" nodeType="clickEffect">
                                  <p:stCondLst>
                                    <p:cond delay="0"/>
                                  </p:stCondLst>
                                  <p:childTnLst>
                                    <p:set>
                                      <p:cBhvr>
                                        <p:cTn id="179" dur="1" fill="hold">
                                          <p:stCondLst>
                                            <p:cond delay="0"/>
                                          </p:stCondLst>
                                        </p:cTn>
                                        <p:tgtEl>
                                          <p:spTgt spid="57"/>
                                        </p:tgtEl>
                                        <p:attrNameLst>
                                          <p:attrName>style.visibility</p:attrName>
                                        </p:attrNameLst>
                                      </p:cBhvr>
                                      <p:to>
                                        <p:strVal val="visible"/>
                                      </p:to>
                                    </p:set>
                                    <p:animEffect transition="in" filter="wheel(8)">
                                      <p:cBhvr>
                                        <p:cTn id="180" dur="1000"/>
                                        <p:tgtEl>
                                          <p:spTgt spid="57"/>
                                        </p:tgtEl>
                                      </p:cBhvr>
                                    </p:animEffect>
                                  </p:childTnLst>
                                </p:cTn>
                              </p:par>
                            </p:childTnLst>
                          </p:cTn>
                        </p:par>
                        <p:par>
                          <p:cTn id="181" fill="hold">
                            <p:stCondLst>
                              <p:cond delay="1000"/>
                            </p:stCondLst>
                            <p:childTnLst>
                              <p:par>
                                <p:cTn id="182" presetID="1" presetClass="entr" presetSubtype="0" fill="hold" grpId="0" nodeType="afterEffect">
                                  <p:stCondLst>
                                    <p:cond delay="0"/>
                                  </p:stCondLst>
                                  <p:childTnLst>
                                    <p:set>
                                      <p:cBhvr>
                                        <p:cTn id="183" dur="1" fill="hold">
                                          <p:stCondLst>
                                            <p:cond delay="0"/>
                                          </p:stCondLst>
                                        </p:cTn>
                                        <p:tgtEl>
                                          <p:spTgt spid="62"/>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21" presetClass="entr" presetSubtype="8" fill="hold" nodeType="click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wheel(8)">
                                      <p:cBhvr>
                                        <p:cTn id="188" dur="1000"/>
                                        <p:tgtEl>
                                          <p:spTgt spid="58"/>
                                        </p:tgtEl>
                                      </p:cBhvr>
                                    </p:animEffect>
                                  </p:childTnLst>
                                </p:cTn>
                              </p:par>
                            </p:childTnLst>
                          </p:cTn>
                        </p:par>
                        <p:par>
                          <p:cTn id="189" fill="hold">
                            <p:stCondLst>
                              <p:cond delay="1000"/>
                            </p:stCondLst>
                            <p:childTnLst>
                              <p:par>
                                <p:cTn id="190" presetID="1" presetClass="entr" presetSubtype="0" fill="hold" grpId="0" nodeType="afterEffect">
                                  <p:stCondLst>
                                    <p:cond delay="0"/>
                                  </p:stCondLst>
                                  <p:childTnLst>
                                    <p:set>
                                      <p:cBhvr>
                                        <p:cTn id="191" dur="1" fill="hold">
                                          <p:stCondLst>
                                            <p:cond delay="0"/>
                                          </p:stCondLst>
                                        </p:cTn>
                                        <p:tgtEl>
                                          <p:spTgt spid="67"/>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54"/>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45"/>
                                        </p:tgtEl>
                                        <p:attrNameLst>
                                          <p:attrName>style.visibility</p:attrName>
                                        </p:attrNameLst>
                                      </p:cBhvr>
                                      <p:to>
                                        <p:strVal val="hidden"/>
                                      </p:to>
                                    </p:set>
                                  </p:childTnLst>
                                </p:cTn>
                              </p:par>
                              <p:par>
                                <p:cTn id="198" presetID="1" presetClass="exit" presetSubtype="0" fill="hold" grpId="1" nodeType="withEffect">
                                  <p:stCondLst>
                                    <p:cond delay="0"/>
                                  </p:stCondLst>
                                  <p:childTnLst>
                                    <p:set>
                                      <p:cBhvr>
                                        <p:cTn id="199" dur="1" fill="hold">
                                          <p:stCondLst>
                                            <p:cond delay="0"/>
                                          </p:stCondLst>
                                        </p:cTn>
                                        <p:tgtEl>
                                          <p:spTgt spid="50"/>
                                        </p:tgtEl>
                                        <p:attrNameLst>
                                          <p:attrName>style.visibility</p:attrName>
                                        </p:attrNameLst>
                                      </p:cBhvr>
                                      <p:to>
                                        <p:strVal val="hidden"/>
                                      </p:to>
                                    </p:set>
                                  </p:childTnLst>
                                </p:cTn>
                              </p:par>
                              <p:par>
                                <p:cTn id="200" presetID="1" presetClass="exit" presetSubtype="0" fill="hold" grpId="2" nodeType="withEffect">
                                  <p:stCondLst>
                                    <p:cond delay="0"/>
                                  </p:stCondLst>
                                  <p:childTnLst>
                                    <p:set>
                                      <p:cBhvr>
                                        <p:cTn id="201" dur="1" fill="hold">
                                          <p:stCondLst>
                                            <p:cond delay="0"/>
                                          </p:stCondLst>
                                        </p:cTn>
                                        <p:tgtEl>
                                          <p:spTgt spid="55"/>
                                        </p:tgtEl>
                                        <p:attrNameLst>
                                          <p:attrName>style.visibility</p:attrName>
                                        </p:attrNameLst>
                                      </p:cBhvr>
                                      <p:to>
                                        <p:strVal val="hidden"/>
                                      </p:to>
                                    </p:set>
                                  </p:childTnLst>
                                </p:cTn>
                              </p:par>
                              <p:par>
                                <p:cTn id="202" presetID="1" presetClass="exit" presetSubtype="0" fill="hold" nodeType="withEffect">
                                  <p:stCondLst>
                                    <p:cond delay="0"/>
                                  </p:stCondLst>
                                  <p:childTnLst>
                                    <p:set>
                                      <p:cBhvr>
                                        <p:cTn id="203" dur="1" fill="hold">
                                          <p:stCondLst>
                                            <p:cond delay="0"/>
                                          </p:stCondLst>
                                        </p:cTn>
                                        <p:tgtEl>
                                          <p:spTgt spid="59"/>
                                        </p:tgtEl>
                                        <p:attrNameLst>
                                          <p:attrName>style.visibility</p:attrName>
                                        </p:attrNameLst>
                                      </p:cBhvr>
                                      <p:to>
                                        <p:strVal val="hidden"/>
                                      </p:to>
                                    </p:set>
                                  </p:childTnLst>
                                </p:cTn>
                              </p:par>
                              <p:par>
                                <p:cTn id="204" presetID="1" presetClass="exit" presetSubtype="0" fill="hold" grpId="1" nodeType="withEffect">
                                  <p:stCondLst>
                                    <p:cond delay="0"/>
                                  </p:stCondLst>
                                  <p:childTnLst>
                                    <p:set>
                                      <p:cBhvr>
                                        <p:cTn id="205" dur="1" fill="hold">
                                          <p:stCondLst>
                                            <p:cond delay="0"/>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4" grpId="0"/>
      <p:bldP spid="127" grpId="0"/>
      <p:bldP spid="45" grpId="0"/>
      <p:bldP spid="45" grpId="1"/>
      <p:bldP spid="46" grpId="0" animBg="1"/>
      <p:bldP spid="47" grpId="0" animBg="1"/>
      <p:bldP spid="49" grpId="0" animBg="1"/>
      <p:bldP spid="50" grpId="0" animBg="1"/>
      <p:bldP spid="50" grpId="1" animBg="1"/>
      <p:bldP spid="55" grpId="0" animBg="1"/>
      <p:bldP spid="55" grpId="1" animBg="1"/>
      <p:bldP spid="55" grpId="2" animBg="1"/>
      <p:bldP spid="60" grpId="0"/>
      <p:bldP spid="61" grpId="0"/>
      <p:bldP spid="62" grpId="0"/>
      <p:bldP spid="63" grpId="0"/>
      <p:bldP spid="67" grpId="0"/>
      <p:bldP spid="69" grpId="0"/>
      <p:bldP spid="69" grpId="1"/>
      <p:bldP spid="8" grpId="0"/>
      <p:bldP spid="71" grpId="0" animBg="1"/>
      <p:bldP spid="73" grpId="0" animBg="1"/>
      <p:bldP spid="74" grpId="0" animBg="1"/>
      <p:bldP spid="64" grpId="0"/>
      <p:bldP spid="6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8DE101-257F-CE45-AC17-B14765AE69C9}"/>
              </a:ext>
            </a:extLst>
          </p:cNvPr>
          <p:cNvSpPr txBox="1"/>
          <p:nvPr/>
        </p:nvSpPr>
        <p:spPr>
          <a:xfrm>
            <a:off x="2520525" y="232475"/>
            <a:ext cx="2980688" cy="646331"/>
          </a:xfrm>
          <a:prstGeom prst="rect">
            <a:avLst/>
          </a:prstGeom>
          <a:noFill/>
        </p:spPr>
        <p:txBody>
          <a:bodyPr wrap="none" rtlCol="0">
            <a:spAutoFit/>
          </a:bodyPr>
          <a:lstStyle/>
          <a:p>
            <a:r>
              <a:rPr lang="en-US" sz="3600" b="1" dirty="0">
                <a:highlight>
                  <a:srgbClr val="FFFF00"/>
                </a:highlight>
              </a:rPr>
              <a:t>How was DFA?</a:t>
            </a:r>
          </a:p>
        </p:txBody>
      </p:sp>
      <p:pic>
        <p:nvPicPr>
          <p:cNvPr id="4" name="Picture 3">
            <a:extLst>
              <a:ext uri="{FF2B5EF4-FFF2-40B4-BE49-F238E27FC236}">
                <a16:creationId xmlns:a16="http://schemas.microsoft.com/office/drawing/2014/main" id="{969BC0A6-3C12-9045-99B6-D7C9B356D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827" y="1359478"/>
            <a:ext cx="8018546" cy="4139045"/>
          </a:xfrm>
          <a:prstGeom prst="rect">
            <a:avLst/>
          </a:prstGeom>
        </p:spPr>
      </p:pic>
    </p:spTree>
    <p:extLst>
      <p:ext uri="{BB962C8B-B14F-4D97-AF65-F5344CB8AC3E}">
        <p14:creationId xmlns:p14="http://schemas.microsoft.com/office/powerpoint/2010/main" val="1308224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379720" y="17678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4688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924300" y="177202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41539" y="2377440"/>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B10</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85928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054247" y="207682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4610100" y="207264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433083" y="18228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4992818" y="104222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054247" y="295245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063406" y="19647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719488" y="298704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4684008" y="172303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4684007" y="116511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054247" y="2897766"/>
            <a:ext cx="815593" cy="4480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3869840" y="3010487"/>
            <a:ext cx="754380" cy="67056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5478883" y="301048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3955040" y="3096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V="1">
            <a:off x="5034407" y="2223110"/>
            <a:ext cx="12700" cy="1574753"/>
          </a:xfrm>
          <a:prstGeom prst="curvedConnector3">
            <a:avLst>
              <a:gd name="adj1" fmla="val 18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4687570" y="244145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4624220" y="3315287"/>
            <a:ext cx="854663" cy="304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877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heel(8)">
                                      <p:cBhvr>
                                        <p:cTn id="58" dur="1000"/>
                                        <p:tgtEl>
                                          <p:spTgt spid="4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par>
                          <p:cTn id="62" fill="hold">
                            <p:stCondLst>
                              <p:cond delay="1000"/>
                            </p:stCondLst>
                            <p:childTnLst>
                              <p:par>
                                <p:cTn id="63" presetID="22" presetClass="entr" presetSubtype="4"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down)">
                                      <p:cBhvr>
                                        <p:cTn id="65" dur="500"/>
                                        <p:tgtEl>
                                          <p:spTgt spid="4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down)">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8" fill="hold"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wheel(8)">
                                      <p:cBhvr>
                                        <p:cTn id="75" dur="1000"/>
                                        <p:tgtEl>
                                          <p:spTgt spid="55"/>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118"/>
                                        </p:tgtEl>
                                        <p:attrNameLst>
                                          <p:attrName>style.visibility</p:attrName>
                                        </p:attrNameLst>
                                      </p:cBhvr>
                                      <p:to>
                                        <p:strVal val="visible"/>
                                      </p:to>
                                    </p:set>
                                  </p:childTnLst>
                                </p:cTn>
                              </p:par>
                            </p:childTnLst>
                          </p:cTn>
                        </p:par>
                        <p:par>
                          <p:cTn id="79" fill="hold">
                            <p:stCondLst>
                              <p:cond delay="1000"/>
                            </p:stCondLst>
                            <p:childTnLst>
                              <p:par>
                                <p:cTn id="80" presetID="22" presetClass="entr" presetSubtype="4" fill="hold" grpId="0" nodeType="after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wheel(8)">
                                      <p:cBhvr>
                                        <p:cTn id="87" dur="1000"/>
                                        <p:tgtEl>
                                          <p:spTgt spid="52"/>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10" grpId="0" animBg="1"/>
      <p:bldP spid="64" grpId="0" animBg="1"/>
      <p:bldP spid="12" grpId="0" animBg="1"/>
      <p:bldP spid="76" grpId="0" animBg="1"/>
      <p:bldP spid="116" grpId="0"/>
      <p:bldP spid="117" grpId="0"/>
      <p:bldP spid="118" grpId="0"/>
      <p:bldP spid="119" grpId="0"/>
      <p:bldP spid="120" grpId="0"/>
      <p:bldP spid="45" grpId="0" animBg="1"/>
      <p:bldP spid="49" grpId="0" animBg="1"/>
      <p:bldP spid="51" grpId="0" animBg="1"/>
      <p:bldP spid="5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Nondeterministic </a:t>
            </a:r>
            <a:r>
              <a:rPr lang="en-US"/>
              <a:t>Finite Automata</a:t>
            </a:r>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NFA</a:t>
            </a:r>
            <a:r>
              <a:rPr lang="en-US" dirty="0"/>
              <a:t>.</a:t>
            </a:r>
          </a:p>
          <a:p>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sz="2200" dirty="0"/>
              <a:t>Formal Definition of Nondeterministic Finite Automata (NFA)</a:t>
            </a:r>
          </a:p>
          <a:p>
            <a:pPr lvl="1"/>
            <a:r>
              <a:rPr lang="en-US" sz="2200" dirty="0"/>
              <a:t>Practice designing NFA.</a:t>
            </a:r>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Understand, learn &amp; formal definition of NFA.</a:t>
            </a:r>
          </a:p>
          <a:p>
            <a:r>
              <a:rPr lang="en-US" dirty="0"/>
              <a:t>Practice &amp; Design of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lstStyle/>
          <a:p>
            <a:pPr eaLnBrk="1" hangingPunct="1">
              <a:lnSpc>
                <a:spcPct val="90000"/>
              </a:lnSpc>
            </a:pPr>
            <a:r>
              <a:rPr lang="en-US" altLang="en-US" sz="2400" dirty="0"/>
              <a:t>We already know DFA, so it would be sufficient to look into the differences of properties between the two.</a:t>
            </a:r>
          </a:p>
          <a:p>
            <a:pPr eaLnBrk="1" hangingPunct="1">
              <a:lnSpc>
                <a:spcPct val="90000"/>
              </a:lnSpc>
            </a:pPr>
            <a:r>
              <a:rPr lang="en-US" altLang="en-US" sz="2400" dirty="0"/>
              <a:t>In NFA a state may have – </a:t>
            </a:r>
          </a:p>
          <a:p>
            <a:pPr lvl="1" eaLnBrk="1" hangingPunct="1">
              <a:lnSpc>
                <a:spcPct val="90000"/>
              </a:lnSpc>
            </a:pPr>
            <a:r>
              <a:rPr lang="en-US" altLang="en-US" sz="2100" dirty="0"/>
              <a:t>Zero or more exiting arrows for each alphabet symbol.</a:t>
            </a:r>
          </a:p>
          <a:p>
            <a:pPr lvl="1" eaLnBrk="1" hangingPunct="1">
              <a:lnSpc>
                <a:spcPct val="90000"/>
              </a:lnSpc>
            </a:pPr>
            <a:r>
              <a:rPr lang="en-US" altLang="en-US" sz="2100" dirty="0"/>
              <a:t>Zero or more exiting arrows with the label </a:t>
            </a:r>
            <a:r>
              <a:rPr lang="el-GR" altLang="en-US" sz="2100" i="1" dirty="0">
                <a:cs typeface="Arial" panose="020B0604020202020204" pitchFamily="34" charset="0"/>
              </a:rPr>
              <a:t>ε</a:t>
            </a:r>
            <a:r>
              <a:rPr lang="en-US" altLang="en-US" sz="2100" dirty="0"/>
              <a:t>.</a:t>
            </a:r>
          </a:p>
          <a:p>
            <a:pPr algn="just" eaLnBrk="1" hangingPunct="1">
              <a:lnSpc>
                <a:spcPct val="90000"/>
              </a:lnSpc>
            </a:pPr>
            <a:r>
              <a:rPr lang="en-US" altLang="en-US" sz="2400" dirty="0"/>
              <a:t>So we can see that, not all steps of a computation follows in a unique way from the preceding step. There can be multiple choices to move from one state to another with a symbol. That’s the reason it’s computation is called nondeterministic.</a:t>
            </a:r>
          </a:p>
          <a:p>
            <a:endParaRPr lang="en-US" dirty="0"/>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normAutofit fontScale="92500" lnSpcReduction="20000"/>
          </a:bodyPr>
          <a:lstStyle/>
          <a:p>
            <a:r>
              <a:rPr lang="en-US" b="1" dirty="0"/>
              <a:t>State Diagram and the Properties of NFA</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222227" y="861241"/>
            <a:ext cx="8699545" cy="1658082"/>
          </a:xfrm>
        </p:spPr>
      </p:pic>
    </p:spTree>
    <p:extLst>
      <p:ext uri="{BB962C8B-B14F-4D97-AF65-F5344CB8AC3E}">
        <p14:creationId xmlns:p14="http://schemas.microsoft.com/office/powerpoint/2010/main" val="77444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B10755-8D63-4CF5-B695-6D6B963DF68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0136257-7DCB-4ED4-A833-60A857820646}"/>
              </a:ext>
            </a:extLst>
          </p:cNvPr>
          <p:cNvSpPr>
            <a:spLocks noGrp="1"/>
          </p:cNvSpPr>
          <p:nvPr>
            <p:ph type="body" sz="quarter" idx="12"/>
          </p:nvPr>
        </p:nvSpPr>
        <p:spPr/>
        <p:txBody>
          <a:bodyPr/>
          <a:lstStyle/>
          <a:p>
            <a:r>
              <a:rPr lang="en-US" sz="3600" dirty="0"/>
              <a:t>Running an NFA</a:t>
            </a:r>
            <a:endParaRPr lang="en-US" dirty="0"/>
          </a:p>
        </p:txBody>
      </p:sp>
      <p:sp>
        <p:nvSpPr>
          <p:cNvPr id="4" name="Text Placeholder 3">
            <a:extLst>
              <a:ext uri="{FF2B5EF4-FFF2-40B4-BE49-F238E27FC236}">
                <a16:creationId xmlns:a16="http://schemas.microsoft.com/office/drawing/2014/main" id="{8A7F112B-E3DC-41A8-8077-9292989EA226}"/>
              </a:ext>
            </a:extLst>
          </p:cNvPr>
          <p:cNvSpPr>
            <a:spLocks noGrp="1"/>
          </p:cNvSpPr>
          <p:nvPr>
            <p:ph type="body" sz="quarter" idx="13"/>
          </p:nvPr>
        </p:nvSpPr>
        <p:spPr/>
        <p:txBody>
          <a:bodyPr>
            <a:normAutofit fontScale="85000" lnSpcReduction="20000"/>
          </a:bodyPr>
          <a:lstStyle/>
          <a:p>
            <a:pPr algn="just" eaLnBrk="1" hangingPunct="1">
              <a:lnSpc>
                <a:spcPct val="110000"/>
              </a:lnSpc>
            </a:pPr>
            <a:r>
              <a:rPr lang="en-US" altLang="en-US" dirty="0"/>
              <a:t>If we encounter a state with multiple ways to proceed – </a:t>
            </a:r>
          </a:p>
          <a:p>
            <a:pPr lvl="1" algn="just" eaLnBrk="1" hangingPunct="1">
              <a:lnSpc>
                <a:spcPct val="110000"/>
              </a:lnSpc>
            </a:pPr>
            <a:r>
              <a:rPr lang="en-US" altLang="en-US" sz="2100" dirty="0"/>
              <a:t>The machine splits into multiple copies of itself and follows all the possibilities in parallel.</a:t>
            </a:r>
          </a:p>
          <a:p>
            <a:pPr lvl="1" algn="just" eaLnBrk="1" hangingPunct="1">
              <a:lnSpc>
                <a:spcPct val="110000"/>
              </a:lnSpc>
            </a:pPr>
            <a:r>
              <a:rPr lang="en-US" altLang="en-US" sz="2100" dirty="0"/>
              <a:t>Each copy of the machine takes one of the possible ways to proceed and continues as before.</a:t>
            </a:r>
          </a:p>
          <a:p>
            <a:pPr lvl="1" algn="just" eaLnBrk="1" hangingPunct="1">
              <a:lnSpc>
                <a:spcPct val="110000"/>
              </a:lnSpc>
            </a:pPr>
            <a:r>
              <a:rPr lang="en-US" altLang="en-US" sz="2100" dirty="0"/>
              <a:t>If there are subsequent choices, the machine splits again.</a:t>
            </a:r>
          </a:p>
          <a:p>
            <a:pPr algn="just" eaLnBrk="1" hangingPunct="1">
              <a:lnSpc>
                <a:spcPct val="110000"/>
              </a:lnSpc>
            </a:pPr>
            <a:r>
              <a:rPr lang="en-US" altLang="en-US" dirty="0"/>
              <a:t>If a state with an </a:t>
            </a:r>
            <a:r>
              <a:rPr lang="el-GR" altLang="en-US" i="1" dirty="0">
                <a:cs typeface="Arial" panose="020B0604020202020204" pitchFamily="34" charset="0"/>
              </a:rPr>
              <a:t>ε</a:t>
            </a:r>
            <a:r>
              <a:rPr lang="en-US" altLang="en-US" dirty="0"/>
              <a:t> symbol on an exiting arrow is encountered without reading any input, the machine splits into multiple copies, </a:t>
            </a:r>
          </a:p>
          <a:p>
            <a:pPr lvl="1" algn="just" eaLnBrk="1" hangingPunct="1">
              <a:lnSpc>
                <a:spcPct val="110000"/>
              </a:lnSpc>
            </a:pPr>
            <a:r>
              <a:rPr lang="en-US" altLang="en-US" sz="2100" dirty="0"/>
              <a:t>one following each of the exiting </a:t>
            </a:r>
            <a:r>
              <a:rPr lang="el-GR" altLang="en-US" sz="2100" i="1" dirty="0">
                <a:cs typeface="Arial" panose="020B0604020202020204" pitchFamily="34" charset="0"/>
              </a:rPr>
              <a:t>ε</a:t>
            </a:r>
            <a:r>
              <a:rPr lang="en-US" altLang="en-US" sz="2100" dirty="0"/>
              <a:t>-labeled arrows and </a:t>
            </a:r>
          </a:p>
          <a:p>
            <a:pPr lvl="1" algn="just" eaLnBrk="1" hangingPunct="1">
              <a:lnSpc>
                <a:spcPct val="110000"/>
              </a:lnSpc>
            </a:pPr>
            <a:r>
              <a:rPr lang="en-US" altLang="en-US" sz="2100" dirty="0"/>
              <a:t>one staying in the current state.</a:t>
            </a:r>
          </a:p>
          <a:p>
            <a:pPr algn="just" eaLnBrk="1" hangingPunct="1">
              <a:lnSpc>
                <a:spcPct val="110000"/>
              </a:lnSpc>
            </a:pPr>
            <a:r>
              <a:rPr lang="en-US" altLang="en-US" dirty="0">
                <a:highlight>
                  <a:srgbClr val="FFFF00"/>
                </a:highlight>
              </a:rPr>
              <a:t>If the next input symbol doesn’t appear on any of the arrows exiting the state occupied by a copy of the machine, that copy of the machine dies, along with the branch of the computation associated with it.</a:t>
            </a:r>
          </a:p>
          <a:p>
            <a:pPr algn="just" eaLnBrk="1" hangingPunct="1">
              <a:lnSpc>
                <a:spcPct val="110000"/>
              </a:lnSpc>
            </a:pPr>
            <a:r>
              <a:rPr lang="en-US" altLang="en-US" dirty="0"/>
              <a:t>If any one of these copies of the machine is in an accept state at the end of the input, the NFA accepts the input strings.</a:t>
            </a:r>
          </a:p>
          <a:p>
            <a:pPr algn="just" eaLnBrk="1" hangingPunct="1">
              <a:lnSpc>
                <a:spcPct val="110000"/>
              </a:lnSpc>
            </a:pPr>
            <a:r>
              <a:rPr lang="en-US" altLang="en-US" dirty="0"/>
              <a:t>So, nondeterminism may be viewed as a kind of parallel computation wherein several processes can be running concurrently.</a:t>
            </a:r>
          </a:p>
          <a:p>
            <a:pPr algn="just" eaLnBrk="1" hangingPunct="1">
              <a:lnSpc>
                <a:spcPct val="110000"/>
              </a:lnSpc>
            </a:pPr>
            <a:r>
              <a:rPr lang="en-US" altLang="en-US" dirty="0"/>
              <a:t>If at least one of these processes accepts then the entire computation accepts.</a:t>
            </a:r>
          </a:p>
        </p:txBody>
      </p:sp>
    </p:spTree>
    <p:extLst>
      <p:ext uri="{BB962C8B-B14F-4D97-AF65-F5344CB8AC3E}">
        <p14:creationId xmlns:p14="http://schemas.microsoft.com/office/powerpoint/2010/main" val="203202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94AFF-04FF-4AF1-9137-A51131A7C855}"/>
              </a:ext>
            </a:extLst>
          </p:cNvPr>
          <p:cNvSpPr>
            <a:spLocks noGrp="1"/>
          </p:cNvSpPr>
          <p:nvPr>
            <p:ph type="title"/>
          </p:nvPr>
        </p:nvSpPr>
        <p:spPr>
          <a:xfrm>
            <a:off x="811919" y="14437"/>
            <a:ext cx="3532518" cy="1357163"/>
          </a:xfrm>
        </p:spPr>
        <p:txBody>
          <a:bodyPr anchor="ctr">
            <a:normAutofit/>
          </a:bodyPr>
          <a:lstStyle/>
          <a:p>
            <a:r>
              <a:rPr lang="en-US"/>
              <a:t>Running an NFA</a:t>
            </a:r>
            <a:endParaRPr lang="en-US" dirty="0"/>
          </a:p>
        </p:txBody>
      </p:sp>
      <p:sp>
        <p:nvSpPr>
          <p:cNvPr id="2" name="Content Placeholder 1">
            <a:extLst>
              <a:ext uri="{FF2B5EF4-FFF2-40B4-BE49-F238E27FC236}">
                <a16:creationId xmlns:a16="http://schemas.microsoft.com/office/drawing/2014/main" id="{DBF7B3FF-BC75-457F-BFFA-09F9ABCF9D61}"/>
              </a:ext>
            </a:extLst>
          </p:cNvPr>
          <p:cNvSpPr>
            <a:spLocks noGrp="1"/>
          </p:cNvSpPr>
          <p:nvPr>
            <p:ph idx="1"/>
          </p:nvPr>
        </p:nvSpPr>
        <p:spPr>
          <a:xfrm>
            <a:off x="27710" y="1403570"/>
            <a:ext cx="4316725" cy="3902716"/>
          </a:xfrm>
        </p:spPr>
        <p:txBody>
          <a:bodyPr>
            <a:normAutofit/>
          </a:bodyPr>
          <a:lstStyle/>
          <a:p>
            <a:pPr algn="just" eaLnBrk="1" hangingPunct="1">
              <a:lnSpc>
                <a:spcPct val="90000"/>
              </a:lnSpc>
            </a:pPr>
            <a:r>
              <a:rPr lang="en-US" altLang="en-US" sz="2000" dirty="0"/>
              <a:t>Another way of viewing a nondeterministic computation is as a tree of possibilities.</a:t>
            </a:r>
          </a:p>
          <a:p>
            <a:pPr lvl="1" algn="just" eaLnBrk="1" hangingPunct="1">
              <a:lnSpc>
                <a:spcPct val="90000"/>
              </a:lnSpc>
            </a:pPr>
            <a:r>
              <a:rPr lang="en-US" altLang="en-US" dirty="0"/>
              <a:t>The root corresponds to the start of the computation.</a:t>
            </a:r>
          </a:p>
          <a:p>
            <a:pPr lvl="1" algn="just" eaLnBrk="1" hangingPunct="1">
              <a:lnSpc>
                <a:spcPct val="90000"/>
              </a:lnSpc>
            </a:pPr>
            <a:r>
              <a:rPr lang="en-US" altLang="en-US" dirty="0"/>
              <a:t>Every branching point in the tree corresponds to a point in the computation at which the machine has multiple choices.</a:t>
            </a:r>
          </a:p>
          <a:p>
            <a:pPr lvl="1" algn="just" eaLnBrk="1" hangingPunct="1">
              <a:lnSpc>
                <a:spcPct val="90000"/>
              </a:lnSpc>
            </a:pPr>
            <a:r>
              <a:rPr lang="en-US" altLang="en-US" dirty="0"/>
              <a:t>The machine accepts if at least one of the computation branches ends in an accept state.</a:t>
            </a:r>
          </a:p>
        </p:txBody>
      </p:sp>
      <p:sp>
        <p:nvSpPr>
          <p:cNvPr id="4" name="Text Placeholder 3">
            <a:extLst>
              <a:ext uri="{FF2B5EF4-FFF2-40B4-BE49-F238E27FC236}">
                <a16:creationId xmlns:a16="http://schemas.microsoft.com/office/drawing/2014/main" id="{2DDCA803-541C-48F1-AA9C-A323FEC9822F}"/>
              </a:ext>
            </a:extLst>
          </p:cNvPr>
          <p:cNvSpPr>
            <a:spLocks noGrp="1"/>
          </p:cNvSpPr>
          <p:nvPr>
            <p:ph type="body" sz="half" idx="2"/>
          </p:nvPr>
        </p:nvSpPr>
        <p:spPr>
          <a:xfrm>
            <a:off x="27711" y="5306291"/>
            <a:ext cx="4316726" cy="1130740"/>
          </a:xfrm>
        </p:spPr>
        <p:txBody>
          <a:bodyPr anchor="ctr">
            <a:normAutofit/>
          </a:bodyPr>
          <a:lstStyle/>
          <a:p>
            <a:r>
              <a:rPr lang="en-US" dirty="0"/>
              <a:t>Tree representation</a:t>
            </a:r>
            <a:endParaRPr lang="en-US"/>
          </a:p>
        </p:txBody>
      </p:sp>
      <p:sp>
        <p:nvSpPr>
          <p:cNvPr id="3" name="Footer Placeholder 2">
            <a:extLst>
              <a:ext uri="{FF2B5EF4-FFF2-40B4-BE49-F238E27FC236}">
                <a16:creationId xmlns:a16="http://schemas.microsoft.com/office/drawing/2014/main" id="{83906A2E-9416-471B-819F-7DDF902229D8}"/>
              </a:ext>
            </a:extLst>
          </p:cNvPr>
          <p:cNvSpPr>
            <a:spLocks noGrp="1"/>
          </p:cNvSpPr>
          <p:nvPr>
            <p:ph type="ftr" sz="quarter" idx="11"/>
          </p:nvPr>
        </p:nvSpPr>
        <p:spPr>
          <a:xfrm>
            <a:off x="19583" y="6437036"/>
            <a:ext cx="6124902" cy="365125"/>
          </a:xfrm>
        </p:spPr>
        <p:txBody>
          <a:bodyPr anchor="ctr">
            <a:normAutofit/>
          </a:bodyPr>
          <a:lstStyle/>
          <a:p>
            <a:pPr>
              <a:spcAft>
                <a:spcPts val="600"/>
              </a:spcAft>
            </a:pPr>
            <a:r>
              <a:rPr lang="en-US"/>
              <a:t>CSC3113: Theory of Computation</a:t>
            </a:r>
          </a:p>
        </p:txBody>
      </p:sp>
      <p:pic>
        <p:nvPicPr>
          <p:cNvPr id="8" name="Picture Placeholder 7" descr="A screenshot of a cell phone&#10;&#10;Description automatically generated">
            <a:extLst>
              <a:ext uri="{FF2B5EF4-FFF2-40B4-BE49-F238E27FC236}">
                <a16:creationId xmlns:a16="http://schemas.microsoft.com/office/drawing/2014/main" id="{1D26F0E8-E3AC-443D-B4EA-4FEF0685712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tretch/>
        </p:blipFill>
        <p:spPr>
          <a:xfrm>
            <a:off x="4475771" y="548488"/>
            <a:ext cx="4610038" cy="5440198"/>
          </a:xfrm>
          <a:noFill/>
        </p:spPr>
      </p:pic>
    </p:spTree>
    <p:extLst>
      <p:ext uri="{BB962C8B-B14F-4D97-AF65-F5344CB8AC3E}">
        <p14:creationId xmlns:p14="http://schemas.microsoft.com/office/powerpoint/2010/main" val="23453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7595EB-275A-49AD-9903-CA6D221261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CBD0A89-5059-407A-A532-CB4CC24819E0}"/>
              </a:ext>
            </a:extLst>
          </p:cNvPr>
          <p:cNvSpPr>
            <a:spLocks noGrp="1"/>
          </p:cNvSpPr>
          <p:nvPr>
            <p:ph type="body" sz="quarter" idx="12"/>
          </p:nvPr>
        </p:nvSpPr>
        <p:spPr/>
        <p:txBody>
          <a:bodyPr/>
          <a:lstStyle/>
          <a:p>
            <a:r>
              <a:rPr lang="en-US" sz="3200" dirty="0"/>
              <a:t>NON-Deterministic Finite Automata (NFA)</a:t>
            </a:r>
          </a:p>
        </p:txBody>
      </p:sp>
      <p:sp>
        <p:nvSpPr>
          <p:cNvPr id="4" name="Text Placeholder 3">
            <a:extLst>
              <a:ext uri="{FF2B5EF4-FFF2-40B4-BE49-F238E27FC236}">
                <a16:creationId xmlns:a16="http://schemas.microsoft.com/office/drawing/2014/main" id="{2CF0C0CB-6DD8-4CD9-9B14-6773871E289B}"/>
              </a:ext>
            </a:extLst>
          </p:cNvPr>
          <p:cNvSpPr>
            <a:spLocks noGrp="1"/>
          </p:cNvSpPr>
          <p:nvPr>
            <p:ph type="body" sz="quarter" idx="13"/>
          </p:nvPr>
        </p:nvSpPr>
        <p:spPr>
          <a:xfrm>
            <a:off x="0" y="859716"/>
            <a:ext cx="8991598" cy="5591175"/>
          </a:xfrm>
        </p:spPr>
        <p:txBody>
          <a:bodyPr>
            <a:noAutofit/>
          </a:bodyPr>
          <a:lstStyle/>
          <a:p>
            <a:pPr algn="just"/>
            <a:r>
              <a:rPr lang="en-US" sz="2100" dirty="0"/>
              <a:t>A Finite Automata(FA) is said NFA, if there is </a:t>
            </a:r>
            <a:r>
              <a:rPr lang="en-US" sz="2100" dirty="0">
                <a:highlight>
                  <a:srgbClr val="FFFF00"/>
                </a:highlight>
              </a:rPr>
              <a:t>more than one possible transition from one state on the same input symbol</a:t>
            </a:r>
            <a:r>
              <a:rPr lang="en-US" sz="2100" dirty="0"/>
              <a:t>. H</a:t>
            </a:r>
            <a:r>
              <a:rPr lang="en-US" altLang="en-US" sz="2100" dirty="0"/>
              <a:t>ere every next step may have zero or more number of choices to move on.</a:t>
            </a:r>
          </a:p>
          <a:p>
            <a:r>
              <a:rPr lang="en-US" altLang="en-US" sz="2100" dirty="0"/>
              <a:t>A </a:t>
            </a:r>
            <a:r>
              <a:rPr lang="en-US" sz="2100" dirty="0"/>
              <a:t>NFA is a 5 tuples {Q, </a:t>
            </a:r>
            <a:r>
              <a:rPr lang="el-GR" sz="2100" dirty="0"/>
              <a:t>Σ, </a:t>
            </a:r>
            <a:r>
              <a:rPr lang="en-US" sz="2100" dirty="0" err="1"/>
              <a:t>q</a:t>
            </a:r>
            <a:r>
              <a:rPr lang="en-US" sz="2100" baseline="-25000" dirty="0" err="1"/>
              <a:t>o</a:t>
            </a:r>
            <a:r>
              <a:rPr lang="en-US" sz="2100" dirty="0"/>
              <a:t>, F, </a:t>
            </a:r>
            <a:r>
              <a:rPr lang="el-GR" sz="2100" dirty="0"/>
              <a:t>δ}</a:t>
            </a:r>
            <a:r>
              <a:rPr lang="en-US" sz="2100" dirty="0"/>
              <a:t> where,</a:t>
            </a:r>
          </a:p>
          <a:p>
            <a:pPr marL="453628" lvl="2" indent="0">
              <a:buNone/>
            </a:pPr>
            <a:r>
              <a:rPr lang="en-US" sz="2100" dirty="0"/>
              <a:t>Q : is a finite set (nonempty) of all </a:t>
            </a:r>
            <a:r>
              <a:rPr lang="en-US" sz="2100" b="1" dirty="0"/>
              <a:t>states </a:t>
            </a:r>
          </a:p>
          <a:p>
            <a:pPr marL="453628" lvl="2" indent="0">
              <a:buNone/>
            </a:pPr>
            <a:r>
              <a:rPr lang="el-GR" sz="2100" dirty="0"/>
              <a:t>Σ : </a:t>
            </a:r>
            <a:r>
              <a:rPr lang="en-US" sz="2100" dirty="0"/>
              <a:t>is finite set (nonempty) of input symbols called alphabet. (Symbols which machine takes as input ) </a:t>
            </a:r>
          </a:p>
          <a:p>
            <a:pPr marL="453628" lvl="2" indent="0">
              <a:buNone/>
            </a:pPr>
            <a:r>
              <a:rPr lang="en-US" sz="2100" dirty="0" err="1"/>
              <a:t>q</a:t>
            </a:r>
            <a:r>
              <a:rPr lang="en-US" sz="2100" baseline="-25000" dirty="0" err="1"/>
              <a:t>o</a:t>
            </a:r>
            <a:r>
              <a:rPr lang="en-US" sz="2100" dirty="0"/>
              <a:t> : is the </a:t>
            </a:r>
            <a:r>
              <a:rPr lang="en-US" sz="2100" b="1" dirty="0"/>
              <a:t>starting or initial state</a:t>
            </a:r>
            <a:r>
              <a:rPr lang="en-US" sz="2100" dirty="0"/>
              <a:t>, </a:t>
            </a:r>
            <a:r>
              <a:rPr lang="en-US" sz="2100" dirty="0" err="1"/>
              <a:t>q</a:t>
            </a:r>
            <a:r>
              <a:rPr lang="en-US" sz="2100" baseline="-25000" dirty="0" err="1"/>
              <a:t>o</a:t>
            </a:r>
            <a:r>
              <a:rPr lang="en-US" sz="2100" baseline="-25000" dirty="0"/>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Q</a:t>
            </a:r>
            <a:endParaRPr lang="en-US" sz="2100" dirty="0"/>
          </a:p>
          <a:p>
            <a:pPr marL="453628" lvl="2" indent="0">
              <a:buNone/>
            </a:pPr>
            <a:r>
              <a:rPr lang="en-US" sz="2100" dirty="0"/>
              <a:t>F : is the nonempty set of </a:t>
            </a:r>
            <a:r>
              <a:rPr lang="en-US" sz="2100" b="1" dirty="0"/>
              <a:t>final (accept) states</a:t>
            </a:r>
            <a:r>
              <a:rPr lang="en-US" sz="2100" dirty="0"/>
              <a:t>, </a:t>
            </a:r>
            <a:r>
              <a:rPr lang="en-US" altLang="en-US" sz="2100" i="1" dirty="0">
                <a:cs typeface="Arial" panose="020B0604020202020204" pitchFamily="34" charset="0"/>
                <a:sym typeface="Symbol" panose="05050102010706020507" pitchFamily="18" charset="2"/>
              </a:rPr>
              <a:t>F</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Q</a:t>
            </a:r>
            <a:endParaRPr lang="en-US" sz="2100" dirty="0"/>
          </a:p>
          <a:p>
            <a:pPr marL="453628" lvl="2" indent="0">
              <a:buNone/>
            </a:pPr>
            <a:r>
              <a:rPr lang="el-GR" sz="2100" dirty="0"/>
              <a:t>δ </a:t>
            </a:r>
            <a:r>
              <a:rPr lang="en-US" altLang="en-US" sz="2100" dirty="0">
                <a:cs typeface="Arial" panose="020B0604020202020204" pitchFamily="34" charset="0"/>
                <a:sym typeface="Symbol" panose="05050102010706020507" pitchFamily="18" charset="2"/>
              </a:rPr>
              <a:t>: is the </a:t>
            </a:r>
            <a:r>
              <a:rPr lang="en-US" altLang="en-US" sz="2100" b="1" i="1" dirty="0">
                <a:cs typeface="Arial" panose="020B0604020202020204" pitchFamily="34" charset="0"/>
                <a:sym typeface="Symbol" panose="05050102010706020507" pitchFamily="18" charset="2"/>
              </a:rPr>
              <a:t>transition function</a:t>
            </a:r>
            <a:r>
              <a:rPr lang="en-US" altLang="en-US" sz="2100" dirty="0">
                <a:cs typeface="Arial" panose="020B0604020202020204" pitchFamily="34" charset="0"/>
                <a:sym typeface="Symbol" panose="05050102010706020507" pitchFamily="18" charset="2"/>
              </a:rPr>
              <a:t>, defined as </a:t>
            </a:r>
            <a:r>
              <a:rPr lang="en-US" altLang="en-US" sz="2100" i="1" dirty="0">
                <a:highlight>
                  <a:srgbClr val="00FFFF"/>
                </a:highlight>
                <a:cs typeface="Arial" panose="020B0604020202020204" pitchFamily="34" charset="0"/>
                <a:sym typeface="Symbol" panose="05050102010706020507" pitchFamily="18" charset="2"/>
              </a:rPr>
              <a:t>Q</a:t>
            </a:r>
            <a:r>
              <a:rPr lang="en-US" altLang="en-US" sz="2100" dirty="0">
                <a:highlight>
                  <a:srgbClr val="00FFFF"/>
                </a:highlight>
                <a:cs typeface="Arial" panose="020B0604020202020204" pitchFamily="34" charset="0"/>
                <a:sym typeface="Symbol" panose="05050102010706020507" pitchFamily="18" charset="2"/>
              </a:rPr>
              <a:t>  </a:t>
            </a:r>
            <a:r>
              <a:rPr lang="el-GR" altLang="en-US" sz="2100" dirty="0">
                <a:highlight>
                  <a:srgbClr val="00FFFF"/>
                </a:highlight>
                <a:cs typeface="Arial" panose="020B0604020202020204" pitchFamily="34" charset="0"/>
              </a:rPr>
              <a:t>Σ</a:t>
            </a:r>
            <a:r>
              <a:rPr lang="en-US" altLang="en-US" sz="2100" dirty="0">
                <a:highlight>
                  <a:srgbClr val="00FFFF"/>
                </a:highlight>
                <a:cs typeface="Arial" panose="020B0604020202020204" pitchFamily="34" charset="0"/>
              </a:rPr>
              <a:t> </a:t>
            </a:r>
            <a:r>
              <a:rPr lang="en-US" altLang="en-US" sz="2100" dirty="0">
                <a:highlight>
                  <a:srgbClr val="00FFFF"/>
                </a:highlight>
                <a:cs typeface="Arial" panose="020B0604020202020204" pitchFamily="34" charset="0"/>
                <a:sym typeface="Symbol" panose="05050102010706020507" pitchFamily="18" charset="2"/>
              </a:rPr>
              <a:t> 2</a:t>
            </a:r>
            <a:r>
              <a:rPr lang="en-US" altLang="en-US" sz="2100" i="1" baseline="30000" dirty="0">
                <a:highlight>
                  <a:srgbClr val="00FFFF"/>
                </a:highlight>
                <a:cs typeface="Arial" panose="020B0604020202020204" pitchFamily="34" charset="0"/>
                <a:sym typeface="Symbol" panose="05050102010706020507" pitchFamily="18" charset="2"/>
              </a:rPr>
              <a:t>Q </a:t>
            </a:r>
            <a:r>
              <a:rPr lang="en-US" altLang="en-US" sz="2100" i="1" dirty="0">
                <a:cs typeface="Arial" panose="020B0604020202020204" pitchFamily="34" charset="0"/>
                <a:sym typeface="Symbol" panose="05050102010706020507" pitchFamily="18" charset="2"/>
              </a:rPr>
              <a:t>(takes a state from Q and an input from </a:t>
            </a:r>
            <a:r>
              <a:rPr lang="el-GR" altLang="en-US" sz="2100" dirty="0">
                <a:cs typeface="Arial" panose="020B0604020202020204" pitchFamily="34" charset="0"/>
              </a:rPr>
              <a:t>Σ</a:t>
            </a:r>
            <a:r>
              <a:rPr lang="en-US" altLang="en-US" sz="2100" dirty="0">
                <a:cs typeface="Arial" panose="020B0604020202020204" pitchFamily="34" charset="0"/>
              </a:rPr>
              <a:t> then </a:t>
            </a:r>
            <a:r>
              <a:rPr lang="en-US" altLang="en-US" sz="2100" dirty="0">
                <a:solidFill>
                  <a:srgbClr val="FF40FF"/>
                </a:solidFill>
                <a:cs typeface="Arial" panose="020B0604020202020204" pitchFamily="34" charset="0"/>
              </a:rPr>
              <a:t>returns a subset of Q</a:t>
            </a:r>
            <a:endParaRPr lang="en-US" altLang="en-US" sz="2100" i="1" dirty="0">
              <a:cs typeface="Arial" panose="020B0604020202020204" pitchFamily="34" charset="0"/>
              <a:sym typeface="Symbol" panose="05050102010706020507" pitchFamily="18" charset="2"/>
            </a:endParaRPr>
          </a:p>
          <a:p>
            <a:pPr marL="257175" lvl="1" indent="0">
              <a:buNone/>
            </a:pPr>
            <a:r>
              <a:rPr lang="en-US" altLang="en-US" sz="3200" i="1" dirty="0">
                <a:cs typeface="Arial" panose="020B0604020202020204" pitchFamily="34" charset="0"/>
                <a:sym typeface="Symbol" panose="05050102010706020507" pitchFamily="18" charset="2"/>
              </a:rPr>
              <a:t> </a:t>
            </a:r>
            <a:r>
              <a:rPr lang="en-US" altLang="en-US" sz="2000" i="1" dirty="0">
                <a:latin typeface="Calibri" panose="020F0502020204030204" pitchFamily="34" charset="0"/>
                <a:cs typeface="Calibri" panose="020F0502020204030204" pitchFamily="34" charset="0"/>
                <a:sym typeface="Symbol" panose="05050102010706020507" pitchFamily="18" charset="2"/>
              </a:rPr>
              <a:t>we can also write as </a:t>
            </a:r>
            <a:r>
              <a:rPr lang="el-GR" altLang="en-US" sz="2000" i="1" dirty="0">
                <a:latin typeface="Calibri" panose="020F0502020204030204" pitchFamily="34" charset="0"/>
                <a:cs typeface="Calibri" panose="020F0502020204030204" pitchFamily="34" charset="0"/>
                <a:sym typeface="Symbol" panose="05050102010706020507" pitchFamily="18" charset="2"/>
              </a:rPr>
              <a:t></a:t>
            </a:r>
            <a:r>
              <a:rPr lang="en-US" altLang="en-US" sz="2000" i="1" dirty="0">
                <a:latin typeface="Calibri" panose="020F0502020204030204" pitchFamily="34" charset="0"/>
                <a:cs typeface="Calibri" panose="020F0502020204030204" pitchFamily="34" charset="0"/>
                <a:sym typeface="Symbol" panose="05050102010706020507" pitchFamily="18" charset="2"/>
              </a:rPr>
              <a:t> </a:t>
            </a:r>
            <a:r>
              <a:rPr lang="en-US" altLang="en-US" sz="2000" dirty="0">
                <a:latin typeface="Calibri" panose="020F0502020204030204" pitchFamily="34" charset="0"/>
                <a:cs typeface="Calibri" panose="020F0502020204030204" pitchFamily="34" charset="0"/>
                <a:sym typeface="Symbol" panose="05050102010706020507" pitchFamily="18" charset="2"/>
              </a:rPr>
              <a:t>: </a:t>
            </a:r>
            <a:r>
              <a:rPr lang="en-US" altLang="en-US" sz="2000" i="1" dirty="0">
                <a:highlight>
                  <a:srgbClr val="00FFFF"/>
                </a:highlight>
                <a:latin typeface="Calibri" panose="020F0502020204030204" pitchFamily="34" charset="0"/>
                <a:cs typeface="Calibri" panose="020F0502020204030204" pitchFamily="34" charset="0"/>
                <a:sym typeface="Symbol" panose="05050102010706020507" pitchFamily="18" charset="2"/>
              </a:rPr>
              <a:t>Q</a:t>
            </a:r>
            <a:r>
              <a:rPr lang="en-US" altLang="en-US" sz="2000" dirty="0">
                <a:highlight>
                  <a:srgbClr val="00FFFF"/>
                </a:highlight>
                <a:latin typeface="Calibri" panose="020F0502020204030204" pitchFamily="34" charset="0"/>
                <a:cs typeface="Calibri" panose="020F0502020204030204" pitchFamily="34" charset="0"/>
                <a:sym typeface="Symbol" panose="05050102010706020507" pitchFamily="18" charset="2"/>
              </a:rPr>
              <a:t> </a:t>
            </a:r>
            <a:r>
              <a:rPr lang="el-GR" altLang="en-US" sz="2000" dirty="0">
                <a:highlight>
                  <a:srgbClr val="00FFFF"/>
                </a:highlight>
                <a:latin typeface="Calibri" panose="020F0502020204030204" pitchFamily="34" charset="0"/>
                <a:cs typeface="Calibri" panose="020F0502020204030204" pitchFamily="34" charset="0"/>
                <a:sym typeface="Symbol" panose="05050102010706020507" pitchFamily="18" charset="2"/>
              </a:rPr>
              <a:t></a:t>
            </a:r>
            <a:r>
              <a:rPr lang="en-US" altLang="en-US" sz="2000" dirty="0">
                <a:highlight>
                  <a:srgbClr val="00FFFF"/>
                </a:highlight>
                <a:latin typeface="Calibri" panose="020F0502020204030204" pitchFamily="34" charset="0"/>
                <a:cs typeface="Calibri" panose="020F0502020204030204" pitchFamily="34" charset="0"/>
                <a:sym typeface="Symbol" panose="05050102010706020507" pitchFamily="18" charset="2"/>
              </a:rPr>
              <a:t> </a:t>
            </a:r>
            <a:r>
              <a:rPr lang="el-GR" altLang="en-US" sz="2000" dirty="0">
                <a:highlight>
                  <a:srgbClr val="00FFFF"/>
                </a:highlight>
                <a:latin typeface="Calibri" panose="020F0502020204030204" pitchFamily="34" charset="0"/>
                <a:cs typeface="Calibri" panose="020F0502020204030204" pitchFamily="34" charset="0"/>
              </a:rPr>
              <a:t>Σ</a:t>
            </a:r>
            <a:r>
              <a:rPr lang="el-GR" altLang="en-US" sz="2000" i="1" baseline="-25000" dirty="0">
                <a:highlight>
                  <a:srgbClr val="00FFFF"/>
                </a:highlight>
                <a:latin typeface="Calibri" panose="020F0502020204030204" pitchFamily="34" charset="0"/>
                <a:cs typeface="Calibri" panose="020F0502020204030204" pitchFamily="34" charset="0"/>
                <a:sym typeface="Symbol" panose="05050102010706020507" pitchFamily="18" charset="2"/>
              </a:rPr>
              <a:t></a:t>
            </a:r>
            <a:r>
              <a:rPr lang="en-US" altLang="en-US" sz="2000" i="1" dirty="0">
                <a:highlight>
                  <a:srgbClr val="00FFFF"/>
                </a:highlight>
                <a:latin typeface="Calibri" panose="020F0502020204030204" pitchFamily="34" charset="0"/>
                <a:cs typeface="Calibri" panose="020F0502020204030204" pitchFamily="34" charset="0"/>
                <a:sym typeface="Symbol" panose="05050102010706020507" pitchFamily="18" charset="2"/>
              </a:rPr>
              <a:t> </a:t>
            </a:r>
            <a:r>
              <a:rPr lang="el-GR" altLang="en-US" sz="2000" dirty="0">
                <a:highlight>
                  <a:srgbClr val="00FFFF"/>
                </a:highlight>
                <a:latin typeface="Calibri" panose="020F0502020204030204" pitchFamily="34" charset="0"/>
                <a:cs typeface="Calibri" panose="020F0502020204030204" pitchFamily="34" charset="0"/>
                <a:sym typeface="Symbol" panose="05050102010706020507" pitchFamily="18" charset="2"/>
              </a:rPr>
              <a:t></a:t>
            </a:r>
            <a:r>
              <a:rPr lang="en-US" altLang="en-US" sz="2000" dirty="0">
                <a:highlight>
                  <a:srgbClr val="00FFFF"/>
                </a:highlight>
                <a:latin typeface="Calibri" panose="020F0502020204030204" pitchFamily="34" charset="0"/>
                <a:cs typeface="Calibri" panose="020F0502020204030204" pitchFamily="34" charset="0"/>
                <a:sym typeface="Symbol" panose="05050102010706020507" pitchFamily="18" charset="2"/>
              </a:rPr>
              <a:t> P(Q)</a:t>
            </a:r>
            <a:endParaRPr lang="en-US" altLang="en-US" sz="2000" dirty="0">
              <a:highlight>
                <a:srgbClr val="00FFFF"/>
              </a:highlight>
              <a:latin typeface="Calibri" panose="020F0502020204030204" pitchFamily="34" charset="0"/>
              <a:cs typeface="Calibri" panose="020F0502020204030204" pitchFamily="34" charset="0"/>
            </a:endParaRPr>
          </a:p>
          <a:p>
            <a:pPr marL="514350" lvl="2" indent="0" algn="just">
              <a:buNone/>
            </a:pPr>
            <a:r>
              <a:rPr lang="en-US" altLang="en-US" dirty="0">
                <a:latin typeface="Calibri" panose="020F0502020204030204" pitchFamily="34" charset="0"/>
                <a:cs typeface="Calibri" panose="020F0502020204030204" pitchFamily="34" charset="0"/>
              </a:rPr>
              <a:t>(takes a state from Q and an input symbol or the empty string (</a:t>
            </a:r>
            <a:r>
              <a:rPr lang="el-GR" altLang="en-US" dirty="0">
                <a:latin typeface="Calibri" panose="020F0502020204030204" pitchFamily="34" charset="0"/>
                <a:cs typeface="Calibri" panose="020F0502020204030204" pitchFamily="34" charset="0"/>
              </a:rPr>
              <a:t>Σ</a:t>
            </a:r>
            <a:r>
              <a:rPr lang="el-GR" altLang="en-US" i="1" baseline="-25000" dirty="0">
                <a:latin typeface="Calibri" panose="020F0502020204030204" pitchFamily="34" charset="0"/>
                <a:cs typeface="Calibri" panose="020F0502020204030204" pitchFamily="34" charset="0"/>
                <a:sym typeface="Symbol" panose="05050102010706020507" pitchFamily="18" charset="2"/>
              </a:rPr>
              <a:t></a:t>
            </a:r>
            <a:r>
              <a:rPr lang="en-US" altLang="en-US" dirty="0">
                <a:latin typeface="Calibri" panose="020F0502020204030204" pitchFamily="34" charset="0"/>
                <a:cs typeface="Calibri" panose="020F0502020204030204" pitchFamily="34" charset="0"/>
              </a:rPr>
              <a:t>=</a:t>
            </a:r>
            <a:r>
              <a:rPr lang="el-GR" altLang="en-US" dirty="0">
                <a:latin typeface="Calibri" panose="020F0502020204030204" pitchFamily="34" charset="0"/>
                <a:cs typeface="Calibri" panose="020F0502020204030204" pitchFamily="34" charset="0"/>
              </a:rPr>
              <a:t>Σ</a:t>
            </a:r>
            <a:r>
              <a:rPr lang="en-US" altLang="en-US"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sym typeface="Symbol" panose="05050102010706020507" pitchFamily="18" charset="2"/>
              </a:rPr>
              <a:t> </a:t>
            </a:r>
            <a:r>
              <a:rPr lang="el-GR" altLang="en-US" i="1" dirty="0">
                <a:latin typeface="Calibri" panose="020F0502020204030204" pitchFamily="34" charset="0"/>
                <a:cs typeface="Calibri" panose="020F0502020204030204" pitchFamily="34" charset="0"/>
                <a:sym typeface="Symbol" panose="05050102010706020507" pitchFamily="18" charset="2"/>
              </a:rPr>
              <a:t></a:t>
            </a:r>
            <a:r>
              <a:rPr lang="en-US" altLang="en-US" dirty="0">
                <a:latin typeface="Calibri" panose="020F0502020204030204" pitchFamily="34" charset="0"/>
                <a:cs typeface="Calibri" panose="020F0502020204030204" pitchFamily="34" charset="0"/>
              </a:rPr>
              <a:t>) then returns the set of possible next states (</a:t>
            </a:r>
            <a:r>
              <a:rPr lang="en-US" altLang="en-US" dirty="0">
                <a:latin typeface="Calibri" panose="020F0502020204030204" pitchFamily="34" charset="0"/>
                <a:cs typeface="Calibri" panose="020F0502020204030204" pitchFamily="34" charset="0"/>
                <a:sym typeface="Symbol" panose="05050102010706020507" pitchFamily="18" charset="2"/>
              </a:rPr>
              <a:t>P(</a:t>
            </a:r>
            <a:r>
              <a:rPr lang="en-US" altLang="en-US" i="1" dirty="0">
                <a:latin typeface="Calibri" panose="020F0502020204030204" pitchFamily="34" charset="0"/>
                <a:cs typeface="Calibri" panose="020F0502020204030204" pitchFamily="34" charset="0"/>
                <a:sym typeface="Symbol" panose="05050102010706020507" pitchFamily="18" charset="2"/>
              </a:rPr>
              <a:t>Q</a:t>
            </a:r>
            <a:r>
              <a:rPr lang="en-US" altLang="en-US" dirty="0">
                <a:latin typeface="Calibri" panose="020F0502020204030204" pitchFamily="34" charset="0"/>
                <a:cs typeface="Calibri" panose="020F0502020204030204" pitchFamily="34" charset="0"/>
                <a:sym typeface="Symbol" panose="05050102010706020507" pitchFamily="18" charset="2"/>
              </a:rPr>
              <a:t>) is the power set of </a:t>
            </a:r>
            <a:r>
              <a:rPr lang="en-US" altLang="en-US" i="1" dirty="0">
                <a:latin typeface="Calibri" panose="020F0502020204030204" pitchFamily="34" charset="0"/>
                <a:cs typeface="Calibri" panose="020F0502020204030204" pitchFamily="34" charset="0"/>
                <a:sym typeface="Symbol" panose="05050102010706020507" pitchFamily="18" charset="2"/>
              </a:rPr>
              <a:t>Q</a:t>
            </a:r>
            <a:r>
              <a:rPr lang="en-US" altLang="en-US" dirty="0">
                <a:latin typeface="Calibri" panose="020F0502020204030204" pitchFamily="34" charset="0"/>
                <a:cs typeface="Calibri" panose="020F0502020204030204" pitchFamily="34" charset="0"/>
                <a:sym typeface="Symbol" panose="05050102010706020507" pitchFamily="18" charset="2"/>
              </a:rPr>
              <a:t>)</a:t>
            </a:r>
            <a:r>
              <a:rPr lang="en-US" altLang="en-US" dirty="0">
                <a:latin typeface="Calibri" panose="020F0502020204030204" pitchFamily="34" charset="0"/>
                <a:cs typeface="Calibri" panose="020F0502020204030204" pitchFamily="34" charset="0"/>
              </a:rPr>
              <a:t>.</a:t>
            </a:r>
            <a:endParaRPr lang="en-US" altLang="en-US" i="1" dirty="0">
              <a:latin typeface="Calibri" panose="020F0502020204030204" pitchFamily="34" charset="0"/>
              <a:cs typeface="Calibri" panose="020F0502020204030204" pitchFamily="34" charset="0"/>
              <a:sym typeface="Symbol" panose="05050102010706020507" pitchFamily="18" charset="2"/>
            </a:endParaRPr>
          </a:p>
          <a:p>
            <a:pPr marL="0" indent="0">
              <a:buNone/>
            </a:pPr>
            <a:endParaRPr lang="en-US" sz="2100" dirty="0"/>
          </a:p>
        </p:txBody>
      </p:sp>
    </p:spTree>
    <p:extLst>
      <p:ext uri="{BB962C8B-B14F-4D97-AF65-F5344CB8AC3E}">
        <p14:creationId xmlns:p14="http://schemas.microsoft.com/office/powerpoint/2010/main" val="1784841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7595EB-275A-49AD-9903-CA6D221261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CBD0A89-5059-407A-A532-CB4CC24819E0}"/>
              </a:ext>
            </a:extLst>
          </p:cNvPr>
          <p:cNvSpPr>
            <a:spLocks noGrp="1"/>
          </p:cNvSpPr>
          <p:nvPr>
            <p:ph type="body" sz="quarter" idx="12"/>
          </p:nvPr>
        </p:nvSpPr>
        <p:spPr>
          <a:xfrm>
            <a:off x="219138" y="15786"/>
            <a:ext cx="8835961" cy="693738"/>
          </a:xfrm>
        </p:spPr>
        <p:txBody>
          <a:bodyPr/>
          <a:lstStyle/>
          <a:p>
            <a:r>
              <a:rPr lang="en-US" sz="2800" dirty="0"/>
              <a:t>How do we know that a NFA will accept a language ?</a:t>
            </a:r>
          </a:p>
        </p:txBody>
      </p:sp>
      <p:sp>
        <p:nvSpPr>
          <p:cNvPr id="5" name="TextBox 4">
            <a:extLst>
              <a:ext uri="{FF2B5EF4-FFF2-40B4-BE49-F238E27FC236}">
                <a16:creationId xmlns:a16="http://schemas.microsoft.com/office/drawing/2014/main" id="{4FC92965-332C-7F42-8CB5-103BFA2F381F}"/>
              </a:ext>
            </a:extLst>
          </p:cNvPr>
          <p:cNvSpPr txBox="1"/>
          <p:nvPr/>
        </p:nvSpPr>
        <p:spPr>
          <a:xfrm>
            <a:off x="219138" y="784042"/>
            <a:ext cx="8543862" cy="1015663"/>
          </a:xfrm>
          <a:prstGeom prst="rect">
            <a:avLst/>
          </a:prstGeom>
          <a:noFill/>
        </p:spPr>
        <p:txBody>
          <a:bodyPr wrap="square" rtlCol="0">
            <a:spAutoFit/>
          </a:bodyPr>
          <a:lstStyle/>
          <a:p>
            <a:r>
              <a:rPr lang="en-US" sz="2000" dirty="0"/>
              <a:t>If we run a language in a machine/NFA and the machine ends in a set of states out of which at least one state is a final state. Then we can say that the NFA will accept the language. </a:t>
            </a:r>
          </a:p>
        </p:txBody>
      </p:sp>
      <p:cxnSp>
        <p:nvCxnSpPr>
          <p:cNvPr id="7" name="Straight Arrow Connector 6">
            <a:extLst>
              <a:ext uri="{FF2B5EF4-FFF2-40B4-BE49-F238E27FC236}">
                <a16:creationId xmlns:a16="http://schemas.microsoft.com/office/drawing/2014/main" id="{476D5A12-7CF4-A74F-B917-378B328F5B69}"/>
              </a:ext>
            </a:extLst>
          </p:cNvPr>
          <p:cNvCxnSpPr>
            <a:cxnSpLocks/>
          </p:cNvCxnSpPr>
          <p:nvPr/>
        </p:nvCxnSpPr>
        <p:spPr>
          <a:xfrm>
            <a:off x="807754" y="3104018"/>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 name="Oval 7">
            <a:extLst>
              <a:ext uri="{FF2B5EF4-FFF2-40B4-BE49-F238E27FC236}">
                <a16:creationId xmlns:a16="http://schemas.microsoft.com/office/drawing/2014/main" id="{47858F5A-7CCB-5E41-9DF4-672781EFB458}"/>
              </a:ext>
            </a:extLst>
          </p:cNvPr>
          <p:cNvSpPr/>
          <p:nvPr/>
        </p:nvSpPr>
        <p:spPr>
          <a:xfrm>
            <a:off x="1955949" y="2717586"/>
            <a:ext cx="757052" cy="77189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a:t>
            </a:r>
          </a:p>
        </p:txBody>
      </p:sp>
      <p:cxnSp>
        <p:nvCxnSpPr>
          <p:cNvPr id="9" name="Connector: Curved 14">
            <a:extLst>
              <a:ext uri="{FF2B5EF4-FFF2-40B4-BE49-F238E27FC236}">
                <a16:creationId xmlns:a16="http://schemas.microsoft.com/office/drawing/2014/main" id="{DEAAD9CA-FBD4-4040-9763-265D2A345D90}"/>
              </a:ext>
            </a:extLst>
          </p:cNvPr>
          <p:cNvCxnSpPr>
            <a:stCxn id="8" idx="1"/>
            <a:endCxn id="8" idx="7"/>
          </p:cNvCxnSpPr>
          <p:nvPr/>
        </p:nvCxnSpPr>
        <p:spPr>
          <a:xfrm rot="5400000" flipH="1" flipV="1">
            <a:off x="2334475" y="2562970"/>
            <a:ext cx="12700" cy="535316"/>
          </a:xfrm>
          <a:prstGeom prst="curvedConnector3">
            <a:avLst>
              <a:gd name="adj1" fmla="val 269009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9164D02F-BD03-354C-A4D3-217D13D2D7F8}"/>
              </a:ext>
            </a:extLst>
          </p:cNvPr>
          <p:cNvSpPr/>
          <p:nvPr/>
        </p:nvSpPr>
        <p:spPr>
          <a:xfrm>
            <a:off x="4502810" y="2662052"/>
            <a:ext cx="757052" cy="77189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a:t>
            </a:r>
          </a:p>
        </p:txBody>
      </p:sp>
      <p:sp>
        <p:nvSpPr>
          <p:cNvPr id="12" name="Oval 11">
            <a:extLst>
              <a:ext uri="{FF2B5EF4-FFF2-40B4-BE49-F238E27FC236}">
                <a16:creationId xmlns:a16="http://schemas.microsoft.com/office/drawing/2014/main" id="{318A99A2-2FD9-4A46-A537-299AEFEDD5D1}"/>
              </a:ext>
            </a:extLst>
          </p:cNvPr>
          <p:cNvSpPr/>
          <p:nvPr/>
        </p:nvSpPr>
        <p:spPr>
          <a:xfrm>
            <a:off x="4589129" y="2749955"/>
            <a:ext cx="595296" cy="60696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A41A5FC8-F82C-4D48-B67B-F7D6645F655E}"/>
              </a:ext>
            </a:extLst>
          </p:cNvPr>
          <p:cNvCxnSpPr>
            <a:cxnSpLocks/>
          </p:cNvCxnSpPr>
          <p:nvPr/>
        </p:nvCxnSpPr>
        <p:spPr>
          <a:xfrm>
            <a:off x="2772598" y="3104018"/>
            <a:ext cx="1625654"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4" name="Rectangle: Rounded Corners 22">
            <a:extLst>
              <a:ext uri="{FF2B5EF4-FFF2-40B4-BE49-F238E27FC236}">
                <a16:creationId xmlns:a16="http://schemas.microsoft.com/office/drawing/2014/main" id="{91F7EF62-D88F-7F4D-8ADC-0685BFA04A51}"/>
              </a:ext>
            </a:extLst>
          </p:cNvPr>
          <p:cNvSpPr/>
          <p:nvPr/>
        </p:nvSpPr>
        <p:spPr>
          <a:xfrm>
            <a:off x="1451712" y="22787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5" name="Rectangle: Rounded Corners 22">
            <a:extLst>
              <a:ext uri="{FF2B5EF4-FFF2-40B4-BE49-F238E27FC236}">
                <a16:creationId xmlns:a16="http://schemas.microsoft.com/office/drawing/2014/main" id="{DDA607E4-CCD4-F74F-8AB7-050FD1CB6C2E}"/>
              </a:ext>
            </a:extLst>
          </p:cNvPr>
          <p:cNvSpPr/>
          <p:nvPr/>
        </p:nvSpPr>
        <p:spPr>
          <a:xfrm>
            <a:off x="3252044" y="266302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6" name="TextBox 15">
            <a:extLst>
              <a:ext uri="{FF2B5EF4-FFF2-40B4-BE49-F238E27FC236}">
                <a16:creationId xmlns:a16="http://schemas.microsoft.com/office/drawing/2014/main" id="{32182119-7027-F946-8BC8-0C3168B4A47B}"/>
              </a:ext>
            </a:extLst>
          </p:cNvPr>
          <p:cNvSpPr txBox="1"/>
          <p:nvPr/>
        </p:nvSpPr>
        <p:spPr>
          <a:xfrm>
            <a:off x="3311732" y="2066461"/>
            <a:ext cx="3688382" cy="400110"/>
          </a:xfrm>
          <a:prstGeom prst="rect">
            <a:avLst/>
          </a:prstGeom>
          <a:noFill/>
        </p:spPr>
        <p:txBody>
          <a:bodyPr wrap="none" rtlCol="0">
            <a:spAutoFit/>
          </a:bodyPr>
          <a:lstStyle/>
          <a:p>
            <a:r>
              <a:rPr lang="en-US" sz="2000" dirty="0">
                <a:highlight>
                  <a:srgbClr val="00FFFF"/>
                </a:highlight>
              </a:rPr>
              <a:t>L={w: w is string that ends with 0}</a:t>
            </a:r>
          </a:p>
        </p:txBody>
      </p:sp>
      <p:sp>
        <p:nvSpPr>
          <p:cNvPr id="17" name="TextBox 16">
            <a:extLst>
              <a:ext uri="{FF2B5EF4-FFF2-40B4-BE49-F238E27FC236}">
                <a16:creationId xmlns:a16="http://schemas.microsoft.com/office/drawing/2014/main" id="{145B17ED-3296-6649-9349-DDC9AA04AB66}"/>
              </a:ext>
            </a:extLst>
          </p:cNvPr>
          <p:cNvSpPr txBox="1"/>
          <p:nvPr/>
        </p:nvSpPr>
        <p:spPr>
          <a:xfrm>
            <a:off x="468770" y="3758624"/>
            <a:ext cx="6136360" cy="369332"/>
          </a:xfrm>
          <a:prstGeom prst="rect">
            <a:avLst/>
          </a:prstGeom>
          <a:noFill/>
        </p:spPr>
        <p:txBody>
          <a:bodyPr wrap="none" rtlCol="0">
            <a:spAutoFit/>
          </a:bodyPr>
          <a:lstStyle/>
          <a:p>
            <a:r>
              <a:rPr lang="en-US" dirty="0">
                <a:highlight>
                  <a:srgbClr val="FFFF00"/>
                </a:highlight>
              </a:rPr>
              <a:t>Let’s draw the flow of states for string 100. Will it be accepted ? </a:t>
            </a:r>
          </a:p>
        </p:txBody>
      </p:sp>
      <p:sp>
        <p:nvSpPr>
          <p:cNvPr id="18" name="Oval 17">
            <a:extLst>
              <a:ext uri="{FF2B5EF4-FFF2-40B4-BE49-F238E27FC236}">
                <a16:creationId xmlns:a16="http://schemas.microsoft.com/office/drawing/2014/main" id="{E992A170-03A7-4A4E-8F60-BAE8B09DCE79}"/>
              </a:ext>
            </a:extLst>
          </p:cNvPr>
          <p:cNvSpPr/>
          <p:nvPr/>
        </p:nvSpPr>
        <p:spPr>
          <a:xfrm>
            <a:off x="561144" y="4750629"/>
            <a:ext cx="625663" cy="637931"/>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a:t>
            </a:r>
          </a:p>
        </p:txBody>
      </p:sp>
      <p:cxnSp>
        <p:nvCxnSpPr>
          <p:cNvPr id="19" name="Straight Arrow Connector 18">
            <a:extLst>
              <a:ext uri="{FF2B5EF4-FFF2-40B4-BE49-F238E27FC236}">
                <a16:creationId xmlns:a16="http://schemas.microsoft.com/office/drawing/2014/main" id="{0F86D87A-3A71-3845-8241-F25CBB444F77}"/>
              </a:ext>
            </a:extLst>
          </p:cNvPr>
          <p:cNvCxnSpPr>
            <a:cxnSpLocks/>
          </p:cNvCxnSpPr>
          <p:nvPr/>
        </p:nvCxnSpPr>
        <p:spPr>
          <a:xfrm>
            <a:off x="1203587" y="5107694"/>
            <a:ext cx="51798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0" name="Oval 19">
            <a:extLst>
              <a:ext uri="{FF2B5EF4-FFF2-40B4-BE49-F238E27FC236}">
                <a16:creationId xmlns:a16="http://schemas.microsoft.com/office/drawing/2014/main" id="{1101E0B9-A1AA-0846-9548-49AF3BB707D2}"/>
              </a:ext>
            </a:extLst>
          </p:cNvPr>
          <p:cNvSpPr/>
          <p:nvPr/>
        </p:nvSpPr>
        <p:spPr>
          <a:xfrm>
            <a:off x="1721570" y="4750629"/>
            <a:ext cx="625663" cy="637931"/>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a:t>
            </a:r>
          </a:p>
        </p:txBody>
      </p:sp>
      <p:sp>
        <p:nvSpPr>
          <p:cNvPr id="21" name="Rectangle: Rounded Corners 22">
            <a:extLst>
              <a:ext uri="{FF2B5EF4-FFF2-40B4-BE49-F238E27FC236}">
                <a16:creationId xmlns:a16="http://schemas.microsoft.com/office/drawing/2014/main" id="{7FE90E69-E8CB-0546-8CC2-3DB448496D8A}"/>
              </a:ext>
            </a:extLst>
          </p:cNvPr>
          <p:cNvSpPr/>
          <p:nvPr/>
        </p:nvSpPr>
        <p:spPr>
          <a:xfrm>
            <a:off x="1271710" y="4691172"/>
            <a:ext cx="369254" cy="310359"/>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cxnSp>
        <p:nvCxnSpPr>
          <p:cNvPr id="6" name="Straight Connector 5">
            <a:extLst>
              <a:ext uri="{FF2B5EF4-FFF2-40B4-BE49-F238E27FC236}">
                <a16:creationId xmlns:a16="http://schemas.microsoft.com/office/drawing/2014/main" id="{E911332D-79CD-E74D-A006-96F5AF10D2FF}"/>
              </a:ext>
            </a:extLst>
          </p:cNvPr>
          <p:cNvCxnSpPr/>
          <p:nvPr/>
        </p:nvCxnSpPr>
        <p:spPr>
          <a:xfrm>
            <a:off x="2354001" y="5107694"/>
            <a:ext cx="710365" cy="0"/>
          </a:xfrm>
          <a:prstGeom prst="line">
            <a:avLst/>
          </a:prstGeom>
          <a:ln cap="flat">
            <a:solidFill>
              <a:schemeClr val="dk1"/>
            </a:solidFill>
            <a:headEnd type="none"/>
            <a:tailEnd type="none" w="lg" len="lg"/>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0D07B92D-5D1D-3E4A-8B3F-FA9FE01CC4CF}"/>
              </a:ext>
            </a:extLst>
          </p:cNvPr>
          <p:cNvCxnSpPr/>
          <p:nvPr/>
        </p:nvCxnSpPr>
        <p:spPr>
          <a:xfrm>
            <a:off x="3059111" y="4817636"/>
            <a:ext cx="0" cy="551825"/>
          </a:xfrm>
          <a:prstGeom prst="line">
            <a:avLst/>
          </a:prstGeom>
          <a:ln>
            <a:tailEnd type="none" w="lg" len="lg"/>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96607850-B0E3-5B45-88A1-706B23D11A9A}"/>
              </a:ext>
            </a:extLst>
          </p:cNvPr>
          <p:cNvCxnSpPr>
            <a:cxnSpLocks/>
          </p:cNvCxnSpPr>
          <p:nvPr/>
        </p:nvCxnSpPr>
        <p:spPr>
          <a:xfrm>
            <a:off x="3052741" y="4819930"/>
            <a:ext cx="51798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924B463-D4A8-9943-95DB-5CE07D3EF947}"/>
              </a:ext>
            </a:extLst>
          </p:cNvPr>
          <p:cNvCxnSpPr>
            <a:cxnSpLocks/>
          </p:cNvCxnSpPr>
          <p:nvPr/>
        </p:nvCxnSpPr>
        <p:spPr>
          <a:xfrm>
            <a:off x="3052741" y="5369461"/>
            <a:ext cx="51798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17BFD306-72B2-704B-B574-55A3654D41FF}"/>
              </a:ext>
            </a:extLst>
          </p:cNvPr>
          <p:cNvSpPr/>
          <p:nvPr/>
        </p:nvSpPr>
        <p:spPr>
          <a:xfrm>
            <a:off x="3599617" y="4512421"/>
            <a:ext cx="517077" cy="52721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a:t>
            </a:r>
          </a:p>
        </p:txBody>
      </p:sp>
      <p:sp>
        <p:nvSpPr>
          <p:cNvPr id="26" name="Oval 25">
            <a:extLst>
              <a:ext uri="{FF2B5EF4-FFF2-40B4-BE49-F238E27FC236}">
                <a16:creationId xmlns:a16="http://schemas.microsoft.com/office/drawing/2014/main" id="{381501C9-5C0C-9F45-B8B0-0F923D7B2558}"/>
              </a:ext>
            </a:extLst>
          </p:cNvPr>
          <p:cNvSpPr/>
          <p:nvPr/>
        </p:nvSpPr>
        <p:spPr>
          <a:xfrm>
            <a:off x="3597558" y="5096417"/>
            <a:ext cx="517077" cy="52721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a:t>
            </a:r>
          </a:p>
        </p:txBody>
      </p:sp>
      <p:cxnSp>
        <p:nvCxnSpPr>
          <p:cNvPr id="27" name="Straight Connector 26">
            <a:extLst>
              <a:ext uri="{FF2B5EF4-FFF2-40B4-BE49-F238E27FC236}">
                <a16:creationId xmlns:a16="http://schemas.microsoft.com/office/drawing/2014/main" id="{54FDD149-FE55-A642-BE6B-F603BA7626AC}"/>
              </a:ext>
            </a:extLst>
          </p:cNvPr>
          <p:cNvCxnSpPr/>
          <p:nvPr/>
        </p:nvCxnSpPr>
        <p:spPr>
          <a:xfrm>
            <a:off x="4119301" y="4777494"/>
            <a:ext cx="710365" cy="0"/>
          </a:xfrm>
          <a:prstGeom prst="line">
            <a:avLst/>
          </a:prstGeom>
          <a:ln cap="flat">
            <a:solidFill>
              <a:schemeClr val="dk1"/>
            </a:solidFill>
            <a:headEnd type="none"/>
            <a:tailEnd type="none" w="lg" len="lg"/>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F3A27AC5-BBE5-A44D-B351-F2B742EE3F6B}"/>
              </a:ext>
            </a:extLst>
          </p:cNvPr>
          <p:cNvCxnSpPr/>
          <p:nvPr/>
        </p:nvCxnSpPr>
        <p:spPr>
          <a:xfrm>
            <a:off x="4837111" y="4487436"/>
            <a:ext cx="0" cy="551825"/>
          </a:xfrm>
          <a:prstGeom prst="line">
            <a:avLst/>
          </a:prstGeom>
          <a:ln>
            <a:tailEnd type="none" w="lg" len="lg"/>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73020FE5-B7AA-4847-8A27-6BB6FDE8BF7C}"/>
              </a:ext>
            </a:extLst>
          </p:cNvPr>
          <p:cNvCxnSpPr>
            <a:cxnSpLocks/>
          </p:cNvCxnSpPr>
          <p:nvPr/>
        </p:nvCxnSpPr>
        <p:spPr>
          <a:xfrm>
            <a:off x="4830741" y="4489730"/>
            <a:ext cx="51798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3D55F3C9-A61E-5947-9C43-F57EC7297283}"/>
              </a:ext>
            </a:extLst>
          </p:cNvPr>
          <p:cNvCxnSpPr>
            <a:cxnSpLocks/>
          </p:cNvCxnSpPr>
          <p:nvPr/>
        </p:nvCxnSpPr>
        <p:spPr>
          <a:xfrm>
            <a:off x="4830741" y="5039261"/>
            <a:ext cx="51798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BF28E593-D015-0446-B83E-6C6773FF57D0}"/>
              </a:ext>
            </a:extLst>
          </p:cNvPr>
          <p:cNvSpPr/>
          <p:nvPr/>
        </p:nvSpPr>
        <p:spPr>
          <a:xfrm>
            <a:off x="5377617" y="4182221"/>
            <a:ext cx="517077" cy="52721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a:t>
            </a:r>
          </a:p>
        </p:txBody>
      </p:sp>
      <p:sp>
        <p:nvSpPr>
          <p:cNvPr id="32" name="Oval 31">
            <a:extLst>
              <a:ext uri="{FF2B5EF4-FFF2-40B4-BE49-F238E27FC236}">
                <a16:creationId xmlns:a16="http://schemas.microsoft.com/office/drawing/2014/main" id="{E1B05296-F635-3748-A151-52637689751C}"/>
              </a:ext>
            </a:extLst>
          </p:cNvPr>
          <p:cNvSpPr/>
          <p:nvPr/>
        </p:nvSpPr>
        <p:spPr>
          <a:xfrm>
            <a:off x="5375558" y="4766217"/>
            <a:ext cx="517077" cy="52721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a:t>
            </a:r>
          </a:p>
        </p:txBody>
      </p:sp>
      <p:cxnSp>
        <p:nvCxnSpPr>
          <p:cNvPr id="33" name="Straight Arrow Connector 32">
            <a:extLst>
              <a:ext uri="{FF2B5EF4-FFF2-40B4-BE49-F238E27FC236}">
                <a16:creationId xmlns:a16="http://schemas.microsoft.com/office/drawing/2014/main" id="{CD4805F9-07DF-D649-9036-98309515D9FA}"/>
              </a:ext>
            </a:extLst>
          </p:cNvPr>
          <p:cNvCxnSpPr>
            <a:cxnSpLocks/>
          </p:cNvCxnSpPr>
          <p:nvPr/>
        </p:nvCxnSpPr>
        <p:spPr>
          <a:xfrm>
            <a:off x="4114635" y="5401260"/>
            <a:ext cx="51798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pic>
        <p:nvPicPr>
          <p:cNvPr id="1026" name="Picture 2" descr="φ - Wiktionary">
            <a:extLst>
              <a:ext uri="{FF2B5EF4-FFF2-40B4-BE49-F238E27FC236}">
                <a16:creationId xmlns:a16="http://schemas.microsoft.com/office/drawing/2014/main" id="{5663E9F6-5C1A-7044-9FD0-A82FDBF4B8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972"/>
          <a:stretch/>
        </p:blipFill>
        <p:spPr bwMode="auto">
          <a:xfrm>
            <a:off x="4674649" y="5201092"/>
            <a:ext cx="324923" cy="417900"/>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Rounded Corners 22">
            <a:extLst>
              <a:ext uri="{FF2B5EF4-FFF2-40B4-BE49-F238E27FC236}">
                <a16:creationId xmlns:a16="http://schemas.microsoft.com/office/drawing/2014/main" id="{9931536C-2B37-ED4D-B937-5C08FD17907D}"/>
              </a:ext>
            </a:extLst>
          </p:cNvPr>
          <p:cNvSpPr/>
          <p:nvPr/>
        </p:nvSpPr>
        <p:spPr>
          <a:xfrm>
            <a:off x="2451814" y="4743275"/>
            <a:ext cx="369254" cy="310359"/>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6" name="Rectangle: Rounded Corners 22">
            <a:extLst>
              <a:ext uri="{FF2B5EF4-FFF2-40B4-BE49-F238E27FC236}">
                <a16:creationId xmlns:a16="http://schemas.microsoft.com/office/drawing/2014/main" id="{D4D0F697-3785-AE44-8170-34D4C6472507}"/>
              </a:ext>
            </a:extLst>
          </p:cNvPr>
          <p:cNvSpPr/>
          <p:nvPr/>
        </p:nvSpPr>
        <p:spPr>
          <a:xfrm>
            <a:off x="4262414" y="4410603"/>
            <a:ext cx="369254" cy="310359"/>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TextBox 36">
            <a:extLst>
              <a:ext uri="{FF2B5EF4-FFF2-40B4-BE49-F238E27FC236}">
                <a16:creationId xmlns:a16="http://schemas.microsoft.com/office/drawing/2014/main" id="{E2A275D1-D688-CA48-9CA2-D7227A117619}"/>
              </a:ext>
            </a:extLst>
          </p:cNvPr>
          <p:cNvSpPr txBox="1"/>
          <p:nvPr/>
        </p:nvSpPr>
        <p:spPr>
          <a:xfrm>
            <a:off x="589591" y="5697218"/>
            <a:ext cx="7345645" cy="707886"/>
          </a:xfrm>
          <a:prstGeom prst="rect">
            <a:avLst/>
          </a:prstGeom>
          <a:noFill/>
        </p:spPr>
        <p:txBody>
          <a:bodyPr wrap="square" rtlCol="0">
            <a:spAutoFit/>
          </a:bodyPr>
          <a:lstStyle/>
          <a:p>
            <a:pPr algn="ctr"/>
            <a:r>
              <a:rPr lang="en-US" sz="2000" dirty="0">
                <a:highlight>
                  <a:srgbClr val="00FFFF"/>
                </a:highlight>
              </a:rPr>
              <a:t>{A,B} is the set of states through which machine ends</a:t>
            </a:r>
          </a:p>
          <a:p>
            <a:pPr algn="ctr"/>
            <a:r>
              <a:rPr lang="en-US" sz="2000" dirty="0">
                <a:highlight>
                  <a:srgbClr val="00FFFF"/>
                </a:highlight>
              </a:rPr>
              <a:t>Here, B is a final state. Therefore, 100 will be accepted in that NFA</a:t>
            </a:r>
          </a:p>
        </p:txBody>
      </p:sp>
    </p:spTree>
    <p:extLst>
      <p:ext uri="{BB962C8B-B14F-4D97-AF65-F5344CB8AC3E}">
        <p14:creationId xmlns:p14="http://schemas.microsoft.com/office/powerpoint/2010/main" val="224630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8)">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childTnLst>
                          </p:cTn>
                        </p:par>
                        <p:par>
                          <p:cTn id="40" fill="hold">
                            <p:stCondLst>
                              <p:cond delay="500"/>
                            </p:stCondLst>
                            <p:childTnLst>
                              <p:par>
                                <p:cTn id="41" presetID="22" presetClass="entr" presetSubtype="4"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0-#ppt_w/2"/>
                                          </p:val>
                                        </p:tav>
                                        <p:tav tm="100000">
                                          <p:val>
                                            <p:strVal val="#ppt_x"/>
                                          </p:val>
                                        </p:tav>
                                      </p:tavLst>
                                    </p:anim>
                                    <p:anim calcmode="lin" valueType="num">
                                      <p:cBhvr additive="base">
                                        <p:cTn id="49" dur="500" fill="hold"/>
                                        <p:tgtEl>
                                          <p:spTgt spid="19"/>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0-#ppt_w/2"/>
                                          </p:val>
                                        </p:tav>
                                        <p:tav tm="100000">
                                          <p:val>
                                            <p:strVal val="#ppt_x"/>
                                          </p:val>
                                        </p:tav>
                                      </p:tavLst>
                                    </p:anim>
                                    <p:anim calcmode="lin" valueType="num">
                                      <p:cBhvr additive="base">
                                        <p:cTn id="62"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0-#ppt_w/2"/>
                                          </p:val>
                                        </p:tav>
                                        <p:tav tm="100000">
                                          <p:val>
                                            <p:strVal val="#ppt_x"/>
                                          </p:val>
                                        </p:tav>
                                      </p:tavLst>
                                    </p:anim>
                                    <p:anim calcmode="lin" valueType="num">
                                      <p:cBhvr additive="base">
                                        <p:cTn id="68" dur="500" fill="hold"/>
                                        <p:tgtEl>
                                          <p:spTgt spid="24"/>
                                        </p:tgtEl>
                                        <p:attrNameLst>
                                          <p:attrName>ppt_y</p:attrName>
                                        </p:attrNameLst>
                                      </p:cBhvr>
                                      <p:tavLst>
                                        <p:tav tm="0">
                                          <p:val>
                                            <p:strVal val="#ppt_y"/>
                                          </p:val>
                                        </p:tav>
                                        <p:tav tm="100000">
                                          <p:val>
                                            <p:strVal val="#ppt_y"/>
                                          </p:val>
                                        </p:tav>
                                      </p:tavLst>
                                    </p:anim>
                                  </p:childTnLst>
                                </p:cTn>
                              </p:par>
                            </p:childTnLst>
                          </p:cTn>
                        </p:par>
                        <p:par>
                          <p:cTn id="69" fill="hold">
                            <p:stCondLst>
                              <p:cond delay="500"/>
                            </p:stCondLst>
                            <p:childTnLst>
                              <p:par>
                                <p:cTn id="70" presetID="22" presetClass="entr" presetSubtype="4"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down)">
                                      <p:cBhvr>
                                        <p:cTn id="72" dur="500"/>
                                        <p:tgtEl>
                                          <p:spTgt spid="25"/>
                                        </p:tgtEl>
                                      </p:cBhvr>
                                    </p:animEffect>
                                  </p:childTnLst>
                                </p:cTn>
                              </p:par>
                            </p:childTnLst>
                          </p:cTn>
                        </p:par>
                        <p:par>
                          <p:cTn id="73" fill="hold">
                            <p:stCondLst>
                              <p:cond delay="1000"/>
                            </p:stCondLst>
                            <p:childTnLst>
                              <p:par>
                                <p:cTn id="74" presetID="22" presetClass="entr" presetSubtype="4" fill="hold" grpId="0" nodeType="after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wipe(down)">
                                      <p:cBhvr>
                                        <p:cTn id="76" dur="500"/>
                                        <p:tgtEl>
                                          <p:spTgt spid="26"/>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nodeType="clickEffect">
                                  <p:stCondLst>
                                    <p:cond delay="0"/>
                                  </p:stCondLst>
                                  <p:childTnLst>
                                    <p:set>
                                      <p:cBhvr>
                                        <p:cTn id="80" dur="1" fill="hold">
                                          <p:stCondLst>
                                            <p:cond delay="0"/>
                                          </p:stCondLst>
                                        </p:cTn>
                                        <p:tgtEl>
                                          <p:spTgt spid="29"/>
                                        </p:tgtEl>
                                        <p:attrNameLst>
                                          <p:attrName>style.visibility</p:attrName>
                                        </p:attrNameLst>
                                      </p:cBhvr>
                                      <p:to>
                                        <p:strVal val="visible"/>
                                      </p:to>
                                    </p:set>
                                    <p:anim calcmode="lin" valueType="num">
                                      <p:cBhvr additive="base">
                                        <p:cTn id="81" dur="500" fill="hold"/>
                                        <p:tgtEl>
                                          <p:spTgt spid="29"/>
                                        </p:tgtEl>
                                        <p:attrNameLst>
                                          <p:attrName>ppt_x</p:attrName>
                                        </p:attrNameLst>
                                      </p:cBhvr>
                                      <p:tavLst>
                                        <p:tav tm="0">
                                          <p:val>
                                            <p:strVal val="0-#ppt_w/2"/>
                                          </p:val>
                                        </p:tav>
                                        <p:tav tm="100000">
                                          <p:val>
                                            <p:strVal val="#ppt_x"/>
                                          </p:val>
                                        </p:tav>
                                      </p:tavLst>
                                    </p:anim>
                                    <p:anim calcmode="lin" valueType="num">
                                      <p:cBhvr additive="base">
                                        <p:cTn id="82"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nodeType="click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additive="base">
                                        <p:cTn id="87" dur="500" fill="hold"/>
                                        <p:tgtEl>
                                          <p:spTgt spid="30"/>
                                        </p:tgtEl>
                                        <p:attrNameLst>
                                          <p:attrName>ppt_x</p:attrName>
                                        </p:attrNameLst>
                                      </p:cBhvr>
                                      <p:tavLst>
                                        <p:tav tm="0">
                                          <p:val>
                                            <p:strVal val="0-#ppt_w/2"/>
                                          </p:val>
                                        </p:tav>
                                        <p:tav tm="100000">
                                          <p:val>
                                            <p:strVal val="#ppt_x"/>
                                          </p:val>
                                        </p:tav>
                                      </p:tavLst>
                                    </p:anim>
                                    <p:anim calcmode="lin" valueType="num">
                                      <p:cBhvr additive="base">
                                        <p:cTn id="88" dur="500" fill="hold"/>
                                        <p:tgtEl>
                                          <p:spTgt spid="30"/>
                                        </p:tgtEl>
                                        <p:attrNameLst>
                                          <p:attrName>ppt_y</p:attrName>
                                        </p:attrNameLst>
                                      </p:cBhvr>
                                      <p:tavLst>
                                        <p:tav tm="0">
                                          <p:val>
                                            <p:strVal val="#ppt_y"/>
                                          </p:val>
                                        </p:tav>
                                        <p:tav tm="100000">
                                          <p:val>
                                            <p:strVal val="#ppt_y"/>
                                          </p:val>
                                        </p:tav>
                                      </p:tavLst>
                                    </p:anim>
                                  </p:childTnLst>
                                </p:cTn>
                              </p:par>
                            </p:childTnLst>
                          </p:cTn>
                        </p:par>
                        <p:par>
                          <p:cTn id="89" fill="hold">
                            <p:stCondLst>
                              <p:cond delay="500"/>
                            </p:stCondLst>
                            <p:childTnLst>
                              <p:par>
                                <p:cTn id="90" presetID="22" presetClass="entr" presetSubtype="4" fill="hold" grpId="0" nodeType="after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wipe(down)">
                                      <p:cBhvr>
                                        <p:cTn id="92" dur="500"/>
                                        <p:tgtEl>
                                          <p:spTgt spid="31"/>
                                        </p:tgtEl>
                                      </p:cBhvr>
                                    </p:animEffect>
                                  </p:childTnLst>
                                </p:cTn>
                              </p:par>
                            </p:childTnLst>
                          </p:cTn>
                        </p:par>
                        <p:par>
                          <p:cTn id="93" fill="hold">
                            <p:stCondLst>
                              <p:cond delay="1000"/>
                            </p:stCondLst>
                            <p:childTnLst>
                              <p:par>
                                <p:cTn id="94" presetID="22" presetClass="entr" presetSubtype="4" fill="hold" grpId="0" nodeType="after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wipe(down)">
                                      <p:cBhvr>
                                        <p:cTn id="96" dur="500"/>
                                        <p:tgtEl>
                                          <p:spTgt spid="32"/>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nodeType="clickEffect">
                                  <p:stCondLst>
                                    <p:cond delay="0"/>
                                  </p:stCondLst>
                                  <p:childTnLst>
                                    <p:set>
                                      <p:cBhvr>
                                        <p:cTn id="100" dur="1" fill="hold">
                                          <p:stCondLst>
                                            <p:cond delay="0"/>
                                          </p:stCondLst>
                                        </p:cTn>
                                        <p:tgtEl>
                                          <p:spTgt spid="33"/>
                                        </p:tgtEl>
                                        <p:attrNameLst>
                                          <p:attrName>style.visibility</p:attrName>
                                        </p:attrNameLst>
                                      </p:cBhvr>
                                      <p:to>
                                        <p:strVal val="visible"/>
                                      </p:to>
                                    </p:set>
                                    <p:anim calcmode="lin" valueType="num">
                                      <p:cBhvr additive="base">
                                        <p:cTn id="101" dur="500" fill="hold"/>
                                        <p:tgtEl>
                                          <p:spTgt spid="33"/>
                                        </p:tgtEl>
                                        <p:attrNameLst>
                                          <p:attrName>ppt_x</p:attrName>
                                        </p:attrNameLst>
                                      </p:cBhvr>
                                      <p:tavLst>
                                        <p:tav tm="0">
                                          <p:val>
                                            <p:strVal val="0-#ppt_w/2"/>
                                          </p:val>
                                        </p:tav>
                                        <p:tav tm="100000">
                                          <p:val>
                                            <p:strVal val="#ppt_x"/>
                                          </p:val>
                                        </p:tav>
                                      </p:tavLst>
                                    </p:anim>
                                    <p:anim calcmode="lin" valueType="num">
                                      <p:cBhvr additive="base">
                                        <p:cTn id="102" dur="500" fill="hold"/>
                                        <p:tgtEl>
                                          <p:spTgt spid="33"/>
                                        </p:tgtEl>
                                        <p:attrNameLst>
                                          <p:attrName>ppt_y</p:attrName>
                                        </p:attrNameLst>
                                      </p:cBhvr>
                                      <p:tavLst>
                                        <p:tav tm="0">
                                          <p:val>
                                            <p:strVal val="#ppt_y"/>
                                          </p:val>
                                        </p:tav>
                                        <p:tav tm="100000">
                                          <p:val>
                                            <p:strVal val="#ppt_y"/>
                                          </p:val>
                                        </p:tav>
                                      </p:tavLst>
                                    </p:anim>
                                  </p:childTnLst>
                                </p:cTn>
                              </p:par>
                            </p:childTnLst>
                          </p:cTn>
                        </p:par>
                        <p:par>
                          <p:cTn id="103" fill="hold">
                            <p:stCondLst>
                              <p:cond delay="500"/>
                            </p:stCondLst>
                            <p:childTnLst>
                              <p:par>
                                <p:cTn id="104" presetID="1" presetClass="entr" presetSubtype="0" fill="hold" grpId="0" nodeType="afterEffect">
                                  <p:stCondLst>
                                    <p:cond delay="0"/>
                                  </p:stCondLst>
                                  <p:childTnLst>
                                    <p:set>
                                      <p:cBhvr>
                                        <p:cTn id="105" dur="1" fill="hold">
                                          <p:stCondLst>
                                            <p:cond delay="0"/>
                                          </p:stCondLst>
                                        </p:cTn>
                                        <p:tgtEl>
                                          <p:spTgt spid="35"/>
                                        </p:tgtEl>
                                        <p:attrNameLst>
                                          <p:attrName>style.visibility</p:attrName>
                                        </p:attrNameLst>
                                      </p:cBhvr>
                                      <p:to>
                                        <p:strVal val="visible"/>
                                      </p:to>
                                    </p:set>
                                  </p:childTnLst>
                                </p:cTn>
                              </p:par>
                            </p:childTnLst>
                          </p:cTn>
                        </p:par>
                        <p:par>
                          <p:cTn id="106" fill="hold">
                            <p:stCondLst>
                              <p:cond delay="500"/>
                            </p:stCondLst>
                            <p:childTnLst>
                              <p:par>
                                <p:cTn id="107" presetID="1" presetClass="entr" presetSubtype="0" fill="hold" grpId="0" nodeType="afterEffect">
                                  <p:stCondLst>
                                    <p:cond delay="0"/>
                                  </p:stCondLst>
                                  <p:childTnLst>
                                    <p:set>
                                      <p:cBhvr>
                                        <p:cTn id="10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4" grpId="0" animBg="1"/>
      <p:bldP spid="15" grpId="0" animBg="1"/>
      <p:bldP spid="18" grpId="0" animBg="1"/>
      <p:bldP spid="20" grpId="0" animBg="1"/>
      <p:bldP spid="21" grpId="0" animBg="1"/>
      <p:bldP spid="25" grpId="0" animBg="1"/>
      <p:bldP spid="26" grpId="0" animBg="1"/>
      <p:bldP spid="31" grpId="0" animBg="1"/>
      <p:bldP spid="32" grpId="0" animBg="1"/>
      <p:bldP spid="35" grpId="0" animBg="1"/>
      <p:bldP spid="36"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603AEA-7DD1-4C7E-B854-848AD056C743}">
  <ds:schemaRefs>
    <ds:schemaRef ds:uri="http://schemas.microsoft.com/sharepoint/v3/contenttype/forms"/>
  </ds:schemaRefs>
</ds:datastoreItem>
</file>

<file path=customXml/itemProps2.xml><?xml version="1.0" encoding="utf-8"?>
<ds:datastoreItem xmlns:ds="http://schemas.openxmlformats.org/officeDocument/2006/customXml" ds:itemID="{858F8241-59E6-475A-AD6D-291A86E4F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F2C4A5-6C37-4983-9BAC-7661E71ECDC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1917</TotalTime>
  <Words>1891</Words>
  <Application>Microsoft Macintosh PowerPoint</Application>
  <PresentationFormat>On-screen Show (4:3)</PresentationFormat>
  <Paragraphs>282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Calibri</vt:lpstr>
      <vt:lpstr>Corbel</vt:lpstr>
      <vt:lpstr>Rage Italic</vt:lpstr>
      <vt:lpstr>Wingdings</vt:lpstr>
      <vt:lpstr>AIUB 2020</vt:lpstr>
      <vt:lpstr>Non-deterministic Finite Automaton (NFA)</vt:lpstr>
      <vt:lpstr>PowerPoint Presentation</vt:lpstr>
      <vt:lpstr>PowerPoint Presentation</vt:lpstr>
      <vt:lpstr>PowerPoint Presentation</vt:lpstr>
      <vt:lpstr>Nondeterministic Finite Automata (NFA)</vt:lpstr>
      <vt:lpstr>PowerPoint Presentation</vt:lpstr>
      <vt:lpstr>Running an NFA</vt:lpstr>
      <vt:lpstr>PowerPoint Presentation</vt:lpstr>
      <vt:lpstr>PowerPoint Presentation</vt:lpstr>
      <vt:lpstr>PowerPoint Presentation</vt:lpstr>
      <vt:lpstr>Nondeterministic Finite Automata (NFA)</vt:lpstr>
      <vt:lpstr>Nondeterministic Finite Automata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Non-deterministic Finite Automaton (NFA)</dc:title>
  <dc:creator>Mashiour Rahman</dc:creator>
  <cp:lastModifiedBy>shimul shakhawat</cp:lastModifiedBy>
  <cp:revision>64</cp:revision>
  <dcterms:created xsi:type="dcterms:W3CDTF">2020-10-07T12:09:42Z</dcterms:created>
  <dcterms:modified xsi:type="dcterms:W3CDTF">2021-06-08T08:01:14Z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