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5"/>
  </p:notesMasterIdLst>
  <p:sldIdLst>
    <p:sldId id="256" r:id="rId5"/>
    <p:sldId id="257" r:id="rId6"/>
    <p:sldId id="258" r:id="rId7"/>
    <p:sldId id="259" r:id="rId8"/>
    <p:sldId id="286" r:id="rId9"/>
    <p:sldId id="302" r:id="rId10"/>
    <p:sldId id="301" r:id="rId11"/>
    <p:sldId id="287" r:id="rId12"/>
    <p:sldId id="289" r:id="rId13"/>
    <p:sldId id="290" r:id="rId14"/>
    <p:sldId id="284" r:id="rId15"/>
    <p:sldId id="303" r:id="rId16"/>
    <p:sldId id="304" r:id="rId17"/>
    <p:sldId id="291" r:id="rId18"/>
    <p:sldId id="299" r:id="rId19"/>
    <p:sldId id="292" r:id="rId20"/>
    <p:sldId id="305" r:id="rId21"/>
    <p:sldId id="300" r:id="rId22"/>
    <p:sldId id="307"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mul shakhawat" initials="ss" lastIdx="1" clrIdx="0">
    <p:extLst>
      <p:ext uri="{19B8F6BF-5375-455C-9EA6-DF929625EA0E}">
        <p15:presenceInfo xmlns:p15="http://schemas.microsoft.com/office/powerpoint/2012/main" userId="3198d642cb3a69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0" autoAdjust="0"/>
    <p:restoredTop sz="92369" autoAdjust="0"/>
  </p:normalViewPr>
  <p:slideViewPr>
    <p:cSldViewPr snapToGrid="0">
      <p:cViewPr varScale="1">
        <p:scale>
          <a:sx n="100" d="100"/>
          <a:sy n="100" d="100"/>
        </p:scale>
        <p:origin x="10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6/19/21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Hossain Md </a:t>
            </a:r>
            <a:r>
              <a:rPr lang="en-US" dirty="0" err="1"/>
              <a:t>Shakhawat</a:t>
            </a:r>
            <a:r>
              <a:rPr lang="en-US" dirty="0"/>
              <a:t> , Assistant Professor, </a:t>
            </a:r>
          </a:p>
          <a:p>
            <a:r>
              <a:rPr lang="en-US" dirty="0"/>
              <a:t>Department of Computer Science, Faculty of Science &amp; Technology.</a:t>
            </a:r>
          </a:p>
          <a:p>
            <a:r>
              <a:rPr lang="en-US" dirty="0" err="1"/>
              <a:t>shakhawat@aiub.edu</a:t>
            </a:r>
            <a:endParaRPr lang="en-US" dirty="0"/>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highlight>
                  <a:srgbClr val="FFFF00"/>
                </a:highlight>
              </a:rPr>
              <a:t>UNION</a:t>
            </a:r>
            <a:r>
              <a:rPr lang="en-US" altLang="en-US" dirty="0">
                <a:highlight>
                  <a:srgbClr val="FFFF00"/>
                </a:highlight>
              </a:rPr>
              <a:t>: Construct </a:t>
            </a:r>
            <a:r>
              <a:rPr lang="en-US" altLang="en-US" i="1" dirty="0">
                <a:highlight>
                  <a:srgbClr val="FFFF00"/>
                </a:highlight>
              </a:rPr>
              <a:t>N</a:t>
            </a:r>
            <a:r>
              <a:rPr lang="en-US" altLang="en-US" dirty="0">
                <a:highlight>
                  <a:srgbClr val="FFFF00"/>
                </a:highlight>
              </a:rPr>
              <a:t> = (</a:t>
            </a:r>
            <a:r>
              <a:rPr lang="en-US" altLang="en-US" i="1" dirty="0">
                <a:highlight>
                  <a:srgbClr val="FFFF00"/>
                </a:highlight>
              </a:rPr>
              <a:t>Q</a:t>
            </a:r>
            <a:r>
              <a:rPr lang="en-US" altLang="en-US" dirty="0">
                <a:highlight>
                  <a:srgbClr val="FFFF00"/>
                </a:highlight>
              </a:rPr>
              <a:t>, </a:t>
            </a:r>
            <a:r>
              <a:rPr lang="el-GR" altLang="en-US" dirty="0">
                <a:highlight>
                  <a:srgbClr val="FFFF00"/>
                </a:highlight>
                <a:cs typeface="Arial" panose="020B0604020202020204" pitchFamily="34" charset="0"/>
              </a:rPr>
              <a:t>Σ</a:t>
            </a:r>
            <a:r>
              <a:rPr lang="en-US" altLang="en-US" dirty="0">
                <a:highlight>
                  <a:srgbClr val="FFFF00"/>
                </a:highlight>
                <a:cs typeface="Arial" panose="020B0604020202020204" pitchFamily="34" charset="0"/>
              </a:rPr>
              <a:t>, </a:t>
            </a:r>
            <a:r>
              <a:rPr lang="el-GR" altLang="en-US" i="1" dirty="0">
                <a:highlight>
                  <a:srgbClr val="FFFF00"/>
                </a:highlight>
                <a:cs typeface="Arial" panose="020B0604020202020204" pitchFamily="34" charset="0"/>
                <a:sym typeface="Symbol" panose="05050102010706020507" pitchFamily="18" charset="2"/>
              </a:rPr>
              <a:t></a:t>
            </a:r>
            <a:r>
              <a:rPr lang="en-US" altLang="en-US" dirty="0">
                <a:highlight>
                  <a:srgbClr val="FFFF00"/>
                </a:highlight>
                <a:cs typeface="Arial" panose="020B0604020202020204" pitchFamily="34" charset="0"/>
                <a:sym typeface="Symbol" panose="05050102010706020507" pitchFamily="18" charset="2"/>
              </a:rPr>
              <a:t>, </a:t>
            </a:r>
            <a:r>
              <a:rPr lang="en-US" altLang="en-US" i="1" dirty="0">
                <a:highlight>
                  <a:srgbClr val="FFFF00"/>
                </a:highlight>
                <a:cs typeface="Arial" panose="020B0604020202020204" pitchFamily="34" charset="0"/>
                <a:sym typeface="Symbol" panose="05050102010706020507" pitchFamily="18" charset="2"/>
              </a:rPr>
              <a:t>q</a:t>
            </a:r>
            <a:r>
              <a:rPr lang="en-US" altLang="en-US" baseline="-25000" dirty="0">
                <a:highlight>
                  <a:srgbClr val="FFFF00"/>
                </a:highlight>
                <a:cs typeface="Arial" panose="020B0604020202020204" pitchFamily="34" charset="0"/>
                <a:sym typeface="Symbol" panose="05050102010706020507" pitchFamily="18" charset="2"/>
              </a:rPr>
              <a:t>0</a:t>
            </a:r>
            <a:r>
              <a:rPr lang="en-US" altLang="en-US" dirty="0">
                <a:highlight>
                  <a:srgbClr val="FFFF00"/>
                </a:highlight>
                <a:cs typeface="Arial" panose="020B0604020202020204" pitchFamily="34" charset="0"/>
                <a:sym typeface="Symbol" panose="05050102010706020507" pitchFamily="18" charset="2"/>
              </a:rPr>
              <a:t>, </a:t>
            </a:r>
            <a:r>
              <a:rPr lang="en-US" altLang="en-US" i="1" dirty="0">
                <a:highlight>
                  <a:srgbClr val="FFFF00"/>
                </a:highlight>
                <a:cs typeface="Arial" panose="020B0604020202020204" pitchFamily="34" charset="0"/>
                <a:sym typeface="Symbol" panose="05050102010706020507" pitchFamily="18" charset="2"/>
              </a:rPr>
              <a:t>F</a:t>
            </a:r>
            <a:r>
              <a:rPr lang="en-US" altLang="en-US" dirty="0">
                <a:highlight>
                  <a:srgbClr val="FFFF00"/>
                </a:highlight>
              </a:rPr>
              <a:t>) to recognize </a:t>
            </a:r>
            <a:r>
              <a:rPr lang="en-US" altLang="en-US" i="1" dirty="0">
                <a:highlight>
                  <a:srgbClr val="FFFF00"/>
                </a:highlight>
              </a:rPr>
              <a:t>A</a:t>
            </a:r>
            <a:r>
              <a:rPr lang="en-US" altLang="en-US" baseline="-25000" dirty="0">
                <a:highlight>
                  <a:srgbClr val="FFFF00"/>
                </a:highlight>
              </a:rPr>
              <a:t>1</a:t>
            </a:r>
            <a:r>
              <a:rPr lang="en-US" altLang="en-US" dirty="0">
                <a:highlight>
                  <a:srgbClr val="FFFF00"/>
                </a:highlight>
                <a:sym typeface="Symbol" panose="05050102010706020507" pitchFamily="18" charset="2"/>
              </a:rPr>
              <a:t></a:t>
            </a:r>
            <a:r>
              <a:rPr lang="en-US" altLang="en-US" baseline="-25000" dirty="0">
                <a:highlight>
                  <a:srgbClr val="FFFF00"/>
                </a:highlight>
              </a:rPr>
              <a:t> </a:t>
            </a:r>
            <a:r>
              <a:rPr lang="en-US" altLang="en-US" i="1" dirty="0">
                <a:highlight>
                  <a:srgbClr val="FFFF00"/>
                </a:highlight>
              </a:rPr>
              <a:t>A</a:t>
            </a:r>
            <a:r>
              <a:rPr lang="en-US" altLang="en-US" baseline="-25000" dirty="0">
                <a:highlight>
                  <a:srgbClr val="FFFF00"/>
                </a:highlight>
              </a:rPr>
              <a:t>2</a:t>
            </a:r>
            <a:r>
              <a:rPr lang="en-US" altLang="en-US" dirty="0">
                <a:highlight>
                  <a:srgbClr val="FFFF00"/>
                </a:highlight>
              </a:rPr>
              <a:t>.</a:t>
            </a:r>
          </a:p>
          <a:p>
            <a:pPr lvl="1"/>
            <a:r>
              <a:rPr lang="en-US" altLang="en-US" dirty="0">
                <a:highlight>
                  <a:srgbClr val="FFFF00"/>
                </a:highlight>
              </a:rPr>
              <a:t>Q = {</a:t>
            </a:r>
            <a:r>
              <a:rPr lang="en-US" altLang="en-US" i="1" dirty="0">
                <a:highlight>
                  <a:srgbClr val="FFFF00"/>
                </a:highlight>
                <a:cs typeface="Arial" panose="020B0604020202020204" pitchFamily="34" charset="0"/>
                <a:sym typeface="Symbol" panose="05050102010706020507" pitchFamily="18" charset="2"/>
              </a:rPr>
              <a:t>q</a:t>
            </a:r>
            <a:r>
              <a:rPr lang="en-US" altLang="en-US" baseline="-25000" dirty="0">
                <a:highlight>
                  <a:srgbClr val="FFFF00"/>
                </a:highlight>
                <a:cs typeface="Arial" panose="020B0604020202020204" pitchFamily="34" charset="0"/>
                <a:sym typeface="Symbol" panose="05050102010706020507" pitchFamily="18" charset="2"/>
              </a:rPr>
              <a:t>0</a:t>
            </a:r>
            <a:r>
              <a:rPr lang="en-US" altLang="en-US" dirty="0">
                <a:highlight>
                  <a:srgbClr val="FFFF00"/>
                </a:highlight>
              </a:rPr>
              <a:t>} </a:t>
            </a:r>
            <a:r>
              <a:rPr lang="en-US" altLang="en-US" dirty="0">
                <a:highlight>
                  <a:srgbClr val="FFFF00"/>
                </a:highlight>
                <a:sym typeface="Symbol" panose="05050102010706020507" pitchFamily="18" charset="2"/>
              </a:rPr>
              <a:t> Q</a:t>
            </a:r>
            <a:r>
              <a:rPr lang="en-US" altLang="en-US" baseline="-25000" dirty="0">
                <a:highlight>
                  <a:srgbClr val="FFFF00"/>
                </a:highlight>
                <a:sym typeface="Symbol" panose="05050102010706020507" pitchFamily="18" charset="2"/>
              </a:rPr>
              <a:t>1</a:t>
            </a:r>
            <a:r>
              <a:rPr lang="en-US" altLang="en-US" dirty="0">
                <a:highlight>
                  <a:srgbClr val="FFFF00"/>
                </a:highlight>
                <a:sym typeface="Symbol" panose="05050102010706020507" pitchFamily="18" charset="2"/>
              </a:rPr>
              <a:t>  Q</a:t>
            </a:r>
            <a:r>
              <a:rPr lang="en-US" altLang="en-US" baseline="-25000" dirty="0">
                <a:highlight>
                  <a:srgbClr val="FFFF00"/>
                </a:highlight>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highlight>
                  <a:srgbClr val="FFFF00"/>
                </a:highlight>
                <a:cs typeface="Arial" panose="020B0604020202020204" pitchFamily="34" charset="0"/>
                <a:sym typeface="Symbol" panose="05050102010706020507" pitchFamily="18" charset="2"/>
              </a:rPr>
              <a:t>F</a:t>
            </a:r>
            <a:r>
              <a:rPr lang="en-US" altLang="en-US" dirty="0">
                <a:highlight>
                  <a:srgbClr val="FFFF00"/>
                </a:highlight>
                <a:cs typeface="Arial" panose="020B0604020202020204" pitchFamily="34" charset="0"/>
                <a:sym typeface="Symbol" panose="05050102010706020507" pitchFamily="18" charset="2"/>
              </a:rPr>
              <a:t> = </a:t>
            </a:r>
            <a:r>
              <a:rPr lang="en-US" altLang="en-US" i="1" dirty="0">
                <a:highlight>
                  <a:srgbClr val="FFFF00"/>
                </a:highlight>
                <a:cs typeface="Arial" panose="020B0604020202020204" pitchFamily="34" charset="0"/>
                <a:sym typeface="Symbol" panose="05050102010706020507" pitchFamily="18" charset="2"/>
              </a:rPr>
              <a:t>F</a:t>
            </a:r>
            <a:r>
              <a:rPr lang="en-US" altLang="en-US" baseline="-25000" dirty="0">
                <a:highlight>
                  <a:srgbClr val="FFFF00"/>
                </a:highlight>
                <a:cs typeface="Arial" panose="020B0604020202020204" pitchFamily="34" charset="0"/>
                <a:sym typeface="Symbol" panose="05050102010706020507" pitchFamily="18" charset="2"/>
              </a:rPr>
              <a:t>1</a:t>
            </a:r>
            <a:r>
              <a:rPr lang="en-US" altLang="en-US" dirty="0">
                <a:highlight>
                  <a:srgbClr val="FFFF00"/>
                </a:highlight>
                <a:cs typeface="Arial" panose="020B0604020202020204" pitchFamily="34" charset="0"/>
                <a:sym typeface="Symbol" panose="05050102010706020507" pitchFamily="18" charset="2"/>
              </a:rPr>
              <a:t> </a:t>
            </a:r>
            <a:r>
              <a:rPr lang="en-US" altLang="en-US" dirty="0">
                <a:highlight>
                  <a:srgbClr val="FFFF00"/>
                </a:highlight>
                <a:sym typeface="Symbol" panose="05050102010706020507" pitchFamily="18" charset="2"/>
              </a:rPr>
              <a:t> </a:t>
            </a:r>
            <a:r>
              <a:rPr lang="en-US" altLang="en-US" i="1" dirty="0">
                <a:highlight>
                  <a:srgbClr val="FFFF00"/>
                </a:highlight>
                <a:sym typeface="Symbol" panose="05050102010706020507" pitchFamily="18" charset="2"/>
              </a:rPr>
              <a:t>F</a:t>
            </a:r>
            <a:r>
              <a:rPr lang="en-US" altLang="en-US" baseline="-25000" dirty="0">
                <a:highlight>
                  <a:srgbClr val="FFFF00"/>
                </a:highlight>
                <a:sym typeface="Symbol" panose="05050102010706020507" pitchFamily="18" charset="2"/>
              </a:rPr>
              <a:t>2</a:t>
            </a:r>
            <a:r>
              <a:rPr lang="en-US" altLang="en-US" dirty="0">
                <a:sym typeface="Symbol" panose="05050102010706020507" pitchFamily="18" charset="2"/>
              </a:rPr>
              <a:t>.</a:t>
            </a:r>
          </a:p>
          <a:p>
            <a:pPr lvl="1"/>
            <a:r>
              <a:rPr lang="en-US" altLang="en-US" dirty="0">
                <a:highlight>
                  <a:srgbClr val="FFFF00"/>
                </a:highlight>
                <a:sym typeface="Symbol" panose="05050102010706020507" pitchFamily="18" charset="2"/>
              </a:rPr>
              <a:t>For any </a:t>
            </a:r>
            <a:r>
              <a:rPr lang="en-US" altLang="en-US" i="1" dirty="0">
                <a:highlight>
                  <a:srgbClr val="FFFF00"/>
                </a:highlight>
                <a:sym typeface="Symbol" panose="05050102010706020507" pitchFamily="18" charset="2"/>
              </a:rPr>
              <a:t>q</a:t>
            </a:r>
            <a:r>
              <a:rPr lang="en-US" altLang="en-US" dirty="0">
                <a:highlight>
                  <a:srgbClr val="FFFF00"/>
                </a:highlight>
                <a:sym typeface="Symbol" panose="05050102010706020507" pitchFamily="18" charset="2"/>
              </a:rPr>
              <a:t> </a:t>
            </a:r>
            <a:r>
              <a:rPr lang="en-US" altLang="en-US" i="1" dirty="0">
                <a:highlight>
                  <a:srgbClr val="FFFF00"/>
                </a:highlight>
                <a:sym typeface="Symbol" panose="05050102010706020507" pitchFamily="18" charset="2"/>
              </a:rPr>
              <a:t>Q</a:t>
            </a:r>
            <a:r>
              <a:rPr lang="en-US" altLang="en-US" dirty="0">
                <a:highlight>
                  <a:srgbClr val="FFFF00"/>
                </a:highlight>
                <a:sym typeface="Symbol" panose="05050102010706020507" pitchFamily="18" charset="2"/>
              </a:rPr>
              <a:t> and </a:t>
            </a:r>
            <a:r>
              <a:rPr lang="en-US" altLang="en-US" i="1" dirty="0">
                <a:highlight>
                  <a:srgbClr val="FFFF00"/>
                </a:highlight>
                <a:sym typeface="Symbol" panose="05050102010706020507" pitchFamily="18" charset="2"/>
              </a:rPr>
              <a:t>a</a:t>
            </a:r>
            <a:r>
              <a:rPr lang="en-US" altLang="en-US" dirty="0">
                <a:highlight>
                  <a:srgbClr val="FFFF00"/>
                </a:highlight>
                <a:sym typeface="Symbol" panose="05050102010706020507" pitchFamily="18" charset="2"/>
              </a:rPr>
              <a:t> </a:t>
            </a:r>
            <a:r>
              <a:rPr lang="el-GR" altLang="en-US" dirty="0">
                <a:highlight>
                  <a:srgbClr val="FFFF00"/>
                </a:highlight>
                <a:cs typeface="Arial" panose="020B0604020202020204" pitchFamily="34" charset="0"/>
                <a:sym typeface="Symbol" panose="05050102010706020507" pitchFamily="18" charset="2"/>
              </a:rPr>
              <a:t>Σ</a:t>
            </a:r>
            <a:r>
              <a:rPr lang="en-US" altLang="en-US" baseline="-25000" dirty="0">
                <a:highlight>
                  <a:srgbClr val="FFFF00"/>
                </a:highlight>
                <a:sym typeface="Symbol" panose="05050102010706020507" pitchFamily="18" charset="2"/>
              </a:rPr>
              <a:t></a:t>
            </a:r>
            <a:r>
              <a:rPr lang="en-US" altLang="en-US" dirty="0">
                <a:highlight>
                  <a:srgbClr val="FFFF00"/>
                </a:highlight>
                <a:sym typeface="Symbol" panose="05050102010706020507" pitchFamily="18" charset="2"/>
              </a:rPr>
              <a:t>,</a:t>
            </a:r>
            <a:endParaRPr lang="en-US" altLang="en-US" dirty="0">
              <a:highlight>
                <a:srgbClr val="FFFF00"/>
              </a:highlight>
            </a:endParaRPr>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spid="_x0000_s1051" name="Equation" r:id="rId3" imgW="3504960" imgH="1358640" progId="Equation.3">
                  <p:embed/>
                </p:oleObj>
              </mc:Choice>
              <mc:Fallback>
                <p:oleObj name="Equation" r:id="rId3" imgW="3504960" imgH="135864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E6299D-A141-A445-A33E-F753C34B12E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C37FE8-0704-3B4D-B449-3272372F87C6}"/>
              </a:ext>
            </a:extLst>
          </p:cNvPr>
          <p:cNvSpPr>
            <a:spLocks noGrp="1"/>
          </p:cNvSpPr>
          <p:nvPr>
            <p:ph type="body" sz="quarter" idx="12"/>
          </p:nvPr>
        </p:nvSpPr>
        <p:spPr/>
        <p:txBody>
          <a:bodyPr/>
          <a:lstStyle/>
          <a:p>
            <a:pPr algn="ctr"/>
            <a:r>
              <a:rPr lang="en-US" dirty="0">
                <a:highlight>
                  <a:srgbClr val="FFFF00"/>
                </a:highlight>
              </a:rPr>
              <a:t>How was NFAs </a:t>
            </a:r>
          </a:p>
        </p:txBody>
      </p:sp>
      <p:pic>
        <p:nvPicPr>
          <p:cNvPr id="5" name="Picture 4" descr="Diagram&#10;&#10;Description automatically generated">
            <a:extLst>
              <a:ext uri="{FF2B5EF4-FFF2-40B4-BE49-F238E27FC236}">
                <a16:creationId xmlns:a16="http://schemas.microsoft.com/office/drawing/2014/main" id="{231827FD-E176-B940-9FE4-05FE481E0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850" y="1079500"/>
            <a:ext cx="5956300" cy="4699000"/>
          </a:xfrm>
          <a:prstGeom prst="rect">
            <a:avLst/>
          </a:prstGeom>
        </p:spPr>
      </p:pic>
    </p:spTree>
    <p:extLst>
      <p:ext uri="{BB962C8B-B14F-4D97-AF65-F5344CB8AC3E}">
        <p14:creationId xmlns:p14="http://schemas.microsoft.com/office/powerpoint/2010/main" val="116830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8DE101-257F-CE45-AC17-B14765AE69C9}"/>
              </a:ext>
            </a:extLst>
          </p:cNvPr>
          <p:cNvSpPr txBox="1"/>
          <p:nvPr/>
        </p:nvSpPr>
        <p:spPr>
          <a:xfrm>
            <a:off x="2520525" y="232475"/>
            <a:ext cx="2980688" cy="646331"/>
          </a:xfrm>
          <a:prstGeom prst="rect">
            <a:avLst/>
          </a:prstGeom>
          <a:noFill/>
        </p:spPr>
        <p:txBody>
          <a:bodyPr wrap="none" rtlCol="0">
            <a:spAutoFit/>
          </a:bodyPr>
          <a:lstStyle/>
          <a:p>
            <a:r>
              <a:rPr lang="en-US" sz="3600" b="1" dirty="0">
                <a:highlight>
                  <a:srgbClr val="FFFF00"/>
                </a:highlight>
              </a:rPr>
              <a:t>How was DFA?</a:t>
            </a:r>
          </a:p>
        </p:txBody>
      </p:sp>
      <p:pic>
        <p:nvPicPr>
          <p:cNvPr id="3" name="Picture 2" descr="Diagram&#10;&#10;Description automatically generated">
            <a:extLst>
              <a:ext uri="{FF2B5EF4-FFF2-40B4-BE49-F238E27FC236}">
                <a16:creationId xmlns:a16="http://schemas.microsoft.com/office/drawing/2014/main" id="{1D6810C7-00AA-3C49-9A25-77609A6F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1327150"/>
            <a:ext cx="7442200" cy="4203700"/>
          </a:xfrm>
          <a:prstGeom prst="rect">
            <a:avLst/>
          </a:prstGeom>
        </p:spPr>
      </p:pic>
    </p:spTree>
    <p:extLst>
      <p:ext uri="{BB962C8B-B14F-4D97-AF65-F5344CB8AC3E}">
        <p14:creationId xmlns:p14="http://schemas.microsoft.com/office/powerpoint/2010/main" val="426063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525FA076-2875-4645-B646-C8BC646F1329}"/>
              </a:ext>
            </a:extLst>
          </p:cNvPr>
          <p:cNvSpPr/>
          <p:nvPr/>
        </p:nvSpPr>
        <p:spPr>
          <a:xfrm>
            <a:off x="1460500" y="5202238"/>
            <a:ext cx="3111500" cy="41116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highlight>
                  <a:srgbClr val="FFFF00"/>
                </a:highlight>
              </a:rPr>
              <a:t>CONCATENATION</a:t>
            </a:r>
            <a:r>
              <a:rPr lang="en-US" altLang="en-US" dirty="0">
                <a:highlight>
                  <a:srgbClr val="FFFF00"/>
                </a:highlight>
              </a:rPr>
              <a:t>: Construct </a:t>
            </a:r>
            <a:r>
              <a:rPr lang="en-US" altLang="en-US" i="1" dirty="0">
                <a:highlight>
                  <a:srgbClr val="FFFF00"/>
                </a:highlight>
              </a:rPr>
              <a:t>N</a:t>
            </a:r>
            <a:r>
              <a:rPr lang="en-US" altLang="en-US" dirty="0">
                <a:highlight>
                  <a:srgbClr val="FFFF00"/>
                </a:highlight>
              </a:rPr>
              <a:t> = (</a:t>
            </a:r>
            <a:r>
              <a:rPr lang="en-US" altLang="en-US" i="1" dirty="0">
                <a:highlight>
                  <a:srgbClr val="FFFF00"/>
                </a:highlight>
              </a:rPr>
              <a:t>Q</a:t>
            </a:r>
            <a:r>
              <a:rPr lang="en-US" altLang="en-US" dirty="0">
                <a:highlight>
                  <a:srgbClr val="FFFF00"/>
                </a:highlight>
              </a:rPr>
              <a:t>, </a:t>
            </a:r>
            <a:r>
              <a:rPr lang="el-GR" altLang="en-US" dirty="0">
                <a:highlight>
                  <a:srgbClr val="FFFF00"/>
                </a:highlight>
                <a:cs typeface="Arial" panose="020B0604020202020204" pitchFamily="34" charset="0"/>
              </a:rPr>
              <a:t>Σ</a:t>
            </a:r>
            <a:r>
              <a:rPr lang="en-US" altLang="en-US" dirty="0">
                <a:highlight>
                  <a:srgbClr val="FFFF00"/>
                </a:highlight>
                <a:cs typeface="Arial" panose="020B0604020202020204" pitchFamily="34" charset="0"/>
              </a:rPr>
              <a:t>, </a:t>
            </a:r>
            <a:r>
              <a:rPr lang="el-GR" altLang="en-US" i="1" dirty="0">
                <a:highlight>
                  <a:srgbClr val="FFFF00"/>
                </a:highlight>
                <a:cs typeface="Arial" panose="020B0604020202020204" pitchFamily="34" charset="0"/>
                <a:sym typeface="Symbol" panose="05050102010706020507" pitchFamily="18" charset="2"/>
              </a:rPr>
              <a:t></a:t>
            </a:r>
            <a:r>
              <a:rPr lang="en-US" altLang="en-US" dirty="0">
                <a:highlight>
                  <a:srgbClr val="FFFF00"/>
                </a:highlight>
                <a:cs typeface="Arial" panose="020B0604020202020204" pitchFamily="34" charset="0"/>
                <a:sym typeface="Symbol" panose="05050102010706020507" pitchFamily="18" charset="2"/>
              </a:rPr>
              <a:t>, </a:t>
            </a:r>
            <a:r>
              <a:rPr lang="en-US" altLang="en-US" i="1" dirty="0">
                <a:highlight>
                  <a:srgbClr val="FFFF00"/>
                </a:highlight>
                <a:cs typeface="Arial" panose="020B0604020202020204" pitchFamily="34" charset="0"/>
                <a:sym typeface="Symbol" panose="05050102010706020507" pitchFamily="18" charset="2"/>
              </a:rPr>
              <a:t>q</a:t>
            </a:r>
            <a:r>
              <a:rPr lang="en-US" altLang="en-US" baseline="-25000" dirty="0">
                <a:highlight>
                  <a:srgbClr val="FFFF00"/>
                </a:highlight>
                <a:cs typeface="Arial" panose="020B0604020202020204" pitchFamily="34" charset="0"/>
                <a:sym typeface="Symbol" panose="05050102010706020507" pitchFamily="18" charset="2"/>
              </a:rPr>
              <a:t>0</a:t>
            </a:r>
            <a:r>
              <a:rPr lang="en-US" altLang="en-US" dirty="0">
                <a:highlight>
                  <a:srgbClr val="FFFF00"/>
                </a:highlight>
                <a:cs typeface="Arial" panose="020B0604020202020204" pitchFamily="34" charset="0"/>
                <a:sym typeface="Symbol" panose="05050102010706020507" pitchFamily="18" charset="2"/>
              </a:rPr>
              <a:t>, </a:t>
            </a:r>
            <a:r>
              <a:rPr lang="en-US" altLang="en-US" i="1" dirty="0">
                <a:highlight>
                  <a:srgbClr val="FFFF00"/>
                </a:highlight>
                <a:cs typeface="Arial" panose="020B0604020202020204" pitchFamily="34" charset="0"/>
                <a:sym typeface="Symbol" panose="05050102010706020507" pitchFamily="18" charset="2"/>
              </a:rPr>
              <a:t>F</a:t>
            </a:r>
            <a:r>
              <a:rPr lang="en-US" altLang="en-US" dirty="0">
                <a:highlight>
                  <a:srgbClr val="FFFF00"/>
                </a:highlight>
              </a:rPr>
              <a:t>) to recognize </a:t>
            </a:r>
            <a:r>
              <a:rPr lang="en-US" altLang="en-US" i="1" dirty="0">
                <a:highlight>
                  <a:srgbClr val="FFFF00"/>
                </a:highlight>
              </a:rPr>
              <a:t>A</a:t>
            </a:r>
            <a:r>
              <a:rPr lang="en-US" altLang="en-US" baseline="-25000" dirty="0">
                <a:highlight>
                  <a:srgbClr val="FFFF00"/>
                </a:highlight>
              </a:rPr>
              <a:t>1</a:t>
            </a:r>
            <a:r>
              <a:rPr lang="en-US" altLang="en-US" dirty="0">
                <a:highlight>
                  <a:srgbClr val="FFFF00"/>
                </a:highlight>
                <a:sym typeface="Symbol" panose="05050102010706020507" pitchFamily="18" charset="2"/>
              </a:rPr>
              <a:t></a:t>
            </a:r>
            <a:r>
              <a:rPr lang="en-US" altLang="en-US" baseline="-25000" dirty="0">
                <a:highlight>
                  <a:srgbClr val="FFFF00"/>
                </a:highlight>
              </a:rPr>
              <a:t> </a:t>
            </a:r>
            <a:r>
              <a:rPr lang="en-US" altLang="en-US" i="1" dirty="0">
                <a:highlight>
                  <a:srgbClr val="FFFF00"/>
                </a:highlight>
              </a:rPr>
              <a:t>A</a:t>
            </a:r>
            <a:r>
              <a:rPr lang="en-US" altLang="en-US" baseline="-25000" dirty="0">
                <a:highlight>
                  <a:srgbClr val="FFFF00"/>
                </a:highlight>
              </a:rPr>
              <a:t>2</a:t>
            </a:r>
            <a:r>
              <a:rPr lang="en-US" altLang="en-US" dirty="0"/>
              <a:t>.</a:t>
            </a:r>
          </a:p>
          <a:p>
            <a:pPr lvl="1"/>
            <a:r>
              <a:rPr lang="en-US" altLang="en-US" dirty="0">
                <a:highlight>
                  <a:srgbClr val="FFFF00"/>
                </a:highlight>
              </a:rPr>
              <a:t>Q = </a:t>
            </a:r>
            <a:r>
              <a:rPr lang="en-US" altLang="en-US" dirty="0">
                <a:highlight>
                  <a:srgbClr val="FFFF00"/>
                </a:highlight>
                <a:sym typeface="Symbol" panose="05050102010706020507" pitchFamily="18" charset="2"/>
              </a:rPr>
              <a:t>Q</a:t>
            </a:r>
            <a:r>
              <a:rPr lang="en-US" altLang="en-US" baseline="-25000" dirty="0">
                <a:highlight>
                  <a:srgbClr val="FFFF00"/>
                </a:highlight>
                <a:sym typeface="Symbol" panose="05050102010706020507" pitchFamily="18" charset="2"/>
              </a:rPr>
              <a:t>1</a:t>
            </a:r>
            <a:r>
              <a:rPr lang="en-US" altLang="en-US" dirty="0">
                <a:highlight>
                  <a:srgbClr val="FFFF00"/>
                </a:highlight>
                <a:sym typeface="Symbol" panose="05050102010706020507" pitchFamily="18" charset="2"/>
              </a:rPr>
              <a:t>  Q</a:t>
            </a:r>
            <a:r>
              <a:rPr lang="en-US" altLang="en-US" baseline="-25000" dirty="0">
                <a:highlight>
                  <a:srgbClr val="FFFF00"/>
                </a:highlight>
                <a:sym typeface="Symbol" panose="05050102010706020507" pitchFamily="18" charset="2"/>
              </a:rPr>
              <a:t>2</a:t>
            </a:r>
            <a:r>
              <a:rPr lang="en-US" altLang="en-US" dirty="0">
                <a:highlight>
                  <a:srgbClr val="FFFF00"/>
                </a:highlight>
              </a:rPr>
              <a:t>.</a:t>
            </a:r>
          </a:p>
          <a:p>
            <a:pPr lvl="1"/>
            <a:r>
              <a:rPr lang="en-US" altLang="en-US" i="1" dirty="0">
                <a:highlight>
                  <a:srgbClr val="FFFF00"/>
                </a:highlight>
                <a:cs typeface="Arial" panose="020B0604020202020204" pitchFamily="34" charset="0"/>
                <a:sym typeface="Symbol" panose="05050102010706020507" pitchFamily="18" charset="2"/>
              </a:rPr>
              <a:t>q</a:t>
            </a:r>
            <a:r>
              <a:rPr lang="en-US" altLang="en-US" baseline="-25000" dirty="0">
                <a:highlight>
                  <a:srgbClr val="FFFF00"/>
                </a:highlight>
                <a:cs typeface="Arial" panose="020B0604020202020204" pitchFamily="34" charset="0"/>
                <a:sym typeface="Symbol" panose="05050102010706020507" pitchFamily="18" charset="2"/>
              </a:rPr>
              <a:t>0</a:t>
            </a:r>
            <a:r>
              <a:rPr lang="en-US" altLang="en-US" dirty="0">
                <a:highlight>
                  <a:srgbClr val="FFFF00"/>
                </a:highlight>
                <a:cs typeface="Arial" panose="020B0604020202020204" pitchFamily="34" charset="0"/>
                <a:sym typeface="Symbol" panose="05050102010706020507" pitchFamily="18" charset="2"/>
              </a:rPr>
              <a:t> = </a:t>
            </a:r>
            <a:r>
              <a:rPr lang="en-US" altLang="en-US" i="1" dirty="0">
                <a:highlight>
                  <a:srgbClr val="FFFF00"/>
                </a:highlight>
                <a:cs typeface="Arial" panose="020B0604020202020204" pitchFamily="34" charset="0"/>
                <a:sym typeface="Symbol" panose="05050102010706020507" pitchFamily="18" charset="2"/>
              </a:rPr>
              <a:t>a</a:t>
            </a:r>
            <a:r>
              <a:rPr lang="en-US" altLang="en-US" baseline="-25000" dirty="0">
                <a:highlight>
                  <a:srgbClr val="FFFF00"/>
                </a:highlight>
                <a:cs typeface="Arial" panose="020B0604020202020204" pitchFamily="34" charset="0"/>
                <a:sym typeface="Symbol" panose="05050102010706020507" pitchFamily="18" charset="2"/>
              </a:rPr>
              <a:t>1</a:t>
            </a:r>
            <a:r>
              <a:rPr lang="en-US" altLang="en-US" dirty="0">
                <a:highlight>
                  <a:srgbClr val="FFFF00"/>
                </a:highlight>
                <a:cs typeface="Arial" panose="020B0604020202020204" pitchFamily="34" charset="0"/>
                <a:sym typeface="Symbol" panose="05050102010706020507" pitchFamily="18" charset="2"/>
              </a:rPr>
              <a:t>.</a:t>
            </a:r>
          </a:p>
          <a:p>
            <a:pPr lvl="1"/>
            <a:r>
              <a:rPr lang="en-US" altLang="en-US" i="1" dirty="0">
                <a:highlight>
                  <a:srgbClr val="FFFF00"/>
                </a:highlight>
                <a:cs typeface="Arial" panose="020B0604020202020204" pitchFamily="34" charset="0"/>
                <a:sym typeface="Symbol" panose="05050102010706020507" pitchFamily="18" charset="2"/>
              </a:rPr>
              <a:t>F</a:t>
            </a:r>
            <a:r>
              <a:rPr lang="en-US" altLang="en-US" dirty="0">
                <a:highlight>
                  <a:srgbClr val="FFFF00"/>
                </a:highlight>
                <a:cs typeface="Arial" panose="020B0604020202020204" pitchFamily="34" charset="0"/>
                <a:sym typeface="Symbol" panose="05050102010706020507" pitchFamily="18" charset="2"/>
              </a:rPr>
              <a:t> = </a:t>
            </a:r>
            <a:r>
              <a:rPr lang="en-US" altLang="en-US" i="1" dirty="0">
                <a:highlight>
                  <a:srgbClr val="FFFF00"/>
                </a:highlight>
                <a:sym typeface="Symbol" panose="05050102010706020507" pitchFamily="18" charset="2"/>
              </a:rPr>
              <a:t>F</a:t>
            </a:r>
            <a:r>
              <a:rPr lang="en-US" altLang="en-US" baseline="-25000" dirty="0">
                <a:highlight>
                  <a:srgbClr val="FFFF00"/>
                </a:highlight>
                <a:sym typeface="Symbol" panose="05050102010706020507" pitchFamily="18" charset="2"/>
              </a:rPr>
              <a:t>2</a:t>
            </a:r>
            <a:r>
              <a:rPr lang="en-US" altLang="en-US" dirty="0">
                <a:highlight>
                  <a:srgbClr val="FFFF00"/>
                </a:highlight>
                <a:sym typeface="Symbol" panose="05050102010706020507" pitchFamily="18" charset="2"/>
              </a:rPr>
              <a:t>.</a:t>
            </a:r>
          </a:p>
          <a:p>
            <a:pPr lvl="1"/>
            <a:r>
              <a:rPr lang="en-US" altLang="en-US" dirty="0">
                <a:highlight>
                  <a:srgbClr val="FFFF00"/>
                </a:highlight>
                <a:sym typeface="Symbol" panose="05050102010706020507" pitchFamily="18" charset="2"/>
              </a:rPr>
              <a:t>For any </a:t>
            </a:r>
            <a:r>
              <a:rPr lang="en-US" altLang="en-US" i="1" dirty="0">
                <a:highlight>
                  <a:srgbClr val="FFFF00"/>
                </a:highlight>
                <a:sym typeface="Symbol" panose="05050102010706020507" pitchFamily="18" charset="2"/>
              </a:rPr>
              <a:t>q</a:t>
            </a:r>
            <a:r>
              <a:rPr lang="en-US" altLang="en-US" dirty="0">
                <a:highlight>
                  <a:srgbClr val="FFFF00"/>
                </a:highlight>
                <a:sym typeface="Symbol" panose="05050102010706020507" pitchFamily="18" charset="2"/>
              </a:rPr>
              <a:t> </a:t>
            </a:r>
            <a:r>
              <a:rPr lang="en-US" altLang="en-US" i="1" dirty="0">
                <a:highlight>
                  <a:srgbClr val="FFFF00"/>
                </a:highlight>
                <a:sym typeface="Symbol" panose="05050102010706020507" pitchFamily="18" charset="2"/>
              </a:rPr>
              <a:t>Q</a:t>
            </a:r>
            <a:r>
              <a:rPr lang="en-US" altLang="en-US" dirty="0">
                <a:highlight>
                  <a:srgbClr val="FFFF00"/>
                </a:highlight>
                <a:sym typeface="Symbol" panose="05050102010706020507" pitchFamily="18" charset="2"/>
              </a:rPr>
              <a:t> and </a:t>
            </a:r>
            <a:r>
              <a:rPr lang="en-US" altLang="en-US" i="1" dirty="0">
                <a:highlight>
                  <a:srgbClr val="FFFF00"/>
                </a:highlight>
                <a:sym typeface="Symbol" panose="05050102010706020507" pitchFamily="18" charset="2"/>
              </a:rPr>
              <a:t>a</a:t>
            </a:r>
            <a:r>
              <a:rPr lang="en-US" altLang="en-US" dirty="0">
                <a:highlight>
                  <a:srgbClr val="FFFF00"/>
                </a:highlight>
                <a:sym typeface="Symbol" panose="05050102010706020507" pitchFamily="18" charset="2"/>
              </a:rPr>
              <a:t> </a:t>
            </a:r>
            <a:r>
              <a:rPr lang="el-GR" altLang="en-US" dirty="0">
                <a:highlight>
                  <a:srgbClr val="FFFF00"/>
                </a:highlight>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spid="_x0000_s5134" name="Equation" r:id="rId3" imgW="4114800" imgH="1358640" progId="Equation.3">
                  <p:embed/>
                </p:oleObj>
              </mc:Choice>
              <mc:Fallback>
                <p:oleObj name="Equation" r:id="rId3" imgW="4114800" imgH="1358640" progId="Equation.3">
                  <p:embed/>
                  <p:pic>
                    <p:nvPicPr>
                      <p:cNvPr id="5" name="Object 4">
                        <a:extLst>
                          <a:ext uri="{FF2B5EF4-FFF2-40B4-BE49-F238E27FC236}">
                            <a16:creationId xmlns:a16="http://schemas.microsoft.com/office/drawing/2014/main" id="{506EEED1-A487-4870-936B-984937C15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163615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B5739D3-DD2C-7345-878B-D0EB968DB069}"/>
              </a:ext>
            </a:extLst>
          </p:cNvPr>
          <p:cNvSpPr/>
          <p:nvPr/>
        </p:nvSpPr>
        <p:spPr>
          <a:xfrm>
            <a:off x="1612900" y="4914900"/>
            <a:ext cx="3279932" cy="7239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recognizes </a:t>
            </a:r>
            <a:r>
              <a:rPr lang="en-US" altLang="en-US" sz="2200" i="1" dirty="0"/>
              <a:t>A</a:t>
            </a:r>
            <a:r>
              <a:rPr lang="en-US" altLang="en-US" sz="2200" baseline="-25000" dirty="0"/>
              <a:t>1</a:t>
            </a:r>
            <a:r>
              <a:rPr lang="en-US" altLang="en-US" sz="2200" dirty="0"/>
              <a:t>.</a:t>
            </a:r>
          </a:p>
          <a:p>
            <a:r>
              <a:rPr lang="en-US" altLang="en-US" sz="2400" b="1" dirty="0"/>
              <a:t>STAR</a:t>
            </a:r>
            <a:r>
              <a:rPr lang="en-US" altLang="en-US" sz="2400" dirty="0"/>
              <a:t>: </a:t>
            </a:r>
            <a:r>
              <a:rPr lang="en-US" altLang="en-US" sz="2400" dirty="0">
                <a:highlight>
                  <a:srgbClr val="FFFF00"/>
                </a:highlight>
              </a:rPr>
              <a:t>Construct </a:t>
            </a:r>
            <a:r>
              <a:rPr lang="en-US" altLang="en-US" sz="2400" i="1" dirty="0">
                <a:highlight>
                  <a:srgbClr val="FFFF00"/>
                </a:highlight>
              </a:rPr>
              <a:t>N</a:t>
            </a:r>
            <a:r>
              <a:rPr lang="en-US" altLang="en-US" sz="2400" dirty="0">
                <a:highlight>
                  <a:srgbClr val="FFFF00"/>
                </a:highlight>
              </a:rPr>
              <a:t> = (</a:t>
            </a:r>
            <a:r>
              <a:rPr lang="en-US" altLang="en-US" sz="2400" i="1" dirty="0">
                <a:highlight>
                  <a:srgbClr val="FFFF00"/>
                </a:highlight>
              </a:rPr>
              <a:t>Q</a:t>
            </a:r>
            <a:r>
              <a:rPr lang="en-US" altLang="en-US" sz="2400" dirty="0">
                <a:highlight>
                  <a:srgbClr val="FFFF00"/>
                </a:highlight>
              </a:rPr>
              <a:t>, </a:t>
            </a:r>
            <a:r>
              <a:rPr lang="el-GR" altLang="en-US" sz="2400" dirty="0">
                <a:highlight>
                  <a:srgbClr val="FFFF00"/>
                </a:highlight>
                <a:cs typeface="Arial" panose="020B0604020202020204" pitchFamily="34" charset="0"/>
              </a:rPr>
              <a:t>Σ</a:t>
            </a:r>
            <a:r>
              <a:rPr lang="en-US" altLang="en-US" sz="2400" dirty="0">
                <a:highlight>
                  <a:srgbClr val="FFFF00"/>
                </a:highlight>
                <a:cs typeface="Arial" panose="020B0604020202020204" pitchFamily="34" charset="0"/>
              </a:rPr>
              <a:t>, </a:t>
            </a:r>
            <a:r>
              <a:rPr lang="el-GR" altLang="en-US" sz="2400" i="1" dirty="0">
                <a:highlight>
                  <a:srgbClr val="FFFF00"/>
                </a:highlight>
                <a:cs typeface="Arial" panose="020B0604020202020204" pitchFamily="34" charset="0"/>
                <a:sym typeface="Symbol" panose="05050102010706020507" pitchFamily="18" charset="2"/>
              </a:rPr>
              <a:t></a:t>
            </a:r>
            <a:r>
              <a:rPr lang="en-US" altLang="en-US" sz="2400" dirty="0">
                <a:highlight>
                  <a:srgbClr val="FFFF00"/>
                </a:highlight>
                <a:cs typeface="Arial" panose="020B0604020202020204" pitchFamily="34" charset="0"/>
                <a:sym typeface="Symbol" panose="05050102010706020507" pitchFamily="18" charset="2"/>
              </a:rPr>
              <a:t>, </a:t>
            </a:r>
            <a:r>
              <a:rPr lang="en-US" altLang="en-US" sz="2400" i="1" dirty="0">
                <a:highlight>
                  <a:srgbClr val="FFFF00"/>
                </a:highlight>
                <a:cs typeface="Arial" panose="020B0604020202020204" pitchFamily="34" charset="0"/>
                <a:sym typeface="Symbol" panose="05050102010706020507" pitchFamily="18" charset="2"/>
              </a:rPr>
              <a:t>q</a:t>
            </a:r>
            <a:r>
              <a:rPr lang="en-US" altLang="en-US" sz="2400" baseline="-25000" dirty="0">
                <a:highlight>
                  <a:srgbClr val="FFFF00"/>
                </a:highlight>
                <a:cs typeface="Arial" panose="020B0604020202020204" pitchFamily="34" charset="0"/>
                <a:sym typeface="Symbol" panose="05050102010706020507" pitchFamily="18" charset="2"/>
              </a:rPr>
              <a:t>0</a:t>
            </a:r>
            <a:r>
              <a:rPr lang="en-US" altLang="en-US" sz="2400" dirty="0">
                <a:highlight>
                  <a:srgbClr val="FFFF00"/>
                </a:highlight>
                <a:cs typeface="Arial" panose="020B0604020202020204" pitchFamily="34" charset="0"/>
                <a:sym typeface="Symbol" panose="05050102010706020507" pitchFamily="18" charset="2"/>
              </a:rPr>
              <a:t>, </a:t>
            </a:r>
            <a:r>
              <a:rPr lang="en-US" altLang="en-US" sz="2400" i="1" dirty="0">
                <a:highlight>
                  <a:srgbClr val="FFFF00"/>
                </a:highlight>
                <a:cs typeface="Arial" panose="020B0604020202020204" pitchFamily="34" charset="0"/>
                <a:sym typeface="Symbol" panose="05050102010706020507" pitchFamily="18" charset="2"/>
              </a:rPr>
              <a:t>F</a:t>
            </a:r>
            <a:r>
              <a:rPr lang="en-US" altLang="en-US" sz="2400" dirty="0">
                <a:highlight>
                  <a:srgbClr val="FFFF00"/>
                </a:highlight>
              </a:rPr>
              <a:t>) to recognize </a:t>
            </a:r>
            <a:r>
              <a:rPr lang="en-US" altLang="en-US" sz="2400" i="1" dirty="0">
                <a:highlight>
                  <a:srgbClr val="FFFF00"/>
                </a:highlight>
              </a:rPr>
              <a:t>A</a:t>
            </a:r>
            <a:r>
              <a:rPr lang="en-US" altLang="en-US" sz="2400" baseline="-25000" dirty="0">
                <a:highlight>
                  <a:srgbClr val="FFFF00"/>
                </a:highlight>
              </a:rPr>
              <a:t>1</a:t>
            </a:r>
            <a:r>
              <a:rPr lang="en-US" altLang="en-US" sz="2400" i="1" dirty="0">
                <a:highlight>
                  <a:srgbClr val="FFFF00"/>
                </a:highlight>
              </a:rPr>
              <a:t>*</a:t>
            </a:r>
            <a:r>
              <a:rPr lang="en-US" altLang="en-US" sz="2400" dirty="0">
                <a:highlight>
                  <a:srgbClr val="FFFF00"/>
                </a:highlight>
              </a:rPr>
              <a:t>.</a:t>
            </a:r>
          </a:p>
          <a:p>
            <a:pPr lvl="1"/>
            <a:r>
              <a:rPr lang="en-US" altLang="en-US" sz="2200" dirty="0">
                <a:highlight>
                  <a:srgbClr val="FFFF00"/>
                </a:highlight>
              </a:rPr>
              <a:t>Q = </a:t>
            </a:r>
            <a:r>
              <a:rPr lang="en-US" altLang="en-US" sz="2200" dirty="0">
                <a:highlight>
                  <a:srgbClr val="FFFF00"/>
                </a:highlight>
                <a:sym typeface="Symbol" panose="05050102010706020507" pitchFamily="18" charset="2"/>
              </a:rPr>
              <a:t>{</a:t>
            </a:r>
            <a:r>
              <a:rPr lang="en-US" altLang="en-US" sz="2200" i="1" dirty="0">
                <a:highlight>
                  <a:srgbClr val="FFFF00"/>
                </a:highlight>
                <a:cs typeface="Arial" panose="020B0604020202020204" pitchFamily="34" charset="0"/>
                <a:sym typeface="Symbol" panose="05050102010706020507" pitchFamily="18" charset="2"/>
              </a:rPr>
              <a:t>q</a:t>
            </a:r>
            <a:r>
              <a:rPr lang="en-US" altLang="en-US" sz="2200" baseline="-25000" dirty="0">
                <a:highlight>
                  <a:srgbClr val="FFFF00"/>
                </a:highlight>
                <a:cs typeface="Arial" panose="020B0604020202020204" pitchFamily="34" charset="0"/>
                <a:sym typeface="Symbol" panose="05050102010706020507" pitchFamily="18" charset="2"/>
              </a:rPr>
              <a:t>0</a:t>
            </a:r>
            <a:r>
              <a:rPr lang="en-US" altLang="en-US" sz="2200" dirty="0">
                <a:highlight>
                  <a:srgbClr val="FFFF00"/>
                </a:highlight>
                <a:sym typeface="Symbol" panose="05050102010706020507" pitchFamily="18" charset="2"/>
              </a:rPr>
              <a:t>}  Q</a:t>
            </a:r>
            <a:r>
              <a:rPr lang="en-US" altLang="en-US" sz="2200" baseline="-25000" dirty="0">
                <a:highlight>
                  <a:srgbClr val="FFFF00"/>
                </a:highlight>
                <a:sym typeface="Symbol" panose="05050102010706020507" pitchFamily="18" charset="2"/>
              </a:rPr>
              <a:t>1</a:t>
            </a:r>
            <a:r>
              <a:rPr lang="en-US" altLang="en-US" sz="2200" dirty="0">
                <a:highlight>
                  <a:srgbClr val="FFFF00"/>
                </a:highlight>
              </a:rPr>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highlight>
                  <a:srgbClr val="FFFF00"/>
                </a:highlight>
                <a:cs typeface="Arial" panose="020B0604020202020204" pitchFamily="34" charset="0"/>
                <a:sym typeface="Symbol" panose="05050102010706020507" pitchFamily="18" charset="2"/>
              </a:rPr>
              <a:t>F</a:t>
            </a:r>
            <a:r>
              <a:rPr lang="en-US" altLang="en-US" sz="2200" dirty="0">
                <a:highlight>
                  <a:srgbClr val="FFFF00"/>
                </a:highlight>
                <a:cs typeface="Arial" panose="020B0604020202020204" pitchFamily="34" charset="0"/>
                <a:sym typeface="Symbol" panose="05050102010706020507" pitchFamily="18" charset="2"/>
              </a:rPr>
              <a:t> = </a:t>
            </a:r>
            <a:r>
              <a:rPr lang="en-US" altLang="en-US" sz="2200" dirty="0">
                <a:highlight>
                  <a:srgbClr val="FFFF00"/>
                </a:highlight>
                <a:sym typeface="Symbol" panose="05050102010706020507" pitchFamily="18" charset="2"/>
              </a:rPr>
              <a:t>{</a:t>
            </a:r>
            <a:r>
              <a:rPr lang="en-US" altLang="en-US" sz="2200" i="1" dirty="0">
                <a:highlight>
                  <a:srgbClr val="FFFF00"/>
                </a:highlight>
                <a:cs typeface="Arial" panose="020B0604020202020204" pitchFamily="34" charset="0"/>
                <a:sym typeface="Symbol" panose="05050102010706020507" pitchFamily="18" charset="2"/>
              </a:rPr>
              <a:t>q</a:t>
            </a:r>
            <a:r>
              <a:rPr lang="en-US" altLang="en-US" sz="2200" baseline="-25000" dirty="0">
                <a:highlight>
                  <a:srgbClr val="FFFF00"/>
                </a:highlight>
                <a:cs typeface="Arial" panose="020B0604020202020204" pitchFamily="34" charset="0"/>
                <a:sym typeface="Symbol" panose="05050102010706020507" pitchFamily="18" charset="2"/>
              </a:rPr>
              <a:t>0</a:t>
            </a:r>
            <a:r>
              <a:rPr lang="en-US" altLang="en-US" sz="2200" dirty="0">
                <a:highlight>
                  <a:srgbClr val="FFFF00"/>
                </a:highlight>
                <a:sym typeface="Symbol" panose="05050102010706020507" pitchFamily="18" charset="2"/>
              </a:rPr>
              <a:t>}  </a:t>
            </a:r>
            <a:r>
              <a:rPr lang="en-US" altLang="en-US" sz="2200" i="1" dirty="0">
                <a:highlight>
                  <a:srgbClr val="FFFF00"/>
                </a:highlight>
                <a:sym typeface="Symbol" panose="05050102010706020507" pitchFamily="18" charset="2"/>
              </a:rPr>
              <a:t>F</a:t>
            </a:r>
            <a:r>
              <a:rPr lang="en-US" altLang="en-US" sz="2200" baseline="-25000" dirty="0">
                <a:highlight>
                  <a:srgbClr val="FFFF00"/>
                </a:highlight>
                <a:sym typeface="Symbol" panose="05050102010706020507" pitchFamily="18" charset="2"/>
              </a:rPr>
              <a:t>1</a:t>
            </a:r>
            <a:r>
              <a:rPr lang="en-US" altLang="en-US" sz="2200" dirty="0">
                <a:highlight>
                  <a:srgbClr val="FFFF00"/>
                </a:highlight>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spid="_x0000_s7182" name="Equation" r:id="rId3" imgW="3974760" imgH="1688760" progId="Equation.3">
                  <p:embed/>
                </p:oleObj>
              </mc:Choice>
              <mc:Fallback>
                <p:oleObj name="Equation" r:id="rId3" imgW="3974760" imgH="1688760" progId="Equation.3">
                  <p:embed/>
                  <p:pic>
                    <p:nvPicPr>
                      <p:cNvPr id="5" name="Object 4">
                        <a:extLst>
                          <a:ext uri="{FF2B5EF4-FFF2-40B4-BE49-F238E27FC236}">
                            <a16:creationId xmlns:a16="http://schemas.microsoft.com/office/drawing/2014/main" id="{323B4D01-A7E8-47F5-8381-CE392FCCDB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30736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7F6538-34CC-694D-BB67-2B5CF9117139}"/>
              </a:ext>
            </a:extLst>
          </p:cNvPr>
          <p:cNvSpPr>
            <a:spLocks noGrp="1"/>
          </p:cNvSpPr>
          <p:nvPr>
            <p:ph type="ftr" sz="quarter" idx="11"/>
          </p:nvPr>
        </p:nvSpPr>
        <p:spPr/>
        <p:txBody>
          <a:bodyPr/>
          <a:lstStyle/>
          <a:p>
            <a:r>
              <a:rPr lang="en-US"/>
              <a:t>CSC3113: Theory of Computation</a:t>
            </a:r>
          </a:p>
        </p:txBody>
      </p:sp>
      <p:pic>
        <p:nvPicPr>
          <p:cNvPr id="5" name="Picture 4" descr="Diagram&#10;&#10;Description automatically generated">
            <a:extLst>
              <a:ext uri="{FF2B5EF4-FFF2-40B4-BE49-F238E27FC236}">
                <a16:creationId xmlns:a16="http://schemas.microsoft.com/office/drawing/2014/main" id="{74DF9904-653F-0249-B112-251E289AE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65" y="1668780"/>
            <a:ext cx="8256270" cy="3520440"/>
          </a:xfrm>
          <a:prstGeom prst="rect">
            <a:avLst/>
          </a:prstGeom>
        </p:spPr>
      </p:pic>
      <p:sp>
        <p:nvSpPr>
          <p:cNvPr id="6" name="Text Placeholder 2">
            <a:extLst>
              <a:ext uri="{FF2B5EF4-FFF2-40B4-BE49-F238E27FC236}">
                <a16:creationId xmlns:a16="http://schemas.microsoft.com/office/drawing/2014/main" id="{2F83DBEC-1F5A-0B46-AFCC-5AF7CD5E9E2B}"/>
              </a:ext>
            </a:extLst>
          </p:cNvPr>
          <p:cNvSpPr>
            <a:spLocks noGrp="1"/>
          </p:cNvSpPr>
          <p:nvPr>
            <p:ph type="body" sz="quarter" idx="12"/>
          </p:nvPr>
        </p:nvSpPr>
        <p:spPr/>
        <p:txBody>
          <a:bodyPr/>
          <a:lstStyle/>
          <a:p>
            <a:pPr algn="ctr"/>
            <a:r>
              <a:rPr lang="en-US" dirty="0">
                <a:highlight>
                  <a:srgbClr val="FFFF00"/>
                </a:highlight>
              </a:rPr>
              <a:t>How was NFA</a:t>
            </a:r>
          </a:p>
        </p:txBody>
      </p:sp>
    </p:spTree>
    <p:extLst>
      <p:ext uri="{BB962C8B-B14F-4D97-AF65-F5344CB8AC3E}">
        <p14:creationId xmlns:p14="http://schemas.microsoft.com/office/powerpoint/2010/main" val="266191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7F6538-34CC-694D-BB67-2B5CF9117139}"/>
              </a:ext>
            </a:extLst>
          </p:cNvPr>
          <p:cNvSpPr>
            <a:spLocks noGrp="1"/>
          </p:cNvSpPr>
          <p:nvPr>
            <p:ph type="ftr" sz="quarter" idx="11"/>
          </p:nvPr>
        </p:nvSpPr>
        <p:spPr/>
        <p:txBody>
          <a:bodyPr/>
          <a:lstStyle/>
          <a:p>
            <a:r>
              <a:rPr lang="en-US"/>
              <a:t>CSC3113: Theory of Computation</a:t>
            </a:r>
          </a:p>
        </p:txBody>
      </p:sp>
      <p:sp>
        <p:nvSpPr>
          <p:cNvPr id="6" name="Text Placeholder 2">
            <a:extLst>
              <a:ext uri="{FF2B5EF4-FFF2-40B4-BE49-F238E27FC236}">
                <a16:creationId xmlns:a16="http://schemas.microsoft.com/office/drawing/2014/main" id="{2F83DBEC-1F5A-0B46-AFCC-5AF7CD5E9E2B}"/>
              </a:ext>
            </a:extLst>
          </p:cNvPr>
          <p:cNvSpPr>
            <a:spLocks noGrp="1"/>
          </p:cNvSpPr>
          <p:nvPr>
            <p:ph type="body" sz="quarter" idx="12"/>
          </p:nvPr>
        </p:nvSpPr>
        <p:spPr/>
        <p:txBody>
          <a:bodyPr/>
          <a:lstStyle/>
          <a:p>
            <a:r>
              <a:rPr lang="en-US" dirty="0"/>
              <a:t>NFA to DFA Complexity</a:t>
            </a:r>
          </a:p>
        </p:txBody>
      </p:sp>
      <p:sp>
        <p:nvSpPr>
          <p:cNvPr id="7" name="Rectangle 6">
            <a:extLst>
              <a:ext uri="{FF2B5EF4-FFF2-40B4-BE49-F238E27FC236}">
                <a16:creationId xmlns:a16="http://schemas.microsoft.com/office/drawing/2014/main" id="{C70C1DED-DB12-9344-B48B-30F28E42B6C0}"/>
              </a:ext>
            </a:extLst>
          </p:cNvPr>
          <p:cNvSpPr/>
          <p:nvPr/>
        </p:nvSpPr>
        <p:spPr>
          <a:xfrm>
            <a:off x="800501" y="1633322"/>
            <a:ext cx="8038699" cy="2308324"/>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 If the original NFA N has n states, how large </a:t>
            </a:r>
            <a:r>
              <a:rPr lang="en-US" sz="2400" i="1" dirty="0">
                <a:latin typeface="Calibri" panose="020F0502020204030204" pitchFamily="34" charset="0"/>
                <a:cs typeface="Calibri" panose="020F0502020204030204" pitchFamily="34" charset="0"/>
              </a:rPr>
              <a:t>can </a:t>
            </a:r>
            <a:r>
              <a:rPr lang="en-US" sz="2400" dirty="0">
                <a:latin typeface="Calibri" panose="020F0502020204030204" pitchFamily="34" charset="0"/>
                <a:cs typeface="Calibri" panose="020F0502020204030204" pitchFamily="34" charset="0"/>
              </a:rPr>
              <a:t>the corresponding DFA M be? </a:t>
            </a:r>
          </a:p>
          <a:p>
            <a:r>
              <a:rPr lang="en-US" sz="2400" dirty="0">
                <a:highlight>
                  <a:srgbClr val="FFFF00"/>
                </a:highlight>
                <a:latin typeface="Calibri" panose="020F0502020204030204" pitchFamily="34" charset="0"/>
                <a:cs typeface="Calibri" panose="020F0502020204030204" pitchFamily="34" charset="0"/>
              </a:rPr>
              <a:t> Answer: 2</a:t>
            </a:r>
            <a:r>
              <a:rPr lang="en-US" sz="2400" baseline="30000" dirty="0">
                <a:highlight>
                  <a:srgbClr val="FFFF00"/>
                </a:highlight>
                <a:latin typeface="Calibri" panose="020F0502020204030204" pitchFamily="34" charset="0"/>
                <a:cs typeface="Calibri" panose="020F0502020204030204" pitchFamily="34" charset="0"/>
              </a:rPr>
              <a:t>n</a:t>
            </a:r>
            <a:r>
              <a:rPr lang="en-US" sz="2400" dirty="0">
                <a:highlight>
                  <a:srgbClr val="FFFF00"/>
                </a:highlight>
                <a:latin typeface="Calibri" panose="020F0502020204030204" pitchFamily="34" charset="0"/>
                <a:cs typeface="Calibri" panose="020F0502020204030204" pitchFamily="34" charset="0"/>
              </a:rPr>
              <a:t> states </a:t>
            </a:r>
          </a:p>
          <a:p>
            <a:endParaRPr lang="en-US" sz="2400" dirty="0">
              <a:highlight>
                <a:srgbClr val="FFFF00"/>
              </a:highligh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Practice Exercise: construct an example where N has n states and M has </a:t>
            </a:r>
            <a:r>
              <a:rPr lang="el-GR" sz="2400" dirty="0">
                <a:latin typeface="Calibri" panose="020F0502020204030204" pitchFamily="34" charset="0"/>
                <a:cs typeface="Calibri" panose="020F0502020204030204" pitchFamily="34" charset="0"/>
              </a:rPr>
              <a:t>Θ(2</a:t>
            </a:r>
            <a:r>
              <a:rPr lang="en-US" sz="2400" baseline="30000" dirty="0">
                <a:latin typeface="Calibri" panose="020F0502020204030204" pitchFamily="34" charset="0"/>
                <a:cs typeface="Calibri" panose="020F0502020204030204" pitchFamily="34" charset="0"/>
              </a:rPr>
              <a:t>n</a:t>
            </a:r>
            <a:r>
              <a:rPr lang="en-US" sz="2400" dirty="0">
                <a:latin typeface="Calibri" panose="020F0502020204030204" pitchFamily="34" charset="0"/>
                <a:cs typeface="Calibri" panose="020F0502020204030204" pitchFamily="34" charset="0"/>
              </a:rPr>
              <a:t>) states </a:t>
            </a:r>
          </a:p>
        </p:txBody>
      </p:sp>
    </p:spTree>
    <p:extLst>
      <p:ext uri="{BB962C8B-B14F-4D97-AF65-F5344CB8AC3E}">
        <p14:creationId xmlns:p14="http://schemas.microsoft.com/office/powerpoint/2010/main" val="396825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What is Equivalence</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a:xfrm>
            <a:off x="409575" y="1150943"/>
            <a:ext cx="8324850" cy="4262454"/>
          </a:xfrm>
        </p:spPr>
        <p:txBody>
          <a:bodyPr>
            <a:normAutofit/>
          </a:bodyPr>
          <a:lstStyle/>
          <a:p>
            <a:r>
              <a:rPr lang="en-US" dirty="0"/>
              <a:t>Two automata/</a:t>
            </a:r>
            <a:r>
              <a:rPr lang="en-US" dirty="0">
                <a:highlight>
                  <a:srgbClr val="FFFF00"/>
                </a:highlight>
              </a:rPr>
              <a:t>machines are equivalent if their languages are the same</a:t>
            </a:r>
            <a:r>
              <a:rPr lang="en-US" dirty="0"/>
              <a:t>. If M1 and M2 machines are equivalent if their languages same same as L(M1) = L(M2) </a:t>
            </a:r>
            <a:endParaRPr lang="en-US" sz="2000" dirty="0"/>
          </a:p>
          <a:p>
            <a:r>
              <a:rPr lang="en-US" dirty="0"/>
              <a:t>Equivalence between NFA and DFA:  for every NFA there is an equivalent DFA and vice-versa (we will prove it).</a:t>
            </a:r>
            <a:endParaRPr lang="en-US" sz="2000" dirty="0"/>
          </a:p>
          <a:p>
            <a:endParaRPr lang="en-US" altLang="en-US" sz="2200" dirty="0">
              <a:cs typeface="Arial" panose="020B0604020202020204" pitchFamily="34" charset="0"/>
            </a:endParaRP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a:xfrm>
            <a:off x="76203" y="871543"/>
            <a:ext cx="8813798" cy="4262454"/>
          </a:xfrm>
        </p:spPr>
        <p:txBody>
          <a:bodyPr>
            <a:normAutofit/>
          </a:bodyPr>
          <a:lstStyle/>
          <a:p>
            <a:pPr eaLnBrk="1" hangingPunct="1"/>
            <a:r>
              <a:rPr lang="en-US" altLang="en-US" sz="2200" dirty="0">
                <a:sym typeface="Symbol" panose="05050102010706020507" pitchFamily="18" charset="2"/>
              </a:rPr>
              <a:t>Every DFA is an NFA, but every NFA is not DFA. </a:t>
            </a:r>
          </a:p>
          <a:p>
            <a:r>
              <a:rPr lang="en-US" altLang="en-US" sz="2200" dirty="0">
                <a:sym typeface="Symbol" panose="05050102010706020507" pitchFamily="18" charset="2"/>
              </a:rPr>
              <a:t>The main difference is transition function: </a:t>
            </a:r>
            <a:r>
              <a:rPr lang="en-US" sz="2000" dirty="0"/>
              <a:t>{Q, </a:t>
            </a:r>
            <a:r>
              <a:rPr lang="el-GR" sz="2000" dirty="0"/>
              <a:t>Σ, </a:t>
            </a:r>
            <a:r>
              <a:rPr lang="en-US" sz="2000" dirty="0" err="1"/>
              <a:t>q</a:t>
            </a:r>
            <a:r>
              <a:rPr lang="en-US" sz="2000" baseline="-25000" dirty="0" err="1"/>
              <a:t>o</a:t>
            </a:r>
            <a:r>
              <a:rPr lang="en-US" sz="2000" dirty="0"/>
              <a:t>, F, </a:t>
            </a:r>
            <a:r>
              <a:rPr lang="el-GR" sz="2000" dirty="0">
                <a:solidFill>
                  <a:srgbClr val="FF0000"/>
                </a:solidFill>
              </a:rPr>
              <a:t>δ</a:t>
            </a:r>
            <a:r>
              <a:rPr lang="el-GR" sz="2000" dirty="0"/>
              <a:t>}</a:t>
            </a:r>
            <a:endParaRPr lang="en-US" sz="2000" dirty="0"/>
          </a:p>
          <a:p>
            <a:pPr marL="0" indent="0">
              <a:buNone/>
            </a:pPr>
            <a:endParaRPr lang="en-US" altLang="en-US" sz="2200" dirty="0">
              <a:sym typeface="Symbol" panose="05050102010706020507" pitchFamily="18" charset="2"/>
            </a:endParaRPr>
          </a:p>
          <a:p>
            <a:pPr marL="0" indent="0" algn="ctr">
              <a:buNone/>
            </a:pPr>
            <a:r>
              <a:rPr lang="en-US" altLang="en-US" sz="2200" dirty="0">
                <a:highlight>
                  <a:srgbClr val="FFFF00"/>
                </a:highlight>
                <a:sym typeface="Symbol" panose="05050102010706020507" pitchFamily="18" charset="2"/>
              </a:rPr>
              <a:t>In DFA for an input there is one output state, but in NFA it can be one or more output states</a:t>
            </a:r>
          </a:p>
          <a:p>
            <a:pPr marL="0" indent="0">
              <a:buNone/>
            </a:pPr>
            <a:endParaRPr lang="en-US" altLang="en-US" sz="2200" dirty="0">
              <a:sym typeface="Symbol" panose="05050102010706020507" pitchFamily="18" charset="2"/>
            </a:endParaRPr>
          </a:p>
          <a:p>
            <a:r>
              <a:rPr lang="en-US" altLang="en-US" sz="2200" dirty="0">
                <a:cs typeface="Arial" panose="020B0604020202020204" pitchFamily="34" charset="0"/>
                <a:sym typeface="Symbol" panose="05050102010706020507" pitchFamily="18" charset="2"/>
              </a:rPr>
              <a:t> </a:t>
            </a:r>
            <a:r>
              <a:rPr lang="en-US" altLang="en-US" sz="2200" dirty="0">
                <a:highlight>
                  <a:srgbClr val="FFFF00"/>
                </a:highlight>
                <a:cs typeface="Arial" panose="020B0604020202020204" pitchFamily="34" charset="0"/>
                <a:sym typeface="Symbol" panose="05050102010706020507" pitchFamily="18" charset="2"/>
              </a:rPr>
              <a:t>In other words: </a:t>
            </a:r>
            <a:r>
              <a:rPr lang="en-US" altLang="en-US" sz="2200" dirty="0">
                <a:cs typeface="Arial" panose="020B0604020202020204" pitchFamily="34" charset="0"/>
                <a:sym typeface="Symbol" panose="05050102010706020507" pitchFamily="18" charset="2"/>
              </a:rPr>
              <a:t>For DFA </a:t>
            </a:r>
            <a:r>
              <a:rPr lang="en-US" altLang="en-US" sz="2200" i="1" dirty="0">
                <a:highlight>
                  <a:srgbClr val="00FFFF"/>
                </a:highlight>
                <a:cs typeface="Arial" panose="020B0604020202020204" pitchFamily="34" charset="0"/>
                <a:sym typeface="Symbol" panose="05050102010706020507" pitchFamily="18" charset="2"/>
              </a:rPr>
              <a:t>Q</a:t>
            </a:r>
            <a:r>
              <a:rPr lang="en-US" altLang="en-US" sz="2200" dirty="0">
                <a:highlight>
                  <a:srgbClr val="00FFFF"/>
                </a:highlight>
                <a:cs typeface="Arial" panose="020B0604020202020204" pitchFamily="34" charset="0"/>
                <a:sym typeface="Symbol" panose="05050102010706020507" pitchFamily="18" charset="2"/>
              </a:rPr>
              <a:t>  </a:t>
            </a:r>
            <a:r>
              <a:rPr lang="el-GR" altLang="en-US" sz="2200" dirty="0">
                <a:highlight>
                  <a:srgbClr val="00FFFF"/>
                </a:highlight>
                <a:cs typeface="Arial" panose="020B0604020202020204" pitchFamily="34" charset="0"/>
              </a:rPr>
              <a:t>Σ</a:t>
            </a:r>
            <a:r>
              <a:rPr lang="en-US" altLang="en-US" sz="2200" dirty="0">
                <a:highlight>
                  <a:srgbClr val="00FFFF"/>
                </a:highlight>
                <a:cs typeface="Arial" panose="020B0604020202020204" pitchFamily="34" charset="0"/>
              </a:rPr>
              <a:t> </a:t>
            </a:r>
            <a:r>
              <a:rPr lang="en-US" altLang="en-US" sz="2200" dirty="0">
                <a:highlight>
                  <a:srgbClr val="00FFFF"/>
                </a:highlight>
                <a:cs typeface="Arial" panose="020B0604020202020204" pitchFamily="34" charset="0"/>
                <a:sym typeface="Symbol" panose="05050102010706020507" pitchFamily="18" charset="2"/>
              </a:rPr>
              <a:t> </a:t>
            </a:r>
            <a:r>
              <a:rPr lang="en-US" altLang="en-US" sz="2200" i="1" dirty="0">
                <a:highlight>
                  <a:srgbClr val="00FFFF"/>
                </a:highlight>
                <a:cs typeface="Arial" panose="020B0604020202020204" pitchFamily="34" charset="0"/>
                <a:sym typeface="Symbol" panose="05050102010706020507" pitchFamily="18" charset="2"/>
              </a:rPr>
              <a:t>Q</a:t>
            </a:r>
            <a:r>
              <a:rPr lang="en-US" altLang="en-US" sz="2200" i="1" dirty="0">
                <a:cs typeface="Arial" panose="020B0604020202020204" pitchFamily="34" charset="0"/>
                <a:sym typeface="Symbol" panose="05050102010706020507" pitchFamily="18" charset="2"/>
              </a:rPr>
              <a:t>   w</a:t>
            </a:r>
            <a:r>
              <a:rPr lang="en-US" altLang="en-US" sz="2200" dirty="0">
                <a:cs typeface="Arial" panose="020B0604020202020204" pitchFamily="34" charset="0"/>
                <a:sym typeface="Symbol" panose="05050102010706020507" pitchFamily="18" charset="2"/>
              </a:rPr>
              <a:t>hile for NFA  </a:t>
            </a:r>
            <a:r>
              <a:rPr lang="en-US" altLang="en-US" sz="2200" i="1" dirty="0">
                <a:highlight>
                  <a:srgbClr val="00FFFF"/>
                </a:highlight>
                <a:cs typeface="Arial" panose="020B0604020202020204" pitchFamily="34" charset="0"/>
                <a:sym typeface="Symbol" panose="05050102010706020507" pitchFamily="18" charset="2"/>
              </a:rPr>
              <a:t>Q</a:t>
            </a:r>
            <a:r>
              <a:rPr lang="en-US" altLang="en-US" sz="2200" dirty="0">
                <a:highlight>
                  <a:srgbClr val="00FFFF"/>
                </a:highlight>
                <a:cs typeface="Arial" panose="020B0604020202020204" pitchFamily="34" charset="0"/>
                <a:sym typeface="Symbol" panose="05050102010706020507" pitchFamily="18" charset="2"/>
              </a:rPr>
              <a:t>  </a:t>
            </a:r>
            <a:r>
              <a:rPr lang="el-GR" altLang="en-US" sz="2200" dirty="0">
                <a:highlight>
                  <a:srgbClr val="00FFFF"/>
                </a:highlight>
                <a:cs typeface="Arial" panose="020B0604020202020204" pitchFamily="34" charset="0"/>
              </a:rPr>
              <a:t>Σ</a:t>
            </a:r>
            <a:r>
              <a:rPr lang="en-US" altLang="en-US" sz="2200" dirty="0">
                <a:highlight>
                  <a:srgbClr val="00FFFF"/>
                </a:highlight>
                <a:cs typeface="Arial" panose="020B0604020202020204" pitchFamily="34" charset="0"/>
              </a:rPr>
              <a:t> </a:t>
            </a:r>
            <a:r>
              <a:rPr lang="en-US" altLang="en-US" sz="2200" dirty="0">
                <a:highlight>
                  <a:srgbClr val="00FFFF"/>
                </a:highlight>
                <a:cs typeface="Arial" panose="020B0604020202020204" pitchFamily="34" charset="0"/>
                <a:sym typeface="Symbol" panose="05050102010706020507" pitchFamily="18" charset="2"/>
              </a:rPr>
              <a:t> 2</a:t>
            </a:r>
            <a:r>
              <a:rPr lang="en-US" altLang="en-US" sz="2200" i="1" baseline="30000" dirty="0">
                <a:highlight>
                  <a:srgbClr val="00FFFF"/>
                </a:highlight>
                <a:cs typeface="Arial" panose="020B0604020202020204" pitchFamily="34" charset="0"/>
                <a:sym typeface="Symbol" panose="05050102010706020507" pitchFamily="18" charset="2"/>
              </a:rPr>
              <a:t>Q</a:t>
            </a:r>
            <a:r>
              <a:rPr lang="en-US" altLang="en-US" sz="2200" i="1" dirty="0">
                <a:highlight>
                  <a:srgbClr val="00FFFF"/>
                </a:highlight>
                <a:cs typeface="Arial" panose="020B0604020202020204" pitchFamily="34" charset="0"/>
                <a:sym typeface="Symbol" panose="05050102010706020507" pitchFamily="18" charset="2"/>
              </a:rPr>
              <a:t> </a:t>
            </a:r>
            <a:endParaRPr lang="en-US" altLang="en-US" sz="2200" dirty="0">
              <a:cs typeface="Arial" panose="020B0604020202020204" pitchFamily="34" charset="0"/>
            </a:endParaRPr>
          </a:p>
          <a:p>
            <a:endParaRPr lang="en-US" altLang="en-US" sz="2200" dirty="0">
              <a:cs typeface="Arial" panose="020B0604020202020204" pitchFamily="34" charset="0"/>
            </a:endParaRPr>
          </a:p>
          <a:p>
            <a:r>
              <a:rPr lang="en-US" altLang="en-US" sz="2200" dirty="0">
                <a:highlight>
                  <a:srgbClr val="FFFF00"/>
                </a:highlight>
                <a:sym typeface="Symbol" panose="05050102010706020507" pitchFamily="18" charset="2"/>
              </a:rPr>
              <a:t>From set theory, we know that Q is contained in </a:t>
            </a:r>
            <a:r>
              <a:rPr lang="en-US" altLang="en-US" sz="2200" dirty="0">
                <a:highlight>
                  <a:srgbClr val="FFFF00"/>
                </a:highlight>
                <a:cs typeface="Arial" panose="020B0604020202020204" pitchFamily="34" charset="0"/>
                <a:sym typeface="Symbol" panose="05050102010706020507" pitchFamily="18" charset="2"/>
              </a:rPr>
              <a:t>2</a:t>
            </a:r>
            <a:r>
              <a:rPr lang="en-US" altLang="en-US" sz="2200" i="1" baseline="30000" dirty="0">
                <a:highlight>
                  <a:srgbClr val="FFFF00"/>
                </a:highlight>
                <a:cs typeface="Arial" panose="020B0604020202020204" pitchFamily="34" charset="0"/>
                <a:sym typeface="Symbol" panose="05050102010706020507" pitchFamily="18" charset="2"/>
              </a:rPr>
              <a:t>Q </a:t>
            </a:r>
            <a:r>
              <a:rPr lang="en-US" altLang="en-US" sz="2200" i="1" dirty="0">
                <a:highlight>
                  <a:srgbClr val="FFFF00"/>
                </a:highlight>
                <a:cs typeface="Arial" panose="020B0604020202020204" pitchFamily="34" charset="0"/>
                <a:sym typeface="Symbol" panose="05050102010706020507" pitchFamily="18" charset="2"/>
              </a:rPr>
              <a:t>. </a:t>
            </a:r>
            <a:r>
              <a:rPr lang="en-US" altLang="en-US" sz="2200" dirty="0">
                <a:highlight>
                  <a:srgbClr val="FFFF00"/>
                </a:highlight>
                <a:cs typeface="Arial" panose="020B0604020202020204" pitchFamily="34" charset="0"/>
                <a:sym typeface="Symbol" panose="05050102010706020507" pitchFamily="18" charset="2"/>
              </a:rPr>
              <a:t>But 2</a:t>
            </a:r>
            <a:r>
              <a:rPr lang="en-US" altLang="en-US" sz="2200" i="1" baseline="30000" dirty="0">
                <a:highlight>
                  <a:srgbClr val="FFFF00"/>
                </a:highlight>
                <a:cs typeface="Arial" panose="020B0604020202020204" pitchFamily="34" charset="0"/>
                <a:sym typeface="Symbol" panose="05050102010706020507" pitchFamily="18" charset="2"/>
              </a:rPr>
              <a:t>Q</a:t>
            </a:r>
            <a:r>
              <a:rPr lang="en-US" altLang="en-US" sz="2200" baseline="30000" dirty="0">
                <a:highlight>
                  <a:srgbClr val="FFFF00"/>
                </a:highlight>
                <a:cs typeface="Arial" panose="020B0604020202020204" pitchFamily="34" charset="0"/>
                <a:sym typeface="Symbol" panose="05050102010706020507" pitchFamily="18" charset="2"/>
              </a:rPr>
              <a:t> </a:t>
            </a:r>
            <a:r>
              <a:rPr lang="en-US" altLang="en-US" sz="2200" dirty="0">
                <a:highlight>
                  <a:srgbClr val="FFFF00"/>
                </a:highlight>
                <a:cs typeface="Arial" panose="020B0604020202020204" pitchFamily="34" charset="0"/>
                <a:sym typeface="Symbol" panose="05050102010706020507" pitchFamily="18" charset="2"/>
              </a:rPr>
              <a:t>is not contained in Q </a:t>
            </a:r>
            <a:r>
              <a:rPr lang="en-US" altLang="en-US" sz="2200" i="1" dirty="0">
                <a:cs typeface="Arial" panose="020B0604020202020204" pitchFamily="34" charset="0"/>
                <a:sym typeface="Symbol" panose="05050102010706020507" pitchFamily="18" charset="2"/>
              </a:rPr>
              <a:t>(</a:t>
            </a:r>
            <a:r>
              <a:rPr lang="en-US" altLang="en-US" sz="2200" dirty="0">
                <a:sym typeface="Symbol" panose="05050102010706020507" pitchFamily="18" charset="2"/>
              </a:rPr>
              <a:t>Every DFA is an NFA, but every NFA is not DFA)</a:t>
            </a:r>
            <a:r>
              <a:rPr lang="en-US" altLang="en-US" sz="2200" i="1" baseline="300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 </a:t>
            </a:r>
            <a:endParaRPr lang="en-US" altLang="en-US" sz="2200" dirty="0">
              <a:sym typeface="Symbol" panose="05050102010706020507" pitchFamily="18" charset="2"/>
            </a:endParaRPr>
          </a:p>
          <a:p>
            <a:endParaRPr lang="en-US" altLang="en-US" sz="2200" dirty="0">
              <a:cs typeface="Arial" panose="020B0604020202020204" pitchFamily="34" charset="0"/>
            </a:endParaRPr>
          </a:p>
        </p:txBody>
      </p:sp>
      <p:sp>
        <p:nvSpPr>
          <p:cNvPr id="5" name="TextBox 4">
            <a:extLst>
              <a:ext uri="{FF2B5EF4-FFF2-40B4-BE49-F238E27FC236}">
                <a16:creationId xmlns:a16="http://schemas.microsoft.com/office/drawing/2014/main" id="{86C44B0A-75DF-A340-AFD3-59C46AC67E98}"/>
              </a:ext>
            </a:extLst>
          </p:cNvPr>
          <p:cNvSpPr txBox="1"/>
          <p:nvPr/>
        </p:nvSpPr>
        <p:spPr>
          <a:xfrm>
            <a:off x="844093" y="5314999"/>
            <a:ext cx="7455813" cy="800219"/>
          </a:xfrm>
          <a:prstGeom prst="rect">
            <a:avLst/>
          </a:prstGeom>
          <a:solidFill>
            <a:schemeClr val="tx1"/>
          </a:solidFill>
        </p:spPr>
        <p:txBody>
          <a:bodyPr wrap="square" rtlCol="0">
            <a:spAutoFit/>
          </a:bodyPr>
          <a:lstStyle/>
          <a:p>
            <a:pPr algn="ctr"/>
            <a:r>
              <a:rPr lang="en-US" sz="2300" b="1" dirty="0">
                <a:solidFill>
                  <a:srgbClr val="FFC000"/>
                </a:solidFill>
              </a:rPr>
              <a:t>However, for every NFA it is possible to derive an equivalent DFA</a:t>
            </a:r>
          </a:p>
        </p:txBody>
      </p:sp>
    </p:spTree>
    <p:extLst>
      <p:ext uri="{BB962C8B-B14F-4D97-AF65-F5344CB8AC3E}">
        <p14:creationId xmlns:p14="http://schemas.microsoft.com/office/powerpoint/2010/main" val="189103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highlight>
                  <a:srgbClr val="FFFF00"/>
                </a:highlight>
              </a:rPr>
              <a:t>Q</a:t>
            </a:r>
            <a:r>
              <a:rPr lang="en-US" altLang="en-US" dirty="0">
                <a:highlight>
                  <a:srgbClr val="FFFF00"/>
                </a:highlight>
                <a:sym typeface="Symbol" panose="05050102010706020507" pitchFamily="18" charset="2"/>
              </a:rPr>
              <a:t>= </a:t>
            </a:r>
            <a:r>
              <a:rPr lang="en-US" altLang="en-US" dirty="0">
                <a:highlight>
                  <a:srgbClr val="FFFF00"/>
                </a:highlight>
                <a:latin typeface="Rage Italic" panose="03070502040507070304" pitchFamily="66" charset="0"/>
                <a:cs typeface="Arial" panose="020B0604020202020204" pitchFamily="34" charset="0"/>
                <a:sym typeface="Symbol" panose="05050102010706020507" pitchFamily="18" charset="2"/>
              </a:rPr>
              <a:t>P</a:t>
            </a:r>
            <a:r>
              <a:rPr lang="en-US" altLang="en-US" dirty="0">
                <a:highlight>
                  <a:srgbClr val="FFFF00"/>
                </a:highlight>
                <a:cs typeface="Arial" panose="020B0604020202020204" pitchFamily="34" charset="0"/>
                <a:sym typeface="Symbol" panose="05050102010706020507" pitchFamily="18" charset="2"/>
              </a:rPr>
              <a:t>(</a:t>
            </a:r>
            <a:r>
              <a:rPr lang="en-US" altLang="en-US" i="1" dirty="0">
                <a:highlight>
                  <a:srgbClr val="FFFF00"/>
                </a:highlight>
                <a:cs typeface="Arial" panose="020B0604020202020204" pitchFamily="34" charset="0"/>
                <a:sym typeface="Symbol" panose="05050102010706020507" pitchFamily="18" charset="2"/>
              </a:rPr>
              <a:t>Q</a:t>
            </a:r>
            <a:r>
              <a:rPr lang="en-US" altLang="en-US" dirty="0">
                <a:highlight>
                  <a:srgbClr val="FFFF00"/>
                </a:highlight>
                <a:cs typeface="Arial" panose="020B0604020202020204" pitchFamily="34" charset="0"/>
                <a:sym typeface="Symbol" panose="05050102010706020507" pitchFamily="18" charset="2"/>
              </a:rPr>
              <a:t>), power set of Q</a:t>
            </a:r>
            <a:r>
              <a:rPr lang="en-US" altLang="en-US" dirty="0">
                <a:cs typeface="Arial" panose="020B0604020202020204" pitchFamily="34" charset="0"/>
                <a:sym typeface="Symbol" panose="05050102010706020507" pitchFamily="18" charset="2"/>
              </a:rPr>
              <a:t>.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highlight>
                  <a:srgbClr val="FFFF00"/>
                </a:highlight>
              </a:rPr>
              <a:t>q</a:t>
            </a:r>
            <a:r>
              <a:rPr lang="en-US" altLang="en-US" dirty="0">
                <a:highlight>
                  <a:srgbClr val="FFFF00"/>
                </a:highlight>
              </a:rPr>
              <a:t> can be reached from </a:t>
            </a:r>
            <a:r>
              <a:rPr lang="en-US" altLang="en-US" i="1" dirty="0">
                <a:highlight>
                  <a:srgbClr val="FFFF00"/>
                </a:highlight>
              </a:rPr>
              <a:t>R</a:t>
            </a:r>
            <a:r>
              <a:rPr lang="en-US" altLang="en-US" dirty="0">
                <a:highlight>
                  <a:srgbClr val="FFFF00"/>
                </a:highlight>
                <a:sym typeface="Symbol" panose="05050102010706020507" pitchFamily="18" charset="2"/>
              </a:rPr>
              <a:t></a:t>
            </a:r>
            <a:r>
              <a:rPr lang="en-US" altLang="en-US" i="1" dirty="0">
                <a:highlight>
                  <a:srgbClr val="FFFF00"/>
                </a:highlight>
                <a:sym typeface="Symbol" panose="05050102010706020507" pitchFamily="18" charset="2"/>
              </a:rPr>
              <a:t>Q</a:t>
            </a:r>
            <a:r>
              <a:rPr lang="en-US" altLang="en-US" dirty="0">
                <a:highlight>
                  <a:srgbClr val="FFFF00"/>
                </a:highlight>
              </a:rPr>
              <a:t> by traveling along 0 or more </a:t>
            </a:r>
            <a:r>
              <a:rPr lang="el-GR" altLang="en-US" i="1" dirty="0">
                <a:highlight>
                  <a:srgbClr val="FFFF00"/>
                </a:highlight>
                <a:cs typeface="Arial" panose="020B0604020202020204" pitchFamily="34" charset="0"/>
                <a:sym typeface="Symbol" panose="05050102010706020507" pitchFamily="18" charset="2"/>
              </a:rPr>
              <a:t></a:t>
            </a:r>
            <a:r>
              <a:rPr lang="en-US" altLang="en-US" dirty="0">
                <a:highlight>
                  <a:srgbClr val="FFFF00"/>
                </a:highlight>
              </a:rPr>
              <a:t> arrows, including the members of </a:t>
            </a:r>
            <a:r>
              <a:rPr lang="en-US" altLang="en-US" i="1" dirty="0">
                <a:highlight>
                  <a:srgbClr val="FFFF00"/>
                </a:highlight>
              </a:rPr>
              <a:t>R</a:t>
            </a:r>
            <a:r>
              <a:rPr lang="en-US" altLang="en-US" dirty="0">
                <a:highlight>
                  <a:srgbClr val="FFFF00"/>
                </a:highlight>
              </a:rPr>
              <a:t> themselves</a:t>
            </a:r>
            <a:r>
              <a:rPr lang="en-US" altLang="en-US" dirty="0"/>
              <a:t>}.</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highlight>
                  <a:srgbClr val="FFFF00"/>
                </a:highlight>
                <a:sym typeface="Symbol" panose="05050102010706020507" pitchFamily="18" charset="2"/>
              </a:rPr>
              <a:t>Each state </a:t>
            </a:r>
            <a:r>
              <a:rPr lang="en-US" altLang="en-US" sz="2400" i="1" dirty="0">
                <a:highlight>
                  <a:srgbClr val="FFFF00"/>
                </a:highlight>
                <a:sym typeface="Symbol" panose="05050102010706020507" pitchFamily="18" charset="2"/>
              </a:rPr>
              <a:t>B</a:t>
            </a:r>
            <a:r>
              <a:rPr lang="en-US" altLang="en-US" sz="2400" dirty="0">
                <a:highlight>
                  <a:srgbClr val="FFFF00"/>
                </a:highlight>
                <a:sym typeface="Symbol" panose="05050102010706020507" pitchFamily="18" charset="2"/>
              </a:rPr>
              <a:t> may go to a set of states after reading any symbol </a:t>
            </a:r>
            <a:r>
              <a:rPr lang="en-US" altLang="en-US" sz="2400" i="1" dirty="0">
                <a:highlight>
                  <a:srgbClr val="FFFF00"/>
                </a:highlight>
                <a:sym typeface="Symbol" panose="05050102010706020507" pitchFamily="18" charset="2"/>
              </a:rPr>
              <a:t>a</a:t>
            </a:r>
            <a:r>
              <a:rPr lang="en-US" altLang="en-US" sz="2400" dirty="0">
                <a:highlight>
                  <a:srgbClr val="FFFF00"/>
                </a:highlight>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highlight>
                  <a:srgbClr val="FFFF00"/>
                </a:highlight>
                <a:sym typeface="Symbol" panose="05050102010706020507" pitchFamily="18" charset="2"/>
              </a:rPr>
              <a:t>M</a:t>
            </a:r>
            <a:r>
              <a:rPr lang="en-US" altLang="en-US" sz="2400" dirty="0">
                <a:highlight>
                  <a:srgbClr val="FFFF00"/>
                </a:highlight>
                <a:sym typeface="Symbol" panose="05050102010706020507" pitchFamily="18" charset="2"/>
              </a:rPr>
              <a:t> starts at the state corresponding to the collection containing all the possible states that can be reached from the start state of </a:t>
            </a:r>
            <a:r>
              <a:rPr lang="en-US" altLang="en-US" sz="2400" i="1" dirty="0">
                <a:highlight>
                  <a:srgbClr val="FFFF00"/>
                </a:highlight>
                <a:sym typeface="Symbol" panose="05050102010706020507" pitchFamily="18" charset="2"/>
              </a:rPr>
              <a:t>N</a:t>
            </a:r>
            <a:r>
              <a:rPr lang="en-US" altLang="en-US" sz="2400" dirty="0">
                <a:highlight>
                  <a:srgbClr val="FFFF00"/>
                </a:highlight>
                <a:sym typeface="Symbol" panose="05050102010706020507" pitchFamily="18" charset="2"/>
              </a:rPr>
              <a:t> along with the </a:t>
            </a:r>
            <a:r>
              <a:rPr lang="el-GR" altLang="en-US" sz="2400" i="1" dirty="0">
                <a:highlight>
                  <a:srgbClr val="FFFF00"/>
                </a:highlight>
                <a:cs typeface="Arial" panose="020B0604020202020204" pitchFamily="34" charset="0"/>
                <a:sym typeface="Symbol" panose="05050102010706020507" pitchFamily="18" charset="2"/>
              </a:rPr>
              <a:t></a:t>
            </a:r>
            <a:r>
              <a:rPr lang="en-US" altLang="en-US" sz="2400" dirty="0">
                <a:highlight>
                  <a:srgbClr val="FFFF00"/>
                </a:highlight>
              </a:rPr>
              <a:t> </a:t>
            </a:r>
            <a:r>
              <a:rPr lang="en-US" altLang="en-US" sz="2400" dirty="0">
                <a:highlight>
                  <a:srgbClr val="FFFF00"/>
                </a:highlight>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dirty="0">
                <a:highlight>
                  <a:srgbClr val="FFFF00"/>
                </a:highlight>
                <a:sym typeface="Symbol" panose="05050102010706020507" pitchFamily="18" charset="2"/>
              </a:rPr>
              <a:t>{</a:t>
            </a:r>
            <a:r>
              <a:rPr lang="en-US" altLang="en-US" i="1" dirty="0">
                <a:highlight>
                  <a:srgbClr val="FFFF00"/>
                </a:highlight>
                <a:cs typeface="Arial" panose="020B0604020202020204" pitchFamily="34" charset="0"/>
                <a:sym typeface="Symbol" panose="05050102010706020507" pitchFamily="18" charset="2"/>
              </a:rPr>
              <a:t>D</a:t>
            </a:r>
            <a:r>
              <a:rPr lang="en-US" altLang="en-US" dirty="0">
                <a:highlight>
                  <a:srgbClr val="FFFF00"/>
                </a:highlight>
                <a:cs typeface="Arial" panose="020B0604020202020204" pitchFamily="34" charset="0"/>
                <a:sym typeface="Symbol" panose="05050102010706020507" pitchFamily="18" charset="2"/>
              </a:rPr>
              <a:t> </a:t>
            </a:r>
            <a:r>
              <a:rPr lang="en-US" altLang="en-US" dirty="0">
                <a:highlight>
                  <a:srgbClr val="FFFF00"/>
                </a:highlight>
                <a:sym typeface="Symbol" panose="05050102010706020507" pitchFamily="18" charset="2"/>
              </a:rPr>
              <a:t></a:t>
            </a:r>
            <a:r>
              <a:rPr lang="en-US" altLang="en-US" i="1" dirty="0">
                <a:highlight>
                  <a:srgbClr val="FFFF00"/>
                </a:highlight>
              </a:rPr>
              <a:t>Q</a:t>
            </a:r>
            <a:r>
              <a:rPr lang="en-US" altLang="en-US" dirty="0">
                <a:highlight>
                  <a:srgbClr val="FFFF00"/>
                </a:highlight>
                <a:sym typeface="Symbol" panose="05050102010706020507" pitchFamily="18" charset="2"/>
              </a:rPr>
              <a:t>| </a:t>
            </a:r>
            <a:r>
              <a:rPr lang="en-US" altLang="en-US" i="1" dirty="0">
                <a:highlight>
                  <a:srgbClr val="FFFF00"/>
                </a:highlight>
                <a:sym typeface="Symbol" panose="05050102010706020507" pitchFamily="18" charset="2"/>
              </a:rPr>
              <a:t>D</a:t>
            </a:r>
            <a:r>
              <a:rPr lang="en-US" altLang="en-US" dirty="0">
                <a:highlight>
                  <a:srgbClr val="FFFF00"/>
                </a:highlight>
                <a:sym typeface="Symbol" panose="05050102010706020507" pitchFamily="18" charset="2"/>
              </a:rPr>
              <a:t> contains an accept state of </a:t>
            </a:r>
            <a:r>
              <a:rPr lang="en-US" altLang="en-US" i="1" dirty="0">
                <a:highlight>
                  <a:srgbClr val="FFFF00"/>
                </a:highlight>
                <a:sym typeface="Symbol" panose="05050102010706020507" pitchFamily="18" charset="2"/>
              </a:rPr>
              <a:t>N</a:t>
            </a:r>
            <a:r>
              <a:rPr lang="en-US" altLang="en-US" dirty="0">
                <a:highlight>
                  <a:srgbClr val="FFFF00"/>
                </a:highlight>
                <a:sym typeface="Symbol" panose="05050102010706020507" pitchFamily="18" charset="2"/>
              </a:rPr>
              <a:t>}.</a:t>
            </a:r>
          </a:p>
        </p:txBody>
      </p:sp>
    </p:spTree>
    <p:extLst>
      <p:ext uri="{BB962C8B-B14F-4D97-AF65-F5344CB8AC3E}">
        <p14:creationId xmlns:p14="http://schemas.microsoft.com/office/powerpoint/2010/main" val="378941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2F8E6B-2A95-47A9-8ABE-BAABBF38B0C5}">
  <ds:schemaRefs>
    <ds:schemaRef ds:uri="http://schemas.microsoft.com/sharepoint/v3/contenttype/forms"/>
  </ds:schemaRefs>
</ds:datastoreItem>
</file>

<file path=customXml/itemProps2.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1427</TotalTime>
  <Words>1917</Words>
  <Application>Microsoft Macintosh PowerPoint</Application>
  <PresentationFormat>On-screen Show (4:3)</PresentationFormat>
  <Paragraphs>287</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shimul shakhawat</cp:lastModifiedBy>
  <cp:revision>224</cp:revision>
  <dcterms:created xsi:type="dcterms:W3CDTF">2020-07-03T15:11:23Z</dcterms:created>
  <dcterms:modified xsi:type="dcterms:W3CDTF">2021-06-19T07:58:33Z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