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1"/>
  </p:notesMasterIdLst>
  <p:sldIdLst>
    <p:sldId id="256" r:id="rId5"/>
    <p:sldId id="257" r:id="rId6"/>
    <p:sldId id="258" r:id="rId7"/>
    <p:sldId id="259" r:id="rId8"/>
    <p:sldId id="289" r:id="rId9"/>
    <p:sldId id="290" r:id="rId10"/>
    <p:sldId id="300" r:id="rId11"/>
    <p:sldId id="301" r:id="rId12"/>
    <p:sldId id="282" r:id="rId13"/>
    <p:sldId id="292" r:id="rId14"/>
    <p:sldId id="291" r:id="rId15"/>
    <p:sldId id="293" r:id="rId16"/>
    <p:sldId id="297" r:id="rId17"/>
    <p:sldId id="298" r:id="rId18"/>
    <p:sldId id="299"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7" autoAdjust="0"/>
    <p:restoredTop sz="92393" autoAdjust="0"/>
  </p:normalViewPr>
  <p:slideViewPr>
    <p:cSldViewPr snapToGrid="0">
      <p:cViewPr varScale="1">
        <p:scale>
          <a:sx n="58" d="100"/>
          <a:sy n="58" d="100"/>
        </p:scale>
        <p:origin x="10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6373074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1905972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545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86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74171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7911681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551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98980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199690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545183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35588259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62491327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775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82863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56874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9733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040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2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88182365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3613124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99914400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222550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09466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288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67362688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30699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4538551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80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14284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E9F41A2D-8EDC-4EC3-982B-904D4EDF489C}"/>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EF8E07FA-5F9C-4C66-AD3F-D7879F4C613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C9C74755-F1F3-4EE5-BD23-3284770AF02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3F358950-BCD8-438B-80D9-F1AE5FB8C0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21137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667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49367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84471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16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16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859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6198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0308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1081020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927483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499784004"/>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9260588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1: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extLst>
              <p:ext uri="{D42A27DB-BD31-4B8C-83A1-F6EECF244321}">
                <p14:modId xmlns:p14="http://schemas.microsoft.com/office/powerpoint/2010/main" val="3474049092"/>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extLst>
              <p:ext uri="{D42A27DB-BD31-4B8C-83A1-F6EECF244321}">
                <p14:modId xmlns:p14="http://schemas.microsoft.com/office/powerpoint/2010/main" val="178703712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extLst>
              <p:ext uri="{D42A27DB-BD31-4B8C-83A1-F6EECF244321}">
                <p14:modId xmlns:p14="http://schemas.microsoft.com/office/powerpoint/2010/main" val="89941768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extLst>
              <p:ext uri="{D42A27DB-BD31-4B8C-83A1-F6EECF244321}">
                <p14:modId xmlns:p14="http://schemas.microsoft.com/office/powerpoint/2010/main" val="418207064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extLst>
              <p:ext uri="{D42A27DB-BD31-4B8C-83A1-F6EECF244321}">
                <p14:modId xmlns:p14="http://schemas.microsoft.com/office/powerpoint/2010/main" val="182992440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extLst>
              <p:ext uri="{D42A27DB-BD31-4B8C-83A1-F6EECF244321}">
                <p14:modId xmlns:p14="http://schemas.microsoft.com/office/powerpoint/2010/main" val="83701674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extLst>
              <p:ext uri="{D42A27DB-BD31-4B8C-83A1-F6EECF244321}">
                <p14:modId xmlns:p14="http://schemas.microsoft.com/office/powerpoint/2010/main" val="576582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extLst>
              <p:ext uri="{D42A27DB-BD31-4B8C-83A1-F6EECF244321}">
                <p14:modId xmlns:p14="http://schemas.microsoft.com/office/powerpoint/2010/main" val="4222117483"/>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extLst>
              <p:ext uri="{D42A27DB-BD31-4B8C-83A1-F6EECF244321}">
                <p14:modId xmlns:p14="http://schemas.microsoft.com/office/powerpoint/2010/main" val="1357722947"/>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extLst>
              <p:ext uri="{D42A27DB-BD31-4B8C-83A1-F6EECF244321}">
                <p14:modId xmlns:p14="http://schemas.microsoft.com/office/powerpoint/2010/main" val="211346266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extLst>
              <p:ext uri="{D42A27DB-BD31-4B8C-83A1-F6EECF244321}">
                <p14:modId xmlns:p14="http://schemas.microsoft.com/office/powerpoint/2010/main" val="205443367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extLst>
              <p:ext uri="{D42A27DB-BD31-4B8C-83A1-F6EECF244321}">
                <p14:modId xmlns:p14="http://schemas.microsoft.com/office/powerpoint/2010/main" val="273475020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extLst>
              <p:ext uri="{D42A27DB-BD31-4B8C-83A1-F6EECF244321}">
                <p14:modId xmlns:p14="http://schemas.microsoft.com/office/powerpoint/2010/main" val="35999792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extLst>
              <p:ext uri="{D42A27DB-BD31-4B8C-83A1-F6EECF244321}">
                <p14:modId xmlns:p14="http://schemas.microsoft.com/office/powerpoint/2010/main" val="781339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extLst>
              <p:ext uri="{D42A27DB-BD31-4B8C-83A1-F6EECF244321}">
                <p14:modId xmlns:p14="http://schemas.microsoft.com/office/powerpoint/2010/main" val="388649379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extLst>
              <p:ext uri="{D42A27DB-BD31-4B8C-83A1-F6EECF244321}">
                <p14:modId xmlns:p14="http://schemas.microsoft.com/office/powerpoint/2010/main" val="955077874"/>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1125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2: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extLst>
              <p:ext uri="{D42A27DB-BD31-4B8C-83A1-F6EECF244321}">
                <p14:modId xmlns:p14="http://schemas.microsoft.com/office/powerpoint/2010/main" val="120335159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extLst>
              <p:ext uri="{D42A27DB-BD31-4B8C-83A1-F6EECF244321}">
                <p14:modId xmlns:p14="http://schemas.microsoft.com/office/powerpoint/2010/main" val="66036244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extLst>
              <p:ext uri="{D42A27DB-BD31-4B8C-83A1-F6EECF244321}">
                <p14:modId xmlns:p14="http://schemas.microsoft.com/office/powerpoint/2010/main" val="331416527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extLst>
              <p:ext uri="{D42A27DB-BD31-4B8C-83A1-F6EECF244321}">
                <p14:modId xmlns:p14="http://schemas.microsoft.com/office/powerpoint/2010/main" val="1096417037"/>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extLst>
              <p:ext uri="{D42A27DB-BD31-4B8C-83A1-F6EECF244321}">
                <p14:modId xmlns:p14="http://schemas.microsoft.com/office/powerpoint/2010/main" val="514712570"/>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extLst>
              <p:ext uri="{D42A27DB-BD31-4B8C-83A1-F6EECF244321}">
                <p14:modId xmlns:p14="http://schemas.microsoft.com/office/powerpoint/2010/main" val="129672527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extLst>
              <p:ext uri="{D42A27DB-BD31-4B8C-83A1-F6EECF244321}">
                <p14:modId xmlns:p14="http://schemas.microsoft.com/office/powerpoint/2010/main" val="189331920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extLst>
              <p:ext uri="{D42A27DB-BD31-4B8C-83A1-F6EECF244321}">
                <p14:modId xmlns:p14="http://schemas.microsoft.com/office/powerpoint/2010/main" val="358262792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extLst>
              <p:ext uri="{D42A27DB-BD31-4B8C-83A1-F6EECF244321}">
                <p14:modId xmlns:p14="http://schemas.microsoft.com/office/powerpoint/2010/main" val="3204599762"/>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extLst>
              <p:ext uri="{D42A27DB-BD31-4B8C-83A1-F6EECF244321}">
                <p14:modId xmlns:p14="http://schemas.microsoft.com/office/powerpoint/2010/main" val="252864656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extLst>
              <p:ext uri="{D42A27DB-BD31-4B8C-83A1-F6EECF244321}">
                <p14:modId xmlns:p14="http://schemas.microsoft.com/office/powerpoint/2010/main" val="145116835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extLst>
              <p:ext uri="{D42A27DB-BD31-4B8C-83A1-F6EECF244321}">
                <p14:modId xmlns:p14="http://schemas.microsoft.com/office/powerpoint/2010/main" val="73770794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extLst>
              <p:ext uri="{D42A27DB-BD31-4B8C-83A1-F6EECF244321}">
                <p14:modId xmlns:p14="http://schemas.microsoft.com/office/powerpoint/2010/main" val="250089195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extLst>
              <p:ext uri="{D42A27DB-BD31-4B8C-83A1-F6EECF244321}">
                <p14:modId xmlns:p14="http://schemas.microsoft.com/office/powerpoint/2010/main" val="227904781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extLst>
              <p:ext uri="{D42A27DB-BD31-4B8C-83A1-F6EECF244321}">
                <p14:modId xmlns:p14="http://schemas.microsoft.com/office/powerpoint/2010/main" val="224634946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extLst>
              <p:ext uri="{D42A27DB-BD31-4B8C-83A1-F6EECF244321}">
                <p14:modId xmlns:p14="http://schemas.microsoft.com/office/powerpoint/2010/main" val="1910227759"/>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extLst>
              <p:ext uri="{D42A27DB-BD31-4B8C-83A1-F6EECF244321}">
                <p14:modId xmlns:p14="http://schemas.microsoft.com/office/powerpoint/2010/main" val="2762432157"/>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10001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t>State Diagram: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288925" indent="-288925" algn="just">
              <a:spcBef>
                <a:spcPts val="0"/>
              </a:spcBef>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t>Low level Description</a:t>
            </a:r>
            <a:r>
              <a:rPr lang="en-US" altLang="en-US" sz="2000" dirty="0"/>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5966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Tree>
    <p:extLst>
      <p:ext uri="{BB962C8B-B14F-4D97-AF65-F5344CB8AC3E}">
        <p14:creationId xmlns:p14="http://schemas.microsoft.com/office/powerpoint/2010/main" val="42038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2751203061"/>
              </p:ext>
            </p:extLst>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extLst>
              <p:ext uri="{D42A27DB-BD31-4B8C-83A1-F6EECF244321}">
                <p14:modId xmlns:p14="http://schemas.microsoft.com/office/powerpoint/2010/main" val="4199500101"/>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extLst>
              <p:ext uri="{D42A27DB-BD31-4B8C-83A1-F6EECF244321}">
                <p14:modId xmlns:p14="http://schemas.microsoft.com/office/powerpoint/2010/main" val="3801566834"/>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extLst>
              <p:ext uri="{D42A27DB-BD31-4B8C-83A1-F6EECF244321}">
                <p14:modId xmlns:p14="http://schemas.microsoft.com/office/powerpoint/2010/main" val="3801238483"/>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extLst>
              <p:ext uri="{D42A27DB-BD31-4B8C-83A1-F6EECF244321}">
                <p14:modId xmlns:p14="http://schemas.microsoft.com/office/powerpoint/2010/main" val="3823188443"/>
              </p:ext>
            </p:extLst>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extLst>
              <p:ext uri="{D42A27DB-BD31-4B8C-83A1-F6EECF244321}">
                <p14:modId xmlns:p14="http://schemas.microsoft.com/office/powerpoint/2010/main" val="2465010733"/>
              </p:ext>
            </p:extLst>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extLst>
              <p:ext uri="{D42A27DB-BD31-4B8C-83A1-F6EECF244321}">
                <p14:modId xmlns:p14="http://schemas.microsoft.com/office/powerpoint/2010/main" val="3926569558"/>
              </p:ext>
            </p:extLst>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extLst>
              <p:ext uri="{D42A27DB-BD31-4B8C-83A1-F6EECF244321}">
                <p14:modId xmlns:p14="http://schemas.microsoft.com/office/powerpoint/2010/main" val="373398720"/>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extLst>
              <p:ext uri="{D42A27DB-BD31-4B8C-83A1-F6EECF244321}">
                <p14:modId xmlns:p14="http://schemas.microsoft.com/office/powerpoint/2010/main" val="4060914163"/>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extLst>
              <p:ext uri="{D42A27DB-BD31-4B8C-83A1-F6EECF244321}">
                <p14:modId xmlns:p14="http://schemas.microsoft.com/office/powerpoint/2010/main" val="271121175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extLst>
              <p:ext uri="{D42A27DB-BD31-4B8C-83A1-F6EECF244321}">
                <p14:modId xmlns:p14="http://schemas.microsoft.com/office/powerpoint/2010/main" val="328456330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8548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532724396"/>
              </p:ext>
            </p:extLst>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extLst>
              <p:ext uri="{D42A27DB-BD31-4B8C-83A1-F6EECF244321}">
                <p14:modId xmlns:p14="http://schemas.microsoft.com/office/powerpoint/2010/main" val="2065995592"/>
              </p:ext>
            </p:extLst>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extLst>
              <p:ext uri="{D42A27DB-BD31-4B8C-83A1-F6EECF244321}">
                <p14:modId xmlns:p14="http://schemas.microsoft.com/office/powerpoint/2010/main" val="212095868"/>
              </p:ext>
            </p:extLst>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extLst>
              <p:ext uri="{D42A27DB-BD31-4B8C-83A1-F6EECF244321}">
                <p14:modId xmlns:p14="http://schemas.microsoft.com/office/powerpoint/2010/main" val="181399935"/>
              </p:ext>
            </p:extLst>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extLst>
              <p:ext uri="{D42A27DB-BD31-4B8C-83A1-F6EECF244321}">
                <p14:modId xmlns:p14="http://schemas.microsoft.com/office/powerpoint/2010/main" val="2288410298"/>
              </p:ext>
            </p:extLst>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extLst>
              <p:ext uri="{D42A27DB-BD31-4B8C-83A1-F6EECF244321}">
                <p14:modId xmlns:p14="http://schemas.microsoft.com/office/powerpoint/2010/main" val="1024524868"/>
              </p:ext>
            </p:extLst>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extLst>
              <p:ext uri="{D42A27DB-BD31-4B8C-83A1-F6EECF244321}">
                <p14:modId xmlns:p14="http://schemas.microsoft.com/office/powerpoint/2010/main" val="1343412555"/>
              </p:ext>
            </p:extLst>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extLst>
              <p:ext uri="{D42A27DB-BD31-4B8C-83A1-F6EECF244321}">
                <p14:modId xmlns:p14="http://schemas.microsoft.com/office/powerpoint/2010/main" val="3507754465"/>
              </p:ext>
            </p:extLst>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extLst>
              <p:ext uri="{D42A27DB-BD31-4B8C-83A1-F6EECF244321}">
                <p14:modId xmlns:p14="http://schemas.microsoft.com/office/powerpoint/2010/main" val="669216292"/>
              </p:ext>
            </p:extLst>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1314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a:t>
            </a:r>
            <a:r>
              <a:rPr lang="en-US" altLang="en-US" b="1" dirty="0" err="1">
                <a:latin typeface="Cambria Math" panose="02040503050406030204" pitchFamily="18" charset="0"/>
                <a:ea typeface="Cambria Math" panose="02040503050406030204" pitchFamily="18" charset="0"/>
              </a:rPr>
              <a:t>ww</a:t>
            </a:r>
            <a:r>
              <a:rPr lang="en-US" altLang="en-US" b="1" baseline="30000" dirty="0" err="1">
                <a:latin typeface="Cambria Math" panose="02040503050406030204" pitchFamily="18" charset="0"/>
                <a:ea typeface="Cambria Math" panose="02040503050406030204" pitchFamily="18" charset="0"/>
              </a:rPr>
              <a:t>R</a:t>
            </a:r>
            <a:r>
              <a:rPr lang="en-US" altLang="en-US" b="1" dirty="0">
                <a:latin typeface="Cambria Math" panose="02040503050406030204" pitchFamily="18" charset="0"/>
                <a:ea typeface="Cambria Math" panose="02040503050406030204" pitchFamily="18" charset="0"/>
              </a:rPr>
              <a:t> | w is a binary string</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091001257"/>
              </p:ext>
            </p:extLst>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extLst>
              <p:ext uri="{D42A27DB-BD31-4B8C-83A1-F6EECF244321}">
                <p14:modId xmlns:p14="http://schemas.microsoft.com/office/powerpoint/2010/main" val="3793284500"/>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extLst>
              <p:ext uri="{D42A27DB-BD31-4B8C-83A1-F6EECF244321}">
                <p14:modId xmlns:p14="http://schemas.microsoft.com/office/powerpoint/2010/main" val="1196881795"/>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extLst>
              <p:ext uri="{D42A27DB-BD31-4B8C-83A1-F6EECF244321}">
                <p14:modId xmlns:p14="http://schemas.microsoft.com/office/powerpoint/2010/main" val="2028195524"/>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extLst>
              <p:ext uri="{D42A27DB-BD31-4B8C-83A1-F6EECF244321}">
                <p14:modId xmlns:p14="http://schemas.microsoft.com/office/powerpoint/2010/main" val="1286582978"/>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extLst>
              <p:ext uri="{D42A27DB-BD31-4B8C-83A1-F6EECF244321}">
                <p14:modId xmlns:p14="http://schemas.microsoft.com/office/powerpoint/2010/main" val="2707749250"/>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extLst>
              <p:ext uri="{D42A27DB-BD31-4B8C-83A1-F6EECF244321}">
                <p14:modId xmlns:p14="http://schemas.microsoft.com/office/powerpoint/2010/main" val="1920126898"/>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extLst>
              <p:ext uri="{D42A27DB-BD31-4B8C-83A1-F6EECF244321}">
                <p14:modId xmlns:p14="http://schemas.microsoft.com/office/powerpoint/2010/main" val="1935823510"/>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extLst>
              <p:ext uri="{D42A27DB-BD31-4B8C-83A1-F6EECF244321}">
                <p14:modId xmlns:p14="http://schemas.microsoft.com/office/powerpoint/2010/main" val="1390559244"/>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13957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eaLnBrk="1" hangingPunct="1">
              <a:lnSpc>
                <a:spcPct val="80000"/>
              </a:lnSpc>
              <a:defRPr/>
            </a:pPr>
            <a:r>
              <a:rPr lang="en-US" sz="3200" dirty="0"/>
              <a:t>Turing Machine</a:t>
            </a:r>
            <a:endParaRPr lang="en-US" sz="3200" dirty="0">
              <a:effectLst/>
            </a:endParaRPr>
          </a:p>
          <a:p>
            <a:pPr lvl="1" eaLnBrk="1" hangingPunct="1">
              <a:lnSpc>
                <a:spcPct val="80000"/>
              </a:lnSpc>
              <a:defRPr/>
            </a:pPr>
            <a:r>
              <a:rPr lang="en-US" sz="2800" dirty="0"/>
              <a:t>Formal Definition</a:t>
            </a:r>
          </a:p>
          <a:p>
            <a:pPr lvl="1" eaLnBrk="1" hangingPunct="1">
              <a:lnSpc>
                <a:spcPct val="80000"/>
              </a:lnSpc>
              <a:defRPr/>
            </a:pPr>
            <a:r>
              <a:rPr lang="en-US" sz="2800" dirty="0"/>
              <a:t>Transition Function</a:t>
            </a:r>
          </a:p>
          <a:p>
            <a:pPr lvl="1" eaLnBrk="1" hangingPunct="1">
              <a:lnSpc>
                <a:spcPct val="80000"/>
              </a:lnSpc>
              <a:defRPr/>
            </a:pPr>
            <a:r>
              <a:rPr lang="en-US" sz="2800" dirty="0"/>
              <a:t>Configuration of TM</a:t>
            </a:r>
          </a:p>
          <a:p>
            <a:pPr lvl="1" eaLnBrk="1" hangingPunct="1">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 the construction of Turing Machine for a given language with different level of machine descriptions.</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r>
              <a:rPr lang="en-US" dirty="0"/>
              <a:t>In the current tape position or tape position where head is pointing - Replace </a:t>
            </a:r>
            <a:r>
              <a:rPr lang="en-US" b="1" dirty="0">
                <a:latin typeface="Times New Roman" panose="02020603050405020304" pitchFamily="18" charset="0"/>
                <a:cs typeface="Times New Roman" panose="02020603050405020304" pitchFamily="18" charset="0"/>
              </a:rPr>
              <a:t>a</a:t>
            </a:r>
            <a:r>
              <a:rPr lang="en-US" dirty="0"/>
              <a:t> with </a:t>
            </a:r>
            <a:r>
              <a:rPr lang="en-US" b="1" dirty="0">
                <a:latin typeface="Times New Roman" panose="02020603050405020304" pitchFamily="18" charset="0"/>
                <a:cs typeface="Times New Roman" panose="02020603050405020304" pitchFamily="18" charset="0"/>
              </a:rPr>
              <a:t>b</a:t>
            </a:r>
            <a:r>
              <a:rPr lang="en-US" dirty="0"/>
              <a:t> or READ </a:t>
            </a:r>
            <a:r>
              <a:rPr lang="en-US" b="1" dirty="0">
                <a:latin typeface="Times New Roman" panose="02020603050405020304" pitchFamily="18" charset="0"/>
                <a:cs typeface="Times New Roman" panose="02020603050405020304" pitchFamily="18" charset="0"/>
              </a:rPr>
              <a:t>a</a:t>
            </a:r>
            <a:r>
              <a:rPr lang="en-US" dirty="0"/>
              <a:t>, WRITE </a:t>
            </a:r>
            <a:r>
              <a:rPr lang="en-US" b="1" dirty="0">
                <a:latin typeface="Times New Roman" panose="02020603050405020304" pitchFamily="18" charset="0"/>
                <a:cs typeface="Times New Roman" panose="02020603050405020304" pitchFamily="18" charset="0"/>
              </a:rPr>
              <a:t>b</a:t>
            </a:r>
            <a:r>
              <a:rPr lang="en-US" dirty="0"/>
              <a:t>.</a:t>
            </a:r>
          </a:p>
          <a:p>
            <a:r>
              <a:rPr lang="en-US" dirty="0"/>
              <a:t>Transit from state </a:t>
            </a:r>
            <a:r>
              <a:rPr lang="en-US" b="1" dirty="0">
                <a:latin typeface="Times New Roman" panose="02020603050405020304" pitchFamily="18" charset="0"/>
                <a:cs typeface="Times New Roman" panose="02020603050405020304" pitchFamily="18" charset="0"/>
              </a:rPr>
              <a:t>p</a:t>
            </a:r>
            <a:r>
              <a:rPr lang="en-US" dirty="0"/>
              <a:t> to state </a:t>
            </a:r>
            <a:r>
              <a:rPr lang="en-US" b="1" dirty="0">
                <a:latin typeface="Times New Roman" panose="02020603050405020304" pitchFamily="18" charset="0"/>
                <a:cs typeface="Times New Roman" panose="02020603050405020304" pitchFamily="18" charset="0"/>
              </a:rPr>
              <a:t>q</a:t>
            </a:r>
            <a:r>
              <a:rPr lang="en-US" dirty="0"/>
              <a:t>.</a:t>
            </a:r>
          </a:p>
          <a:p>
            <a:r>
              <a:rPr lang="en-US" dirty="0"/>
              <a:t>Move the head to one space right (</a:t>
            </a:r>
            <a:r>
              <a:rPr lang="en-US" b="1" dirty="0">
                <a:latin typeface="Times New Roman" panose="02020603050405020304" pitchFamily="18" charset="0"/>
                <a:cs typeface="Times New Roman" panose="02020603050405020304" pitchFamily="18" charset="0"/>
              </a:rPr>
              <a:t>R</a:t>
            </a:r>
            <a:r>
              <a:rPr lang="en-US" dirty="0"/>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36723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latin typeface="Cambria Math" panose="02040503050406030204" pitchFamily="18" charset="0"/>
                <a:ea typeface="Cambria Math" panose="02040503050406030204" pitchFamily="18" charset="0"/>
              </a:rPr>
              <a:t>Label Conventions:</a:t>
            </a:r>
            <a:r>
              <a:rPr lang="en-US" sz="2000" b="1" dirty="0">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latin typeface="Cambria Math" panose="02040503050406030204" pitchFamily="18" charset="0"/>
                <a:ea typeface="Cambria Math" panose="02040503050406030204" pitchFamily="18" charset="0"/>
              </a:rPr>
              <a:t>If </a:t>
            </a:r>
            <a:r>
              <a:rPr lang="en-US" b="1" u="sng" dirty="0">
                <a:latin typeface="Cambria Math" panose="02040503050406030204" pitchFamily="18" charset="0"/>
                <a:ea typeface="Cambria Math" panose="02040503050406030204" pitchFamily="18" charset="0"/>
              </a:rPr>
              <a:t>READ ⍺, MOVE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MOVE to D while ⍺</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a:t>
            </a:r>
            <a:r>
              <a:rPr lang="en-US" b="1" u="sng" dirty="0">
                <a:latin typeface="Cambria Math" panose="02040503050406030204" pitchFamily="18" charset="0"/>
                <a:ea typeface="Cambria Math" panose="02040503050406030204" pitchFamily="18" charset="0"/>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a:t>
            </a:r>
            <a:r>
              <a:rPr lang="en-US" b="1" u="sng" dirty="0">
                <a:latin typeface="Cambria Math" panose="02040503050406030204" pitchFamily="18" charset="0"/>
                <a:ea typeface="Cambria Math" panose="02040503050406030204" pitchFamily="18" charset="0"/>
              </a:rPr>
              <a:t>D,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24026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290856" y="3288990"/>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 X</a:t>
            </a:r>
            <a:r>
              <a:rPr lang="en-US" b="1" dirty="0">
                <a:sym typeface="Wingdings" panose="05000000000000000000" pitchFamily="2" charset="2"/>
              </a:rPr>
              <a:t>L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6834191" y="518426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39341" y="4131923"/>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423670" y="589731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46577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704073" y="3024100"/>
            <a:ext cx="7207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21219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613561" y="770411"/>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READ  (store) current alphabet, if alphabet is not #, then continue step 2</a:t>
            </a:r>
            <a:endParaRPr lang="en-US" sz="1600" b="1" dirty="0"/>
          </a:p>
        </p:txBody>
      </p:sp>
      <p:sp>
        <p:nvSpPr>
          <p:cNvPr id="189" name="TextBox 188">
            <a:extLst>
              <a:ext uri="{FF2B5EF4-FFF2-40B4-BE49-F238E27FC236}">
                <a16:creationId xmlns:a16="http://schemas.microsoft.com/office/drawing/2014/main" id="{E5617BE1-3260-4D99-9F47-9813B19DEF6A}"/>
              </a:ext>
            </a:extLst>
          </p:cNvPr>
          <p:cNvSpPr txBox="1"/>
          <p:nvPr/>
        </p:nvSpPr>
        <p:spPr>
          <a:xfrm>
            <a:off x="3613560" y="829844"/>
            <a:ext cx="5530439" cy="584775"/>
          </a:xfrm>
          <a:prstGeom prst="rect">
            <a:avLst/>
          </a:prstGeom>
          <a:noFill/>
        </p:spPr>
        <p:txBody>
          <a:bodyPr wrap="square" rtlCol="0">
            <a:spAutoFit/>
          </a:bodyPr>
          <a:lstStyle/>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5657" y="3581849"/>
            <a:ext cx="97317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0, 1</a:t>
            </a:r>
            <a:r>
              <a:rPr lang="en-US" b="1" dirty="0">
                <a:sym typeface="Wingdings" panose="05000000000000000000" pitchFamily="2" charset="2"/>
              </a:rPr>
              <a:t>L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X10110</a:t>
            </a:r>
            <a:r>
              <a:rPr lang="en-US" b="1" dirty="0">
                <a:latin typeface="Cambria Math" panose="02040503050406030204" pitchFamily="18" charset="0"/>
                <a:ea typeface="Cambria Math" panose="02040503050406030204" pitchFamily="18" charset="0"/>
              </a:rPr>
              <a:t>⌴</a:t>
            </a:r>
            <a:endParaRPr lang="en-US" b="1" dirty="0"/>
          </a:p>
        </p:txBody>
      </p:sp>
    </p:spTree>
    <p:extLst>
      <p:ext uri="{BB962C8B-B14F-4D97-AF65-F5344CB8AC3E}">
        <p14:creationId xmlns:p14="http://schemas.microsoft.com/office/powerpoint/2010/main" val="425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t>Example: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pPr>
            <a:r>
              <a:rPr lang="en-US" altLang="en-US" sz="2800" u="sng" dirty="0"/>
              <a:t>High level description: Algorithm</a:t>
            </a:r>
          </a:p>
          <a:p>
            <a:pPr marL="231775" lvl="1" indent="0">
              <a:buNone/>
            </a:pPr>
            <a:r>
              <a:rPr lang="en-US" altLang="en-US" dirty="0"/>
              <a:t>If </a:t>
            </a:r>
            <a:r>
              <a:rPr lang="en-US" altLang="en-US" dirty="0">
                <a:latin typeface="Cambria Math" panose="02040503050406030204" pitchFamily="18" charset="0"/>
                <a:ea typeface="Cambria Math" panose="02040503050406030204" pitchFamily="18" charset="0"/>
              </a:rPr>
              <a:t>j = 0</a:t>
            </a:r>
            <a:r>
              <a:rPr lang="en-US" altLang="en-US" dirty="0"/>
              <a:t> then REJECT;</a:t>
            </a:r>
          </a:p>
          <a:p>
            <a:pPr marL="231775" lvl="1" indent="0">
              <a:buNone/>
            </a:pPr>
            <a:r>
              <a:rPr lang="en-US" altLang="en-US" dirty="0"/>
              <a:t>While</a:t>
            </a:r>
            <a:r>
              <a:rPr lang="en-US" altLang="en-US" dirty="0">
                <a:latin typeface="Cambria Math" panose="02040503050406030204" pitchFamily="18" charset="0"/>
                <a:ea typeface="Cambria Math" panose="02040503050406030204" pitchFamily="18" charset="0"/>
              </a:rPr>
              <a:t> j &gt; 1 </a:t>
            </a:r>
            <a:r>
              <a:rPr lang="en-US" altLang="en-US" dirty="0"/>
              <a:t>do</a:t>
            </a:r>
            <a:br>
              <a:rPr lang="en-US" altLang="en-US" dirty="0"/>
            </a:br>
            <a:r>
              <a:rPr lang="en-US" altLang="en-US" dirty="0"/>
              <a:t>	if </a:t>
            </a:r>
            <a:r>
              <a:rPr lang="en-US" altLang="en-US" dirty="0">
                <a:latin typeface="Cambria Math" panose="02040503050406030204" pitchFamily="18" charset="0"/>
                <a:ea typeface="Cambria Math" panose="02040503050406030204" pitchFamily="18" charset="0"/>
              </a:rPr>
              <a:t>j</a:t>
            </a:r>
            <a:r>
              <a:rPr lang="en-US" altLang="en-US" dirty="0"/>
              <a:t> mod </a:t>
            </a:r>
            <a:r>
              <a:rPr lang="en-US" altLang="en-US" dirty="0">
                <a:latin typeface="Cambria Math" panose="02040503050406030204" pitchFamily="18" charset="0"/>
                <a:ea typeface="Cambria Math" panose="02040503050406030204" pitchFamily="18" charset="0"/>
              </a:rPr>
              <a:t>2</a:t>
            </a:r>
            <a:r>
              <a:rPr lang="en-US" altLang="en-US" dirty="0"/>
              <a:t> = </a:t>
            </a:r>
            <a:r>
              <a:rPr lang="en-US" altLang="en-US" dirty="0">
                <a:latin typeface="Cambria Math" panose="02040503050406030204" pitchFamily="18" charset="0"/>
                <a:ea typeface="Cambria Math" panose="02040503050406030204" pitchFamily="18" charset="0"/>
              </a:rPr>
              <a:t>1</a:t>
            </a:r>
            <a:r>
              <a:rPr lang="en-US" altLang="en-US" dirty="0"/>
              <a:t> then REJECT; 		// if </a:t>
            </a:r>
            <a:r>
              <a:rPr lang="en-US" altLang="en-US" dirty="0">
                <a:latin typeface="Cambria Math" panose="02040503050406030204" pitchFamily="18" charset="0"/>
                <a:ea typeface="Cambria Math" panose="02040503050406030204" pitchFamily="18" charset="0"/>
              </a:rPr>
              <a:t>j</a:t>
            </a:r>
            <a:r>
              <a:rPr lang="en-US" altLang="en-US" dirty="0"/>
              <a:t> is odd then REJECT; 	</a:t>
            </a:r>
          </a:p>
          <a:p>
            <a:pPr marL="231775" lvl="1" indent="0">
              <a:buNone/>
            </a:pPr>
            <a:r>
              <a:rPr lang="en-US" altLang="en-US" dirty="0"/>
              <a:t>	otherwise</a:t>
            </a:r>
            <a:r>
              <a:rPr lang="en-US" altLang="en-US" dirty="0">
                <a:latin typeface="Cambria Math" panose="02040503050406030204" pitchFamily="18" charset="0"/>
                <a:ea typeface="Cambria Math" panose="02040503050406030204" pitchFamily="18" charset="0"/>
              </a:rPr>
              <a:t> j</a:t>
            </a:r>
            <a:r>
              <a:rPr lang="en-US" altLang="en-US" dirty="0"/>
              <a:t> </a:t>
            </a:r>
            <a:r>
              <a:rPr lang="en-US" altLang="en-US" dirty="0">
                <a:sym typeface="Wingdings" panose="05000000000000000000" pitchFamily="2" charset="2"/>
              </a:rPr>
              <a:t> </a:t>
            </a:r>
            <a:r>
              <a:rPr lang="en-US" altLang="en-US" dirty="0">
                <a:latin typeface="Cambria Math" panose="02040503050406030204" pitchFamily="18" charset="0"/>
                <a:ea typeface="Cambria Math" panose="02040503050406030204" pitchFamily="18" charset="0"/>
                <a:sym typeface="Wingdings" panose="05000000000000000000" pitchFamily="2" charset="2"/>
              </a:rPr>
              <a:t>j/2</a:t>
            </a:r>
            <a:r>
              <a:rPr lang="en-US" altLang="en-US" dirty="0">
                <a:sym typeface="Wingdings" panose="05000000000000000000" pitchFamily="2" charset="2"/>
              </a:rPr>
              <a:t>;</a:t>
            </a:r>
            <a:r>
              <a:rPr lang="en-US" altLang="en-US" dirty="0"/>
              <a:t> 			// if </a:t>
            </a:r>
            <a:r>
              <a:rPr lang="en-US" altLang="en-US" dirty="0">
                <a:latin typeface="Cambria Math" panose="02040503050406030204" pitchFamily="18" charset="0"/>
                <a:ea typeface="Cambria Math" panose="02040503050406030204" pitchFamily="18" charset="0"/>
              </a:rPr>
              <a:t>j</a:t>
            </a:r>
            <a:r>
              <a:rPr lang="en-US" altLang="en-US" dirty="0"/>
              <a:t> is even then half</a:t>
            </a:r>
            <a:r>
              <a:rPr lang="en-US" altLang="en-US" dirty="0">
                <a:latin typeface="Cambria Math" panose="02040503050406030204" pitchFamily="18" charset="0"/>
                <a:ea typeface="Cambria Math" panose="02040503050406030204" pitchFamily="18" charset="0"/>
              </a:rPr>
              <a:t> j</a:t>
            </a:r>
            <a:r>
              <a:rPr lang="en-US" altLang="en-US" dirty="0"/>
              <a:t>; </a:t>
            </a:r>
          </a:p>
          <a:p>
            <a:pPr marL="231775" lvl="1" indent="0">
              <a:buNone/>
            </a:pPr>
            <a:r>
              <a:rPr lang="en-US" altLang="en-US" dirty="0"/>
              <a:t>End do</a:t>
            </a:r>
            <a:br>
              <a:rPr lang="en-US" altLang="en-US" dirty="0"/>
            </a:br>
            <a:r>
              <a:rPr lang="en-US" altLang="en-US" dirty="0"/>
              <a:t>If </a:t>
            </a:r>
            <a:r>
              <a:rPr lang="en-US" altLang="en-US" dirty="0">
                <a:latin typeface="Cambria Math" panose="02040503050406030204" pitchFamily="18" charset="0"/>
                <a:ea typeface="Cambria Math" panose="02040503050406030204" pitchFamily="18" charset="0"/>
              </a:rPr>
              <a:t>j = 1</a:t>
            </a:r>
            <a:r>
              <a:rPr lang="en-US" altLang="en-US" dirty="0"/>
              <a:t> then ACCEPT;              // if </a:t>
            </a:r>
            <a:r>
              <a:rPr lang="en-US" altLang="en-US" dirty="0">
                <a:latin typeface="Cambria Math" panose="02040503050406030204" pitchFamily="18" charset="0"/>
                <a:ea typeface="Cambria Math" panose="02040503050406030204" pitchFamily="18" charset="0"/>
              </a:rPr>
              <a:t>j</a:t>
            </a:r>
            <a:r>
              <a:rPr lang="en-US" altLang="en-US" dirty="0"/>
              <a:t> is a power of </a:t>
            </a:r>
            <a:r>
              <a:rPr lang="en-US" altLang="en-US" dirty="0">
                <a:latin typeface="Cambria Math" panose="02040503050406030204" pitchFamily="18" charset="0"/>
                <a:ea typeface="Cambria Math" panose="02040503050406030204" pitchFamily="18" charset="0"/>
              </a:rPr>
              <a:t>2</a:t>
            </a:r>
            <a:r>
              <a:rPr lang="en-US" altLang="en-US" dirty="0"/>
              <a:t>, </a:t>
            </a:r>
            <a:r>
              <a:rPr lang="en-US" altLang="en-US" dirty="0">
                <a:latin typeface="Cambria Math" panose="02040503050406030204" pitchFamily="18" charset="0"/>
                <a:ea typeface="Cambria Math" panose="02040503050406030204" pitchFamily="18" charset="0"/>
              </a:rPr>
              <a:t>j</a:t>
            </a:r>
            <a:r>
              <a:rPr lang="en-US" altLang="en-US" dirty="0"/>
              <a:t> will be </a:t>
            </a:r>
            <a:r>
              <a:rPr lang="en-US" altLang="en-US" dirty="0">
                <a:latin typeface="Cambria Math" panose="02040503050406030204" pitchFamily="18" charset="0"/>
                <a:ea typeface="Cambria Math" panose="02040503050406030204" pitchFamily="18" charset="0"/>
              </a:rPr>
              <a:t>1</a:t>
            </a:r>
            <a:r>
              <a:rPr lang="en-US" altLang="en-US" dirty="0"/>
              <a:t> after the loop ends</a:t>
            </a:r>
          </a:p>
          <a:p>
            <a:pPr marL="288925" indent="-288925">
              <a:lnSpc>
                <a:spcPct val="90000"/>
              </a:lnSpc>
              <a:spcAft>
                <a:spcPts val="600"/>
              </a:spcAft>
            </a:pPr>
            <a:r>
              <a:rPr lang="en-US" altLang="en-US" sz="2800" u="sng" dirty="0"/>
              <a:t>Implementation level description</a:t>
            </a:r>
            <a:r>
              <a:rPr lang="en-US" altLang="en-US" sz="2800" dirty="0"/>
              <a:t>:</a:t>
            </a:r>
          </a:p>
          <a:p>
            <a:pPr marL="517525" indent="-293688" algn="just">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Font typeface="Wingdings" panose="05000000000000000000" pitchFamily="2" charset="2"/>
              <a:buAutoNum type="arabicPeriod"/>
            </a:pPr>
            <a:r>
              <a:rPr lang="en-US" altLang="en-US" dirty="0"/>
              <a:t>Cross (</a:t>
            </a:r>
            <a:r>
              <a:rPr lang="en-US" altLang="en-US"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every second </a:t>
            </a:r>
            <a:r>
              <a:rPr lang="en-US" altLang="en-US" dirty="0">
                <a:latin typeface="Cambria Math" panose="02040503050406030204" pitchFamily="18" charset="0"/>
                <a:ea typeface="Cambria Math" panose="02040503050406030204" pitchFamily="18" charset="0"/>
              </a:rPr>
              <a:t>0</a:t>
            </a:r>
            <a:r>
              <a:rPr lang="en-US" altLang="en-US" dirty="0"/>
              <a:t> from left to right. Skip </a:t>
            </a:r>
            <a:r>
              <a:rPr lang="en-US" altLang="en-US" dirty="0">
                <a:latin typeface="Cambria Math" panose="02040503050406030204" pitchFamily="18" charset="0"/>
                <a:ea typeface="Cambria Math" panose="02040503050406030204" pitchFamily="18" charset="0"/>
              </a:rPr>
              <a:t>⌴</a:t>
            </a:r>
            <a:r>
              <a:rPr lang="en-US" altLang="en-US" dirty="0"/>
              <a:t> from left,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 and so on. Every skip must be followed by a cross.</a:t>
            </a:r>
          </a:p>
          <a:p>
            <a:pPr marL="517525" indent="-293688" algn="just">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Font typeface="Wingdings" panose="05000000000000000000" pitchFamily="2" charset="2"/>
              <a:buAutoNum type="arabicPeriod"/>
            </a:pPr>
            <a:r>
              <a:rPr lang="en-US" altLang="en-US" dirty="0"/>
              <a:t>If there is no </a:t>
            </a:r>
            <a:r>
              <a:rPr lang="en-US" altLang="en-US" dirty="0">
                <a:latin typeface="Cambria Math" panose="02040503050406030204" pitchFamily="18" charset="0"/>
                <a:ea typeface="Cambria Math" panose="02040503050406030204" pitchFamily="18" charset="0"/>
              </a:rPr>
              <a:t>0</a:t>
            </a:r>
            <a:r>
              <a:rPr lang="en-US" altLang="en-US" dirty="0"/>
              <a:t>s remained to skip (means </a:t>
            </a:r>
            <a:r>
              <a:rPr lang="en-US" altLang="en-US" dirty="0">
                <a:latin typeface="Cambria Math" panose="02040503050406030204" pitchFamily="18" charset="0"/>
                <a:ea typeface="Cambria Math" panose="02040503050406030204" pitchFamily="18" charset="0"/>
              </a:rPr>
              <a:t>2</a:t>
            </a:r>
            <a:r>
              <a:rPr lang="en-US" altLang="en-US" baseline="30000" dirty="0">
                <a:latin typeface="Cambria Math" panose="02040503050406030204" pitchFamily="18" charset="0"/>
                <a:ea typeface="Cambria Math" panose="02040503050406030204" pitchFamily="18" charset="0"/>
              </a:rPr>
              <a:t>N</a:t>
            </a:r>
            <a:r>
              <a:rPr lang="en-US" altLang="en-US" dirty="0"/>
              <a:t> number of </a:t>
            </a:r>
            <a:r>
              <a:rPr lang="en-US" altLang="en-US" dirty="0">
                <a:latin typeface="Cambria Math" panose="02040503050406030204" pitchFamily="18" charset="0"/>
                <a:ea typeface="Cambria Math" panose="02040503050406030204" pitchFamily="18" charset="0"/>
              </a:rPr>
              <a:t>0</a:t>
            </a:r>
            <a:r>
              <a:rPr lang="en-US" altLang="en-US" dirty="0"/>
              <a:t>s), ACCEPT.</a:t>
            </a:r>
          </a:p>
          <a:p>
            <a:pPr marL="517525" indent="-293688" algn="just">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0286883"/>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D34AE8-AFA2-4345-8C76-02EA6A6DD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4BF56-8AD3-4942-A5FA-4FDF2A1DBDF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C99E5AD-511E-417A-9CFE-91D4182155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2604</TotalTime>
  <Words>2257</Words>
  <Application>Microsoft Office PowerPoint</Application>
  <PresentationFormat>On-screen Show (4:3)</PresentationFormat>
  <Paragraphs>833</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Black</vt:lpstr>
      <vt:lpstr>Arial Narrow</vt:lpstr>
      <vt:lpstr>Calibri</vt:lpstr>
      <vt:lpstr>Cambria Math</vt:lpstr>
      <vt:lpstr>Corbel</vt:lpstr>
      <vt:lpstr>Courier New</vt:lpstr>
      <vt:lpstr>Symbol</vt:lpstr>
      <vt:lpstr>Times New Roman</vt:lpstr>
      <vt:lpstr>Wingdings</vt:lpstr>
      <vt:lpstr>AIUB 2020</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507</cp:revision>
  <dcterms:created xsi:type="dcterms:W3CDTF">2020-07-03T15:11:23Z</dcterms:created>
  <dcterms:modified xsi:type="dcterms:W3CDTF">2023-07-27T08:55:42Z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