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60" r:id="rId2"/>
    <p:sldId id="261" r:id="rId3"/>
    <p:sldId id="262" r:id="rId4"/>
    <p:sldId id="263" r:id="rId5"/>
    <p:sldId id="264" r:id="rId6"/>
    <p:sldId id="271" r:id="rId7"/>
    <p:sldId id="267" r:id="rId8"/>
    <p:sldId id="268" r:id="rId9"/>
    <p:sldId id="269" r:id="rId10"/>
    <p:sldId id="270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081F9-8605-47D4-A53C-169EC1B6731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B9980-F9AA-4E08-B7CA-8A64B7D13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10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iqi1MHJg6Y" TargetMode="External"/><Relationship Id="rId2" Type="http://schemas.openxmlformats.org/officeDocument/2006/relationships/hyperlink" Target="https://www.seeedstudio.com/blog/2020/09/10/bc547-transistor-basic-knowledge-pinout-and-applic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bodocbd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8FC1-D471-CD43-1F2A-080A861B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1"/>
            <a:ext cx="10353761" cy="1005840"/>
          </a:xfrm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accent4"/>
                </a:solidFill>
              </a:rPr>
              <a:t>Water level indicator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21147-498D-0858-133A-9B58D32755B1}"/>
              </a:ext>
            </a:extLst>
          </p:cNvPr>
          <p:cNvSpPr txBox="1"/>
          <p:nvPr/>
        </p:nvSpPr>
        <p:spPr>
          <a:xfrm>
            <a:off x="3641387" y="1087845"/>
            <a:ext cx="489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C000"/>
                </a:solidFill>
              </a:rPr>
              <a:t>GROUP - 02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D8A845-FB5B-BE8E-88D8-D52E7AAB4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234289"/>
              </p:ext>
            </p:extLst>
          </p:nvPr>
        </p:nvGraphicFramePr>
        <p:xfrm>
          <a:off x="1624142" y="1631514"/>
          <a:ext cx="893306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2153">
                  <a:extLst>
                    <a:ext uri="{9D8B030D-6E8A-4147-A177-3AD203B41FA5}">
                      <a16:colId xmlns:a16="http://schemas.microsoft.com/office/drawing/2014/main" val="2087650623"/>
                    </a:ext>
                  </a:extLst>
                </a:gridCol>
                <a:gridCol w="2050869">
                  <a:extLst>
                    <a:ext uri="{9D8B030D-6E8A-4147-A177-3AD203B41FA5}">
                      <a16:colId xmlns:a16="http://schemas.microsoft.com/office/drawing/2014/main" val="3079331831"/>
                    </a:ext>
                  </a:extLst>
                </a:gridCol>
                <a:gridCol w="2210039">
                  <a:extLst>
                    <a:ext uri="{9D8B030D-6E8A-4147-A177-3AD203B41FA5}">
                      <a16:colId xmlns:a16="http://schemas.microsoft.com/office/drawing/2014/main" val="4117399258"/>
                    </a:ext>
                  </a:extLst>
                </a:gridCol>
              </a:tblGrid>
              <a:tr h="335867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>
                          <a:solidFill>
                            <a:schemeClr val="tx1"/>
                          </a:solidFill>
                        </a:rPr>
                        <a:t>PROGRAM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210708"/>
                  </a:ext>
                </a:extLst>
              </a:tr>
              <a:tr h="335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MABIN NOOR RASHID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17-35941-3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B.Sc</a:t>
                      </a:r>
                      <a:r>
                        <a:rPr lang="en-US" sz="20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 in CSE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05641"/>
                  </a:ext>
                </a:extLst>
              </a:tr>
              <a:tr h="335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MUSHARUF HOSSAIN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21-45112-2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B.Sc</a:t>
                      </a:r>
                      <a:r>
                        <a:rPr lang="en-US" sz="20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 in CSE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084725"/>
                  </a:ext>
                </a:extLst>
              </a:tr>
              <a:tr h="335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EFFAT ARA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22-46090-1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B.Sc</a:t>
                      </a:r>
                      <a:r>
                        <a:rPr lang="en-US" sz="20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 in CSE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559364"/>
                  </a:ext>
                </a:extLst>
              </a:tr>
              <a:tr h="335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MD. ABU TOWSIF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22-47019-1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B.Sc</a:t>
                      </a:r>
                      <a:r>
                        <a:rPr lang="en-US" sz="20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 in CSE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454868"/>
                  </a:ext>
                </a:extLst>
              </a:tr>
              <a:tr h="33586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468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ED3615-F602-2B1E-42F1-50AD450FCF39}"/>
              </a:ext>
            </a:extLst>
          </p:cNvPr>
          <p:cNvSpPr txBox="1"/>
          <p:nvPr/>
        </p:nvSpPr>
        <p:spPr>
          <a:xfrm>
            <a:off x="-383927" y="5414346"/>
            <a:ext cx="581660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Electronic Devices Laboratory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Section - J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Spring 2022-23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Department of EEE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American International University-Bangladesh</a:t>
            </a:r>
          </a:p>
        </p:txBody>
      </p:sp>
      <p:pic>
        <p:nvPicPr>
          <p:cNvPr id="8" name="Picture 2" descr="American International University-Bangladesh - Wikipedia">
            <a:extLst>
              <a:ext uri="{FF2B5EF4-FFF2-40B4-BE49-F238E27FC236}">
                <a16:creationId xmlns:a16="http://schemas.microsoft.com/office/drawing/2014/main" id="{B994B15C-F7B7-03A0-73BF-6AF85A722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031" y="4182743"/>
            <a:ext cx="1224684" cy="120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A01229-4692-62E7-4F73-D5D44956295F}"/>
              </a:ext>
            </a:extLst>
          </p:cNvPr>
          <p:cNvSpPr txBox="1"/>
          <p:nvPr/>
        </p:nvSpPr>
        <p:spPr>
          <a:xfrm>
            <a:off x="5821378" y="5383073"/>
            <a:ext cx="6187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WITH INSIGHT FROM RESPECTED</a:t>
            </a:r>
          </a:p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DR.  A. A MOHAMMAD MONZUR-UL-AKHIR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43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6FC49C-C029-450D-AFF7-81D6069F36BE}"/>
              </a:ext>
            </a:extLst>
          </p:cNvPr>
          <p:cNvSpPr txBox="1"/>
          <p:nvPr/>
        </p:nvSpPr>
        <p:spPr>
          <a:xfrm>
            <a:off x="2932920" y="276278"/>
            <a:ext cx="632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+mj-lt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77C51-B848-6922-48AA-74BAA23394BA}"/>
              </a:ext>
            </a:extLst>
          </p:cNvPr>
          <p:cNvSpPr txBox="1"/>
          <p:nvPr/>
        </p:nvSpPr>
        <p:spPr>
          <a:xfrm>
            <a:off x="1598641" y="1754150"/>
            <a:ext cx="89947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Monitoring Water Level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Easy to construct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Cost Effective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Save Water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Prevent Overflow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Protect Water Pump</a:t>
            </a:r>
          </a:p>
        </p:txBody>
      </p:sp>
    </p:spTree>
    <p:extLst>
      <p:ext uri="{BB962C8B-B14F-4D97-AF65-F5344CB8AC3E}">
        <p14:creationId xmlns:p14="http://schemas.microsoft.com/office/powerpoint/2010/main" val="39109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9DF721-C6B6-9E51-E728-97912DC4F0C2}"/>
              </a:ext>
            </a:extLst>
          </p:cNvPr>
          <p:cNvSpPr txBox="1"/>
          <p:nvPr/>
        </p:nvSpPr>
        <p:spPr>
          <a:xfrm>
            <a:off x="1380931" y="2090057"/>
            <a:ext cx="8873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[1] </a:t>
            </a:r>
            <a:r>
              <a:rPr lang="en-US" dirty="0" err="1"/>
              <a:t>Liyan</a:t>
            </a:r>
            <a:r>
              <a:rPr lang="en-US" dirty="0"/>
              <a:t> Gong, "BC547 Transistor Basic Knowledge, Pinout and Application", </a:t>
            </a:r>
            <a:r>
              <a:rPr lang="en-US" dirty="0">
                <a:hlinkClick r:id="rId2"/>
              </a:rPr>
              <a:t>https://www.seeedstudio.com/blog/2020/09/10/bc547-transistor-basic-knowledge-pinout-and-application/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[2] Water level (device), </a:t>
            </a:r>
            <a:r>
              <a:rPr lang="en-US" dirty="0">
                <a:hlinkClick r:id="rId3"/>
              </a:rPr>
              <a:t>https://youtu.be/Hiqi1MHJg6Y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[3] Robodoc, </a:t>
            </a:r>
            <a:r>
              <a:rPr lang="en-US" dirty="0">
                <a:hlinkClick r:id="rId4"/>
              </a:rPr>
              <a:t>https://robodocbd.com/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142B1-5961-3DD9-1647-F90EDA4DDCB2}"/>
              </a:ext>
            </a:extLst>
          </p:cNvPr>
          <p:cNvSpPr txBox="1"/>
          <p:nvPr/>
        </p:nvSpPr>
        <p:spPr>
          <a:xfrm>
            <a:off x="2932920" y="276278"/>
            <a:ext cx="632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+mj-lt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98189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FFB039-BEC6-BD76-AB80-CC0EE9602AC2}"/>
              </a:ext>
            </a:extLst>
          </p:cNvPr>
          <p:cNvSpPr txBox="1"/>
          <p:nvPr/>
        </p:nvSpPr>
        <p:spPr>
          <a:xfrm>
            <a:off x="768220" y="2644170"/>
            <a:ext cx="10842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7657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07B10A-0A9F-03D5-BE44-5C5C85615D1E}"/>
              </a:ext>
            </a:extLst>
          </p:cNvPr>
          <p:cNvSpPr txBox="1">
            <a:spLocks/>
          </p:cNvSpPr>
          <p:nvPr/>
        </p:nvSpPr>
        <p:spPr>
          <a:xfrm>
            <a:off x="0" y="2235200"/>
            <a:ext cx="4149969" cy="2387600"/>
          </a:xfrm>
          <a:prstGeom prst="rect">
            <a:avLst/>
          </a:prstGeom>
          <a:blipFill dpi="0" rotWithShape="1">
            <a:blip r:embed="rId2">
              <a:alphaModFix amt="28000"/>
            </a:blip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   TOPICS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F556520-ADF3-689C-48C5-CED94397B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140096"/>
              </p:ext>
            </p:extLst>
          </p:nvPr>
        </p:nvGraphicFramePr>
        <p:xfrm>
          <a:off x="4767944" y="391887"/>
          <a:ext cx="6913984" cy="6148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3984">
                  <a:extLst>
                    <a:ext uri="{9D8B030D-6E8A-4147-A177-3AD203B41FA5}">
                      <a16:colId xmlns:a16="http://schemas.microsoft.com/office/drawing/2014/main" val="3852005513"/>
                    </a:ext>
                  </a:extLst>
                </a:gridCol>
              </a:tblGrid>
              <a:tr h="683208">
                <a:tc>
                  <a:txBody>
                    <a:bodyPr/>
                    <a:lstStyle/>
                    <a:p>
                      <a:r>
                        <a:rPr lang="en-US" sz="2200" dirty="0"/>
                        <a:t>Introduction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605307"/>
                  </a:ext>
                </a:extLst>
              </a:tr>
              <a:tr h="683208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Motivation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035326"/>
                  </a:ext>
                </a:extLst>
              </a:tr>
              <a:tr h="683208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Novelty/Difference with existing similar project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34897"/>
                  </a:ext>
                </a:extLst>
              </a:tr>
              <a:tr h="683208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Methodology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968323"/>
                  </a:ext>
                </a:extLst>
              </a:tr>
              <a:tr h="683208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Result and Discussion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144957"/>
                  </a:ext>
                </a:extLst>
              </a:tr>
              <a:tr h="683208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Project Cost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434355"/>
                  </a:ext>
                </a:extLst>
              </a:tr>
              <a:tr h="683208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Limitation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630570"/>
                  </a:ext>
                </a:extLst>
              </a:tr>
              <a:tr h="683208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Conclusion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248342"/>
                  </a:ext>
                </a:extLst>
              </a:tr>
              <a:tr h="683208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References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635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84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F02155-F713-3BE0-3D87-F25B3E40656C}"/>
              </a:ext>
            </a:extLst>
          </p:cNvPr>
          <p:cNvSpPr txBox="1"/>
          <p:nvPr/>
        </p:nvSpPr>
        <p:spPr>
          <a:xfrm>
            <a:off x="3275042" y="326572"/>
            <a:ext cx="56419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+mj-lt"/>
              </a:rPr>
              <a:t>INTRODUCTION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40098" y="1403124"/>
            <a:ext cx="9001462" cy="331039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Monitoring the water level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Prevent Overflow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Save Water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Water Pump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Electricity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8" t="24006"/>
          <a:stretch/>
        </p:blipFill>
        <p:spPr>
          <a:xfrm>
            <a:off x="6999514" y="1559298"/>
            <a:ext cx="2122715" cy="40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645758-4F45-906D-7F69-937531337150}"/>
              </a:ext>
            </a:extLst>
          </p:cNvPr>
          <p:cNvSpPr txBox="1"/>
          <p:nvPr/>
        </p:nvSpPr>
        <p:spPr>
          <a:xfrm>
            <a:off x="3275042" y="326572"/>
            <a:ext cx="56419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+mj-lt"/>
              </a:rPr>
              <a:t>MOTIVATION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203383" y="1773238"/>
            <a:ext cx="9001462" cy="248307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Precious Resource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Harmful for environment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Financial Loss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Wastage of Electricity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452" y="1577295"/>
            <a:ext cx="3653520" cy="468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7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5E87F7-5AD1-99B4-303F-0C6AEFA12481}"/>
              </a:ext>
            </a:extLst>
          </p:cNvPr>
          <p:cNvSpPr txBox="1"/>
          <p:nvPr/>
        </p:nvSpPr>
        <p:spPr>
          <a:xfrm>
            <a:off x="93306" y="326572"/>
            <a:ext cx="11971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+mj-lt"/>
              </a:rPr>
              <a:t>NOVELTY/DIFFERENCE WITH EXISTING SIMILAR PROJECTS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212" y="1807029"/>
            <a:ext cx="3978217" cy="457199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3200" dirty="0"/>
              <a:t>Existing Project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Complex Circuit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Expensive Components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Microcontrollers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Difficult for beginner</a:t>
            </a:r>
          </a:p>
          <a:p>
            <a:pPr algn="l"/>
            <a:endParaRPr lang="en-US" sz="32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923315" y="1925637"/>
            <a:ext cx="4800600" cy="2983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/>
              <a:t>Our Project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Comparatively easy circuit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600" dirty="0"/>
              <a:t>Inexpensive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600" dirty="0"/>
              <a:t>Easy to Built</a:t>
            </a:r>
          </a:p>
        </p:txBody>
      </p:sp>
    </p:spTree>
    <p:extLst>
      <p:ext uri="{BB962C8B-B14F-4D97-AF65-F5344CB8AC3E}">
        <p14:creationId xmlns:p14="http://schemas.microsoft.com/office/powerpoint/2010/main" val="52646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FB61B2-2323-FF47-DEF3-E92FDC9857B7}"/>
              </a:ext>
            </a:extLst>
          </p:cNvPr>
          <p:cNvSpPr txBox="1"/>
          <p:nvPr/>
        </p:nvSpPr>
        <p:spPr>
          <a:xfrm>
            <a:off x="2251742" y="6162096"/>
            <a:ext cx="799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 : Simulation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96D7A4-3324-2436-58D0-4C17A339D717}"/>
              </a:ext>
            </a:extLst>
          </p:cNvPr>
          <p:cNvSpPr txBox="1"/>
          <p:nvPr/>
        </p:nvSpPr>
        <p:spPr>
          <a:xfrm>
            <a:off x="3275042" y="326572"/>
            <a:ext cx="56419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+mj-lt"/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28D39-A6CA-E672-D021-3B9C207933F8}"/>
              </a:ext>
            </a:extLst>
          </p:cNvPr>
          <p:cNvSpPr txBox="1"/>
          <p:nvPr/>
        </p:nvSpPr>
        <p:spPr>
          <a:xfrm>
            <a:off x="2097833" y="1798042"/>
            <a:ext cx="60975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/>
              <a:t>Components used</a:t>
            </a:r>
          </a:p>
          <a:p>
            <a:pPr algn="l"/>
            <a:endParaRPr lang="en-US" sz="24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/>
              <a:t>Circuit connection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/>
              <a:t>Test system</a:t>
            </a:r>
          </a:p>
        </p:txBody>
      </p:sp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043BF98D-9F16-C57C-6C24-E32190630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458" y="3890385"/>
            <a:ext cx="4994495" cy="222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3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05298-73F3-A805-665C-DB7F8E76EB4D}"/>
              </a:ext>
            </a:extLst>
          </p:cNvPr>
          <p:cNvSpPr txBox="1"/>
          <p:nvPr/>
        </p:nvSpPr>
        <p:spPr>
          <a:xfrm>
            <a:off x="2556583" y="223936"/>
            <a:ext cx="70788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+mj-lt"/>
              </a:rPr>
              <a:t>RESULT &amp; DISCUSSION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6527" y="2056266"/>
            <a:ext cx="9001462" cy="411593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Implementation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Test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Result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Indication</a:t>
            </a:r>
          </a:p>
        </p:txBody>
      </p:sp>
    </p:spTree>
    <p:extLst>
      <p:ext uri="{BB962C8B-B14F-4D97-AF65-F5344CB8AC3E}">
        <p14:creationId xmlns:p14="http://schemas.microsoft.com/office/powerpoint/2010/main" val="134109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6EB1C3-05D6-CBF1-0530-4A317ADE56AC}"/>
              </a:ext>
            </a:extLst>
          </p:cNvPr>
          <p:cNvSpPr txBox="1"/>
          <p:nvPr/>
        </p:nvSpPr>
        <p:spPr>
          <a:xfrm>
            <a:off x="2932920" y="276278"/>
            <a:ext cx="632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+mj-lt"/>
              </a:rPr>
              <a:t>PROJECT COST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6B660BE-E3BE-C0A2-D9D9-7A8BB78F8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478833"/>
              </p:ext>
            </p:extLst>
          </p:nvPr>
        </p:nvGraphicFramePr>
        <p:xfrm>
          <a:off x="1682620" y="1391470"/>
          <a:ext cx="882675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037">
                  <a:extLst>
                    <a:ext uri="{9D8B030D-6E8A-4147-A177-3AD203B41FA5}">
                      <a16:colId xmlns:a16="http://schemas.microsoft.com/office/drawing/2014/main" val="3950076700"/>
                    </a:ext>
                  </a:extLst>
                </a:gridCol>
                <a:gridCol w="4593081">
                  <a:extLst>
                    <a:ext uri="{9D8B030D-6E8A-4147-A177-3AD203B41FA5}">
                      <a16:colId xmlns:a16="http://schemas.microsoft.com/office/drawing/2014/main" val="3001967010"/>
                    </a:ext>
                  </a:extLst>
                </a:gridCol>
                <a:gridCol w="1883197">
                  <a:extLst>
                    <a:ext uri="{9D8B030D-6E8A-4147-A177-3AD203B41FA5}">
                      <a16:colId xmlns:a16="http://schemas.microsoft.com/office/drawing/2014/main" val="2901379992"/>
                    </a:ext>
                  </a:extLst>
                </a:gridCol>
                <a:gridCol w="1903444">
                  <a:extLst>
                    <a:ext uri="{9D8B030D-6E8A-4147-A177-3AD203B41FA5}">
                      <a16:colId xmlns:a16="http://schemas.microsoft.com/office/drawing/2014/main" val="63875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Items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Quantity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Amount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02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Breadboard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39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9V Battery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727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9V Battery Connector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83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220 </a:t>
                      </a:r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Ω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Resistor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24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Jumper Wire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09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Red LED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7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NPN Bi-polar Junction Transistor (BC547)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42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Buzzer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433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Electrical Wire (1 Gauge)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13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Switch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87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26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Grand Total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382  BDT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142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91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2C5790-9E70-693F-2459-5815C9505234}"/>
              </a:ext>
            </a:extLst>
          </p:cNvPr>
          <p:cNvSpPr txBox="1"/>
          <p:nvPr/>
        </p:nvSpPr>
        <p:spPr>
          <a:xfrm>
            <a:off x="2932920" y="276278"/>
            <a:ext cx="632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+mj-lt"/>
              </a:rPr>
              <a:t>LIMITATION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823CD-3FF5-9C53-329A-094CFB5570F3}"/>
              </a:ext>
            </a:extLst>
          </p:cNvPr>
          <p:cNvSpPr txBox="1"/>
          <p:nvPr/>
        </p:nvSpPr>
        <p:spPr>
          <a:xfrm>
            <a:off x="1598641" y="1754150"/>
            <a:ext cx="8994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Large Water Tank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Water Proof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Buzzer </a:t>
            </a:r>
            <a:r>
              <a:rPr lang="en-US" sz="2400" b="1" dirty="0" err="1"/>
              <a:t>Singnal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913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664</TotalTime>
  <Words>308</Words>
  <Application>Microsoft Office PowerPoint</Application>
  <PresentationFormat>Widescreen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Rockwell</vt:lpstr>
      <vt:lpstr>Wingdings</vt:lpstr>
      <vt:lpstr>Damask</vt:lpstr>
      <vt:lpstr>Water level indicator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level indicator</dc:title>
  <dc:creator>MD. SHOHANUR RAHMAN SHOHAN</dc:creator>
  <cp:lastModifiedBy>MD. ABU TOWSIF</cp:lastModifiedBy>
  <cp:revision>34</cp:revision>
  <dcterms:created xsi:type="dcterms:W3CDTF">2023-04-16T05:30:21Z</dcterms:created>
  <dcterms:modified xsi:type="dcterms:W3CDTF">2023-05-01T15:58:37Z</dcterms:modified>
</cp:coreProperties>
</file>