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49" autoAdjust="0"/>
  </p:normalViewPr>
  <p:slideViewPr>
    <p:cSldViewPr snapToGrid="0" snapToObjects="1">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3.1</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xmlns=""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xmlns=""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xmlns=""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xmlns=""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xmlns=""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xmlns=""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xmlns=""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xmlns=""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xmlns=""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xmlns=""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b="1" dirty="0"/>
              <a:t>x=a*b+c-10</a:t>
            </a:r>
          </a:p>
          <a:p>
            <a:pPr marL="800100" lvl="1" indent="-342900">
              <a:buFont typeface="+mj-lt"/>
              <a:buAutoNum type="arabicPeriod"/>
            </a:pPr>
            <a:r>
              <a:rPr lang="en-US" b="1" dirty="0"/>
              <a:t>Y= b+c-d+20</a:t>
            </a:r>
          </a:p>
          <a:p>
            <a:pPr lvl="1"/>
            <a:endParaRPr lang="en-US" dirty="0"/>
          </a:p>
          <a:p>
            <a:pPr lvl="1"/>
            <a:r>
              <a:rPr lang="en-US" dirty="0"/>
              <a:t>        </a:t>
            </a:r>
            <a:endParaRPr lang="x-none" dirty="0"/>
          </a:p>
        </p:txBody>
      </p:sp>
    </p:spTree>
    <p:extLst>
      <p:ext uri="{BB962C8B-B14F-4D97-AF65-F5344CB8AC3E}">
        <p14:creationId xmlns:p14="http://schemas.microsoft.com/office/powerpoint/2010/main" xmlns=""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2369880"/>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a:t>
            </a:r>
            <a:r>
              <a:rPr lang="en-US" b="1" dirty="0" smtClean="0"/>
              <a:t>link editor or binder</a:t>
            </a:r>
            <a:r>
              <a:rPr lang="en-US" dirty="0" smtClean="0"/>
              <a:t>, </a:t>
            </a:r>
            <a:r>
              <a:rPr lang="en-US" dirty="0"/>
              <a:t>is a program that combines the object modules to form an executable program. In </a:t>
            </a:r>
            <a:r>
              <a:rPr lang="en-US" dirty="0" smtClean="0"/>
              <a:t>general, </a:t>
            </a:r>
            <a:r>
              <a:rPr lang="en-US" dirty="0"/>
              <a:t>in case of a large program, programmers prefer to break the code in to smaller modules, as this simplifies the programming task. Eventually, when the source code of all the modules has been converted in to object code, all the modules need to be put together, which is done by the </a:t>
            </a:r>
            <a:r>
              <a:rPr lang="en-US" dirty="0" smtClean="0"/>
              <a:t>linker.</a:t>
            </a:r>
            <a:endParaRPr lang="en-US" b="1" dirty="0" smtClean="0"/>
          </a:p>
          <a:p>
            <a:endParaRPr lang="x-none" b="1" dirty="0"/>
          </a:p>
        </p:txBody>
      </p:sp>
    </p:spTree>
    <p:extLst>
      <p:ext uri="{BB962C8B-B14F-4D97-AF65-F5344CB8AC3E}">
        <p14:creationId xmlns:p14="http://schemas.microsoft.com/office/powerpoint/2010/main" xmlns=""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89D3080-90A4-4D19-9F17-E401CB48FD10}"/>
              </a:ext>
            </a:extLst>
          </p:cNvPr>
          <p:cNvPicPr>
            <a:picLocks noChangeAspect="1"/>
          </p:cNvPicPr>
          <p:nvPr/>
        </p:nvPicPr>
        <p:blipFill>
          <a:blip r:embed="rId2" cstate="print"/>
          <a:stretch>
            <a:fillRect/>
          </a:stretch>
        </p:blipFill>
        <p:spPr>
          <a:xfrm>
            <a:off x="633046" y="1119187"/>
            <a:ext cx="7512148" cy="4943988"/>
          </a:xfrm>
          <a:prstGeom prst="rect">
            <a:avLst/>
          </a:prstGeom>
        </p:spPr>
      </p:pic>
    </p:spTree>
    <p:extLst>
      <p:ext uri="{BB962C8B-B14F-4D97-AF65-F5344CB8AC3E}">
        <p14:creationId xmlns:p14="http://schemas.microsoft.com/office/powerpoint/2010/main" xmlns=""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a:t>
            </a:r>
            <a:r>
              <a:rPr lang="en-US" b="1" dirty="0"/>
              <a:t>copies programs from a storage device to the main memory,</a:t>
            </a:r>
            <a:r>
              <a:rPr lang="en-US" dirty="0"/>
              <a:t> where they can be executed.</a:t>
            </a:r>
            <a:r>
              <a:rPr lang="en-US" sz="2000" b="1" dirty="0"/>
              <a:t> </a:t>
            </a:r>
            <a:r>
              <a:rPr lang="en-US" dirty="0"/>
              <a:t>	</a:t>
            </a:r>
          </a:p>
          <a:p>
            <a:pPr lvl="1"/>
            <a:endParaRPr lang="en-US" dirty="0"/>
          </a:p>
          <a:p>
            <a:pPr lvl="1"/>
            <a:endParaRPr lang="en-US" dirty="0"/>
          </a:p>
          <a:p>
            <a:pPr lvl="1"/>
            <a:r>
              <a:rPr lang="en-US" dirty="0"/>
              <a:t>        </a:t>
            </a:r>
            <a:endParaRPr lang="x-none" dirty="0"/>
          </a:p>
        </p:txBody>
      </p:sp>
    </p:spTree>
    <p:extLst>
      <p:ext uri="{BB962C8B-B14F-4D97-AF65-F5344CB8AC3E}">
        <p14:creationId xmlns:p14="http://schemas.microsoft.com/office/powerpoint/2010/main" xmlns=""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7555"/>
            <a:ext cx="7808976" cy="1088136"/>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xmlns=""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x-none" dirty="0"/>
          </a:p>
        </p:txBody>
      </p:sp>
    </p:spTree>
    <p:extLst>
      <p:ext uri="{BB962C8B-B14F-4D97-AF65-F5344CB8AC3E}">
        <p14:creationId xmlns:p14="http://schemas.microsoft.com/office/powerpoint/2010/main" xmlns=""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t>
            </a:r>
            <a:r>
              <a:rPr lang="en-US" b="1" dirty="0"/>
              <a:t>a data structure containing all the identifiers </a:t>
            </a:r>
            <a:r>
              <a:rPr lang="en-US" dirty="0"/>
              <a:t>(i.e.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xmlns=""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a:t>
            </a:r>
            <a:r>
              <a:rPr lang="en-US" b="1" dirty="0"/>
              <a:t>put into the symbol table throughout the analysis phase </a:t>
            </a:r>
            <a:r>
              <a:rPr lang="en-US" dirty="0"/>
              <a:t>and </a:t>
            </a:r>
            <a:r>
              <a:rPr lang="en-US" b="1" dirty="0"/>
              <a:t>used for the synthesis phase.</a:t>
            </a:r>
          </a:p>
          <a:p>
            <a:pPr algn="just"/>
            <a:endParaRPr lang="en-US" b="1" dirty="0"/>
          </a:p>
          <a:p>
            <a:pPr algn="just"/>
            <a:r>
              <a:rPr lang="en-US" b="1" dirty="0"/>
              <a:t>                                                                                                                             </a:t>
            </a:r>
            <a:endParaRPr lang="x-none" b="1" dirty="0"/>
          </a:p>
        </p:txBody>
      </p:sp>
    </p:spTree>
    <p:extLst>
      <p:ext uri="{BB962C8B-B14F-4D97-AF65-F5344CB8AC3E}">
        <p14:creationId xmlns:p14="http://schemas.microsoft.com/office/powerpoint/2010/main" xmlns=""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a:t>
            </a:r>
            <a:r>
              <a:rPr lang="en-US" b="1" dirty="0"/>
              <a:t>mainly the analysis phases</a:t>
            </a:r>
            <a:r>
              <a:rPr lang="en-US" dirty="0"/>
              <a:t>)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x-none" b="1" dirty="0"/>
          </a:p>
        </p:txBody>
      </p:sp>
    </p:spTree>
    <p:extLst>
      <p:ext uri="{BB962C8B-B14F-4D97-AF65-F5344CB8AC3E}">
        <p14:creationId xmlns:p14="http://schemas.microsoft.com/office/powerpoint/2010/main" xmlns=""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p:txBody>
      </p:sp>
    </p:spTree>
    <p:extLst>
      <p:ext uri="{BB962C8B-B14F-4D97-AF65-F5344CB8AC3E}">
        <p14:creationId xmlns:p14="http://schemas.microsoft.com/office/powerpoint/2010/main" xmlns=""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xmlns=""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xmlns=""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a:t>
            </a:r>
            <a:r>
              <a:rPr lang="en-US" b="1" dirty="0"/>
              <a:t>generate an explicit low-level or machine-like intermediate representation</a:t>
            </a:r>
            <a:r>
              <a:rPr lang="en-US" dirty="0"/>
              <a:t>,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x-none" dirty="0"/>
          </a:p>
        </p:txBody>
      </p:sp>
    </p:spTree>
    <p:extLst>
      <p:ext uri="{BB962C8B-B14F-4D97-AF65-F5344CB8AC3E}">
        <p14:creationId xmlns:p14="http://schemas.microsoft.com/office/powerpoint/2010/main" xmlns="" val="23518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3416320"/>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a:r>
            <a:r>
              <a:rPr lang="en-US" b="1" dirty="0"/>
              <a:t>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a:t>
            </a:r>
            <a:r>
              <a:rPr lang="en-US" b="1" dirty="0"/>
              <a:t>generate a temporary name</a:t>
            </a:r>
            <a:r>
              <a:rPr lang="en-US" dirty="0"/>
              <a:t>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a:t>
            </a:r>
            <a:r>
              <a:rPr lang="en-US" b="1" dirty="0"/>
              <a:t>fewer than three operands. </a:t>
            </a:r>
          </a:p>
          <a:p>
            <a:pPr lvl="1"/>
            <a:endParaRPr lang="en-US" dirty="0"/>
          </a:p>
          <a:p>
            <a:r>
              <a:rPr lang="en-US" dirty="0"/>
              <a:t> So the output of the intermediate code generator will </a:t>
            </a:r>
            <a:r>
              <a:rPr lang="en-US" dirty="0" smtClean="0"/>
              <a:t>be</a:t>
            </a:r>
          </a:p>
          <a:p>
            <a:endParaRPr lang="x-none" dirty="0"/>
          </a:p>
        </p:txBody>
      </p:sp>
      <p:sp>
        <p:nvSpPr>
          <p:cNvPr id="4" name="Text Box 73">
            <a:extLst>
              <a:ext uri="{FF2B5EF4-FFF2-40B4-BE49-F238E27FC236}">
                <a16:creationId xmlns:a16="http://schemas.microsoft.com/office/drawing/2014/main" xmlns=""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smtClean="0">
                <a:latin typeface="Times New Roman" panose="02020603050405020304" pitchFamily="18" charset="0"/>
              </a:rPr>
              <a:t>int</a:t>
            </a:r>
            <a:r>
              <a:rPr lang="en-US" altLang="en-US" sz="1600" dirty="0" smtClean="0">
                <a:latin typeface="Times New Roman" panose="02020603050405020304" pitchFamily="18" charset="0"/>
              </a:rPr>
              <a:t> to float(60</a:t>
            </a:r>
            <a:r>
              <a:rPr lang="en-US" altLang="en-US" sz="1600" dirty="0">
                <a:latin typeface="Times New Roman" panose="02020603050405020304" pitchFamily="18" charset="0"/>
              </a:rPr>
              <a:t>)</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xmlns=""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
            </a:r>
            <a:r>
              <a:rPr lang="en-US" b="1" dirty="0"/>
              <a:t>attempts to improve the intermediate code </a:t>
            </a:r>
            <a:r>
              <a:rPr lang="en-US" dirty="0"/>
              <a:t>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x-none" dirty="0"/>
          </a:p>
        </p:txBody>
      </p:sp>
      <p:sp>
        <p:nvSpPr>
          <p:cNvPr id="5" name="Text Box 74">
            <a:extLst>
              <a:ext uri="{FF2B5EF4-FFF2-40B4-BE49-F238E27FC236}">
                <a16:creationId xmlns:a16="http://schemas.microsoft.com/office/drawing/2014/main" xmlns=""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p14="http://schemas.microsoft.com/office/powerpoint/2010/main" xmlns="" val="28660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2923877"/>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a:t>
            </a:r>
            <a:r>
              <a:rPr lang="en-US" b="1" dirty="0"/>
              <a:t>generate code for a specific machine. </a:t>
            </a:r>
            <a:r>
              <a:rPr lang="en-US" dirty="0"/>
              <a:t>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r>
              <a:rPr lang="en-US" dirty="0" smtClean="0"/>
              <a:t>.</a:t>
            </a:r>
          </a:p>
          <a:p>
            <a:endParaRPr lang="en-US" dirty="0"/>
          </a:p>
        </p:txBody>
      </p:sp>
      <p:sp>
        <p:nvSpPr>
          <p:cNvPr id="7" name="Text Box 75">
            <a:extLst>
              <a:ext uri="{FF2B5EF4-FFF2-40B4-BE49-F238E27FC236}">
                <a16:creationId xmlns:a16="http://schemas.microsoft.com/office/drawing/2014/main" xmlns=""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xmlns="" val="164002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xmlns=""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xmlns=""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xmlns=""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xmlns=""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xmlns=""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xmlns=""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xmlns=""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a16="http://schemas.microsoft.com/office/drawing/2014/main" xmlns=""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xmlns=""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xmlns=""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xmlns=""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xmlns=""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xmlns=""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xmlns=""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xmlns=""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xmlns=""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xmlns=""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xmlns=""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xmlns=""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xmlns=""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41">
              <a:extLst>
                <a:ext uri="{FF2B5EF4-FFF2-40B4-BE49-F238E27FC236}">
                  <a16:creationId xmlns:a16="http://schemas.microsoft.com/office/drawing/2014/main" xmlns=""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42">
              <a:extLst>
                <a:ext uri="{FF2B5EF4-FFF2-40B4-BE49-F238E27FC236}">
                  <a16:creationId xmlns:a16="http://schemas.microsoft.com/office/drawing/2014/main" xmlns=""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xmlns=""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Line 44">
              <a:extLst>
                <a:ext uri="{FF2B5EF4-FFF2-40B4-BE49-F238E27FC236}">
                  <a16:creationId xmlns:a16="http://schemas.microsoft.com/office/drawing/2014/main" xmlns=""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7" name="Line 45">
              <a:extLst>
                <a:ext uri="{FF2B5EF4-FFF2-40B4-BE49-F238E27FC236}">
                  <a16:creationId xmlns:a16="http://schemas.microsoft.com/office/drawing/2014/main" xmlns=""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46">
              <a:extLst>
                <a:ext uri="{FF2B5EF4-FFF2-40B4-BE49-F238E27FC236}">
                  <a16:creationId xmlns:a16="http://schemas.microsoft.com/office/drawing/2014/main" xmlns=""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xmlns=""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xmlns=""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xmlns=""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xmlns=""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xmlns=""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xmlns="" id="{54A36B4B-5616-4145-A732-D982040D2CFE}"/>
              </a:ext>
            </a:extLst>
          </p:cNvPr>
          <p:cNvGrpSpPr>
            <a:grpSpLocks/>
          </p:cNvGrpSpPr>
          <p:nvPr/>
        </p:nvGrpSpPr>
        <p:grpSpPr bwMode="auto">
          <a:xfrm>
            <a:off x="2494673" y="2191630"/>
            <a:ext cx="4097338" cy="1662113"/>
            <a:chOff x="1056" y="2304"/>
            <a:chExt cx="2581" cy="1047"/>
          </a:xfrm>
        </p:grpSpPr>
        <p:sp>
          <p:nvSpPr>
            <p:cNvPr id="68" name="Text Box 48">
              <a:extLst>
                <a:ext uri="{FF2B5EF4-FFF2-40B4-BE49-F238E27FC236}">
                  <a16:creationId xmlns:a16="http://schemas.microsoft.com/office/drawing/2014/main" xmlns=""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xmlns=""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xmlns=""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a16="http://schemas.microsoft.com/office/drawing/2014/main" xmlns=""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xmlns=""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xmlns=""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xmlns="" id="{EE2249B5-6AF1-478C-A26A-78767ECFF71B}"/>
                </a:ext>
              </a:extLst>
            </p:cNvPr>
            <p:cNvSpPr txBox="1">
              <a:spLocks noChangeArrowheads="1"/>
            </p:cNvSpPr>
            <p:nvPr/>
          </p:nvSpPr>
          <p:spPr bwMode="auto">
            <a:xfrm>
              <a:off x="2832" y="2880"/>
              <a:ext cx="80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smtClean="0">
                  <a:latin typeface="Times New Roman" panose="02020603050405020304" pitchFamily="18" charset="0"/>
                </a:rPr>
                <a:t>int</a:t>
              </a:r>
              <a:r>
                <a:rPr lang="en-US" altLang="en-US" sz="1800" dirty="0" smtClean="0">
                  <a:latin typeface="Times New Roman" panose="02020603050405020304" pitchFamily="18" charset="0"/>
                </a:rPr>
                <a:t> to 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xmlns=""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6" name="Line 56">
              <a:extLst>
                <a:ext uri="{FF2B5EF4-FFF2-40B4-BE49-F238E27FC236}">
                  <a16:creationId xmlns:a16="http://schemas.microsoft.com/office/drawing/2014/main" xmlns=""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 name="Line 57">
              <a:extLst>
                <a:ext uri="{FF2B5EF4-FFF2-40B4-BE49-F238E27FC236}">
                  <a16:creationId xmlns:a16="http://schemas.microsoft.com/office/drawing/2014/main" xmlns=""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xmlns=""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9" name="Line 59">
              <a:extLst>
                <a:ext uri="{FF2B5EF4-FFF2-40B4-BE49-F238E27FC236}">
                  <a16:creationId xmlns:a16="http://schemas.microsoft.com/office/drawing/2014/main" xmlns=""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0" name="Line 60">
              <a:extLst>
                <a:ext uri="{FF2B5EF4-FFF2-40B4-BE49-F238E27FC236}">
                  <a16:creationId xmlns:a16="http://schemas.microsoft.com/office/drawing/2014/main" xmlns=""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 name="Line 61">
              <a:extLst>
                <a:ext uri="{FF2B5EF4-FFF2-40B4-BE49-F238E27FC236}">
                  <a16:creationId xmlns:a16="http://schemas.microsoft.com/office/drawing/2014/main" xmlns=""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xmlns="" id="{1C271FDF-0DF1-406B-B959-C5DCB30F8CBD}"/>
                </a:ext>
              </a:extLst>
            </p:cNvPr>
            <p:cNvSpPr txBox="1">
              <a:spLocks noChangeArrowheads="1"/>
            </p:cNvSpPr>
            <p:nvPr/>
          </p:nvSpPr>
          <p:spPr bwMode="auto">
            <a:xfrm>
              <a:off x="3061" y="3120"/>
              <a:ext cx="48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83" name="Line 63">
              <a:extLst>
                <a:ext uri="{FF2B5EF4-FFF2-40B4-BE49-F238E27FC236}">
                  <a16:creationId xmlns:a16="http://schemas.microsoft.com/office/drawing/2014/main" xmlns="" id="{3879384E-D989-4018-B420-29433BE10F97}"/>
                </a:ext>
              </a:extLst>
            </p:cNvPr>
            <p:cNvSpPr>
              <a:spLocks noChangeShapeType="1"/>
            </p:cNvSpPr>
            <p:nvPr/>
          </p:nvSpPr>
          <p:spPr bwMode="auto">
            <a:xfrm>
              <a:off x="3216" y="3111"/>
              <a:ext cx="0" cy="5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xmlns=""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xmlns=""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xmlns=""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xmlns=""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xmlns=""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xmlns=""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smtClean="0">
                <a:latin typeface="Times New Roman" panose="02020603050405020304" pitchFamily="18" charset="0"/>
              </a:rPr>
              <a:t>int</a:t>
            </a:r>
            <a:r>
              <a:rPr lang="en-US" altLang="en-US" sz="1600" dirty="0" smtClean="0">
                <a:latin typeface="Times New Roman" panose="02020603050405020304" pitchFamily="18" charset="0"/>
              </a:rPr>
              <a:t> to float(60</a:t>
            </a:r>
            <a:r>
              <a:rPr lang="en-US" altLang="en-US" sz="1600" dirty="0">
                <a:latin typeface="Times New Roman" panose="02020603050405020304" pitchFamily="18" charset="0"/>
              </a:rPr>
              <a:t>)</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xmlns=""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4221</TotalTime>
  <Words>994</Words>
  <Application>Microsoft Office PowerPoint</Application>
  <PresentationFormat>On-screen Show (4:3)</PresentationFormat>
  <Paragraphs>239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Introduction To Compiler</vt:lpstr>
      <vt:lpstr>Lecture Outline</vt:lpstr>
      <vt:lpstr>Objectives and Outcomes</vt:lpstr>
      <vt:lpstr>Slide 4</vt:lpstr>
      <vt:lpstr>Slide 5</vt:lpstr>
      <vt:lpstr>Slide 6</vt:lpstr>
      <vt:lpstr>Slide 7</vt:lpstr>
      <vt:lpstr>Slide 8</vt:lpstr>
      <vt:lpstr>Slide 9</vt:lpstr>
      <vt:lpstr>Slide 10</vt:lpstr>
      <vt:lpstr>Slide 11</vt:lpstr>
      <vt:lpstr>Linker and Loader</vt:lpstr>
      <vt:lpstr>Slide 13</vt:lpstr>
      <vt:lpstr>Slide 14</vt:lpstr>
      <vt:lpstr>   Front end and Back end of a  Compiler</vt:lpstr>
      <vt:lpstr>Slide 16</vt:lpstr>
      <vt:lpstr>Symbol Table Management</vt:lpstr>
      <vt:lpstr>Symbol Table Management</vt:lpstr>
      <vt:lpstr>Error Handler</vt:lpstr>
      <vt:lpstr>Slide 20</vt:lpstr>
      <vt:lpstr>Slide 21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115</cp:revision>
  <dcterms:created xsi:type="dcterms:W3CDTF">2018-12-10T17:20:29Z</dcterms:created>
  <dcterms:modified xsi:type="dcterms:W3CDTF">2021-06-05T20:03:16Z</dcterms:modified>
</cp:coreProperties>
</file>