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302" r:id="rId5"/>
    <p:sldId id="268" r:id="rId6"/>
    <p:sldId id="290" r:id="rId7"/>
    <p:sldId id="295" r:id="rId8"/>
    <p:sldId id="291" r:id="rId9"/>
    <p:sldId id="292" r:id="rId10"/>
    <p:sldId id="293" r:id="rId11"/>
    <p:sldId id="294" r:id="rId12"/>
    <p:sldId id="296" r:id="rId13"/>
    <p:sldId id="297" r:id="rId14"/>
    <p:sldId id="298" r:id="rId15"/>
    <p:sldId id="299" r:id="rId16"/>
    <p:sldId id="300" r:id="rId17"/>
    <p:sldId id="264" r:id="rId18"/>
    <p:sldId id="301"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6/17/2021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6/17/2021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graphicFrame>
        <p:nvGraphicFramePr>
          <p:cNvPr id="9" name="Table 8">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3318336039"/>
              </p:ext>
            </p:extLst>
          </p:nvPr>
        </p:nvGraphicFramePr>
        <p:xfrm>
          <a:off x="419053" y="5186042"/>
          <a:ext cx="8310608" cy="757472"/>
        </p:xfrm>
        <a:graphic>
          <a:graphicData uri="http://schemas.openxmlformats.org/drawingml/2006/table">
            <a:tbl>
              <a:tblPr firstRow="1" bandRow="1">
                <a:tableStyleId>{D7AC3CCA-C797-4891-BE02-D94E43425B78}</a:tableStyleId>
              </a:tblPr>
              <a:tblGrid>
                <a:gridCol w="1514468">
                  <a:extLst>
                    <a:ext uri="{9D8B030D-6E8A-4147-A177-3AD203B41FA5}">
                      <a16:colId xmlns="" xmlns:a16="http://schemas.microsoft.com/office/drawing/2014/main" val="3905988420"/>
                    </a:ext>
                  </a:extLst>
                </a:gridCol>
                <a:gridCol w="1179581">
                  <a:extLst>
                    <a:ext uri="{9D8B030D-6E8A-4147-A177-3AD203B41FA5}">
                      <a16:colId xmlns="" xmlns:a16="http://schemas.microsoft.com/office/drawing/2014/main" val="2889894460"/>
                    </a:ext>
                  </a:extLst>
                </a:gridCol>
                <a:gridCol w="1152489">
                  <a:extLst>
                    <a:ext uri="{9D8B030D-6E8A-4147-A177-3AD203B41FA5}">
                      <a16:colId xmlns="" xmlns:a16="http://schemas.microsoft.com/office/drawing/2014/main" val="3023211198"/>
                    </a:ext>
                  </a:extLst>
                </a:gridCol>
                <a:gridCol w="1181665">
                  <a:extLst>
                    <a:ext uri="{9D8B030D-6E8A-4147-A177-3AD203B41FA5}">
                      <a16:colId xmlns="" xmlns:a16="http://schemas.microsoft.com/office/drawing/2014/main" val="1762131981"/>
                    </a:ext>
                  </a:extLst>
                </a:gridCol>
                <a:gridCol w="1152489">
                  <a:extLst>
                    <a:ext uri="{9D8B030D-6E8A-4147-A177-3AD203B41FA5}">
                      <a16:colId xmlns="" xmlns:a16="http://schemas.microsoft.com/office/drawing/2014/main" val="445458238"/>
                    </a:ext>
                  </a:extLst>
                </a:gridCol>
                <a:gridCol w="2129916">
                  <a:extLst>
                    <a:ext uri="{9D8B030D-6E8A-4147-A177-3AD203B41FA5}">
                      <a16:colId xmlns="" xmlns:a16="http://schemas.microsoft.com/office/drawing/2014/main" val="1508364941"/>
                    </a:ext>
                  </a:extLst>
                </a:gridCol>
              </a:tblGrid>
              <a:tr h="378736">
                <a:tc>
                  <a:txBody>
                    <a:bodyPr/>
                    <a:lstStyle/>
                    <a:p>
                      <a:r>
                        <a:rPr lang="en-US" dirty="0"/>
                        <a:t>Lecture No:</a:t>
                      </a:r>
                    </a:p>
                  </a:txBody>
                  <a:tcPr/>
                </a:tc>
                <a:tc>
                  <a:txBody>
                    <a:bodyPr/>
                    <a:lstStyle/>
                    <a:p>
                      <a:r>
                        <a:rPr lang="en-US" dirty="0" smtClean="0"/>
                        <a:t>5.1</a:t>
                      </a:r>
                      <a:endParaRPr lang="en-US" dirty="0"/>
                    </a:p>
                  </a:txBody>
                  <a:tcPr/>
                </a:tc>
                <a:tc>
                  <a:txBody>
                    <a:bodyPr/>
                    <a:lstStyle/>
                    <a:p>
                      <a:r>
                        <a:rPr lang="en-US" dirty="0"/>
                        <a:t>Week No:</a:t>
                      </a:r>
                    </a:p>
                  </a:txBody>
                  <a:tcPr/>
                </a:tc>
                <a:tc>
                  <a:txBody>
                    <a:bodyPr/>
                    <a:lstStyle/>
                    <a:p>
                      <a:r>
                        <a:rPr lang="en-US" dirty="0" smtClean="0"/>
                        <a:t>5</a:t>
                      </a:r>
                      <a:endParaRPr lang="en-US" dirty="0"/>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Summer </a:t>
                      </a:r>
                      <a:r>
                        <a:rPr lang="en-US" dirty="0"/>
                        <a:t>2020-2021</a:t>
                      </a: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Tree>
    <p:extLst>
      <p:ext uri="{BB962C8B-B14F-4D97-AF65-F5344CB8AC3E}">
        <p14:creationId xmlns:p14="http://schemas.microsoft.com/office/powerpoint/2010/main" xmlns=""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3693319"/>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starts at the root and recursively visits the children of  each node in left-to-right order.</a:t>
            </a:r>
          </a:p>
          <a:p>
            <a:endParaRPr lang="en-US" dirty="0"/>
          </a:p>
          <a:p>
            <a:pPr marL="285750" indent="-285750">
              <a:buFont typeface="Wingdings" panose="05000000000000000000" pitchFamily="2" charset="2"/>
              <a:buChar char="Ø"/>
            </a:pPr>
            <a:r>
              <a:rPr lang="en-US" dirty="0"/>
              <a:t>The semantic rules at a given node are evaluated once all descendants of that node have been visited.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parse tree showing all the attribute values at each node is called annotated parse tree.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dirty="0"/>
              <a:t>                                                                                                               </a:t>
            </a:r>
            <a:endParaRPr lang="x-none" dirty="0"/>
          </a:p>
        </p:txBody>
      </p:sp>
    </p:spTree>
    <p:extLst>
      <p:ext uri="{BB962C8B-B14F-4D97-AF65-F5344CB8AC3E}">
        <p14:creationId xmlns:p14="http://schemas.microsoft.com/office/powerpoint/2010/main" xmlns="" val="110883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5109091"/>
          </a:xfrm>
          <a:prstGeom prst="rect">
            <a:avLst/>
          </a:prstGeom>
          <a:noFill/>
        </p:spPr>
        <p:txBody>
          <a:bodyPr wrap="square" rtlCol="0">
            <a:spAutoFit/>
          </a:bodyPr>
          <a:lstStyle/>
          <a:p>
            <a:pPr algn="just"/>
            <a:r>
              <a:rPr lang="en-US" sz="2000" b="1" dirty="0"/>
              <a:t>Attribute Grammars: </a:t>
            </a:r>
            <a:r>
              <a:rPr lang="en-US" dirty="0"/>
              <a:t>Each grammar symbol has an associated set of attributes. An attribute</a:t>
            </a:r>
            <a:r>
              <a:rPr lang="en-US" b="1" dirty="0"/>
              <a:t> </a:t>
            </a:r>
            <a:r>
              <a:rPr lang="en-US" dirty="0"/>
              <a:t>can represent anything we choose:</a:t>
            </a:r>
          </a:p>
          <a:p>
            <a:endParaRPr lang="en-US" dirty="0"/>
          </a:p>
          <a:p>
            <a:pPr marL="742950" lvl="1" indent="-285750">
              <a:buFont typeface="Wingdings" panose="05000000000000000000" pitchFamily="2" charset="2"/>
              <a:buChar char="Ø"/>
            </a:pPr>
            <a:r>
              <a:rPr lang="en-US" dirty="0"/>
              <a:t>The value of an expression when literal constants are used</a:t>
            </a:r>
          </a:p>
          <a:p>
            <a:pPr lvl="1"/>
            <a:endParaRPr lang="en-US" dirty="0"/>
          </a:p>
          <a:p>
            <a:pPr marL="742950" lvl="1" indent="-285750">
              <a:buFont typeface="Wingdings" panose="05000000000000000000" pitchFamily="2" charset="2"/>
              <a:buChar char="Ø"/>
            </a:pPr>
            <a:r>
              <a:rPr lang="en-US" dirty="0"/>
              <a:t>The data type of a constant, variable, or expression</a:t>
            </a:r>
          </a:p>
          <a:p>
            <a:pPr lvl="1"/>
            <a:endParaRPr lang="en-US" dirty="0"/>
          </a:p>
          <a:p>
            <a:pPr marL="742950" lvl="1" indent="-285750">
              <a:buFont typeface="Wingdings" panose="05000000000000000000" pitchFamily="2" charset="2"/>
              <a:buChar char="Ø"/>
            </a:pPr>
            <a:r>
              <a:rPr lang="en-US" dirty="0"/>
              <a:t>The location (or offset) of a variable in memory</a:t>
            </a:r>
          </a:p>
          <a:p>
            <a:pPr lvl="1"/>
            <a:endParaRPr lang="en-US" dirty="0"/>
          </a:p>
          <a:p>
            <a:pPr marL="742950" lvl="1" indent="-285750">
              <a:buFont typeface="Wingdings" panose="05000000000000000000" pitchFamily="2" charset="2"/>
              <a:buChar char="Ø"/>
            </a:pPr>
            <a:r>
              <a:rPr lang="en-US" dirty="0"/>
              <a:t>The translated code of an expression, statement, or function</a:t>
            </a:r>
          </a:p>
          <a:p>
            <a:pPr marL="742950" lvl="1" indent="-285750">
              <a:buFont typeface="Wingdings" panose="05000000000000000000" pitchFamily="2" charset="2"/>
              <a:buChar char="Ø"/>
            </a:pPr>
            <a:endParaRPr lang="en-US" dirty="0"/>
          </a:p>
          <a:p>
            <a:r>
              <a:rPr lang="en-US" dirty="0"/>
              <a:t>We distinguish between two kinds of attributes:</a:t>
            </a:r>
          </a:p>
          <a:p>
            <a:endParaRPr lang="en-US" dirty="0"/>
          </a:p>
          <a:p>
            <a:pPr marL="857250" lvl="1" indent="-400050">
              <a:buFont typeface="+mj-lt"/>
              <a:buAutoNum type="romanUcPeriod"/>
            </a:pPr>
            <a:r>
              <a:rPr lang="en-US" dirty="0"/>
              <a:t>Synthesized Attributes.</a:t>
            </a:r>
          </a:p>
          <a:p>
            <a:pPr marL="857250" lvl="1" indent="-400050">
              <a:buFont typeface="+mj-lt"/>
              <a:buAutoNum type="romanUcPeriod"/>
            </a:pPr>
            <a:r>
              <a:rPr lang="en-US" dirty="0"/>
              <a:t>Inherited Attributes.</a:t>
            </a:r>
          </a:p>
          <a:p>
            <a:endParaRPr lang="en-US" dirty="0"/>
          </a:p>
          <a:p>
            <a:pPr marL="285750" indent="-285750">
              <a:buFont typeface="Wingdings" panose="05000000000000000000" pitchFamily="2" charset="2"/>
              <a:buChar char="Ø"/>
            </a:pPr>
            <a:endParaRPr lang="en-US" dirty="0"/>
          </a:p>
          <a:p>
            <a:r>
              <a:rPr lang="en-US" dirty="0"/>
              <a:t>                                                                                                               </a:t>
            </a:r>
            <a:endParaRPr lang="x-none" dirty="0"/>
          </a:p>
        </p:txBody>
      </p:sp>
    </p:spTree>
    <p:extLst>
      <p:ext uri="{BB962C8B-B14F-4D97-AF65-F5344CB8AC3E}">
        <p14:creationId xmlns:p14="http://schemas.microsoft.com/office/powerpoint/2010/main" xmlns="" val="162285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4832092"/>
          </a:xfrm>
          <a:prstGeom prst="rect">
            <a:avLst/>
          </a:prstGeom>
          <a:noFill/>
        </p:spPr>
        <p:txBody>
          <a:bodyPr wrap="square" rtlCol="0">
            <a:spAutoFit/>
          </a:bodyPr>
          <a:lstStyle/>
          <a:p>
            <a:pPr algn="just"/>
            <a:r>
              <a:rPr lang="en-US" sz="2000" b="1" dirty="0"/>
              <a:t>Synthesized Attributes: </a:t>
            </a:r>
            <a:r>
              <a:rPr lang="en-US" dirty="0"/>
              <a:t>An attribute is synthesized if the attribute value of parent is determined from attribute values of children in the parse tree.</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x-none" dirty="0"/>
          </a:p>
        </p:txBody>
      </p:sp>
      <p:grpSp>
        <p:nvGrpSpPr>
          <p:cNvPr id="4" name="Group 1038">
            <a:extLst>
              <a:ext uri="{FF2B5EF4-FFF2-40B4-BE49-F238E27FC236}">
                <a16:creationId xmlns:a16="http://schemas.microsoft.com/office/drawing/2014/main" xmlns="" id="{14F2BB4B-5F9C-487C-BE43-D62B9A1A0506}"/>
              </a:ext>
            </a:extLst>
          </p:cNvPr>
          <p:cNvGrpSpPr>
            <a:grpSpLocks/>
          </p:cNvGrpSpPr>
          <p:nvPr/>
        </p:nvGrpSpPr>
        <p:grpSpPr bwMode="auto">
          <a:xfrm>
            <a:off x="1752600" y="3076136"/>
            <a:ext cx="6934200" cy="2606675"/>
            <a:chOff x="1152" y="1488"/>
            <a:chExt cx="3744" cy="1536"/>
          </a:xfrm>
        </p:grpSpPr>
        <p:sp>
          <p:nvSpPr>
            <p:cNvPr id="5" name="Text Box 1032">
              <a:extLst>
                <a:ext uri="{FF2B5EF4-FFF2-40B4-BE49-F238E27FC236}">
                  <a16:creationId xmlns:a16="http://schemas.microsoft.com/office/drawing/2014/main" xmlns="" id="{B7AACAED-4687-4211-A5A6-95F56D43389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6" name="Line 1033">
              <a:extLst>
                <a:ext uri="{FF2B5EF4-FFF2-40B4-BE49-F238E27FC236}">
                  <a16:creationId xmlns:a16="http://schemas.microsoft.com/office/drawing/2014/main" xmlns="" id="{F2797014-C340-4D37-8DA3-BD0FC5B8FDEF}"/>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 name="Line 1034">
              <a:extLst>
                <a:ext uri="{FF2B5EF4-FFF2-40B4-BE49-F238E27FC236}">
                  <a16:creationId xmlns:a16="http://schemas.microsoft.com/office/drawing/2014/main" xmlns="" id="{9135C5C3-D209-4AB5-B902-9E81E689712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1035">
              <a:extLst>
                <a:ext uri="{FF2B5EF4-FFF2-40B4-BE49-F238E27FC236}">
                  <a16:creationId xmlns:a16="http://schemas.microsoft.com/office/drawing/2014/main" xmlns="" id="{D5BB5084-9517-4600-B0E4-705BA46E10E6}"/>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Line 1036">
              <a:extLst>
                <a:ext uri="{FF2B5EF4-FFF2-40B4-BE49-F238E27FC236}">
                  <a16:creationId xmlns:a16="http://schemas.microsoft.com/office/drawing/2014/main" xmlns="" id="{140CDAA2-96B5-4149-87B9-F91A1042F345}"/>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Line 1037">
              <a:extLst>
                <a:ext uri="{FF2B5EF4-FFF2-40B4-BE49-F238E27FC236}">
                  <a16:creationId xmlns:a16="http://schemas.microsoft.com/office/drawing/2014/main" xmlns="" id="{DA1F83DB-8DF6-4D20-83C4-75016EE2F1F4}"/>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xmlns="" val="377477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1200329"/>
          </a:xfrm>
          <a:prstGeom prst="rect">
            <a:avLst/>
          </a:prstGeom>
          <a:noFill/>
        </p:spPr>
        <p:txBody>
          <a:bodyPr wrap="square" rtlCol="0">
            <a:spAutoFit/>
          </a:bodyPr>
          <a:lstStyle/>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x-none" dirty="0"/>
          </a:p>
        </p:txBody>
      </p:sp>
      <p:grpSp>
        <p:nvGrpSpPr>
          <p:cNvPr id="33" name="Group 3">
            <a:extLst>
              <a:ext uri="{FF2B5EF4-FFF2-40B4-BE49-F238E27FC236}">
                <a16:creationId xmlns:a16="http://schemas.microsoft.com/office/drawing/2014/main" xmlns="" id="{5AC0090C-24C4-405C-9478-2CED0A397BAC}"/>
              </a:ext>
            </a:extLst>
          </p:cNvPr>
          <p:cNvGrpSpPr>
            <a:grpSpLocks/>
          </p:cNvGrpSpPr>
          <p:nvPr/>
        </p:nvGrpSpPr>
        <p:grpSpPr bwMode="auto">
          <a:xfrm>
            <a:off x="1765493" y="2012844"/>
            <a:ext cx="5181600" cy="3628301"/>
            <a:chOff x="576" y="768"/>
            <a:chExt cx="3264" cy="2074"/>
          </a:xfrm>
        </p:grpSpPr>
        <p:sp>
          <p:nvSpPr>
            <p:cNvPr id="34" name="Text Box 4">
              <a:extLst>
                <a:ext uri="{FF2B5EF4-FFF2-40B4-BE49-F238E27FC236}">
                  <a16:creationId xmlns:a16="http://schemas.microsoft.com/office/drawing/2014/main" xmlns="" id="{9C9A071F-2893-4AFC-92FE-9AA84B0DE0D1}"/>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a:t>
              </a:r>
              <a:endParaRPr lang="en-US" altLang="en-US" b="1" i="1">
                <a:latin typeface="Times New Roman" panose="02020603050405020304" pitchFamily="18" charset="0"/>
              </a:endParaRPr>
            </a:p>
          </p:txBody>
        </p:sp>
        <p:sp>
          <p:nvSpPr>
            <p:cNvPr id="35" name="Text Box 5">
              <a:extLst>
                <a:ext uri="{FF2B5EF4-FFF2-40B4-BE49-F238E27FC236}">
                  <a16:creationId xmlns:a16="http://schemas.microsoft.com/office/drawing/2014/main" xmlns="" id="{894D2F5E-F81D-49F6-A26C-AF4D3746B646}"/>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36" name="Text Box 6">
              <a:extLst>
                <a:ext uri="{FF2B5EF4-FFF2-40B4-BE49-F238E27FC236}">
                  <a16:creationId xmlns:a16="http://schemas.microsoft.com/office/drawing/2014/main" xmlns="" id="{2A280ED7-7F80-4BC6-8043-E22158F385FE}"/>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95-2+</a:t>
              </a:r>
              <a:endParaRPr lang="en-US" altLang="en-US" b="1" i="1">
                <a:latin typeface="Times New Roman" panose="02020603050405020304" pitchFamily="18" charset="0"/>
              </a:endParaRPr>
            </a:p>
          </p:txBody>
        </p:sp>
        <p:sp>
          <p:nvSpPr>
            <p:cNvPr id="37" name="Text Box 7">
              <a:extLst>
                <a:ext uri="{FF2B5EF4-FFF2-40B4-BE49-F238E27FC236}">
                  <a16:creationId xmlns:a16="http://schemas.microsoft.com/office/drawing/2014/main" xmlns="" id="{6B48A367-0507-492E-A72B-EAFA2D4C916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38" name="Text Box 8">
              <a:extLst>
                <a:ext uri="{FF2B5EF4-FFF2-40B4-BE49-F238E27FC236}">
                  <a16:creationId xmlns:a16="http://schemas.microsoft.com/office/drawing/2014/main" xmlns="" id="{CDC6A302-DD41-4EB6-9D7E-7A9CEE678B3B}"/>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39" name="Text Box 9">
              <a:extLst>
                <a:ext uri="{FF2B5EF4-FFF2-40B4-BE49-F238E27FC236}">
                  <a16:creationId xmlns:a16="http://schemas.microsoft.com/office/drawing/2014/main" xmlns="" id="{96325EB3-0459-4AED-A526-4A744D4D8E35}"/>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40" name="Line 10">
              <a:extLst>
                <a:ext uri="{FF2B5EF4-FFF2-40B4-BE49-F238E27FC236}">
                  <a16:creationId xmlns:a16="http://schemas.microsoft.com/office/drawing/2014/main" xmlns="" id="{2E62B4E4-D6C6-4AAC-B036-C2DBAEF065E6}"/>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 name="Line 11">
              <a:extLst>
                <a:ext uri="{FF2B5EF4-FFF2-40B4-BE49-F238E27FC236}">
                  <a16:creationId xmlns:a16="http://schemas.microsoft.com/office/drawing/2014/main" xmlns="" id="{57FE20CA-94D2-4F95-9272-40DA670CFACE}"/>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 name="Line 12">
              <a:extLst>
                <a:ext uri="{FF2B5EF4-FFF2-40B4-BE49-F238E27FC236}">
                  <a16:creationId xmlns:a16="http://schemas.microsoft.com/office/drawing/2014/main" xmlns="" id="{2F7BEBA9-D3CB-4515-BC04-59FD38955FF8}"/>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 name="Line 13">
              <a:extLst>
                <a:ext uri="{FF2B5EF4-FFF2-40B4-BE49-F238E27FC236}">
                  <a16:creationId xmlns:a16="http://schemas.microsoft.com/office/drawing/2014/main" xmlns="" id="{7E934A92-2677-485A-B543-CF8751E06149}"/>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4" name="Line 14">
              <a:extLst>
                <a:ext uri="{FF2B5EF4-FFF2-40B4-BE49-F238E27FC236}">
                  <a16:creationId xmlns:a16="http://schemas.microsoft.com/office/drawing/2014/main" xmlns="" id="{8EF1166F-AB8D-4A4C-BE38-AE9CC42DDBF7}"/>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 name="Line 15">
              <a:extLst>
                <a:ext uri="{FF2B5EF4-FFF2-40B4-BE49-F238E27FC236}">
                  <a16:creationId xmlns:a16="http://schemas.microsoft.com/office/drawing/2014/main" xmlns="" id="{1A3C883C-894B-4359-888B-BD5FFEAFD627}"/>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6" name="Line 16">
              <a:extLst>
                <a:ext uri="{FF2B5EF4-FFF2-40B4-BE49-F238E27FC236}">
                  <a16:creationId xmlns:a16="http://schemas.microsoft.com/office/drawing/2014/main" xmlns="" id="{D01047D9-9242-4031-A800-0335DEEFD56A}"/>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7" name="Line 17">
              <a:extLst>
                <a:ext uri="{FF2B5EF4-FFF2-40B4-BE49-F238E27FC236}">
                  <a16:creationId xmlns:a16="http://schemas.microsoft.com/office/drawing/2014/main" xmlns="" id="{C7E1C107-97CA-4C42-8A62-0A5D6BEBE9A1}"/>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8" name="Line 18">
              <a:extLst>
                <a:ext uri="{FF2B5EF4-FFF2-40B4-BE49-F238E27FC236}">
                  <a16:creationId xmlns:a16="http://schemas.microsoft.com/office/drawing/2014/main" xmlns="" id="{E5FF6F5D-54F2-4540-8A61-BB4495E308D8}"/>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 name="Line 19">
              <a:extLst>
                <a:ext uri="{FF2B5EF4-FFF2-40B4-BE49-F238E27FC236}">
                  <a16:creationId xmlns:a16="http://schemas.microsoft.com/office/drawing/2014/main" xmlns="" id="{E11E9F82-9C47-45FA-A981-47D4A0D13691}"/>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0" name="Text Box 20">
              <a:extLst>
                <a:ext uri="{FF2B5EF4-FFF2-40B4-BE49-F238E27FC236}">
                  <a16:creationId xmlns:a16="http://schemas.microsoft.com/office/drawing/2014/main" xmlns="" id="{74DCB25A-340A-4F5C-BE71-9E38A52B09F4}"/>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51" name="Text Box 21">
              <a:extLst>
                <a:ext uri="{FF2B5EF4-FFF2-40B4-BE49-F238E27FC236}">
                  <a16:creationId xmlns:a16="http://schemas.microsoft.com/office/drawing/2014/main" xmlns="" id="{2D1440BA-969B-44E2-9903-31EB343F860D}"/>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2" name="Text Box 22">
              <a:extLst>
                <a:ext uri="{FF2B5EF4-FFF2-40B4-BE49-F238E27FC236}">
                  <a16:creationId xmlns:a16="http://schemas.microsoft.com/office/drawing/2014/main" xmlns="" id="{F6223200-C1D5-4728-8C2C-F7F25789E3BD}"/>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53" name="Text Box 23">
              <a:extLst>
                <a:ext uri="{FF2B5EF4-FFF2-40B4-BE49-F238E27FC236}">
                  <a16:creationId xmlns:a16="http://schemas.microsoft.com/office/drawing/2014/main" xmlns="" id="{A7A0FECB-7F34-4F63-954C-7F199904352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4" name="Text Box 24">
              <a:extLst>
                <a:ext uri="{FF2B5EF4-FFF2-40B4-BE49-F238E27FC236}">
                  <a16:creationId xmlns:a16="http://schemas.microsoft.com/office/drawing/2014/main" xmlns="" id="{6606FF8E-D86E-41B0-A364-7B45D0B2B0C4}"/>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
        <p:nvSpPr>
          <p:cNvPr id="55" name="Rectangle 54">
            <a:extLst>
              <a:ext uri="{FF2B5EF4-FFF2-40B4-BE49-F238E27FC236}">
                <a16:creationId xmlns:a16="http://schemas.microsoft.com/office/drawing/2014/main" xmlns="" id="{7470A9AA-AD3D-48FF-86DB-C9C1C55E11E8}"/>
              </a:ext>
            </a:extLst>
          </p:cNvPr>
          <p:cNvSpPr/>
          <p:nvPr/>
        </p:nvSpPr>
        <p:spPr>
          <a:xfrm>
            <a:off x="3198617" y="5846863"/>
            <a:ext cx="2577950" cy="369332"/>
          </a:xfrm>
          <a:prstGeom prst="rect">
            <a:avLst/>
          </a:prstGeom>
        </p:spPr>
        <p:txBody>
          <a:bodyPr wrap="none">
            <a:spAutoFit/>
          </a:bodyPr>
          <a:lstStyle/>
          <a:p>
            <a:r>
              <a:rPr lang="en-US" dirty="0"/>
              <a:t>Fig: Annotated Parse Tree</a:t>
            </a:r>
          </a:p>
        </p:txBody>
      </p:sp>
    </p:spTree>
    <p:extLst>
      <p:ext uri="{BB962C8B-B14F-4D97-AF65-F5344CB8AC3E}">
        <p14:creationId xmlns:p14="http://schemas.microsoft.com/office/powerpoint/2010/main" xmlns="" val="421652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5386090"/>
          </a:xfrm>
          <a:prstGeom prst="rect">
            <a:avLst/>
          </a:prstGeom>
          <a:noFill/>
        </p:spPr>
        <p:txBody>
          <a:bodyPr wrap="square" rtlCol="0">
            <a:spAutoFit/>
          </a:bodyPr>
          <a:lstStyle/>
          <a:p>
            <a:pPr algn="just"/>
            <a:r>
              <a:rPr lang="en-US" sz="2000" b="1" dirty="0"/>
              <a:t>Inherited Attributes: </a:t>
            </a:r>
            <a:r>
              <a:rPr lang="en-US" dirty="0"/>
              <a:t>An attribute is inherited if the attribute value of a parse-tree node is determined from attribute values of its parent and siblings.</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x-none" dirty="0"/>
          </a:p>
        </p:txBody>
      </p:sp>
      <p:pic>
        <p:nvPicPr>
          <p:cNvPr id="11" name="Picture 10">
            <a:extLst>
              <a:ext uri="{FF2B5EF4-FFF2-40B4-BE49-F238E27FC236}">
                <a16:creationId xmlns:a16="http://schemas.microsoft.com/office/drawing/2014/main" xmlns="" id="{9DA84C69-3243-42EE-84F6-A66A6076F7E5}"/>
              </a:ext>
            </a:extLst>
          </p:cNvPr>
          <p:cNvPicPr>
            <a:picLocks noChangeAspect="1"/>
          </p:cNvPicPr>
          <p:nvPr/>
        </p:nvPicPr>
        <p:blipFill>
          <a:blip r:embed="rId2" cstate="print"/>
          <a:stretch>
            <a:fillRect/>
          </a:stretch>
        </p:blipFill>
        <p:spPr>
          <a:xfrm>
            <a:off x="1307049" y="3399916"/>
            <a:ext cx="3209925" cy="2562225"/>
          </a:xfrm>
          <a:prstGeom prst="rect">
            <a:avLst/>
          </a:prstGeom>
        </p:spPr>
      </p:pic>
      <p:pic>
        <p:nvPicPr>
          <p:cNvPr id="12" name="Picture 11">
            <a:extLst>
              <a:ext uri="{FF2B5EF4-FFF2-40B4-BE49-F238E27FC236}">
                <a16:creationId xmlns:a16="http://schemas.microsoft.com/office/drawing/2014/main" xmlns="" id="{B6F48514-AB81-43FD-AFEE-9503665D4931}"/>
              </a:ext>
            </a:extLst>
          </p:cNvPr>
          <p:cNvPicPr>
            <a:picLocks noChangeAspect="1"/>
          </p:cNvPicPr>
          <p:nvPr/>
        </p:nvPicPr>
        <p:blipFill>
          <a:blip r:embed="rId3" cstate="print"/>
          <a:stretch>
            <a:fillRect/>
          </a:stretch>
        </p:blipFill>
        <p:spPr>
          <a:xfrm>
            <a:off x="5633158" y="3352139"/>
            <a:ext cx="3209925" cy="2562225"/>
          </a:xfrm>
          <a:prstGeom prst="rect">
            <a:avLst/>
          </a:prstGeom>
        </p:spPr>
      </p:pic>
    </p:spTree>
    <p:extLst>
      <p:ext uri="{BB962C8B-B14F-4D97-AF65-F5344CB8AC3E}">
        <p14:creationId xmlns:p14="http://schemas.microsoft.com/office/powerpoint/2010/main" xmlns="" val="195088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6247864"/>
          </a:xfrm>
          <a:prstGeom prst="rect">
            <a:avLst/>
          </a:prstGeom>
          <a:noFill/>
        </p:spPr>
        <p:txBody>
          <a:bodyPr wrap="square" rtlCol="0">
            <a:spAutoFit/>
          </a:bodyPr>
          <a:lstStyle/>
          <a:p>
            <a:pPr algn="just"/>
            <a:r>
              <a:rPr lang="en-US" sz="2000" b="1" dirty="0"/>
              <a:t>Syntax Directed Translation Schemes: </a:t>
            </a:r>
            <a:r>
              <a:rPr lang="en-US" dirty="0"/>
              <a:t>A translation scheme is a context free grammar in which</a:t>
            </a:r>
          </a:p>
          <a:p>
            <a:pPr algn="just"/>
            <a:endParaRPr lang="en-US" dirty="0"/>
          </a:p>
          <a:p>
            <a:pPr marL="742950" lvl="1" indent="-285750" algn="just">
              <a:buFont typeface="Wingdings" panose="05000000000000000000" pitchFamily="2" charset="2"/>
              <a:buChar char="Ø"/>
            </a:pPr>
            <a:r>
              <a:rPr lang="en-US" dirty="0"/>
              <a:t>Attributes are associated with grammar symbols</a:t>
            </a:r>
          </a:p>
          <a:p>
            <a:pPr lvl="1" algn="just"/>
            <a:endParaRPr lang="en-US" dirty="0"/>
          </a:p>
          <a:p>
            <a:pPr marL="742950" lvl="1" indent="-285750" algn="just">
              <a:buFont typeface="Wingdings" panose="05000000000000000000" pitchFamily="2" charset="2"/>
              <a:buChar char="Ø"/>
            </a:pPr>
            <a:r>
              <a:rPr lang="en-US" dirty="0"/>
              <a:t>Semantic actions are enclosed between braces {} and are inserted within the right-hand side of productions.</a:t>
            </a:r>
          </a:p>
          <a:p>
            <a:pPr marL="742950" lvl="1" indent="-285750" algn="just">
              <a:buFont typeface="Wingdings" panose="05000000000000000000" pitchFamily="2" charset="2"/>
              <a:buChar char="Ø"/>
            </a:pPr>
            <a:endParaRPr lang="en-US" dirty="0"/>
          </a:p>
          <a:p>
            <a:pPr marL="742950" lvl="1" indent="-285750" algn="just">
              <a:buFont typeface="Wingdings" panose="05000000000000000000" pitchFamily="2" charset="2"/>
              <a:buChar char="Ø"/>
            </a:pPr>
            <a:endParaRPr lang="en-US" dirty="0"/>
          </a:p>
          <a:p>
            <a:pPr algn="just"/>
            <a:r>
              <a:rPr lang="en-US" sz="2000" b="1" dirty="0"/>
              <a:t> </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x-none" dirty="0"/>
          </a:p>
        </p:txBody>
      </p:sp>
      <p:grpSp>
        <p:nvGrpSpPr>
          <p:cNvPr id="11" name="Group 1038">
            <a:extLst>
              <a:ext uri="{FF2B5EF4-FFF2-40B4-BE49-F238E27FC236}">
                <a16:creationId xmlns:a16="http://schemas.microsoft.com/office/drawing/2014/main" xmlns="" id="{B2170BCA-B7EB-4C6C-8960-97DCB71B0530}"/>
              </a:ext>
            </a:extLst>
          </p:cNvPr>
          <p:cNvGrpSpPr>
            <a:grpSpLocks/>
          </p:cNvGrpSpPr>
          <p:nvPr/>
        </p:nvGrpSpPr>
        <p:grpSpPr bwMode="auto">
          <a:xfrm>
            <a:off x="1752600" y="3695116"/>
            <a:ext cx="6934200" cy="2796745"/>
            <a:chOff x="1152" y="1488"/>
            <a:chExt cx="3744" cy="1648"/>
          </a:xfrm>
        </p:grpSpPr>
        <p:sp>
          <p:nvSpPr>
            <p:cNvPr id="12" name="Text Box 1032">
              <a:extLst>
                <a:ext uri="{FF2B5EF4-FFF2-40B4-BE49-F238E27FC236}">
                  <a16:creationId xmlns:a16="http://schemas.microsoft.com/office/drawing/2014/main" xmlns="" id="{15DBD611-FF82-4173-A42C-7C567E7FB213}"/>
                </a:ext>
              </a:extLst>
            </p:cNvPr>
            <p:cNvSpPr txBox="1">
              <a:spLocks noChangeArrowheads="1"/>
            </p:cNvSpPr>
            <p:nvPr/>
          </p:nvSpPr>
          <p:spPr bwMode="auto">
            <a:xfrm>
              <a:off x="1152" y="1536"/>
              <a:ext cx="3744" cy="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Action</a:t>
              </a:r>
            </a:p>
            <a:p>
              <a:pP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 ’)}</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(‘0’)}</a:t>
              </a:r>
              <a:endParaRPr lang="en-US" altLang="en-US"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(‘1’)}</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(‘9’)}</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endParaRPr lang="en-US" altLang="en-US" sz="1800" b="1" i="1" dirty="0">
                <a:latin typeface="Times New Roman" panose="02020603050405020304" pitchFamily="18" charset="0"/>
                <a:sym typeface="Symbol" panose="05050102010706020507" pitchFamily="18" charset="2"/>
              </a:endParaRPr>
            </a:p>
          </p:txBody>
        </p:sp>
        <p:sp>
          <p:nvSpPr>
            <p:cNvPr id="13" name="Line 1033">
              <a:extLst>
                <a:ext uri="{FF2B5EF4-FFF2-40B4-BE49-F238E27FC236}">
                  <a16:creationId xmlns:a16="http://schemas.microsoft.com/office/drawing/2014/main" xmlns="" id="{14B5F48F-6A56-4240-8617-B02F2C05F28B}"/>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4" name="Line 1034">
              <a:extLst>
                <a:ext uri="{FF2B5EF4-FFF2-40B4-BE49-F238E27FC236}">
                  <a16:creationId xmlns:a16="http://schemas.microsoft.com/office/drawing/2014/main" xmlns="" id="{C00B7B01-D2E7-4B7D-8C1A-BD6E083AC04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 name="Line 1035">
              <a:extLst>
                <a:ext uri="{FF2B5EF4-FFF2-40B4-BE49-F238E27FC236}">
                  <a16:creationId xmlns:a16="http://schemas.microsoft.com/office/drawing/2014/main" xmlns="" id="{38130861-1013-4580-9E53-CE387E38054D}"/>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 name="Line 1036">
              <a:extLst>
                <a:ext uri="{FF2B5EF4-FFF2-40B4-BE49-F238E27FC236}">
                  <a16:creationId xmlns:a16="http://schemas.microsoft.com/office/drawing/2014/main" xmlns="" id="{6CA3A884-CF56-4B7E-B1FA-886EEC5186BE}"/>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xmlns="" val="188178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10085" y="1647789"/>
            <a:ext cx="7556508" cy="4555093"/>
          </a:xfrm>
          <a:prstGeom prst="rect">
            <a:avLst/>
          </a:prstGeom>
          <a:noFill/>
        </p:spPr>
        <p:txBody>
          <a:bodyPr wrap="square" rtlCol="0">
            <a:spAutoFit/>
          </a:bodyPr>
          <a:lstStyle/>
          <a:p>
            <a:pPr lvl="1" algn="ctr"/>
            <a:endParaRPr lang="en-US" dirty="0"/>
          </a:p>
          <a:p>
            <a:pPr marL="742950" lvl="1" indent="-285750" algn="ctr">
              <a:buFont typeface="Wingdings" panose="05000000000000000000" pitchFamily="2" charset="2"/>
              <a:buChar char="Ø"/>
            </a:pPr>
            <a:endParaRPr lang="en-US" dirty="0"/>
          </a:p>
          <a:p>
            <a:pPr marL="742950" lvl="1" indent="-285750" algn="ctr">
              <a:buFont typeface="Wingdings" panose="05000000000000000000" pitchFamily="2" charset="2"/>
              <a:buChar char="Ø"/>
            </a:pPr>
            <a:endParaRPr lang="en-US" dirty="0"/>
          </a:p>
          <a:p>
            <a:pPr algn="ctr"/>
            <a:r>
              <a:rPr lang="en-US" sz="2000" b="1" dirty="0"/>
              <a:t> </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marL="285750" indent="-285750" algn="ctr">
              <a:buFont typeface="Wingdings" panose="05000000000000000000" pitchFamily="2" charset="2"/>
              <a:buChar char="Ø"/>
            </a:pPr>
            <a:endParaRPr lang="en-US" dirty="0"/>
          </a:p>
          <a:p>
            <a:pPr algn="ctr"/>
            <a:r>
              <a:rPr lang="en-US" dirty="0"/>
              <a:t>                                                                                                               </a:t>
            </a:r>
            <a:endParaRPr lang="x-none" dirty="0"/>
          </a:p>
        </p:txBody>
      </p:sp>
      <p:grpSp>
        <p:nvGrpSpPr>
          <p:cNvPr id="10" name="Group 8">
            <a:extLst>
              <a:ext uri="{FF2B5EF4-FFF2-40B4-BE49-F238E27FC236}">
                <a16:creationId xmlns:a16="http://schemas.microsoft.com/office/drawing/2014/main" xmlns="" id="{F05ABB46-B186-49B4-AF53-991DA3730370}"/>
              </a:ext>
            </a:extLst>
          </p:cNvPr>
          <p:cNvGrpSpPr>
            <a:grpSpLocks/>
          </p:cNvGrpSpPr>
          <p:nvPr/>
        </p:nvGrpSpPr>
        <p:grpSpPr bwMode="auto">
          <a:xfrm>
            <a:off x="645938" y="3092554"/>
            <a:ext cx="6701709" cy="3206469"/>
            <a:chOff x="288" y="3936"/>
            <a:chExt cx="3312" cy="1645"/>
          </a:xfrm>
        </p:grpSpPr>
        <p:sp>
          <p:nvSpPr>
            <p:cNvPr id="17" name="Text Box 9">
              <a:extLst>
                <a:ext uri="{FF2B5EF4-FFF2-40B4-BE49-F238E27FC236}">
                  <a16:creationId xmlns:a16="http://schemas.microsoft.com/office/drawing/2014/main" xmlns="" id="{10849F8B-578A-4E21-A99C-B17112DC44C0}"/>
                </a:ext>
              </a:extLst>
            </p:cNvPr>
            <p:cNvSpPr txBox="1">
              <a:spLocks noChangeArrowheads="1"/>
            </p:cNvSpPr>
            <p:nvPr/>
          </p:nvSpPr>
          <p:spPr bwMode="auto">
            <a:xfrm>
              <a:off x="432" y="5136"/>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18" name="Text Box 10">
              <a:extLst>
                <a:ext uri="{FF2B5EF4-FFF2-40B4-BE49-F238E27FC236}">
                  <a16:creationId xmlns:a16="http://schemas.microsoft.com/office/drawing/2014/main" xmlns="" id="{269F6E65-3679-4F59-A8F5-D5E204C6751A}"/>
                </a:ext>
              </a:extLst>
            </p:cNvPr>
            <p:cNvSpPr txBox="1">
              <a:spLocks noChangeArrowheads="1"/>
            </p:cNvSpPr>
            <p:nvPr/>
          </p:nvSpPr>
          <p:spPr bwMode="auto">
            <a:xfrm>
              <a:off x="2592" y="4320"/>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term</a:t>
              </a:r>
            </a:p>
          </p:txBody>
        </p:sp>
        <p:sp>
          <p:nvSpPr>
            <p:cNvPr id="19" name="Text Box 11">
              <a:extLst>
                <a:ext uri="{FF2B5EF4-FFF2-40B4-BE49-F238E27FC236}">
                  <a16:creationId xmlns:a16="http://schemas.microsoft.com/office/drawing/2014/main" xmlns="" id="{9F6D814E-3CF4-419B-A50E-0B5CAB2B16FB}"/>
                </a:ext>
              </a:extLst>
            </p:cNvPr>
            <p:cNvSpPr txBox="1">
              <a:spLocks noChangeArrowheads="1"/>
            </p:cNvSpPr>
            <p:nvPr/>
          </p:nvSpPr>
          <p:spPr bwMode="auto">
            <a:xfrm>
              <a:off x="1488" y="4800"/>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20" name="Text Box 12">
              <a:extLst>
                <a:ext uri="{FF2B5EF4-FFF2-40B4-BE49-F238E27FC236}">
                  <a16:creationId xmlns:a16="http://schemas.microsoft.com/office/drawing/2014/main" xmlns="" id="{6454780D-9B2E-4560-83B8-F4793F848E27}"/>
                </a:ext>
              </a:extLst>
            </p:cNvPr>
            <p:cNvSpPr txBox="1">
              <a:spLocks noChangeArrowheads="1"/>
            </p:cNvSpPr>
            <p:nvPr/>
          </p:nvSpPr>
          <p:spPr bwMode="auto">
            <a:xfrm>
              <a:off x="432" y="4800"/>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1" name="Text Box 13">
              <a:extLst>
                <a:ext uri="{FF2B5EF4-FFF2-40B4-BE49-F238E27FC236}">
                  <a16:creationId xmlns:a16="http://schemas.microsoft.com/office/drawing/2014/main" xmlns="" id="{DEF8ACDF-F935-4DB7-AD75-BA50E26BFD66}"/>
                </a:ext>
              </a:extLst>
            </p:cNvPr>
            <p:cNvSpPr txBox="1">
              <a:spLocks noChangeArrowheads="1"/>
            </p:cNvSpPr>
            <p:nvPr/>
          </p:nvSpPr>
          <p:spPr bwMode="auto">
            <a:xfrm>
              <a:off x="1152" y="4320"/>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2" name="Text Box 14">
              <a:extLst>
                <a:ext uri="{FF2B5EF4-FFF2-40B4-BE49-F238E27FC236}">
                  <a16:creationId xmlns:a16="http://schemas.microsoft.com/office/drawing/2014/main" xmlns="" id="{7BE5165A-6D95-4F8F-9925-92996D36A55B}"/>
                </a:ext>
              </a:extLst>
            </p:cNvPr>
            <p:cNvSpPr txBox="1">
              <a:spLocks noChangeArrowheads="1"/>
            </p:cNvSpPr>
            <p:nvPr/>
          </p:nvSpPr>
          <p:spPr bwMode="auto">
            <a:xfrm>
              <a:off x="2016" y="3936"/>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expr</a:t>
              </a:r>
            </a:p>
          </p:txBody>
        </p:sp>
        <p:sp>
          <p:nvSpPr>
            <p:cNvPr id="23" name="Text Box 15">
              <a:extLst>
                <a:ext uri="{FF2B5EF4-FFF2-40B4-BE49-F238E27FC236}">
                  <a16:creationId xmlns:a16="http://schemas.microsoft.com/office/drawing/2014/main" xmlns="" id="{928A21EB-D3F3-4A8D-AA99-2DC4168F7AF1}"/>
                </a:ext>
              </a:extLst>
            </p:cNvPr>
            <p:cNvSpPr txBox="1">
              <a:spLocks noChangeArrowheads="1"/>
            </p:cNvSpPr>
            <p:nvPr/>
          </p:nvSpPr>
          <p:spPr bwMode="auto">
            <a:xfrm>
              <a:off x="288" y="5376"/>
              <a:ext cx="28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9</a:t>
              </a:r>
            </a:p>
          </p:txBody>
        </p:sp>
        <p:sp>
          <p:nvSpPr>
            <p:cNvPr id="24" name="Text Box 16">
              <a:extLst>
                <a:ext uri="{FF2B5EF4-FFF2-40B4-BE49-F238E27FC236}">
                  <a16:creationId xmlns:a16="http://schemas.microsoft.com/office/drawing/2014/main" xmlns="" id="{42B3D60A-7FF6-43CC-AB91-8E9CC1990616}"/>
                </a:ext>
              </a:extLst>
            </p:cNvPr>
            <p:cNvSpPr txBox="1">
              <a:spLocks noChangeArrowheads="1"/>
            </p:cNvSpPr>
            <p:nvPr/>
          </p:nvSpPr>
          <p:spPr bwMode="auto">
            <a:xfrm>
              <a:off x="1392" y="5040"/>
              <a:ext cx="28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5</a:t>
              </a:r>
            </a:p>
          </p:txBody>
        </p:sp>
        <p:sp>
          <p:nvSpPr>
            <p:cNvPr id="25" name="Text Box 17">
              <a:extLst>
                <a:ext uri="{FF2B5EF4-FFF2-40B4-BE49-F238E27FC236}">
                  <a16:creationId xmlns:a16="http://schemas.microsoft.com/office/drawing/2014/main" xmlns="" id="{0FB03844-EB12-4581-879D-BA825A2E6CAC}"/>
                </a:ext>
              </a:extLst>
            </p:cNvPr>
            <p:cNvSpPr txBox="1">
              <a:spLocks noChangeArrowheads="1"/>
            </p:cNvSpPr>
            <p:nvPr/>
          </p:nvSpPr>
          <p:spPr bwMode="auto">
            <a:xfrm>
              <a:off x="2496" y="4560"/>
              <a:ext cx="28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2</a:t>
              </a:r>
            </a:p>
          </p:txBody>
        </p:sp>
        <p:sp>
          <p:nvSpPr>
            <p:cNvPr id="26" name="Text Box 18">
              <a:extLst>
                <a:ext uri="{FF2B5EF4-FFF2-40B4-BE49-F238E27FC236}">
                  <a16:creationId xmlns:a16="http://schemas.microsoft.com/office/drawing/2014/main" xmlns="" id="{34D62146-B1C5-4A5C-8114-2D6D7E7FB384}"/>
                </a:ext>
              </a:extLst>
            </p:cNvPr>
            <p:cNvSpPr txBox="1">
              <a:spLocks noChangeArrowheads="1"/>
            </p:cNvSpPr>
            <p:nvPr/>
          </p:nvSpPr>
          <p:spPr bwMode="auto">
            <a:xfrm>
              <a:off x="1056" y="4608"/>
              <a:ext cx="28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7" name="Text Box 19">
              <a:extLst>
                <a:ext uri="{FF2B5EF4-FFF2-40B4-BE49-F238E27FC236}">
                  <a16:creationId xmlns:a16="http://schemas.microsoft.com/office/drawing/2014/main" xmlns="" id="{DB6B9FE1-39EB-4572-99F4-A5705D122DD9}"/>
                </a:ext>
              </a:extLst>
            </p:cNvPr>
            <p:cNvSpPr txBox="1">
              <a:spLocks noChangeArrowheads="1"/>
            </p:cNvSpPr>
            <p:nvPr/>
          </p:nvSpPr>
          <p:spPr bwMode="auto">
            <a:xfrm>
              <a:off x="1872" y="4224"/>
              <a:ext cx="28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8" name="Text Box 20">
              <a:extLst>
                <a:ext uri="{FF2B5EF4-FFF2-40B4-BE49-F238E27FC236}">
                  <a16:creationId xmlns:a16="http://schemas.microsoft.com/office/drawing/2014/main" xmlns="" id="{30A75C21-69E0-4203-974A-E0BCB0DA7FDA}"/>
                </a:ext>
              </a:extLst>
            </p:cNvPr>
            <p:cNvSpPr txBox="1">
              <a:spLocks noChangeArrowheads="1"/>
            </p:cNvSpPr>
            <p:nvPr/>
          </p:nvSpPr>
          <p:spPr bwMode="auto">
            <a:xfrm>
              <a:off x="1536" y="4560"/>
              <a:ext cx="76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29" name="Text Box 21">
              <a:extLst>
                <a:ext uri="{FF2B5EF4-FFF2-40B4-BE49-F238E27FC236}">
                  <a16:creationId xmlns:a16="http://schemas.microsoft.com/office/drawing/2014/main" xmlns="" id="{A3A0F4B2-C03C-451B-AE1D-A36A394285A0}"/>
                </a:ext>
              </a:extLst>
            </p:cNvPr>
            <p:cNvSpPr txBox="1">
              <a:spLocks noChangeArrowheads="1"/>
            </p:cNvSpPr>
            <p:nvPr/>
          </p:nvSpPr>
          <p:spPr bwMode="auto">
            <a:xfrm>
              <a:off x="625" y="5376"/>
              <a:ext cx="76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(‘9’)}</a:t>
              </a:r>
            </a:p>
          </p:txBody>
        </p:sp>
        <p:sp>
          <p:nvSpPr>
            <p:cNvPr id="30" name="Text Box 22">
              <a:extLst>
                <a:ext uri="{FF2B5EF4-FFF2-40B4-BE49-F238E27FC236}">
                  <a16:creationId xmlns:a16="http://schemas.microsoft.com/office/drawing/2014/main" xmlns="" id="{63E84045-2048-4B37-A4C9-C800206B3FE1}"/>
                </a:ext>
              </a:extLst>
            </p:cNvPr>
            <p:cNvSpPr txBox="1">
              <a:spLocks noChangeArrowheads="1"/>
            </p:cNvSpPr>
            <p:nvPr/>
          </p:nvSpPr>
          <p:spPr bwMode="auto">
            <a:xfrm>
              <a:off x="1729" y="5040"/>
              <a:ext cx="76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(‘5’)}</a:t>
              </a:r>
            </a:p>
          </p:txBody>
        </p:sp>
        <p:sp>
          <p:nvSpPr>
            <p:cNvPr id="31" name="Text Box 23">
              <a:extLst>
                <a:ext uri="{FF2B5EF4-FFF2-40B4-BE49-F238E27FC236}">
                  <a16:creationId xmlns:a16="http://schemas.microsoft.com/office/drawing/2014/main" xmlns="" id="{B0CD3793-3C24-41DC-AB20-E32EE870E38A}"/>
                </a:ext>
              </a:extLst>
            </p:cNvPr>
            <p:cNvSpPr txBox="1">
              <a:spLocks noChangeArrowheads="1"/>
            </p:cNvSpPr>
            <p:nvPr/>
          </p:nvSpPr>
          <p:spPr bwMode="auto">
            <a:xfrm>
              <a:off x="2833" y="4560"/>
              <a:ext cx="76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(‘2’)}</a:t>
              </a:r>
            </a:p>
          </p:txBody>
        </p:sp>
        <p:sp>
          <p:nvSpPr>
            <p:cNvPr id="32" name="Text Box 24">
              <a:extLst>
                <a:ext uri="{FF2B5EF4-FFF2-40B4-BE49-F238E27FC236}">
                  <a16:creationId xmlns:a16="http://schemas.microsoft.com/office/drawing/2014/main" xmlns="" id="{E6DAC563-4193-46E9-B9DA-FD10CA5D33E9}"/>
                </a:ext>
              </a:extLst>
            </p:cNvPr>
            <p:cNvSpPr txBox="1">
              <a:spLocks noChangeArrowheads="1"/>
            </p:cNvSpPr>
            <p:nvPr/>
          </p:nvSpPr>
          <p:spPr bwMode="auto">
            <a:xfrm>
              <a:off x="2496" y="4032"/>
              <a:ext cx="76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33" name="Line 25">
              <a:extLst>
                <a:ext uri="{FF2B5EF4-FFF2-40B4-BE49-F238E27FC236}">
                  <a16:creationId xmlns:a16="http://schemas.microsoft.com/office/drawing/2014/main" xmlns="" id="{6AEFC8A4-8F01-49FC-AA1B-191B53D8C510}"/>
                </a:ext>
              </a:extLst>
            </p:cNvPr>
            <p:cNvSpPr>
              <a:spLocks noChangeShapeType="1"/>
            </p:cNvSpPr>
            <p:nvPr/>
          </p:nvSpPr>
          <p:spPr bwMode="auto">
            <a:xfrm flipH="1">
              <a:off x="384" y="5328"/>
              <a:ext cx="144"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4" name="Line 26">
              <a:extLst>
                <a:ext uri="{FF2B5EF4-FFF2-40B4-BE49-F238E27FC236}">
                  <a16:creationId xmlns:a16="http://schemas.microsoft.com/office/drawing/2014/main" xmlns="" id="{AD264648-0AD7-425E-8664-6A4E4BBD301C}"/>
                </a:ext>
              </a:extLst>
            </p:cNvPr>
            <p:cNvSpPr>
              <a:spLocks noChangeShapeType="1"/>
            </p:cNvSpPr>
            <p:nvPr/>
          </p:nvSpPr>
          <p:spPr bwMode="auto">
            <a:xfrm flipH="1">
              <a:off x="1152" y="4512"/>
              <a:ext cx="144"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5" name="Line 27">
              <a:extLst>
                <a:ext uri="{FF2B5EF4-FFF2-40B4-BE49-F238E27FC236}">
                  <a16:creationId xmlns:a16="http://schemas.microsoft.com/office/drawing/2014/main" xmlns="" id="{F3AD983A-2AB6-4CC6-A4F8-F79D0D1A7CD4}"/>
                </a:ext>
              </a:extLst>
            </p:cNvPr>
            <p:cNvSpPr>
              <a:spLocks noChangeShapeType="1"/>
            </p:cNvSpPr>
            <p:nvPr/>
          </p:nvSpPr>
          <p:spPr bwMode="auto">
            <a:xfrm>
              <a:off x="576" y="4992"/>
              <a:ext cx="0"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6" name="Line 28">
              <a:extLst>
                <a:ext uri="{FF2B5EF4-FFF2-40B4-BE49-F238E27FC236}">
                  <a16:creationId xmlns:a16="http://schemas.microsoft.com/office/drawing/2014/main" xmlns="" id="{B321CA54-7031-4BB6-AD02-C999555037B2}"/>
                </a:ext>
              </a:extLst>
            </p:cNvPr>
            <p:cNvSpPr>
              <a:spLocks noChangeShapeType="1"/>
            </p:cNvSpPr>
            <p:nvPr/>
          </p:nvSpPr>
          <p:spPr bwMode="auto">
            <a:xfrm flipH="1">
              <a:off x="624" y="4512"/>
              <a:ext cx="576" cy="3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7" name="Line 29">
              <a:extLst>
                <a:ext uri="{FF2B5EF4-FFF2-40B4-BE49-F238E27FC236}">
                  <a16:creationId xmlns:a16="http://schemas.microsoft.com/office/drawing/2014/main" xmlns="" id="{F01A4602-9F45-4D91-A681-E37B6101BD91}"/>
                </a:ext>
              </a:extLst>
            </p:cNvPr>
            <p:cNvSpPr>
              <a:spLocks noChangeShapeType="1"/>
            </p:cNvSpPr>
            <p:nvPr/>
          </p:nvSpPr>
          <p:spPr bwMode="auto">
            <a:xfrm>
              <a:off x="1344" y="4512"/>
              <a:ext cx="192" cy="3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8" name="Line 30">
              <a:extLst>
                <a:ext uri="{FF2B5EF4-FFF2-40B4-BE49-F238E27FC236}">
                  <a16:creationId xmlns:a16="http://schemas.microsoft.com/office/drawing/2014/main" xmlns="" id="{2DB39A36-E75D-48EA-8A6C-3E93258376D4}"/>
                </a:ext>
              </a:extLst>
            </p:cNvPr>
            <p:cNvSpPr>
              <a:spLocks noChangeShapeType="1"/>
            </p:cNvSpPr>
            <p:nvPr/>
          </p:nvSpPr>
          <p:spPr bwMode="auto">
            <a:xfrm flipH="1">
              <a:off x="1488" y="4992"/>
              <a:ext cx="96"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9" name="Line 31">
              <a:extLst>
                <a:ext uri="{FF2B5EF4-FFF2-40B4-BE49-F238E27FC236}">
                  <a16:creationId xmlns:a16="http://schemas.microsoft.com/office/drawing/2014/main" xmlns="" id="{CCBE7BFE-DA93-404B-8A8F-CA78AFE7DD07}"/>
                </a:ext>
              </a:extLst>
            </p:cNvPr>
            <p:cNvSpPr>
              <a:spLocks noChangeShapeType="1"/>
            </p:cNvSpPr>
            <p:nvPr/>
          </p:nvSpPr>
          <p:spPr bwMode="auto">
            <a:xfrm flipH="1">
              <a:off x="2592" y="4512"/>
              <a:ext cx="96"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0" name="Line 32">
              <a:extLst>
                <a:ext uri="{FF2B5EF4-FFF2-40B4-BE49-F238E27FC236}">
                  <a16:creationId xmlns:a16="http://schemas.microsoft.com/office/drawing/2014/main" xmlns="" id="{231F9246-C5A4-46BD-BC2F-ADE9CDBE1C79}"/>
                </a:ext>
              </a:extLst>
            </p:cNvPr>
            <p:cNvSpPr>
              <a:spLocks noChangeShapeType="1"/>
            </p:cNvSpPr>
            <p:nvPr/>
          </p:nvSpPr>
          <p:spPr bwMode="auto">
            <a:xfrm flipH="1">
              <a:off x="1968" y="4128"/>
              <a:ext cx="144"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1" name="Line 33">
              <a:extLst>
                <a:ext uri="{FF2B5EF4-FFF2-40B4-BE49-F238E27FC236}">
                  <a16:creationId xmlns:a16="http://schemas.microsoft.com/office/drawing/2014/main" xmlns="" id="{9C41AB46-AF52-4EFA-BB6C-93F9A13B34C8}"/>
                </a:ext>
              </a:extLst>
            </p:cNvPr>
            <p:cNvSpPr>
              <a:spLocks noChangeShapeType="1"/>
            </p:cNvSpPr>
            <p:nvPr/>
          </p:nvSpPr>
          <p:spPr bwMode="auto">
            <a:xfrm>
              <a:off x="2256" y="4128"/>
              <a:ext cx="384"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2" name="Line 34">
              <a:extLst>
                <a:ext uri="{FF2B5EF4-FFF2-40B4-BE49-F238E27FC236}">
                  <a16:creationId xmlns:a16="http://schemas.microsoft.com/office/drawing/2014/main" xmlns="" id="{80EBCFE1-569B-4D2E-98E3-875F6BAE8A86}"/>
                </a:ext>
              </a:extLst>
            </p:cNvPr>
            <p:cNvSpPr>
              <a:spLocks noChangeShapeType="1"/>
            </p:cNvSpPr>
            <p:nvPr/>
          </p:nvSpPr>
          <p:spPr bwMode="auto">
            <a:xfrm flipH="1">
              <a:off x="1392" y="4080"/>
              <a:ext cx="624"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3" name="Line 35">
              <a:extLst>
                <a:ext uri="{FF2B5EF4-FFF2-40B4-BE49-F238E27FC236}">
                  <a16:creationId xmlns:a16="http://schemas.microsoft.com/office/drawing/2014/main" xmlns="" id="{C74EDC2C-8BE9-44D3-B8E1-33842B3CC7F4}"/>
                </a:ext>
              </a:extLst>
            </p:cNvPr>
            <p:cNvSpPr>
              <a:spLocks noChangeShapeType="1"/>
            </p:cNvSpPr>
            <p:nvPr/>
          </p:nvSpPr>
          <p:spPr bwMode="auto">
            <a:xfrm>
              <a:off x="1728" y="4992"/>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4" name="Line 36">
              <a:extLst>
                <a:ext uri="{FF2B5EF4-FFF2-40B4-BE49-F238E27FC236}">
                  <a16:creationId xmlns:a16="http://schemas.microsoft.com/office/drawing/2014/main" xmlns="" id="{63C710D6-0569-4D2A-A0CE-1BF902CF43FC}"/>
                </a:ext>
              </a:extLst>
            </p:cNvPr>
            <p:cNvSpPr>
              <a:spLocks noChangeShapeType="1"/>
            </p:cNvSpPr>
            <p:nvPr/>
          </p:nvSpPr>
          <p:spPr bwMode="auto">
            <a:xfrm>
              <a:off x="720" y="5328"/>
              <a:ext cx="96"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5" name="Line 37">
              <a:extLst>
                <a:ext uri="{FF2B5EF4-FFF2-40B4-BE49-F238E27FC236}">
                  <a16:creationId xmlns:a16="http://schemas.microsoft.com/office/drawing/2014/main" xmlns="" id="{CB35DE90-2B73-4820-84F3-815B2958E691}"/>
                </a:ext>
              </a:extLst>
            </p:cNvPr>
            <p:cNvSpPr>
              <a:spLocks noChangeShapeType="1"/>
            </p:cNvSpPr>
            <p:nvPr/>
          </p:nvSpPr>
          <p:spPr bwMode="auto">
            <a:xfrm>
              <a:off x="1440" y="4464"/>
              <a:ext cx="192" cy="144"/>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6" name="Line 38">
              <a:extLst>
                <a:ext uri="{FF2B5EF4-FFF2-40B4-BE49-F238E27FC236}">
                  <a16:creationId xmlns:a16="http://schemas.microsoft.com/office/drawing/2014/main" xmlns="" id="{1C803487-BBB9-43F0-863D-4020AA0BF1FE}"/>
                </a:ext>
              </a:extLst>
            </p:cNvPr>
            <p:cNvSpPr>
              <a:spLocks noChangeShapeType="1"/>
            </p:cNvSpPr>
            <p:nvPr/>
          </p:nvSpPr>
          <p:spPr bwMode="auto">
            <a:xfrm>
              <a:off x="2832" y="4512"/>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7" name="Line 39">
              <a:extLst>
                <a:ext uri="{FF2B5EF4-FFF2-40B4-BE49-F238E27FC236}">
                  <a16:creationId xmlns:a16="http://schemas.microsoft.com/office/drawing/2014/main" xmlns="" id="{D331B7F6-B3F5-440D-8458-C2E693E020A2}"/>
                </a:ext>
              </a:extLst>
            </p:cNvPr>
            <p:cNvSpPr>
              <a:spLocks noChangeShapeType="1"/>
            </p:cNvSpPr>
            <p:nvPr/>
          </p:nvSpPr>
          <p:spPr bwMode="auto">
            <a:xfrm>
              <a:off x="2352" y="4080"/>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grpSp>
      <p:sp>
        <p:nvSpPr>
          <p:cNvPr id="48" name="Text Box 72">
            <a:extLst>
              <a:ext uri="{FF2B5EF4-FFF2-40B4-BE49-F238E27FC236}">
                <a16:creationId xmlns:a16="http://schemas.microsoft.com/office/drawing/2014/main" xmlns="" id="{9F374115-B2FB-4151-A13C-FB7EAECB900B}"/>
              </a:ext>
            </a:extLst>
          </p:cNvPr>
          <p:cNvSpPr txBox="1">
            <a:spLocks noChangeArrowheads="1"/>
          </p:cNvSpPr>
          <p:nvPr/>
        </p:nvSpPr>
        <p:spPr bwMode="auto">
          <a:xfrm>
            <a:off x="5368008" y="1219201"/>
            <a:ext cx="3691597" cy="1938992"/>
          </a:xfrm>
          <a:prstGeom prst="rect">
            <a:avLst/>
          </a:prstGeom>
          <a:solidFill>
            <a:srgbClr val="009999"/>
          </a:solidFill>
          <a:ln w="12700">
            <a:solidFill>
              <a:srgbClr val="009999"/>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FFFF66"/>
                </a:solidFill>
              </a:rPr>
              <a:t>A translation scheme is like a syntax-directed definition except the order of evaluation of the semantic rules is explicitly shown.</a:t>
            </a:r>
          </a:p>
        </p:txBody>
      </p:sp>
    </p:spTree>
    <p:extLst>
      <p:ext uri="{BB962C8B-B14F-4D97-AF65-F5344CB8AC3E}">
        <p14:creationId xmlns:p14="http://schemas.microsoft.com/office/powerpoint/2010/main" xmlns="" val="330999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Class Exercises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6245236" cy="1200329"/>
          </a:xfrm>
          <a:prstGeom prst="rect">
            <a:avLst/>
          </a:prstGeom>
          <a:noFill/>
        </p:spPr>
        <p:txBody>
          <a:bodyPr wrap="none" rtlCol="0">
            <a:spAutoFit/>
          </a:bodyPr>
          <a:lstStyle/>
          <a:p>
            <a:pPr marL="342900" indent="-342900">
              <a:buFont typeface="+mj-lt"/>
              <a:buAutoNum type="arabicPeriod"/>
            </a:pPr>
            <a:r>
              <a:rPr lang="en-US" dirty="0"/>
              <a:t>Show the annotated parse tree for the following expressions.</a:t>
            </a:r>
          </a:p>
          <a:p>
            <a:pPr marL="857250" lvl="1" indent="-400050">
              <a:buFont typeface="+mj-lt"/>
              <a:buAutoNum type="romanUcPeriod"/>
            </a:pPr>
            <a:r>
              <a:rPr lang="en-US" dirty="0"/>
              <a:t>2*3+4</a:t>
            </a:r>
          </a:p>
          <a:p>
            <a:pPr marL="857250" lvl="1" indent="-400050">
              <a:buFont typeface="+mj-lt"/>
              <a:buAutoNum type="romanUcPeriod"/>
            </a:pPr>
            <a:r>
              <a:rPr lang="en-US" dirty="0"/>
              <a:t>2+3-4/5 </a:t>
            </a:r>
            <a:endParaRPr lang="x-none" dirty="0"/>
          </a:p>
          <a:p>
            <a:endParaRPr lang="x-none" dirty="0"/>
          </a:p>
        </p:txBody>
      </p:sp>
    </p:spTree>
    <p:extLst>
      <p:ext uri="{BB962C8B-B14F-4D97-AF65-F5344CB8AC3E}">
        <p14:creationId xmlns:p14="http://schemas.microsoft.com/office/powerpoint/2010/main" xmlns="" val="192338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7151958" cy="1477328"/>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x-none" dirty="0"/>
          </a:p>
          <a:p>
            <a:endParaRPr lang="en-US" dirty="0"/>
          </a:p>
          <a:p>
            <a:endParaRPr lang="x-none" dirty="0"/>
          </a:p>
          <a:p>
            <a:endParaRPr lang="x-none" dirty="0"/>
          </a:p>
        </p:txBody>
      </p:sp>
    </p:spTree>
    <p:extLst>
      <p:ext uri="{BB962C8B-B14F-4D97-AF65-F5344CB8AC3E}">
        <p14:creationId xmlns:p14="http://schemas.microsoft.com/office/powerpoint/2010/main" xmlns="" val="2023993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x-none" dirty="0"/>
          </a:p>
        </p:txBody>
      </p:sp>
      <p:sp>
        <p:nvSpPr>
          <p:cNvPr id="2" name="Rectangle 1">
            <a:extLst>
              <a:ext uri="{FF2B5EF4-FFF2-40B4-BE49-F238E27FC236}">
                <a16:creationId xmlns:a16="http://schemas.microsoft.com/office/drawing/2014/main" xmlns=""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x-none" dirty="0"/>
          </a:p>
        </p:txBody>
      </p:sp>
    </p:spTree>
    <p:extLst>
      <p:ext uri="{BB962C8B-B14F-4D97-AF65-F5344CB8AC3E}">
        <p14:creationId xmlns:p14="http://schemas.microsoft.com/office/powerpoint/2010/main" xmlns=""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Syntax Directed Translation</a:t>
            </a:r>
          </a:p>
          <a:p>
            <a:pPr marL="342900" indent="-342900">
              <a:buAutoNum type="arabicPeriod"/>
            </a:pPr>
            <a:r>
              <a:rPr lang="en-US" sz="2400" dirty="0">
                <a:solidFill>
                  <a:schemeClr val="tx1"/>
                </a:solidFill>
              </a:rPr>
              <a:t>Syntax Directed Definition</a:t>
            </a:r>
          </a:p>
          <a:p>
            <a:pPr marL="342900" indent="-342900">
              <a:buAutoNum type="arabicPeriod"/>
            </a:pPr>
            <a:r>
              <a:rPr lang="en-US" sz="2400" dirty="0">
                <a:solidFill>
                  <a:schemeClr val="tx1"/>
                </a:solidFill>
              </a:rPr>
              <a:t>Synthesized Attribute</a:t>
            </a:r>
          </a:p>
          <a:p>
            <a:pPr marL="342900" indent="-342900">
              <a:buAutoNum type="arabicPeriod"/>
            </a:pPr>
            <a:r>
              <a:rPr lang="en-US" sz="2400" dirty="0">
                <a:solidFill>
                  <a:schemeClr val="tx1"/>
                </a:solidFill>
              </a:rPr>
              <a:t>Inherited Attribute</a:t>
            </a:r>
          </a:p>
          <a:p>
            <a:pPr marL="342900" indent="-342900">
              <a:buAutoNum type="arabicPeriod"/>
            </a:pPr>
            <a:r>
              <a:rPr lang="en-US" sz="2400" dirty="0">
                <a:solidFill>
                  <a:schemeClr val="tx1"/>
                </a:solidFill>
              </a:rPr>
              <a:t>Syntax Directed Translation Scheme</a:t>
            </a:r>
          </a:p>
          <a:p>
            <a:pPr marL="342900" indent="-342900">
              <a:buAutoNum type="arabicPeriod"/>
            </a:pPr>
            <a:r>
              <a:rPr lang="en-US" sz="2400" dirty="0">
                <a:solidFill>
                  <a:schemeClr val="tx1"/>
                </a:solidFill>
              </a:rPr>
              <a:t>Class Exercises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783772" y="2435897"/>
            <a:ext cx="7561557" cy="2708434"/>
          </a:xfrm>
          <a:prstGeom prst="rect">
            <a:avLst/>
          </a:prstGeom>
          <a:noFill/>
        </p:spPr>
        <p:txBody>
          <a:bodyPr wrap="square" rtlCol="0">
            <a:spAutoFit/>
          </a:bodyPr>
          <a:lstStyle/>
          <a:p>
            <a:pPr algn="just"/>
            <a:r>
              <a:rPr lang="en-US" sz="2000" b="1" dirty="0"/>
              <a:t>Objectives:</a:t>
            </a:r>
          </a:p>
          <a:p>
            <a:pPr marL="800100" lvl="1" indent="-342900" algn="just">
              <a:buFont typeface="Wingdings" panose="05000000000000000000" pitchFamily="2" charset="2"/>
              <a:buChar char="Ø"/>
            </a:pPr>
            <a:r>
              <a:rPr lang="en-US" dirty="0"/>
              <a:t>Understand the Semantics of the language.</a:t>
            </a:r>
          </a:p>
          <a:p>
            <a:pPr marL="800100" lvl="1" indent="-342900" algn="just">
              <a:buFont typeface="Wingdings" panose="05000000000000000000" pitchFamily="2" charset="2"/>
              <a:buChar char="Ø"/>
            </a:pPr>
            <a:r>
              <a:rPr lang="en-US" dirty="0"/>
              <a:t>Understand the evaluation process of input by the compiler.</a:t>
            </a:r>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endParaRPr lang="en-US" sz="2000" b="1" dirty="0"/>
          </a:p>
          <a:p>
            <a:pPr algn="just"/>
            <a:r>
              <a:rPr lang="en-US" sz="2000" b="1" dirty="0"/>
              <a:t>Outcomes: </a:t>
            </a:r>
            <a:endParaRPr lang="en-US" b="1" dirty="0"/>
          </a:p>
          <a:p>
            <a:pPr marL="800100" lvl="1" indent="-342900" algn="just">
              <a:buFont typeface="Wingdings" panose="05000000000000000000" pitchFamily="2" charset="2"/>
              <a:buChar char="Ø"/>
            </a:pPr>
            <a:r>
              <a:rPr lang="en-US" dirty="0"/>
              <a:t>Students should be able to understand the annotated parse tree</a:t>
            </a:r>
            <a:r>
              <a:rPr lang="en-US" sz="2000" dirty="0"/>
              <a:t>.</a:t>
            </a:r>
          </a:p>
          <a:p>
            <a:pPr marL="800100" lvl="1" indent="-342900" algn="just">
              <a:buFont typeface="Wingdings" panose="05000000000000000000" pitchFamily="2" charset="2"/>
              <a:buChar char="Ø"/>
            </a:pPr>
            <a:r>
              <a:rPr lang="en-US" dirty="0"/>
              <a:t>Students will analyze how to construct the input from infix to postfix by the compiler</a:t>
            </a:r>
            <a:r>
              <a:rPr lang="en-US" sz="1600" dirty="0"/>
              <a:t>.</a:t>
            </a:r>
            <a:endParaRPr lang="x-none" sz="1600" dirty="0"/>
          </a:p>
        </p:txBody>
      </p:sp>
    </p:spTree>
    <p:extLst>
      <p:ext uri="{BB962C8B-B14F-4D97-AF65-F5344CB8AC3E}">
        <p14:creationId xmlns:p14="http://schemas.microsoft.com/office/powerpoint/2010/main" xmlns=""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783772" y="2435897"/>
            <a:ext cx="7561557" cy="3416320"/>
          </a:xfrm>
          <a:prstGeom prst="rect">
            <a:avLst/>
          </a:prstGeom>
          <a:noFill/>
        </p:spPr>
        <p:txBody>
          <a:bodyPr wrap="square" rtlCol="0">
            <a:spAutoFit/>
          </a:bodyPr>
          <a:lstStyle/>
          <a:p>
            <a:pPr algn="just"/>
            <a:r>
              <a:rPr lang="en-US" dirty="0"/>
              <a:t>Syntax-directed translation is done by attaching rules or program fragments to</a:t>
            </a:r>
          </a:p>
          <a:p>
            <a:pPr algn="just"/>
            <a:r>
              <a:rPr lang="en-US" dirty="0"/>
              <a:t>productions in a grammar. For example, consider an expression </a:t>
            </a:r>
            <a:r>
              <a:rPr lang="en-US" i="1" dirty="0"/>
              <a:t>expr </a:t>
            </a:r>
            <a:r>
              <a:rPr lang="en-US" dirty="0"/>
              <a:t>generated</a:t>
            </a:r>
          </a:p>
          <a:p>
            <a:pPr algn="just"/>
            <a:r>
              <a:rPr lang="en-US" dirty="0"/>
              <a:t>by the production</a:t>
            </a:r>
          </a:p>
          <a:p>
            <a:pPr algn="ctr"/>
            <a:r>
              <a:rPr lang="en-US" b="1" i="1" dirty="0"/>
              <a:t>expr -» expr + term</a:t>
            </a:r>
          </a:p>
          <a:p>
            <a:pPr algn="ctr"/>
            <a:endParaRPr lang="en-US" i="1" dirty="0"/>
          </a:p>
          <a:p>
            <a:pPr algn="just"/>
            <a:r>
              <a:rPr lang="en-US" dirty="0"/>
              <a:t>Here, </a:t>
            </a:r>
            <a:r>
              <a:rPr lang="en-US" i="1" dirty="0"/>
              <a:t>expr </a:t>
            </a:r>
            <a:r>
              <a:rPr lang="en-US" dirty="0"/>
              <a:t>is the sum of the two subexpressions </a:t>
            </a:r>
            <a:r>
              <a:rPr lang="en-US" i="1" dirty="0"/>
              <a:t>expr </a:t>
            </a:r>
            <a:r>
              <a:rPr lang="en-US" dirty="0"/>
              <a:t>and </a:t>
            </a:r>
            <a:r>
              <a:rPr lang="en-US" i="1" dirty="0"/>
              <a:t>term. </a:t>
            </a:r>
            <a:r>
              <a:rPr lang="en-US" dirty="0"/>
              <a:t>(The subscript</a:t>
            </a:r>
          </a:p>
          <a:p>
            <a:pPr algn="just"/>
            <a:r>
              <a:rPr lang="en-US" dirty="0"/>
              <a:t>in </a:t>
            </a:r>
            <a:r>
              <a:rPr lang="en-US" i="1" dirty="0"/>
              <a:t>expr </a:t>
            </a:r>
            <a:r>
              <a:rPr lang="en-US" dirty="0"/>
              <a:t>is used only to distinguish the instance of </a:t>
            </a:r>
            <a:r>
              <a:rPr lang="en-US" i="1" dirty="0"/>
              <a:t>expr </a:t>
            </a:r>
            <a:r>
              <a:rPr lang="en-US" dirty="0"/>
              <a:t>in the production body</a:t>
            </a:r>
          </a:p>
          <a:p>
            <a:pPr algn="just"/>
            <a:r>
              <a:rPr lang="en-US" dirty="0"/>
              <a:t>from the head of the production). We can translate </a:t>
            </a:r>
            <a:r>
              <a:rPr lang="en-US" i="1" dirty="0"/>
              <a:t>expr </a:t>
            </a:r>
            <a:r>
              <a:rPr lang="en-US" dirty="0"/>
              <a:t>by exploiting its</a:t>
            </a:r>
          </a:p>
          <a:p>
            <a:pPr algn="just"/>
            <a:r>
              <a:rPr lang="en-US" dirty="0"/>
              <a:t>structure, as in the following pseudo-code:</a:t>
            </a:r>
          </a:p>
          <a:p>
            <a:pPr algn="ctr"/>
            <a:r>
              <a:rPr lang="en-US" dirty="0"/>
              <a:t>translate </a:t>
            </a:r>
            <a:r>
              <a:rPr lang="en-US" i="1" dirty="0"/>
              <a:t>expr;</a:t>
            </a:r>
          </a:p>
          <a:p>
            <a:pPr algn="ctr"/>
            <a:r>
              <a:rPr lang="en-US" dirty="0"/>
              <a:t>translate </a:t>
            </a:r>
            <a:r>
              <a:rPr lang="en-US" i="1" dirty="0"/>
              <a:t>term;</a:t>
            </a:r>
          </a:p>
          <a:p>
            <a:pPr algn="ctr"/>
            <a:r>
              <a:rPr lang="en-US" dirty="0"/>
              <a:t>handle +;</a:t>
            </a:r>
            <a:endParaRPr lang="x-none" dirty="0"/>
          </a:p>
        </p:txBody>
      </p:sp>
    </p:spTree>
    <p:extLst>
      <p:ext uri="{BB962C8B-B14F-4D97-AF65-F5344CB8AC3E}">
        <p14:creationId xmlns:p14="http://schemas.microsoft.com/office/powerpoint/2010/main" xmlns="" val="60567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783772" y="2435897"/>
            <a:ext cx="7561557" cy="2031325"/>
          </a:xfrm>
          <a:prstGeom prst="rect">
            <a:avLst/>
          </a:prstGeom>
          <a:noFill/>
        </p:spPr>
        <p:txBody>
          <a:bodyPr wrap="square" rtlCol="0">
            <a:spAutoFit/>
          </a:bodyPr>
          <a:lstStyle/>
          <a:p>
            <a:pPr algn="just"/>
            <a:r>
              <a:rPr lang="en-US" dirty="0"/>
              <a:t>There are two notations for attaching semantic rules:</a:t>
            </a:r>
          </a:p>
          <a:p>
            <a:pPr algn="just"/>
            <a:endParaRPr lang="en-US" dirty="0"/>
          </a:p>
          <a:p>
            <a:pPr algn="just"/>
            <a:endParaRPr lang="en-US" dirty="0"/>
          </a:p>
          <a:p>
            <a:pPr marL="285750" indent="-285750" algn="just">
              <a:buFont typeface="Wingdings" panose="05000000000000000000" pitchFamily="2" charset="2"/>
              <a:buChar char="Ø"/>
            </a:pPr>
            <a:r>
              <a:rPr lang="en-US" dirty="0"/>
              <a:t>Syntax Directed Definitions </a:t>
            </a:r>
          </a:p>
          <a:p>
            <a:pPr marL="285750" indent="-285750" algn="just">
              <a:buFont typeface="Wingdings" panose="05000000000000000000" pitchFamily="2" charset="2"/>
              <a:buChar char="Ø"/>
            </a:pPr>
            <a:r>
              <a:rPr lang="en-US" dirty="0"/>
              <a:t>Syntax Directed Translation Schemes</a:t>
            </a:r>
          </a:p>
          <a:p>
            <a:pPr algn="just"/>
            <a:endParaRPr lang="en-US" dirty="0"/>
          </a:p>
          <a:p>
            <a:pPr algn="just"/>
            <a:endParaRPr lang="x-none" dirty="0"/>
          </a:p>
        </p:txBody>
      </p:sp>
    </p:spTree>
    <p:extLst>
      <p:ext uri="{BB962C8B-B14F-4D97-AF65-F5344CB8AC3E}">
        <p14:creationId xmlns:p14="http://schemas.microsoft.com/office/powerpoint/2010/main" xmlns="" val="390317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3693319"/>
          </a:xfrm>
          <a:prstGeom prst="rect">
            <a:avLst/>
          </a:prstGeom>
          <a:noFill/>
        </p:spPr>
        <p:txBody>
          <a:bodyPr wrap="square" rtlCol="0">
            <a:spAutoFit/>
          </a:bodyPr>
          <a:lstStyle/>
          <a:p>
            <a:pPr algn="just"/>
            <a:r>
              <a:rPr lang="en-US" b="1" dirty="0"/>
              <a:t>Syntax Directed Definitions </a:t>
            </a:r>
            <a:r>
              <a:rPr lang="en-US" dirty="0"/>
              <a:t>are a generalization of context-free grammars in which:</a:t>
            </a:r>
          </a:p>
          <a:p>
            <a:pPr algn="just"/>
            <a:endParaRPr lang="en-US" dirty="0"/>
          </a:p>
          <a:p>
            <a:pPr marL="742950" lvl="1" indent="-285750">
              <a:buFont typeface="Wingdings" panose="05000000000000000000" pitchFamily="2" charset="2"/>
              <a:buChar char="Ø"/>
            </a:pPr>
            <a:r>
              <a:rPr lang="en-US" dirty="0"/>
              <a:t>Grammar symbols have an associated set of </a:t>
            </a:r>
            <a:r>
              <a:rPr lang="en-US" b="1" dirty="0"/>
              <a:t>Attributes</a:t>
            </a:r>
            <a:r>
              <a:rPr lang="en-US" dirty="0"/>
              <a:t>;</a:t>
            </a:r>
          </a:p>
          <a:p>
            <a:pPr lvl="1"/>
            <a:endParaRPr lang="en-US" dirty="0"/>
          </a:p>
          <a:p>
            <a:pPr marL="742950" lvl="1" indent="-285750">
              <a:buFont typeface="Wingdings" panose="05000000000000000000" pitchFamily="2" charset="2"/>
              <a:buChar char="Ø"/>
            </a:pPr>
            <a:r>
              <a:rPr lang="en-US" dirty="0"/>
              <a:t>Productions are associated with </a:t>
            </a:r>
            <a:r>
              <a:rPr lang="en-US" b="1" dirty="0"/>
              <a:t>Semantic Rules </a:t>
            </a:r>
            <a:r>
              <a:rPr lang="en-US" dirty="0"/>
              <a:t>for computing the</a:t>
            </a:r>
          </a:p>
          <a:p>
            <a:r>
              <a:rPr lang="en-US" dirty="0"/>
              <a:t>               values of attributes.</a:t>
            </a:r>
          </a:p>
          <a:p>
            <a:endParaRPr lang="en-US" dirty="0"/>
          </a:p>
          <a:p>
            <a:endParaRPr lang="en-US" dirty="0"/>
          </a:p>
          <a:p>
            <a:endParaRPr lang="en-US" dirty="0"/>
          </a:p>
          <a:p>
            <a:pPr algn="just"/>
            <a:r>
              <a:rPr lang="en-US" b="1" dirty="0"/>
              <a:t>Important Note: </a:t>
            </a:r>
            <a:r>
              <a:rPr lang="en-US" dirty="0"/>
              <a:t>Such formalism generates </a:t>
            </a:r>
            <a:r>
              <a:rPr lang="en-US" b="1" dirty="0"/>
              <a:t>Annotated Parse Tree </a:t>
            </a:r>
            <a:r>
              <a:rPr lang="en-US" dirty="0"/>
              <a:t>where each node of the tree is a record with a field for each attribute(  </a:t>
            </a:r>
            <a:r>
              <a:rPr lang="en-US" dirty="0" err="1"/>
              <a:t>e.g</a:t>
            </a:r>
            <a:r>
              <a:rPr lang="en-US" dirty="0"/>
              <a:t>   </a:t>
            </a:r>
            <a:r>
              <a:rPr lang="en-US" b="1" dirty="0"/>
              <a:t>expr.t </a:t>
            </a:r>
            <a:r>
              <a:rPr lang="en-US" dirty="0"/>
              <a:t>indicates the attribute</a:t>
            </a:r>
            <a:r>
              <a:rPr lang="en-US" b="1" dirty="0"/>
              <a:t> t  </a:t>
            </a:r>
            <a:r>
              <a:rPr lang="en-US" dirty="0"/>
              <a:t>of the grammar symbol </a:t>
            </a:r>
            <a:r>
              <a:rPr lang="en-US" b="1" dirty="0"/>
              <a:t>expr)                                                                                                 </a:t>
            </a:r>
            <a:endParaRPr lang="x-none" b="1" dirty="0"/>
          </a:p>
        </p:txBody>
      </p:sp>
    </p:spTree>
    <p:extLst>
      <p:ext uri="{BB962C8B-B14F-4D97-AF65-F5344CB8AC3E}">
        <p14:creationId xmlns:p14="http://schemas.microsoft.com/office/powerpoint/2010/main" xmlns="" val="28951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4524315"/>
          </a:xfrm>
          <a:prstGeom prst="rect">
            <a:avLst/>
          </a:prstGeom>
          <a:noFill/>
        </p:spPr>
        <p:txBody>
          <a:bodyPr wrap="square" rtlCol="0">
            <a:spAutoFit/>
          </a:bodyPr>
          <a:lstStyle/>
          <a:p>
            <a:endParaRPr lang="en-US" dirty="0"/>
          </a:p>
          <a:p>
            <a:pPr algn="just"/>
            <a:r>
              <a:rPr lang="en-US" dirty="0"/>
              <a:t>Here Semantic Rule is applied for one production of a context free grammar.</a:t>
            </a:r>
          </a:p>
          <a:p>
            <a:pPr algn="just"/>
            <a:endParaRPr lang="en-US" dirty="0"/>
          </a:p>
          <a:p>
            <a:endParaRPr lang="en-US" dirty="0"/>
          </a:p>
          <a:p>
            <a:pPr algn="just"/>
            <a:endParaRPr lang="en-US" dirty="0"/>
          </a:p>
          <a:p>
            <a:pPr algn="just"/>
            <a:endParaRPr lang="en-US" dirty="0"/>
          </a:p>
          <a:p>
            <a:pPr algn="just"/>
            <a:endParaRPr lang="en-US" dirty="0"/>
          </a:p>
          <a:p>
            <a:pPr algn="just"/>
            <a:endParaRPr lang="en-US" dirty="0"/>
          </a:p>
          <a:p>
            <a:pPr algn="just"/>
            <a:r>
              <a:rPr lang="en-US" dirty="0"/>
              <a:t>This production derives an expression containing a plus operator. The left operand of the plus operator is given by </a:t>
            </a:r>
            <a:r>
              <a:rPr lang="en-US" i="1" dirty="0"/>
              <a:t>expr </a:t>
            </a:r>
            <a:r>
              <a:rPr lang="en-US" dirty="0"/>
              <a:t>and the right operand by </a:t>
            </a:r>
            <a:r>
              <a:rPr lang="en-US" i="1" dirty="0"/>
              <a:t>term. </a:t>
            </a:r>
            <a:r>
              <a:rPr lang="en-US" dirty="0"/>
              <a:t>The semantic rule associated with this production constructs the value of attribute expr.t by concatenating the postfix forms expr.t and term.t of the left and right operands, respectively, and then appending the plus sign. This rule is a formalization of the definition of "postfix expression“. The symbol </a:t>
            </a:r>
            <a:r>
              <a:rPr lang="en-US" b="1" dirty="0"/>
              <a:t>||</a:t>
            </a:r>
            <a:r>
              <a:rPr lang="en-US" dirty="0"/>
              <a:t> in the semantic rule is the operator for string concatenation.</a:t>
            </a:r>
          </a:p>
          <a:p>
            <a:r>
              <a:rPr lang="en-US" dirty="0"/>
              <a:t>                                                                                                               </a:t>
            </a:r>
            <a:endParaRPr lang="x-none" dirty="0"/>
          </a:p>
        </p:txBody>
      </p:sp>
      <p:sp>
        <p:nvSpPr>
          <p:cNvPr id="4" name="Text Box 1032">
            <a:extLst>
              <a:ext uri="{FF2B5EF4-FFF2-40B4-BE49-F238E27FC236}">
                <a16:creationId xmlns:a16="http://schemas.microsoft.com/office/drawing/2014/main" xmlns="" id="{47BA9C56-96B9-4A89-9CB6-38340695A23C}"/>
              </a:ext>
            </a:extLst>
          </p:cNvPr>
          <p:cNvSpPr txBox="1">
            <a:spLocks noChangeArrowheads="1"/>
          </p:cNvSpPr>
          <p:nvPr/>
        </p:nvSpPr>
        <p:spPr bwMode="auto">
          <a:xfrm>
            <a:off x="1400908" y="2608959"/>
            <a:ext cx="6934200" cy="6649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dirty="0">
                <a:latin typeface="Times New Roman" panose="02020603050405020304" pitchFamily="18" charset="0"/>
              </a:rPr>
              <a:t>Production                                    Semantic Rule</a:t>
            </a:r>
          </a:p>
          <a:p>
            <a:pPr algn="ct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p:txBody>
      </p:sp>
    </p:spTree>
    <p:extLst>
      <p:ext uri="{BB962C8B-B14F-4D97-AF65-F5344CB8AC3E}">
        <p14:creationId xmlns:p14="http://schemas.microsoft.com/office/powerpoint/2010/main" xmlns="" val="91715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4985980"/>
          </a:xfrm>
          <a:prstGeom prst="rect">
            <a:avLst/>
          </a:prstGeom>
          <a:noFill/>
        </p:spPr>
        <p:txBody>
          <a:bodyPr wrap="square" rtlCol="0">
            <a:spAutoFit/>
          </a:bodyPr>
          <a:lstStyle/>
          <a:p>
            <a:endParaRPr lang="en-US" sz="2000" b="1" dirty="0"/>
          </a:p>
          <a:p>
            <a:r>
              <a:rPr lang="en-US" sz="2000" b="1" dirty="0"/>
              <a:t>Example:  </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dirty="0"/>
              <a:t>                                                                                                             </a:t>
            </a:r>
            <a:endParaRPr lang="x-none" dirty="0"/>
          </a:p>
        </p:txBody>
      </p:sp>
      <p:grpSp>
        <p:nvGrpSpPr>
          <p:cNvPr id="5" name="Group 1038">
            <a:extLst>
              <a:ext uri="{FF2B5EF4-FFF2-40B4-BE49-F238E27FC236}">
                <a16:creationId xmlns:a16="http://schemas.microsoft.com/office/drawing/2014/main" xmlns="" id="{0425C38D-4CB6-4C09-B2A0-33C3D998B8F1}"/>
              </a:ext>
            </a:extLst>
          </p:cNvPr>
          <p:cNvGrpSpPr>
            <a:grpSpLocks/>
          </p:cNvGrpSpPr>
          <p:nvPr/>
        </p:nvGrpSpPr>
        <p:grpSpPr bwMode="auto">
          <a:xfrm>
            <a:off x="1752600" y="2499363"/>
            <a:ext cx="6934200" cy="2606675"/>
            <a:chOff x="1152" y="1488"/>
            <a:chExt cx="3744" cy="1536"/>
          </a:xfrm>
        </p:grpSpPr>
        <p:sp>
          <p:nvSpPr>
            <p:cNvPr id="6" name="Text Box 1032">
              <a:extLst>
                <a:ext uri="{FF2B5EF4-FFF2-40B4-BE49-F238E27FC236}">
                  <a16:creationId xmlns:a16="http://schemas.microsoft.com/office/drawing/2014/main" xmlns="" id="{E6F6EF81-6C9E-44C1-9B1A-81CBC3E22B8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7" name="Line 1033">
              <a:extLst>
                <a:ext uri="{FF2B5EF4-FFF2-40B4-BE49-F238E27FC236}">
                  <a16:creationId xmlns:a16="http://schemas.microsoft.com/office/drawing/2014/main" xmlns="" id="{0F8D097F-CFE9-4619-8339-298F907EB2B0}"/>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 name="Line 1034">
              <a:extLst>
                <a:ext uri="{FF2B5EF4-FFF2-40B4-BE49-F238E27FC236}">
                  <a16:creationId xmlns:a16="http://schemas.microsoft.com/office/drawing/2014/main" xmlns="" id="{290D3507-8673-470C-8F32-207CCB415D94}"/>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Line 1035">
              <a:extLst>
                <a:ext uri="{FF2B5EF4-FFF2-40B4-BE49-F238E27FC236}">
                  <a16:creationId xmlns:a16="http://schemas.microsoft.com/office/drawing/2014/main" xmlns="" id="{B92DE751-F466-4BA2-BBD1-9ADC9C88B7FB}"/>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Line 1036">
              <a:extLst>
                <a:ext uri="{FF2B5EF4-FFF2-40B4-BE49-F238E27FC236}">
                  <a16:creationId xmlns:a16="http://schemas.microsoft.com/office/drawing/2014/main" xmlns="" id="{26173C56-1D92-408D-A015-B2877511B322}"/>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 name="Line 1037">
              <a:extLst>
                <a:ext uri="{FF2B5EF4-FFF2-40B4-BE49-F238E27FC236}">
                  <a16:creationId xmlns:a16="http://schemas.microsoft.com/office/drawing/2014/main" xmlns="" id="{3C0699EE-1A03-4135-9D39-19D0E9C2322D}"/>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xmlns="" val="389073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5078313"/>
          </a:xfrm>
          <a:prstGeom prst="rect">
            <a:avLst/>
          </a:prstGeom>
          <a:noFill/>
        </p:spPr>
        <p:txBody>
          <a:bodyPr wrap="square" rtlCol="0">
            <a:spAutoFit/>
          </a:bodyPr>
          <a:lstStyle/>
          <a:p>
            <a:pPr algn="just"/>
            <a:r>
              <a:rPr lang="en-US" dirty="0"/>
              <a:t>We applied semantic rules for each production of a context-free grammar. Now we will see how semantic rules are embedded in parse tree.</a:t>
            </a:r>
          </a:p>
          <a:p>
            <a:pPr algn="just"/>
            <a:r>
              <a:rPr lang="en-US" dirty="0"/>
              <a:t> </a:t>
            </a:r>
          </a:p>
          <a:p>
            <a:pPr algn="just"/>
            <a:endParaRPr lang="en-US" dirty="0"/>
          </a:p>
          <a:p>
            <a:pPr algn="ctr"/>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                         </a:t>
            </a:r>
          </a:p>
          <a:p>
            <a:pPr algn="ctr"/>
            <a:r>
              <a:rPr lang="en-US" dirty="0"/>
              <a:t>Fig: Annotated Parse Tree                                                       </a:t>
            </a:r>
            <a:endParaRPr lang="x-none" dirty="0"/>
          </a:p>
        </p:txBody>
      </p:sp>
      <p:grpSp>
        <p:nvGrpSpPr>
          <p:cNvPr id="5" name="Group 3">
            <a:extLst>
              <a:ext uri="{FF2B5EF4-FFF2-40B4-BE49-F238E27FC236}">
                <a16:creationId xmlns:a16="http://schemas.microsoft.com/office/drawing/2014/main" xmlns="" id="{353AD5B5-52AB-4651-8FD8-BC9115437A74}"/>
              </a:ext>
            </a:extLst>
          </p:cNvPr>
          <p:cNvGrpSpPr>
            <a:grpSpLocks/>
          </p:cNvGrpSpPr>
          <p:nvPr/>
        </p:nvGrpSpPr>
        <p:grpSpPr bwMode="auto">
          <a:xfrm>
            <a:off x="2384473" y="2589620"/>
            <a:ext cx="5181600" cy="3292476"/>
            <a:chOff x="576" y="768"/>
            <a:chExt cx="3264" cy="2074"/>
          </a:xfrm>
        </p:grpSpPr>
        <p:sp>
          <p:nvSpPr>
            <p:cNvPr id="6" name="Text Box 4">
              <a:extLst>
                <a:ext uri="{FF2B5EF4-FFF2-40B4-BE49-F238E27FC236}">
                  <a16:creationId xmlns:a16="http://schemas.microsoft.com/office/drawing/2014/main" xmlns="" id="{10C8707F-411E-4D8F-B3CB-2D53F822CF7B}"/>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a:t>
              </a:r>
              <a:endParaRPr lang="en-US" altLang="en-US" b="1" i="1">
                <a:latin typeface="Times New Roman" panose="02020603050405020304" pitchFamily="18" charset="0"/>
              </a:endParaRPr>
            </a:p>
          </p:txBody>
        </p:sp>
        <p:sp>
          <p:nvSpPr>
            <p:cNvPr id="7" name="Text Box 5">
              <a:extLst>
                <a:ext uri="{FF2B5EF4-FFF2-40B4-BE49-F238E27FC236}">
                  <a16:creationId xmlns:a16="http://schemas.microsoft.com/office/drawing/2014/main" xmlns="" id="{A089FACD-3231-4E50-BD34-4D922C3E843E}"/>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8" name="Text Box 6">
              <a:extLst>
                <a:ext uri="{FF2B5EF4-FFF2-40B4-BE49-F238E27FC236}">
                  <a16:creationId xmlns:a16="http://schemas.microsoft.com/office/drawing/2014/main" xmlns="" id="{DF6FF6EF-C54E-4246-9A16-EAA295829A8A}"/>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95-2+</a:t>
              </a:r>
              <a:endParaRPr lang="en-US" altLang="en-US" b="1" i="1">
                <a:latin typeface="Times New Roman" panose="02020603050405020304" pitchFamily="18" charset="0"/>
              </a:endParaRPr>
            </a:p>
          </p:txBody>
        </p:sp>
        <p:sp>
          <p:nvSpPr>
            <p:cNvPr id="9" name="Text Box 7">
              <a:extLst>
                <a:ext uri="{FF2B5EF4-FFF2-40B4-BE49-F238E27FC236}">
                  <a16:creationId xmlns:a16="http://schemas.microsoft.com/office/drawing/2014/main" xmlns="" id="{4D379299-4E12-4B02-8905-03547150865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10" name="Text Box 8">
              <a:extLst>
                <a:ext uri="{FF2B5EF4-FFF2-40B4-BE49-F238E27FC236}">
                  <a16:creationId xmlns:a16="http://schemas.microsoft.com/office/drawing/2014/main" xmlns="" id="{AD571230-C9BF-40DC-ACA3-9BAA84B89238}"/>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11" name="Text Box 9">
              <a:extLst>
                <a:ext uri="{FF2B5EF4-FFF2-40B4-BE49-F238E27FC236}">
                  <a16:creationId xmlns:a16="http://schemas.microsoft.com/office/drawing/2014/main" xmlns="" id="{0DF34913-B4CE-4B6F-A690-7D6F749B98E6}"/>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12" name="Line 10">
              <a:extLst>
                <a:ext uri="{FF2B5EF4-FFF2-40B4-BE49-F238E27FC236}">
                  <a16:creationId xmlns:a16="http://schemas.microsoft.com/office/drawing/2014/main" xmlns="" id="{F3F81BEA-EC0A-4DFE-8892-6D36DB7B0921}"/>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a16="http://schemas.microsoft.com/office/drawing/2014/main" xmlns="" id="{0AA79F10-90E6-4DFA-8D72-7157D5A85783}"/>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a16="http://schemas.microsoft.com/office/drawing/2014/main" xmlns="" id="{37C7BD64-DF0C-4EEE-8775-FC7615A1B67D}"/>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 name="Line 13">
              <a:extLst>
                <a:ext uri="{FF2B5EF4-FFF2-40B4-BE49-F238E27FC236}">
                  <a16:creationId xmlns:a16="http://schemas.microsoft.com/office/drawing/2014/main" xmlns="" id="{C4284D04-A511-4225-8575-26358D8DDE80}"/>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 name="Line 14">
              <a:extLst>
                <a:ext uri="{FF2B5EF4-FFF2-40B4-BE49-F238E27FC236}">
                  <a16:creationId xmlns:a16="http://schemas.microsoft.com/office/drawing/2014/main" xmlns="" id="{D8A6E6FF-2F05-48E9-A008-3B53B5B79BF1}"/>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 name="Line 15">
              <a:extLst>
                <a:ext uri="{FF2B5EF4-FFF2-40B4-BE49-F238E27FC236}">
                  <a16:creationId xmlns:a16="http://schemas.microsoft.com/office/drawing/2014/main" xmlns="" id="{F7FA9EB7-E398-4092-B7AF-6AFF3763769F}"/>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 name="Line 16">
              <a:extLst>
                <a:ext uri="{FF2B5EF4-FFF2-40B4-BE49-F238E27FC236}">
                  <a16:creationId xmlns:a16="http://schemas.microsoft.com/office/drawing/2014/main" xmlns="" id="{7A20E47A-3617-4356-BCE2-08509968EC12}"/>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 name="Line 17">
              <a:extLst>
                <a:ext uri="{FF2B5EF4-FFF2-40B4-BE49-F238E27FC236}">
                  <a16:creationId xmlns:a16="http://schemas.microsoft.com/office/drawing/2014/main" xmlns="" id="{F5D07FA4-C4DF-41ED-A30F-76A13B2270AC}"/>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0" name="Line 18">
              <a:extLst>
                <a:ext uri="{FF2B5EF4-FFF2-40B4-BE49-F238E27FC236}">
                  <a16:creationId xmlns:a16="http://schemas.microsoft.com/office/drawing/2014/main" xmlns="" id="{5847F3F8-7BF5-4D96-8D63-7762764D1A91}"/>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 name="Line 19">
              <a:extLst>
                <a:ext uri="{FF2B5EF4-FFF2-40B4-BE49-F238E27FC236}">
                  <a16:creationId xmlns:a16="http://schemas.microsoft.com/office/drawing/2014/main" xmlns="" id="{4FCDE284-AC4D-4B6F-9706-ABF9F47E8B17}"/>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 name="Text Box 20">
              <a:extLst>
                <a:ext uri="{FF2B5EF4-FFF2-40B4-BE49-F238E27FC236}">
                  <a16:creationId xmlns:a16="http://schemas.microsoft.com/office/drawing/2014/main" xmlns="" id="{92EEA2A2-46F6-49DA-8870-0BA196413849}"/>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23" name="Text Box 21">
              <a:extLst>
                <a:ext uri="{FF2B5EF4-FFF2-40B4-BE49-F238E27FC236}">
                  <a16:creationId xmlns:a16="http://schemas.microsoft.com/office/drawing/2014/main" xmlns="" id="{C9D39843-D7B6-405E-83CB-A3AF7FA91185}"/>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4" name="Text Box 22">
              <a:extLst>
                <a:ext uri="{FF2B5EF4-FFF2-40B4-BE49-F238E27FC236}">
                  <a16:creationId xmlns:a16="http://schemas.microsoft.com/office/drawing/2014/main" xmlns="" id="{0CB6CCC9-9767-4D5F-8704-690099ABEB58}"/>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25" name="Text Box 23">
              <a:extLst>
                <a:ext uri="{FF2B5EF4-FFF2-40B4-BE49-F238E27FC236}">
                  <a16:creationId xmlns:a16="http://schemas.microsoft.com/office/drawing/2014/main" xmlns="" id="{2AD860AD-1146-4D40-AD66-9B250936903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6" name="Text Box 24">
              <a:extLst>
                <a:ext uri="{FF2B5EF4-FFF2-40B4-BE49-F238E27FC236}">
                  <a16:creationId xmlns:a16="http://schemas.microsoft.com/office/drawing/2014/main" xmlns="" id="{62BA563F-4FD1-42E8-ACCA-76077FD9647F}"/>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Tree>
    <p:extLst>
      <p:ext uri="{BB962C8B-B14F-4D97-AF65-F5344CB8AC3E}">
        <p14:creationId xmlns:p14="http://schemas.microsoft.com/office/powerpoint/2010/main" xmlns="" val="178133747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352</TotalTime>
  <Words>1047</Words>
  <Application>Microsoft Office PowerPoint</Application>
  <PresentationFormat>On-screen Show (4:3)</PresentationFormat>
  <Paragraphs>293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Spectrum</vt:lpstr>
      <vt:lpstr>Syntax Directed Translation</vt:lpstr>
      <vt:lpstr>Lecture Outline</vt:lpstr>
      <vt:lpstr>Objectives and Outcomes</vt:lpstr>
      <vt:lpstr>Syntax Directed Translation</vt:lpstr>
      <vt:lpstr>Syntax Directed Translation</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Dell</cp:lastModifiedBy>
  <cp:revision>75</cp:revision>
  <dcterms:created xsi:type="dcterms:W3CDTF">2018-12-10T17:20:29Z</dcterms:created>
  <dcterms:modified xsi:type="dcterms:W3CDTF">2021-06-16T20:50:56Z</dcterms:modified>
</cp:coreProperties>
</file>