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4"/>
  </p:notesMasterIdLst>
  <p:handoutMasterIdLst>
    <p:handoutMasterId r:id="rId25"/>
  </p:handoutMasterIdLst>
  <p:sldIdLst>
    <p:sldId id="266" r:id="rId5"/>
    <p:sldId id="458" r:id="rId6"/>
    <p:sldId id="475" r:id="rId7"/>
    <p:sldId id="494" r:id="rId8"/>
    <p:sldId id="489" r:id="rId9"/>
    <p:sldId id="488" r:id="rId10"/>
    <p:sldId id="486" r:id="rId11"/>
    <p:sldId id="487" r:id="rId12"/>
    <p:sldId id="477" r:id="rId13"/>
    <p:sldId id="493" r:id="rId14"/>
    <p:sldId id="495" r:id="rId15"/>
    <p:sldId id="496" r:id="rId16"/>
    <p:sldId id="481" r:id="rId17"/>
    <p:sldId id="490" r:id="rId18"/>
    <p:sldId id="491" r:id="rId19"/>
    <p:sldId id="492" r:id="rId20"/>
    <p:sldId id="482" r:id="rId21"/>
    <p:sldId id="484" r:id="rId22"/>
    <p:sldId id="329" r:id="rId23"/>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84" d="100"/>
          <a:sy n="84" d="100"/>
        </p:scale>
        <p:origin x="468"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5/1/2024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5/1/2024</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4</a:t>
            </a:fld>
            <a:endParaRPr lang="en-US"/>
          </a:p>
        </p:txBody>
      </p:sp>
    </p:spTree>
    <p:extLst>
      <p:ext uri="{BB962C8B-B14F-4D97-AF65-F5344CB8AC3E}">
        <p14:creationId xmlns:p14="http://schemas.microsoft.com/office/powerpoint/2010/main" val="279484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6</a:t>
            </a:fld>
            <a:endParaRPr lang="en-US"/>
          </a:p>
        </p:txBody>
      </p:sp>
    </p:spTree>
    <p:extLst>
      <p:ext uri="{BB962C8B-B14F-4D97-AF65-F5344CB8AC3E}">
        <p14:creationId xmlns:p14="http://schemas.microsoft.com/office/powerpoint/2010/main" val="221182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7</a:t>
            </a:fld>
            <a:endParaRPr lang="en-US"/>
          </a:p>
        </p:txBody>
      </p:sp>
    </p:spTree>
    <p:extLst>
      <p:ext uri="{BB962C8B-B14F-4D97-AF65-F5344CB8AC3E}">
        <p14:creationId xmlns:p14="http://schemas.microsoft.com/office/powerpoint/2010/main" val="2148653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1 May 2024</a:t>
            </a:fld>
            <a:endParaRPr lang="en-US" dirty="0"/>
          </a:p>
        </p:txBody>
      </p:sp>
      <p:sp>
        <p:nvSpPr>
          <p:cNvPr id="5" name="Footer Placeholder 4"/>
          <p:cNvSpPr>
            <a:spLocks noGrp="1"/>
          </p:cNvSpPr>
          <p:nvPr>
            <p:ph type="ftr" sz="quarter" idx="11"/>
          </p:nvPr>
        </p:nvSpPr>
        <p:spPr>
          <a:xfrm>
            <a:off x="5452110" y="7950630"/>
            <a:ext cx="5554980" cy="267212"/>
          </a:xfrm>
          <a:prstGeom prst="rect">
            <a:avLst/>
          </a:prstGeo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 y="11981"/>
            <a:ext cx="1415536" cy="1334855"/>
          </a:xfrm>
          <a:prstGeom prst="rect">
            <a:avLst/>
          </a:prstGeom>
        </p:spPr>
      </p:pic>
      <p:sp>
        <p:nvSpPr>
          <p:cNvPr id="8" name="TextBox 7"/>
          <p:cNvSpPr txBox="1"/>
          <p:nvPr userDrawn="1"/>
        </p:nvSpPr>
        <p:spPr>
          <a:xfrm>
            <a:off x="1426059" y="10898"/>
            <a:ext cx="15007121" cy="1138773"/>
          </a:xfrm>
          <a:prstGeom prst="rect">
            <a:avLst/>
          </a:prstGeom>
          <a:noFill/>
        </p:spPr>
        <p:txBody>
          <a:bodyPr wrap="square" rtlCol="0">
            <a:spAutoFit/>
          </a:bodyPr>
          <a:lstStyle/>
          <a:p>
            <a:pPr algn="l"/>
            <a:r>
              <a:rPr lang="en-US" sz="4400" b="1" dirty="0">
                <a:solidFill>
                  <a:schemeClr val="accent1">
                    <a:lumMod val="75000"/>
                  </a:schemeClr>
                </a:solidFill>
              </a:rPr>
              <a:t>AMERICAN INTERNATIONAL UNIVERSITY – BANGLADESH (AIUB)</a:t>
            </a:r>
          </a:p>
          <a:p>
            <a:pPr algn="l"/>
            <a:r>
              <a:rPr lang="en-US" sz="2400" dirty="0">
                <a:solidFill>
                  <a:srgbClr val="0070C0"/>
                </a:solidFill>
              </a:rPr>
              <a:t>Where leaders are created</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274" y="7919634"/>
            <a:ext cx="2788920" cy="309966"/>
          </a:xfrm>
          <a:prstGeom prst="rect">
            <a:avLst/>
          </a:prstGeom>
        </p:spPr>
        <p:txBody>
          <a:bodyPr/>
          <a:lstStyle>
            <a:lvl1pPr>
              <a:defRPr sz="1400">
                <a:solidFill>
                  <a:srgbClr val="0070C0"/>
                </a:solidFill>
              </a:defRPr>
            </a:lvl1pPr>
          </a:lstStyle>
          <a:p>
            <a:fld id="{CBE03706-832F-4E99-98D6-95C6393A057E}" type="datetime3">
              <a:rPr lang="en-US" smtClean="0"/>
              <a:t>1 May 2024</a:t>
            </a:fld>
            <a:endParaRPr lang="en-US"/>
          </a:p>
        </p:txBody>
      </p:sp>
      <p:sp>
        <p:nvSpPr>
          <p:cNvPr id="5"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672047" y="-16858"/>
            <a:ext cx="4804753" cy="455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0000"/>
              </a:lnSpc>
              <a:spcBef>
                <a:spcPts val="0"/>
              </a:spcBef>
              <a:spcAft>
                <a:spcPts val="0"/>
              </a:spcAft>
            </a:pPr>
            <a:r>
              <a:rPr lang="en-US" sz="2000" b="1"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rPr>
              <a:t>Microprocessor &amp; Embedded System Lab</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Date Placeholder 3"/>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1 May 2024</a:t>
            </a:fld>
            <a:endParaRPr lang="en-US"/>
          </a:p>
        </p:txBody>
      </p:sp>
      <p:sp>
        <p:nvSpPr>
          <p:cNvPr id="4"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5"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9" name="Rectangle 8"/>
          <p:cNvSpPr/>
          <p:nvPr userDrawn="1"/>
        </p:nvSpPr>
        <p:spPr>
          <a:xfrm>
            <a:off x="11693563" y="-16858"/>
            <a:ext cx="4783238"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0000"/>
              </a:lnSpc>
              <a:spcBef>
                <a:spcPts val="0"/>
              </a:spcBef>
              <a:spcAft>
                <a:spcPts val="0"/>
              </a:spcAft>
            </a:pPr>
            <a:r>
              <a:rPr lang="en-US" sz="2000" b="1"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rPr>
              <a:t>Microprocessor &amp; Embedded System Lab</a:t>
            </a:r>
          </a:p>
        </p:txBody>
      </p:sp>
    </p:spTree>
    <p:extLst>
      <p:ext uri="{BB962C8B-B14F-4D97-AF65-F5344CB8AC3E}">
        <p14:creationId xmlns:p14="http://schemas.microsoft.com/office/powerpoint/2010/main" val="3941534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3"/>
          </p:nvPr>
        </p:nvSpPr>
        <p:spPr>
          <a:xfrm>
            <a:off x="5452110" y="7950630"/>
            <a:ext cx="5554980" cy="267212"/>
          </a:xfrm>
          <a:prstGeom prst="rect">
            <a:avLst/>
          </a:prstGeom>
        </p:spPr>
        <p:txBody>
          <a:bodyPr/>
          <a:lstStyle>
            <a:lvl1pPr algn="ctr">
              <a:defRPr sz="1600">
                <a:solidFill>
                  <a:srgbClr val="0070C0"/>
                </a:solidFill>
              </a:defRPr>
            </a:lvl1pPr>
          </a:lstStyle>
          <a:p>
            <a:r>
              <a:rPr lang="en-US"/>
              <a:t>Course Teacher: Prof. Dr. Engr. Muhibul Haque Bhuyan</a:t>
            </a:r>
            <a:endParaRPr lang="en-US" dirty="0"/>
          </a:p>
        </p:txBody>
      </p:sp>
      <p:sp>
        <p:nvSpPr>
          <p:cNvPr id="8" name="Date Placeholder 3"/>
          <p:cNvSpPr>
            <a:spLocks noGrp="1"/>
          </p:cNvSpPr>
          <p:nvPr>
            <p:ph type="dt" sz="half" idx="2"/>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1 May 2024</a:t>
            </a:fld>
            <a:endParaRPr lang="en-US" dirty="0"/>
          </a:p>
        </p:txBody>
      </p:sp>
      <p:sp>
        <p:nvSpPr>
          <p:cNvPr id="9" name="Slide Number Placeholder 5"/>
          <p:cNvSpPr>
            <a:spLocks noGrp="1"/>
          </p:cNvSpPr>
          <p:nvPr>
            <p:ph type="sldNum" sz="quarter" idx="4"/>
          </p:nvPr>
        </p:nvSpPr>
        <p:spPr>
          <a:xfrm>
            <a:off x="14401799" y="7950630"/>
            <a:ext cx="2031381" cy="278970"/>
          </a:xfrm>
          <a:prstGeom prst="rect">
            <a:avLst/>
          </a:prstGeom>
        </p:spPr>
        <p:txBody>
          <a:bodyPr/>
          <a:lstStyle>
            <a:lvl1pPr algn="r">
              <a:defRPr>
                <a:solidFill>
                  <a:srgbClr val="0070C0"/>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440266" y="1695594"/>
            <a:ext cx="15893935" cy="1477099"/>
          </a:xfrm>
        </p:spPr>
        <p:txBody>
          <a:bodyPr anchor="t">
            <a:noAutofit/>
          </a:bodyPr>
          <a:lstStyle/>
          <a:p>
            <a:r>
              <a:rPr lang="en-US" sz="5400" b="1" dirty="0">
                <a:solidFill>
                  <a:srgbClr val="0070C0"/>
                </a:solidFill>
              </a:rPr>
              <a:t>Project Title :</a:t>
            </a:r>
            <a:r>
              <a:rPr lang="en-US" sz="3600" b="1" dirty="0">
                <a:solidFill>
                  <a:srgbClr val="0070C0"/>
                </a:solidFill>
              </a:rPr>
              <a:t> </a:t>
            </a:r>
            <a:r>
              <a:rPr lang="en-US" sz="4400" b="1" dirty="0">
                <a:solidFill>
                  <a:srgbClr val="0070C0"/>
                </a:solidFill>
              </a:rPr>
              <a:t>IOT Based Patient Health Monitoring on ESP32 Web Server</a:t>
            </a:r>
          </a:p>
        </p:txBody>
      </p:sp>
      <p:sp>
        <p:nvSpPr>
          <p:cNvPr id="3" name="Rectangle 8"/>
          <p:cNvSpPr>
            <a:spLocks noChangeArrowheads="1"/>
          </p:cNvSpPr>
          <p:nvPr/>
        </p:nvSpPr>
        <p:spPr bwMode="auto">
          <a:xfrm>
            <a:off x="3295593" y="3094645"/>
            <a:ext cx="8305800" cy="11344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400" b="1" dirty="0">
                <a:solidFill>
                  <a:srgbClr val="00B050"/>
                </a:solidFill>
              </a:rPr>
              <a:t>Course Teacher: Md. Shaoran Sayem</a:t>
            </a:r>
          </a:p>
          <a:p>
            <a:pPr algn="ctr" eaLnBrk="1" hangingPunct="1"/>
            <a:r>
              <a:rPr lang="en-GB" altLang="en-US" sz="2000" dirty="0">
                <a:solidFill>
                  <a:srgbClr val="00B050"/>
                </a:solidFill>
              </a:rPr>
              <a:t>Lecturer</a:t>
            </a:r>
          </a:p>
          <a:p>
            <a:pPr algn="ctr" eaLnBrk="1" hangingPunct="1"/>
            <a:r>
              <a:rPr lang="en-GB" altLang="en-US" sz="2000" dirty="0">
                <a:solidFill>
                  <a:srgbClr val="00B050"/>
                </a:solidFill>
              </a:rPr>
              <a:t>Department of Electrical and Electronic Engineering</a:t>
            </a:r>
          </a:p>
        </p:txBody>
      </p:sp>
      <p:graphicFrame>
        <p:nvGraphicFramePr>
          <p:cNvPr id="2" name="Table 1"/>
          <p:cNvGraphicFramePr>
            <a:graphicFrameLocks noGrp="1"/>
          </p:cNvGraphicFramePr>
          <p:nvPr>
            <p:extLst>
              <p:ext uri="{D42A27DB-BD31-4B8C-83A1-F6EECF244321}">
                <p14:modId xmlns:p14="http://schemas.microsoft.com/office/powerpoint/2010/main" val="607914561"/>
              </p:ext>
            </p:extLst>
          </p:nvPr>
        </p:nvGraphicFramePr>
        <p:xfrm>
          <a:off x="2627862" y="4569895"/>
          <a:ext cx="10848109" cy="3200400"/>
        </p:xfrm>
        <a:graphic>
          <a:graphicData uri="http://schemas.openxmlformats.org/drawingml/2006/table">
            <a:tbl>
              <a:tblPr firstRow="1" bandRow="1">
                <a:tableStyleId>{5C22544A-7EE6-4342-B048-85BDC9FD1C3A}</a:tableStyleId>
              </a:tblPr>
              <a:tblGrid>
                <a:gridCol w="924594">
                  <a:extLst>
                    <a:ext uri="{9D8B030D-6E8A-4147-A177-3AD203B41FA5}">
                      <a16:colId xmlns:a16="http://schemas.microsoft.com/office/drawing/2014/main" val="2913403265"/>
                    </a:ext>
                  </a:extLst>
                </a:gridCol>
                <a:gridCol w="1679798">
                  <a:extLst>
                    <a:ext uri="{9D8B030D-6E8A-4147-A177-3AD203B41FA5}">
                      <a16:colId xmlns:a16="http://schemas.microsoft.com/office/drawing/2014/main" val="241213375"/>
                    </a:ext>
                  </a:extLst>
                </a:gridCol>
                <a:gridCol w="4968815">
                  <a:extLst>
                    <a:ext uri="{9D8B030D-6E8A-4147-A177-3AD203B41FA5}">
                      <a16:colId xmlns:a16="http://schemas.microsoft.com/office/drawing/2014/main" val="1138891670"/>
                    </a:ext>
                  </a:extLst>
                </a:gridCol>
                <a:gridCol w="1637451">
                  <a:extLst>
                    <a:ext uri="{9D8B030D-6E8A-4147-A177-3AD203B41FA5}">
                      <a16:colId xmlns:a16="http://schemas.microsoft.com/office/drawing/2014/main" val="1055295908"/>
                    </a:ext>
                  </a:extLst>
                </a:gridCol>
                <a:gridCol w="1637451">
                  <a:extLst>
                    <a:ext uri="{9D8B030D-6E8A-4147-A177-3AD203B41FA5}">
                      <a16:colId xmlns:a16="http://schemas.microsoft.com/office/drawing/2014/main" val="4294604628"/>
                    </a:ext>
                  </a:extLst>
                </a:gridCol>
              </a:tblGrid>
              <a:tr h="358251">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SL #</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ID</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Name</a:t>
                      </a:r>
                      <a:endParaRPr lang="en-GB" altLang="en-US" sz="2400" b="1" i="1" baseline="30000" dirty="0">
                        <a:solidFill>
                          <a:schemeClr val="bg1"/>
                        </a:solidFill>
                      </a:endParaRPr>
                    </a:p>
                  </a:txBody>
                  <a:tcPr anchor="ctr"/>
                </a:tc>
                <a:tc>
                  <a:txBody>
                    <a:bodyPr/>
                    <a:lstStyle/>
                    <a:p>
                      <a:pPr algn="ctr"/>
                      <a:r>
                        <a:rPr lang="en-US" sz="2400" i="1" dirty="0">
                          <a:solidFill>
                            <a:schemeClr val="bg1"/>
                          </a:solidFill>
                        </a:rPr>
                        <a:t>Program</a:t>
                      </a:r>
                    </a:p>
                  </a:txBody>
                  <a:tcPr anchor="ctr"/>
                </a:tc>
                <a:tc>
                  <a:txBody>
                    <a:bodyPr/>
                    <a:lstStyle/>
                    <a:p>
                      <a:pPr algn="ctr"/>
                      <a:r>
                        <a:rPr lang="en-US" sz="2400" i="1" dirty="0">
                          <a:solidFill>
                            <a:schemeClr val="bg1"/>
                          </a:solidFill>
                        </a:rPr>
                        <a:t>Section</a:t>
                      </a:r>
                    </a:p>
                  </a:txBody>
                  <a:tcPr anchor="ctr"/>
                </a:tc>
                <a:extLst>
                  <a:ext uri="{0D108BD9-81ED-4DB2-BD59-A6C34878D82A}">
                    <a16:rowId xmlns:a16="http://schemas.microsoft.com/office/drawing/2014/main" val="4019669810"/>
                  </a:ext>
                </a:extLst>
              </a:tr>
              <a:tr h="370840">
                <a:tc>
                  <a:txBody>
                    <a:bodyPr/>
                    <a:lstStyle/>
                    <a:p>
                      <a:pPr algn="ctr"/>
                      <a:r>
                        <a:rPr lang="en-US" sz="2400" i="1" dirty="0">
                          <a:solidFill>
                            <a:schemeClr val="tx1"/>
                          </a:solidFill>
                        </a:rPr>
                        <a:t>1</a:t>
                      </a:r>
                    </a:p>
                  </a:txBody>
                  <a:tcPr anchor="ctr"/>
                </a:tc>
                <a:tc>
                  <a:txBody>
                    <a:bodyPr/>
                    <a:lstStyle/>
                    <a:p>
                      <a:pPr algn="ctr"/>
                      <a:r>
                        <a:rPr lang="en-US" sz="2400" dirty="0"/>
                        <a:t>22-46013-1</a:t>
                      </a:r>
                      <a:endParaRPr lang="en-US" sz="2400" i="1" dirty="0">
                        <a:solidFill>
                          <a:schemeClr val="tx1"/>
                        </a:solidFill>
                      </a:endParaRPr>
                    </a:p>
                  </a:txBody>
                  <a:tcPr anchor="ctr"/>
                </a:tc>
                <a:tc>
                  <a:txBody>
                    <a:bodyPr/>
                    <a:lstStyle/>
                    <a:p>
                      <a:pPr algn="ctr"/>
                      <a:r>
                        <a:rPr lang="en-US" sz="2400" dirty="0"/>
                        <a:t>MD. SHOHANUR RAHMAN SHOHAN</a:t>
                      </a:r>
                      <a:endParaRPr lang="en-US" sz="2400" i="1" dirty="0">
                        <a:solidFill>
                          <a:schemeClr val="tx1"/>
                        </a:solidFill>
                      </a:endParaRPr>
                    </a:p>
                  </a:txBody>
                  <a:tcPr anchor="ctr"/>
                </a:tc>
                <a:tc>
                  <a:txBody>
                    <a:bodyPr/>
                    <a:lstStyle/>
                    <a:p>
                      <a:pPr algn="ct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3071807588"/>
                  </a:ext>
                </a:extLst>
              </a:tr>
              <a:tr h="370840">
                <a:tc>
                  <a:txBody>
                    <a:bodyPr/>
                    <a:lstStyle/>
                    <a:p>
                      <a:pPr algn="ctr"/>
                      <a:r>
                        <a:rPr lang="en-US" sz="2400" i="1" dirty="0">
                          <a:solidFill>
                            <a:schemeClr val="tx1"/>
                          </a:solidFill>
                        </a:rPr>
                        <a:t>2</a:t>
                      </a:r>
                    </a:p>
                  </a:txBody>
                  <a:tcPr anchor="ctr"/>
                </a:tc>
                <a:tc>
                  <a:txBody>
                    <a:bodyPr/>
                    <a:lstStyle/>
                    <a:p>
                      <a:pPr algn="ctr"/>
                      <a:r>
                        <a:rPr lang="en-US" sz="2400" i="1" dirty="0">
                          <a:solidFill>
                            <a:schemeClr val="tx1"/>
                          </a:solidFill>
                        </a:rPr>
                        <a:t>22-47006-1</a:t>
                      </a:r>
                    </a:p>
                  </a:txBody>
                  <a:tcPr anchor="ctr"/>
                </a:tc>
                <a:tc>
                  <a:txBody>
                    <a:bodyPr/>
                    <a:lstStyle/>
                    <a:p>
                      <a:pPr algn="ctr"/>
                      <a:r>
                        <a:rPr lang="en-US" sz="2400" dirty="0"/>
                        <a:t>MD. ASHIKUZZAMAN ABIR</a:t>
                      </a:r>
                      <a:endParaRPr lang="en-US" sz="2400" i="1" dirty="0">
                        <a:solidFill>
                          <a:schemeClr val="tx1"/>
                        </a:solidFill>
                      </a:endParaRPr>
                    </a:p>
                  </a:txBody>
                  <a:tcPr anchor="ctr"/>
                </a:tc>
                <a:tc>
                  <a:txBody>
                    <a:bodyPr/>
                    <a:lstStyle/>
                    <a:p>
                      <a:pPr algn="ct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76370253"/>
                  </a:ext>
                </a:extLst>
              </a:tr>
              <a:tr h="370840">
                <a:tc>
                  <a:txBody>
                    <a:bodyPr/>
                    <a:lstStyle/>
                    <a:p>
                      <a:pPr algn="ctr"/>
                      <a:r>
                        <a:rPr lang="en-US" sz="2400" i="1" dirty="0">
                          <a:solidFill>
                            <a:schemeClr val="tx1"/>
                          </a:solidFill>
                        </a:rPr>
                        <a:t>3</a:t>
                      </a:r>
                    </a:p>
                  </a:txBody>
                  <a:tcPr anchor="ctr"/>
                </a:tc>
                <a:tc>
                  <a:txBody>
                    <a:bodyPr/>
                    <a:lstStyle/>
                    <a:p>
                      <a:pPr algn="ctr"/>
                      <a:r>
                        <a:rPr lang="en-US" sz="2400" dirty="0"/>
                        <a:t>22-47010-1</a:t>
                      </a:r>
                      <a:endParaRPr lang="en-US" sz="2400" i="1" dirty="0">
                        <a:solidFill>
                          <a:schemeClr val="tx1"/>
                        </a:solidFill>
                      </a:endParaRPr>
                    </a:p>
                  </a:txBody>
                  <a:tcPr anchor="ctr"/>
                </a:tc>
                <a:tc>
                  <a:txBody>
                    <a:bodyPr/>
                    <a:lstStyle/>
                    <a:p>
                      <a:pPr algn="ctr"/>
                      <a:r>
                        <a:rPr lang="en-US" sz="2400" dirty="0"/>
                        <a:t>MD. JAHID HASAN </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1221224331"/>
                  </a:ext>
                </a:extLst>
              </a:tr>
              <a:tr h="370840">
                <a:tc>
                  <a:txBody>
                    <a:bodyPr/>
                    <a:lstStyle/>
                    <a:p>
                      <a:pPr algn="ctr"/>
                      <a:r>
                        <a:rPr lang="en-US" sz="2400" i="1" dirty="0">
                          <a:solidFill>
                            <a:schemeClr val="tx1"/>
                          </a:solidFill>
                        </a:rPr>
                        <a:t>4</a:t>
                      </a:r>
                    </a:p>
                  </a:txBody>
                  <a:tcPr anchor="ctr"/>
                </a:tc>
                <a:tc>
                  <a:txBody>
                    <a:bodyPr/>
                    <a:lstStyle/>
                    <a:p>
                      <a:pPr algn="ctr"/>
                      <a:r>
                        <a:rPr lang="en-US" sz="2400" dirty="0"/>
                        <a:t>22-47018-1</a:t>
                      </a:r>
                      <a:endParaRPr lang="en-US" sz="2400" i="1" dirty="0">
                        <a:solidFill>
                          <a:schemeClr val="tx1"/>
                        </a:solidFill>
                      </a:endParaRPr>
                    </a:p>
                  </a:txBody>
                  <a:tcPr anchor="ctr"/>
                </a:tc>
                <a:tc>
                  <a:txBody>
                    <a:bodyPr/>
                    <a:lstStyle/>
                    <a:p>
                      <a:pPr algn="ctr"/>
                      <a:r>
                        <a:rPr lang="en-US" sz="2400" dirty="0"/>
                        <a:t>FARJANA YESMIN OPI</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3652590490"/>
                  </a:ext>
                </a:extLst>
              </a:tr>
              <a:tr h="370840">
                <a:tc>
                  <a:txBody>
                    <a:bodyPr/>
                    <a:lstStyle/>
                    <a:p>
                      <a:pPr algn="ctr"/>
                      <a:r>
                        <a:rPr lang="en-US" sz="2400" i="1" dirty="0">
                          <a:solidFill>
                            <a:schemeClr val="tx1"/>
                          </a:solidFill>
                        </a:rPr>
                        <a:t>5</a:t>
                      </a:r>
                    </a:p>
                  </a:txBody>
                  <a:tcPr anchor="ctr"/>
                </a:tc>
                <a:tc>
                  <a:txBody>
                    <a:bodyPr/>
                    <a:lstStyle/>
                    <a:p>
                      <a:pPr algn="ctr"/>
                      <a:r>
                        <a:rPr lang="en-US" sz="2400" dirty="0"/>
                        <a:t>22-47019-1</a:t>
                      </a:r>
                      <a:endParaRPr lang="en-US" sz="2400" i="1" dirty="0">
                        <a:solidFill>
                          <a:schemeClr val="tx1"/>
                        </a:solidFill>
                      </a:endParaRPr>
                    </a:p>
                  </a:txBody>
                  <a:tcPr anchor="ctr"/>
                </a:tc>
                <a:tc>
                  <a:txBody>
                    <a:bodyPr/>
                    <a:lstStyle/>
                    <a:p>
                      <a:pPr algn="ctr"/>
                      <a:r>
                        <a:rPr lang="en-US" sz="2400" dirty="0"/>
                        <a:t>MD. ABU TOWSIF</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901570957"/>
                  </a:ext>
                </a:extLst>
              </a:tr>
              <a:tr h="370840">
                <a:tc>
                  <a:txBody>
                    <a:bodyPr/>
                    <a:lstStyle/>
                    <a:p>
                      <a:pPr algn="ctr"/>
                      <a:r>
                        <a:rPr lang="en-US" sz="2400" i="1" dirty="0">
                          <a:solidFill>
                            <a:schemeClr val="tx1"/>
                          </a:solidFill>
                        </a:rPr>
                        <a:t>6</a:t>
                      </a:r>
                    </a:p>
                  </a:txBody>
                  <a:tcPr anchor="ctr"/>
                </a:tc>
                <a:tc>
                  <a:txBody>
                    <a:bodyPr/>
                    <a:lstStyle/>
                    <a:p>
                      <a:pPr algn="ctr"/>
                      <a:r>
                        <a:rPr lang="en-US" sz="2400" dirty="0"/>
                        <a:t>22-47048-1 </a:t>
                      </a:r>
                      <a:endParaRPr lang="en-US" sz="2400" i="1" dirty="0">
                        <a:solidFill>
                          <a:schemeClr val="tx1"/>
                        </a:solidFill>
                      </a:endParaRPr>
                    </a:p>
                  </a:txBody>
                  <a:tcPr anchor="ctr"/>
                </a:tc>
                <a:tc>
                  <a:txBody>
                    <a:bodyPr/>
                    <a:lstStyle/>
                    <a:p>
                      <a:pPr algn="ctr"/>
                      <a:r>
                        <a:rPr lang="it-IT" sz="2400" dirty="0"/>
                        <a:t>A. F. M. RAFIUL HASSAN</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294406493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88775541"/>
              </p:ext>
            </p:extLst>
          </p:nvPr>
        </p:nvGraphicFramePr>
        <p:xfrm>
          <a:off x="1303869" y="1243791"/>
          <a:ext cx="14715065" cy="451803"/>
        </p:xfrm>
        <a:graphic>
          <a:graphicData uri="http://schemas.openxmlformats.org/drawingml/2006/table">
            <a:tbl>
              <a:tblPr firstRow="1" firstCol="1" bandRow="1">
                <a:tableStyleId>{5C22544A-7EE6-4342-B048-85BDC9FD1C3A}</a:tableStyleId>
              </a:tblPr>
              <a:tblGrid>
                <a:gridCol w="2607320">
                  <a:extLst>
                    <a:ext uri="{9D8B030D-6E8A-4147-A177-3AD203B41FA5}">
                      <a16:colId xmlns:a16="http://schemas.microsoft.com/office/drawing/2014/main" val="3779552987"/>
                    </a:ext>
                  </a:extLst>
                </a:gridCol>
                <a:gridCol w="2607320">
                  <a:extLst>
                    <a:ext uri="{9D8B030D-6E8A-4147-A177-3AD203B41FA5}">
                      <a16:colId xmlns:a16="http://schemas.microsoft.com/office/drawing/2014/main" val="2030903817"/>
                    </a:ext>
                  </a:extLst>
                </a:gridCol>
                <a:gridCol w="2607320">
                  <a:extLst>
                    <a:ext uri="{9D8B030D-6E8A-4147-A177-3AD203B41FA5}">
                      <a16:colId xmlns:a16="http://schemas.microsoft.com/office/drawing/2014/main" val="1872060130"/>
                    </a:ext>
                  </a:extLst>
                </a:gridCol>
                <a:gridCol w="6893105">
                  <a:extLst>
                    <a:ext uri="{9D8B030D-6E8A-4147-A177-3AD203B41FA5}">
                      <a16:colId xmlns:a16="http://schemas.microsoft.com/office/drawing/2014/main" val="3948658697"/>
                    </a:ext>
                  </a:extLst>
                </a:gridCol>
              </a:tblGrid>
              <a:tr h="182880">
                <a:tc>
                  <a:txBody>
                    <a:bodyPr/>
                    <a:lstStyle/>
                    <a:p>
                      <a:pPr marL="0" marR="0" algn="just">
                        <a:lnSpc>
                          <a:spcPct val="107000"/>
                        </a:lnSpc>
                        <a:spcBef>
                          <a:spcPts val="0"/>
                        </a:spcBef>
                        <a:spcAft>
                          <a:spcPts val="0"/>
                        </a:spcAft>
                      </a:pPr>
                      <a:r>
                        <a:rPr lang="en-US" sz="2800" dirty="0">
                          <a:solidFill>
                            <a:srgbClr val="FFA3FF"/>
                          </a:solidFill>
                          <a:effectLst/>
                        </a:rPr>
                        <a:t>Course Code:</a:t>
                      </a:r>
                      <a:endParaRPr lang="en-US" sz="2400"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8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rPr>
                        <a:t>COE3102</a:t>
                      </a:r>
                      <a:endParaRPr lang="en-US" sz="24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800" dirty="0">
                          <a:solidFill>
                            <a:srgbClr val="FFA3FF"/>
                          </a:solidFill>
                          <a:effectLst/>
                        </a:rPr>
                        <a:t>Course Name:</a:t>
                      </a:r>
                      <a:endParaRPr lang="en-US" sz="2400"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160" b="0" i="0" u="none" strike="noStrike" kern="1200" dirty="0">
                          <a:solidFill>
                            <a:schemeClr val="lt1"/>
                          </a:solidFill>
                          <a:effectLst/>
                          <a:latin typeface="+mn-lt"/>
                          <a:ea typeface="+mn-ea"/>
                          <a:cs typeface="+mn-cs"/>
                        </a:rPr>
                        <a:t>    </a:t>
                      </a:r>
                      <a:r>
                        <a:rPr lang="en-US" sz="2400" b="0" i="0" u="none" strike="noStrike" kern="1200" dirty="0">
                          <a:solidFill>
                            <a:schemeClr val="tx1"/>
                          </a:solidFill>
                          <a:effectLst/>
                          <a:latin typeface="+mn-lt"/>
                          <a:ea typeface="+mn-ea"/>
                          <a:cs typeface="+mn-cs"/>
                        </a:rPr>
                        <a:t>MICROPROCESSOR AND EMBEDDED SYSTEMS </a:t>
                      </a:r>
                      <a:endParaRPr lang="en-US" sz="24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extLst>
                  <a:ext uri="{0D108BD9-81ED-4DB2-BD59-A6C34878D82A}">
                    <a16:rowId xmlns:a16="http://schemas.microsoft.com/office/drawing/2014/main" val="229074159"/>
                  </a:ext>
                </a:extLst>
              </a:tr>
            </a:tbl>
          </a:graphicData>
        </a:graphic>
      </p:graphicFrame>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endParaRPr lang="en-US" altLang="en-US" sz="3600" dirty="0">
              <a:solidFill>
                <a:srgbClr val="00B05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10</a:t>
            </a:fld>
            <a:endParaRPr lang="en-US" dirty="0"/>
          </a:p>
        </p:txBody>
      </p:sp>
      <p:sp>
        <p:nvSpPr>
          <p:cNvPr id="8" name="TextBox 7">
            <a:extLst>
              <a:ext uri="{FF2B5EF4-FFF2-40B4-BE49-F238E27FC236}">
                <a16:creationId xmlns:a16="http://schemas.microsoft.com/office/drawing/2014/main" id="{3F1A6CDB-4AC8-4F36-BFFC-7DF1EEA38298}"/>
              </a:ext>
            </a:extLst>
          </p:cNvPr>
          <p:cNvSpPr txBox="1"/>
          <p:nvPr/>
        </p:nvSpPr>
        <p:spPr>
          <a:xfrm>
            <a:off x="415290" y="2258125"/>
            <a:ext cx="8745999" cy="818044"/>
          </a:xfrm>
          <a:prstGeom prst="rect">
            <a:avLst/>
          </a:prstGeom>
          <a:noFill/>
        </p:spPr>
        <p:txBody>
          <a:bodyPr wrap="square">
            <a:spAutoFit/>
          </a:body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Progress of work:</a:t>
            </a:r>
          </a:p>
          <a:p>
            <a:pPr marL="0" indent="0" eaLnBrk="1" hangingPunct="1">
              <a:lnSpc>
                <a:spcPct val="80000"/>
              </a:lnSpc>
              <a:spcBef>
                <a:spcPct val="20000"/>
              </a:spcBef>
            </a:pPr>
            <a:endParaRPr lang="en-US" altLang="en-US" b="1" dirty="0"/>
          </a:p>
        </p:txBody>
      </p:sp>
      <p:sp>
        <p:nvSpPr>
          <p:cNvPr id="10" name="TextBox 9">
            <a:extLst>
              <a:ext uri="{FF2B5EF4-FFF2-40B4-BE49-F238E27FC236}">
                <a16:creationId xmlns:a16="http://schemas.microsoft.com/office/drawing/2014/main" id="{43BEEAF5-4DAC-453B-913F-5419BB13ED71}"/>
              </a:ext>
            </a:extLst>
          </p:cNvPr>
          <p:cNvSpPr txBox="1"/>
          <p:nvPr/>
        </p:nvSpPr>
        <p:spPr>
          <a:xfrm>
            <a:off x="415290" y="3076169"/>
            <a:ext cx="15392400" cy="2862322"/>
          </a:xfrm>
          <a:prstGeom prst="rect">
            <a:avLst/>
          </a:prstGeom>
          <a:noFill/>
        </p:spPr>
        <p:txBody>
          <a:bodyPr wrap="square">
            <a:spAutoFit/>
          </a:bodyPr>
          <a:lstStyle/>
          <a:p>
            <a:pPr marL="342900" indent="-342900" algn="just">
              <a:buFont typeface="+mj-lt"/>
              <a:buAutoNum type="arabicPeriod"/>
            </a:pPr>
            <a:r>
              <a:rPr lang="en-US" altLang="en-US" dirty="0">
                <a:latin typeface="Comic Sans MS" panose="030F0702030302020204" pitchFamily="66" charset="0"/>
              </a:rPr>
              <a:t>Wearable sensors continuously monitor vital signs (heart rate, temperature, SpO2).</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The ESP32 development kit on the wearable device transmits the sensor data securely via Wi-Fi.</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The data is received by a web server and stored in a centralized database.</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Healthcare professionals can access patient data remotely through any smart device.</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The system generates real-time alerts for any abnormal readings, enabling timely interventions.</a:t>
            </a:r>
          </a:p>
          <a:p>
            <a:pPr marL="342900" indent="-342900" algn="just">
              <a:buFont typeface="+mj-lt"/>
              <a:buAutoNum type="arabicPeriod"/>
            </a:pPr>
            <a:endParaRPr lang="en-US" altLang="en-US" dirty="0">
              <a:latin typeface="Comic Sans MS" panose="030F0702030302020204" pitchFamily="66" charset="0"/>
            </a:endParaRPr>
          </a:p>
        </p:txBody>
      </p:sp>
      <p:sp>
        <p:nvSpPr>
          <p:cNvPr id="9" name="TextBox 8">
            <a:extLst>
              <a:ext uri="{FF2B5EF4-FFF2-40B4-BE49-F238E27FC236}">
                <a16:creationId xmlns:a16="http://schemas.microsoft.com/office/drawing/2014/main" id="{265BF83D-B210-4C60-B198-B74F30CFAEC2}"/>
              </a:ext>
            </a:extLst>
          </p:cNvPr>
          <p:cNvSpPr txBox="1"/>
          <p:nvPr/>
        </p:nvSpPr>
        <p:spPr>
          <a:xfrm>
            <a:off x="415290" y="5901580"/>
            <a:ext cx="15392400" cy="369332"/>
          </a:xfrm>
          <a:prstGeom prst="rect">
            <a:avLst/>
          </a:prstGeom>
          <a:noFill/>
        </p:spPr>
        <p:txBody>
          <a:bodyPr wrap="square">
            <a:spAutoFit/>
          </a:bodyPr>
          <a:lstStyle/>
          <a:p>
            <a:pPr algn="just"/>
            <a:r>
              <a:rPr lang="en-US" altLang="en-US" dirty="0">
                <a:latin typeface="Comic Sans MS" panose="030F0702030302020204" pitchFamily="66" charset="0"/>
              </a:rPr>
              <a:t>This system offers remote patient monitoring, reducing in-person visits and improving healthcare efficiency.</a:t>
            </a:r>
          </a:p>
        </p:txBody>
      </p:sp>
    </p:spTree>
    <p:extLst>
      <p:ext uri="{BB962C8B-B14F-4D97-AF65-F5344CB8AC3E}">
        <p14:creationId xmlns:p14="http://schemas.microsoft.com/office/powerpoint/2010/main" val="390492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32509" y="2004060"/>
            <a:ext cx="15810807" cy="5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endParaRPr lang="en-US" altLang="en-US" sz="3600" dirty="0">
              <a:solidFill>
                <a:srgbClr val="FF0000"/>
              </a:solidFill>
            </a:endParaRPr>
          </a:p>
        </p:txBody>
      </p:sp>
      <p:sp>
        <p:nvSpPr>
          <p:cNvPr id="19459" name="Oval 3" descr="Parchment"/>
          <p:cNvSpPr>
            <a:spLocks noChangeArrowheads="1"/>
          </p:cNvSpPr>
          <p:nvPr/>
        </p:nvSpPr>
        <p:spPr bwMode="auto">
          <a:xfrm>
            <a:off x="1130531" y="529590"/>
            <a:ext cx="1421476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dirty="0">
                <a:solidFill>
                  <a:srgbClr val="0070C0"/>
                </a:solidFill>
                <a:latin typeface="Comic Sans MS" panose="030F0702030302020204" pitchFamily="66" charset="0"/>
              </a:rPr>
              <a:t>Description of the Components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11</a:t>
            </a:fld>
            <a:endParaRPr lang="en-US" dirty="0"/>
          </a:p>
        </p:txBody>
      </p:sp>
      <p:grpSp>
        <p:nvGrpSpPr>
          <p:cNvPr id="18" name="Group 17"/>
          <p:cNvGrpSpPr/>
          <p:nvPr/>
        </p:nvGrpSpPr>
        <p:grpSpPr>
          <a:xfrm>
            <a:off x="966609" y="2210967"/>
            <a:ext cx="4750341" cy="2802467"/>
            <a:chOff x="966609" y="2210967"/>
            <a:chExt cx="4750341" cy="2802467"/>
          </a:xfrm>
        </p:grpSpPr>
        <p:pic>
          <p:nvPicPr>
            <p:cNvPr id="6" name="Picture 5"/>
            <p:cNvPicPr>
              <a:picLocks noChangeAspect="1"/>
            </p:cNvPicPr>
            <p:nvPr/>
          </p:nvPicPr>
          <p:blipFill>
            <a:blip r:embed="rId3"/>
            <a:stretch>
              <a:fillRect/>
            </a:stretch>
          </p:blipFill>
          <p:spPr>
            <a:xfrm>
              <a:off x="966609" y="2210967"/>
              <a:ext cx="3645616" cy="2802467"/>
            </a:xfrm>
            <a:prstGeom prst="rect">
              <a:avLst/>
            </a:prstGeom>
          </p:spPr>
        </p:pic>
        <p:sp>
          <p:nvSpPr>
            <p:cNvPr id="9" name="TextBox 8"/>
            <p:cNvSpPr txBox="1"/>
            <p:nvPr/>
          </p:nvSpPr>
          <p:spPr>
            <a:xfrm>
              <a:off x="3247019" y="2406635"/>
              <a:ext cx="2469931" cy="369332"/>
            </a:xfrm>
            <a:prstGeom prst="rect">
              <a:avLst/>
            </a:prstGeom>
            <a:noFill/>
          </p:spPr>
          <p:txBody>
            <a:bodyPr wrap="square" rtlCol="0">
              <a:spAutoFit/>
            </a:bodyPr>
            <a:lstStyle/>
            <a:p>
              <a:r>
                <a:rPr lang="en-US" dirty="0"/>
                <a:t>ESP32 Microcontroller </a:t>
              </a:r>
            </a:p>
          </p:txBody>
        </p:sp>
      </p:grpSp>
      <p:grpSp>
        <p:nvGrpSpPr>
          <p:cNvPr id="17" name="Group 16"/>
          <p:cNvGrpSpPr/>
          <p:nvPr/>
        </p:nvGrpSpPr>
        <p:grpSpPr>
          <a:xfrm>
            <a:off x="1185200" y="5432431"/>
            <a:ext cx="3208433" cy="2351399"/>
            <a:chOff x="2654827" y="5432431"/>
            <a:chExt cx="3208433" cy="2351399"/>
          </a:xfrm>
        </p:grpSpPr>
        <p:pic>
          <p:nvPicPr>
            <p:cNvPr id="8" name="Picture 7"/>
            <p:cNvPicPr>
              <a:picLocks noChangeAspect="1"/>
            </p:cNvPicPr>
            <p:nvPr/>
          </p:nvPicPr>
          <p:blipFill>
            <a:blip r:embed="rId4"/>
            <a:stretch>
              <a:fillRect/>
            </a:stretch>
          </p:blipFill>
          <p:spPr>
            <a:xfrm>
              <a:off x="2654827" y="5432431"/>
              <a:ext cx="2867937" cy="2351399"/>
            </a:xfrm>
            <a:prstGeom prst="rect">
              <a:avLst/>
            </a:prstGeom>
          </p:spPr>
        </p:pic>
        <p:sp>
          <p:nvSpPr>
            <p:cNvPr id="11" name="Rectangle 10"/>
            <p:cNvSpPr/>
            <p:nvPr/>
          </p:nvSpPr>
          <p:spPr>
            <a:xfrm>
              <a:off x="4575472" y="5701759"/>
              <a:ext cx="1287788" cy="369332"/>
            </a:xfrm>
            <a:prstGeom prst="rect">
              <a:avLst/>
            </a:prstGeom>
          </p:spPr>
          <p:txBody>
            <a:bodyPr wrap="none">
              <a:spAutoFit/>
            </a:bodyPr>
            <a:lstStyle/>
            <a:p>
              <a:r>
                <a:rPr lang="en-US" dirty="0"/>
                <a:t>Breadboard</a:t>
              </a:r>
            </a:p>
          </p:txBody>
        </p:sp>
      </p:grpSp>
      <p:grpSp>
        <p:nvGrpSpPr>
          <p:cNvPr id="15" name="Group 14"/>
          <p:cNvGrpSpPr/>
          <p:nvPr/>
        </p:nvGrpSpPr>
        <p:grpSpPr>
          <a:xfrm>
            <a:off x="5806314" y="2354359"/>
            <a:ext cx="4863195" cy="2572109"/>
            <a:chOff x="6687212" y="2006061"/>
            <a:chExt cx="4863195" cy="2572109"/>
          </a:xfrm>
        </p:grpSpPr>
        <p:pic>
          <p:nvPicPr>
            <p:cNvPr id="2" name="Picture 1"/>
            <p:cNvPicPr>
              <a:picLocks noChangeAspect="1"/>
            </p:cNvPicPr>
            <p:nvPr/>
          </p:nvPicPr>
          <p:blipFill>
            <a:blip r:embed="rId5"/>
            <a:stretch>
              <a:fillRect/>
            </a:stretch>
          </p:blipFill>
          <p:spPr>
            <a:xfrm>
              <a:off x="6687212" y="2006061"/>
              <a:ext cx="3886742" cy="2572109"/>
            </a:xfrm>
            <a:prstGeom prst="rect">
              <a:avLst/>
            </a:prstGeom>
          </p:spPr>
        </p:pic>
        <p:sp>
          <p:nvSpPr>
            <p:cNvPr id="12" name="Rectangle 11"/>
            <p:cNvSpPr/>
            <p:nvPr/>
          </p:nvSpPr>
          <p:spPr>
            <a:xfrm>
              <a:off x="9070428" y="3931839"/>
              <a:ext cx="2479979" cy="646331"/>
            </a:xfrm>
            <a:prstGeom prst="rect">
              <a:avLst/>
            </a:prstGeom>
          </p:spPr>
          <p:txBody>
            <a:bodyPr wrap="square">
              <a:spAutoFit/>
            </a:bodyPr>
            <a:lstStyle/>
            <a:p>
              <a:pPr fontAlgn="base"/>
              <a:r>
                <a:rPr lang="en-US" b="1" dirty="0">
                  <a:latin typeface="inherit"/>
                </a:rPr>
                <a:t>DHT11 Humidity &amp; Temperature Sensor</a:t>
              </a:r>
              <a:endParaRPr lang="en-US" b="1" i="0" dirty="0">
                <a:effectLst/>
                <a:latin typeface="system-ui"/>
              </a:endParaRPr>
            </a:p>
          </p:txBody>
        </p:sp>
      </p:grpSp>
      <p:grpSp>
        <p:nvGrpSpPr>
          <p:cNvPr id="16" name="Group 15"/>
          <p:cNvGrpSpPr/>
          <p:nvPr/>
        </p:nvGrpSpPr>
        <p:grpSpPr>
          <a:xfrm>
            <a:off x="6499840" y="5535656"/>
            <a:ext cx="3476144" cy="2248174"/>
            <a:chOff x="7612586" y="5535656"/>
            <a:chExt cx="3476144" cy="2248174"/>
          </a:xfrm>
        </p:grpSpPr>
        <p:pic>
          <p:nvPicPr>
            <p:cNvPr id="4" name="Picture 3"/>
            <p:cNvPicPr>
              <a:picLocks noChangeAspect="1"/>
            </p:cNvPicPr>
            <p:nvPr/>
          </p:nvPicPr>
          <p:blipFill>
            <a:blip r:embed="rId6"/>
            <a:stretch>
              <a:fillRect/>
            </a:stretch>
          </p:blipFill>
          <p:spPr>
            <a:xfrm>
              <a:off x="7717689" y="5535656"/>
              <a:ext cx="2705478" cy="1962424"/>
            </a:xfrm>
            <a:prstGeom prst="rect">
              <a:avLst/>
            </a:prstGeom>
          </p:spPr>
        </p:pic>
        <p:sp>
          <p:nvSpPr>
            <p:cNvPr id="13" name="Rectangle 12"/>
            <p:cNvSpPr/>
            <p:nvPr/>
          </p:nvSpPr>
          <p:spPr>
            <a:xfrm>
              <a:off x="7612586" y="7414498"/>
              <a:ext cx="3476144" cy="369332"/>
            </a:xfrm>
            <a:prstGeom prst="rect">
              <a:avLst/>
            </a:prstGeom>
          </p:spPr>
          <p:txBody>
            <a:bodyPr wrap="none">
              <a:spAutoFit/>
            </a:bodyPr>
            <a:lstStyle/>
            <a:p>
              <a:pPr fontAlgn="base"/>
              <a:r>
                <a:rPr lang="en-US" b="1" dirty="0">
                  <a:latin typeface="inherit"/>
                </a:rPr>
                <a:t>DS18B20 Temperature Sensor</a:t>
              </a:r>
              <a:endParaRPr lang="en-US" b="1" i="0" dirty="0">
                <a:effectLst/>
                <a:latin typeface="system-ui"/>
              </a:endParaRPr>
            </a:p>
          </p:txBody>
        </p:sp>
      </p:grpSp>
      <p:grpSp>
        <p:nvGrpSpPr>
          <p:cNvPr id="19" name="Group 18"/>
          <p:cNvGrpSpPr/>
          <p:nvPr/>
        </p:nvGrpSpPr>
        <p:grpSpPr>
          <a:xfrm>
            <a:off x="11539455" y="2438781"/>
            <a:ext cx="3929281" cy="2403264"/>
            <a:chOff x="12214035" y="2237454"/>
            <a:chExt cx="3929281" cy="2403264"/>
          </a:xfrm>
        </p:grpSpPr>
        <p:pic>
          <p:nvPicPr>
            <p:cNvPr id="5" name="Picture 4"/>
            <p:cNvPicPr>
              <a:picLocks noChangeAspect="1"/>
            </p:cNvPicPr>
            <p:nvPr/>
          </p:nvPicPr>
          <p:blipFill>
            <a:blip r:embed="rId7"/>
            <a:stretch>
              <a:fillRect/>
            </a:stretch>
          </p:blipFill>
          <p:spPr>
            <a:xfrm>
              <a:off x="12648942" y="2237454"/>
              <a:ext cx="2819794" cy="2105319"/>
            </a:xfrm>
            <a:prstGeom prst="rect">
              <a:avLst/>
            </a:prstGeom>
          </p:spPr>
        </p:pic>
        <p:sp>
          <p:nvSpPr>
            <p:cNvPr id="14" name="Rectangle 13"/>
            <p:cNvSpPr/>
            <p:nvPr/>
          </p:nvSpPr>
          <p:spPr>
            <a:xfrm>
              <a:off x="12214035" y="4271386"/>
              <a:ext cx="3929281" cy="369332"/>
            </a:xfrm>
            <a:prstGeom prst="rect">
              <a:avLst/>
            </a:prstGeom>
          </p:spPr>
          <p:txBody>
            <a:bodyPr wrap="none">
              <a:spAutoFit/>
            </a:bodyPr>
            <a:lstStyle/>
            <a:p>
              <a:pPr fontAlgn="base"/>
              <a:r>
                <a:rPr lang="en-US" b="1" dirty="0">
                  <a:latin typeface="inherit"/>
                </a:rPr>
                <a:t>MAX30100 Pulse Oximeter Sensor</a:t>
              </a:r>
              <a:endParaRPr lang="en-US" b="1" i="0" dirty="0">
                <a:effectLst/>
                <a:latin typeface="system-ui"/>
              </a:endParaRPr>
            </a:p>
          </p:txBody>
        </p:sp>
      </p:grpSp>
      <p:grpSp>
        <p:nvGrpSpPr>
          <p:cNvPr id="21" name="Group 20"/>
          <p:cNvGrpSpPr/>
          <p:nvPr/>
        </p:nvGrpSpPr>
        <p:grpSpPr>
          <a:xfrm>
            <a:off x="11908113" y="4926468"/>
            <a:ext cx="3560623" cy="2948461"/>
            <a:chOff x="11908113" y="4926468"/>
            <a:chExt cx="3560623" cy="2948461"/>
          </a:xfrm>
        </p:grpSpPr>
        <p:pic>
          <p:nvPicPr>
            <p:cNvPr id="7" name="Picture 6"/>
            <p:cNvPicPr>
              <a:picLocks noChangeAspect="1"/>
            </p:cNvPicPr>
            <p:nvPr/>
          </p:nvPicPr>
          <p:blipFill>
            <a:blip r:embed="rId8"/>
            <a:stretch>
              <a:fillRect/>
            </a:stretch>
          </p:blipFill>
          <p:spPr>
            <a:xfrm>
              <a:off x="12618092" y="4926468"/>
              <a:ext cx="2850644" cy="2571612"/>
            </a:xfrm>
            <a:prstGeom prst="rect">
              <a:avLst/>
            </a:prstGeom>
          </p:spPr>
        </p:pic>
        <p:sp>
          <p:nvSpPr>
            <p:cNvPr id="20" name="Rectangle 19"/>
            <p:cNvSpPr/>
            <p:nvPr/>
          </p:nvSpPr>
          <p:spPr>
            <a:xfrm>
              <a:off x="11908113" y="7505597"/>
              <a:ext cx="3191964" cy="369332"/>
            </a:xfrm>
            <a:prstGeom prst="rect">
              <a:avLst/>
            </a:prstGeom>
          </p:spPr>
          <p:txBody>
            <a:bodyPr wrap="none">
              <a:spAutoFit/>
            </a:bodyPr>
            <a:lstStyle/>
            <a:p>
              <a:r>
                <a:rPr lang="en-US" b="1" dirty="0">
                  <a:solidFill>
                    <a:srgbClr val="212121"/>
                  </a:solidFill>
                  <a:latin typeface="Inter"/>
                </a:rPr>
                <a:t>Male To Male Jumper Wires</a:t>
              </a:r>
              <a:endParaRPr lang="en-US" b="1" i="0" u="none" strike="noStrike" dirty="0">
                <a:solidFill>
                  <a:srgbClr val="212121"/>
                </a:solidFill>
                <a:effectLst/>
                <a:latin typeface="Inter"/>
              </a:endParaRPr>
            </a:p>
          </p:txBody>
        </p:sp>
      </p:grpSp>
    </p:spTree>
    <p:extLst>
      <p:ext uri="{BB962C8B-B14F-4D97-AF65-F5344CB8AC3E}">
        <p14:creationId xmlns:p14="http://schemas.microsoft.com/office/powerpoint/2010/main" val="43530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endParaRPr lang="en-US" altLang="en-US" sz="3600" dirty="0">
              <a:solidFill>
                <a:srgbClr val="FF0000"/>
              </a:solidFill>
            </a:endParaRPr>
          </a:p>
        </p:txBody>
      </p:sp>
      <p:sp>
        <p:nvSpPr>
          <p:cNvPr id="20483" name="Oval 3" descr="Parchment"/>
          <p:cNvSpPr>
            <a:spLocks noChangeArrowheads="1"/>
          </p:cNvSpPr>
          <p:nvPr/>
        </p:nvSpPr>
        <p:spPr bwMode="auto">
          <a:xfrm>
            <a:off x="642277" y="529590"/>
            <a:ext cx="15561425"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800" b="1" dirty="0">
                <a:solidFill>
                  <a:srgbClr val="0070C0"/>
                </a:solidFill>
                <a:latin typeface="Comic Sans MS" panose="030F0702030302020204" pitchFamily="66" charset="0"/>
              </a:rPr>
              <a:t>Description of the Diagram</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12</a:t>
            </a:fld>
            <a:endParaRPr lang="en-US" dirty="0"/>
          </a:p>
        </p:txBody>
      </p:sp>
      <p:grpSp>
        <p:nvGrpSpPr>
          <p:cNvPr id="5" name="Group 4"/>
          <p:cNvGrpSpPr/>
          <p:nvPr/>
        </p:nvGrpSpPr>
        <p:grpSpPr>
          <a:xfrm>
            <a:off x="4446486" y="3013059"/>
            <a:ext cx="7363853" cy="5037233"/>
            <a:chOff x="4446486" y="3013059"/>
            <a:chExt cx="7363853" cy="5037233"/>
          </a:xfrm>
        </p:grpSpPr>
        <p:pic>
          <p:nvPicPr>
            <p:cNvPr id="2" name="Picture 1"/>
            <p:cNvPicPr>
              <a:picLocks noChangeAspect="1"/>
            </p:cNvPicPr>
            <p:nvPr/>
          </p:nvPicPr>
          <p:blipFill>
            <a:blip r:embed="rId3"/>
            <a:stretch>
              <a:fillRect/>
            </a:stretch>
          </p:blipFill>
          <p:spPr>
            <a:xfrm>
              <a:off x="4446486" y="3013059"/>
              <a:ext cx="7363853" cy="4667901"/>
            </a:xfrm>
            <a:prstGeom prst="rect">
              <a:avLst/>
            </a:prstGeom>
          </p:spPr>
        </p:pic>
        <p:sp>
          <p:nvSpPr>
            <p:cNvPr id="4" name="Rectangle 3"/>
            <p:cNvSpPr/>
            <p:nvPr/>
          </p:nvSpPr>
          <p:spPr>
            <a:xfrm>
              <a:off x="4825745" y="7680960"/>
              <a:ext cx="6605334" cy="369332"/>
            </a:xfrm>
            <a:prstGeom prst="rect">
              <a:avLst/>
            </a:prstGeom>
          </p:spPr>
          <p:txBody>
            <a:bodyPr wrap="none">
              <a:spAutoFit/>
            </a:bodyPr>
            <a:lstStyle/>
            <a:p>
              <a:pPr fontAlgn="base"/>
              <a:r>
                <a:rPr lang="en-US" b="1" dirty="0" err="1">
                  <a:solidFill>
                    <a:srgbClr val="0000FF"/>
                  </a:solidFill>
                  <a:latin typeface="inherit"/>
                </a:rPr>
                <a:t>IoT</a:t>
              </a:r>
              <a:r>
                <a:rPr lang="en-US" b="1" dirty="0">
                  <a:solidFill>
                    <a:srgbClr val="0000FF"/>
                  </a:solidFill>
                  <a:latin typeface="inherit"/>
                </a:rPr>
                <a:t> Based Patient Health Monitoring on ESP32 Web Server</a:t>
              </a:r>
              <a:endParaRPr lang="en-US" b="1" i="0" dirty="0">
                <a:solidFill>
                  <a:srgbClr val="0000FF"/>
                </a:solidFill>
                <a:effectLst/>
                <a:latin typeface="system-ui"/>
              </a:endParaRPr>
            </a:p>
          </p:txBody>
        </p:sp>
      </p:grpSp>
      <p:sp>
        <p:nvSpPr>
          <p:cNvPr id="6" name="Rectangle 5"/>
          <p:cNvSpPr/>
          <p:nvPr/>
        </p:nvSpPr>
        <p:spPr>
          <a:xfrm>
            <a:off x="631767" y="2043562"/>
            <a:ext cx="15561425" cy="1200329"/>
          </a:xfrm>
          <a:prstGeom prst="rect">
            <a:avLst/>
          </a:prstGeom>
        </p:spPr>
        <p:txBody>
          <a:bodyPr wrap="square">
            <a:spAutoFit/>
          </a:bodyPr>
          <a:lstStyle/>
          <a:p>
            <a:r>
              <a:rPr lang="en-US" dirty="0"/>
              <a:t>The ESP32-based Patient Health Monitoring System uses MAX30100, DHT11, and DS18B20 sensors to monitor vital health metrics like heart rate, temperature, and humidity. The MAX30100 connects to GPIO21 and GPIO22 for heart rate and oxygen saturation readings, DHT11 monitors ambient temperature and humidity, and DS18B20 provides additional temperature data for effective healthcare management.</a:t>
            </a:r>
          </a:p>
          <a:p>
            <a:r>
              <a:rPr lang="en-US" dirty="0"/>
              <a:t> </a:t>
            </a:r>
          </a:p>
        </p:txBody>
      </p:sp>
    </p:spTree>
    <p:extLst>
      <p:ext uri="{BB962C8B-B14F-4D97-AF65-F5344CB8AC3E}">
        <p14:creationId xmlns:p14="http://schemas.microsoft.com/office/powerpoint/2010/main" val="1241642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13</a:t>
            </a:fld>
            <a:endParaRPr lang="en-US" dirty="0"/>
          </a:p>
        </p:txBody>
      </p:sp>
      <p:sp>
        <p:nvSpPr>
          <p:cNvPr id="2" name="TextBox 1">
            <a:extLst>
              <a:ext uri="{FF2B5EF4-FFF2-40B4-BE49-F238E27FC236}">
                <a16:creationId xmlns:a16="http://schemas.microsoft.com/office/drawing/2014/main" id="{21D320E1-E258-BEAB-ACAB-75EEE2902C34}"/>
              </a:ext>
            </a:extLst>
          </p:cNvPr>
          <p:cNvSpPr txBox="1"/>
          <p:nvPr/>
        </p:nvSpPr>
        <p:spPr>
          <a:xfrm>
            <a:off x="1160584" y="1787591"/>
            <a:ext cx="2379785"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Results</a:t>
            </a:r>
          </a:p>
        </p:txBody>
      </p:sp>
      <p:pic>
        <p:nvPicPr>
          <p:cNvPr id="4" name="Picture 3">
            <a:extLst>
              <a:ext uri="{FF2B5EF4-FFF2-40B4-BE49-F238E27FC236}">
                <a16:creationId xmlns:a16="http://schemas.microsoft.com/office/drawing/2014/main" id="{FFE41C04-C382-BC9B-CA46-CE9F0D9CA543}"/>
              </a:ext>
            </a:extLst>
          </p:cNvPr>
          <p:cNvPicPr>
            <a:picLocks noChangeAspect="1"/>
          </p:cNvPicPr>
          <p:nvPr/>
        </p:nvPicPr>
        <p:blipFill>
          <a:blip r:embed="rId3"/>
          <a:stretch>
            <a:fillRect/>
          </a:stretch>
        </p:blipFill>
        <p:spPr>
          <a:xfrm>
            <a:off x="339969" y="1890232"/>
            <a:ext cx="656492" cy="656492"/>
          </a:xfrm>
          <a:prstGeom prst="rect">
            <a:avLst/>
          </a:prstGeom>
        </p:spPr>
      </p:pic>
      <p:sp>
        <p:nvSpPr>
          <p:cNvPr id="5" name="TextBox 4">
            <a:extLst>
              <a:ext uri="{FF2B5EF4-FFF2-40B4-BE49-F238E27FC236}">
                <a16:creationId xmlns:a16="http://schemas.microsoft.com/office/drawing/2014/main" id="{384FDE29-ECDA-A6D4-FEB3-7E782BE09FBD}"/>
              </a:ext>
            </a:extLst>
          </p:cNvPr>
          <p:cNvSpPr txBox="1"/>
          <p:nvPr/>
        </p:nvSpPr>
        <p:spPr>
          <a:xfrm>
            <a:off x="1160584" y="3085305"/>
            <a:ext cx="5931878" cy="132343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ESP32 successfully connects to the designated Wi-Fi network, and upon successful connection, it obtains an IP address, which is displayed on the serial monitor.</a:t>
            </a:r>
          </a:p>
        </p:txBody>
      </p:sp>
      <p:pic>
        <p:nvPicPr>
          <p:cNvPr id="6" name="Picture 2" descr="ESP32 Useful Wi-Fi Library Functions (Arduino IDE) | Random Nerd Tutorials">
            <a:extLst>
              <a:ext uri="{FF2B5EF4-FFF2-40B4-BE49-F238E27FC236}">
                <a16:creationId xmlns:a16="http://schemas.microsoft.com/office/drawing/2014/main" id="{616E08D9-6DEF-2042-8BB7-BBA27955D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4708" y="3363145"/>
            <a:ext cx="6632587" cy="35108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EE75F2-49D0-2246-3F20-868DCED40D16}"/>
              </a:ext>
            </a:extLst>
          </p:cNvPr>
          <p:cNvSpPr txBox="1"/>
          <p:nvPr/>
        </p:nvSpPr>
        <p:spPr>
          <a:xfrm>
            <a:off x="1160584" y="5118570"/>
            <a:ext cx="5931878" cy="2554545"/>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system accurately measures and displays various health parameters, including room temperature, room humidity, heart rate (BPM), blood oxygen level (SpO2), and body temperature. These readings are obtained using the MAX30100 pulse oximeter sensor, DHT11 humidity &amp; temperature sensor, and DS18B20 temperature sensor.</a:t>
            </a:r>
          </a:p>
        </p:txBody>
      </p:sp>
      <p:pic>
        <p:nvPicPr>
          <p:cNvPr id="8" name="Picture 7">
            <a:extLst>
              <a:ext uri="{FF2B5EF4-FFF2-40B4-BE49-F238E27FC236}">
                <a16:creationId xmlns:a16="http://schemas.microsoft.com/office/drawing/2014/main" id="{A0298C85-18C2-C7C7-1E65-B93C3780DB53}"/>
              </a:ext>
            </a:extLst>
          </p:cNvPr>
          <p:cNvPicPr>
            <a:picLocks noChangeAspect="1"/>
          </p:cNvPicPr>
          <p:nvPr/>
        </p:nvPicPr>
        <p:blipFill>
          <a:blip r:embed="rId5"/>
          <a:stretch>
            <a:fillRect/>
          </a:stretch>
        </p:blipFill>
        <p:spPr>
          <a:xfrm>
            <a:off x="547470" y="3200736"/>
            <a:ext cx="448991" cy="448991"/>
          </a:xfrm>
          <a:prstGeom prst="rect">
            <a:avLst/>
          </a:prstGeom>
        </p:spPr>
      </p:pic>
      <p:pic>
        <p:nvPicPr>
          <p:cNvPr id="9" name="Picture 8">
            <a:extLst>
              <a:ext uri="{FF2B5EF4-FFF2-40B4-BE49-F238E27FC236}">
                <a16:creationId xmlns:a16="http://schemas.microsoft.com/office/drawing/2014/main" id="{120CFB7D-9451-CCFA-7B3D-FC7C9F64E964}"/>
              </a:ext>
            </a:extLst>
          </p:cNvPr>
          <p:cNvPicPr>
            <a:picLocks noChangeAspect="1"/>
          </p:cNvPicPr>
          <p:nvPr/>
        </p:nvPicPr>
        <p:blipFill>
          <a:blip r:embed="rId5"/>
          <a:stretch>
            <a:fillRect/>
          </a:stretch>
        </p:blipFill>
        <p:spPr>
          <a:xfrm>
            <a:off x="569159" y="5233886"/>
            <a:ext cx="448991" cy="448991"/>
          </a:xfrm>
          <a:prstGeom prst="rect">
            <a:avLst/>
          </a:prstGeom>
        </p:spPr>
      </p:pic>
    </p:spTree>
    <p:extLst>
      <p:ext uri="{BB962C8B-B14F-4D97-AF65-F5344CB8AC3E}">
        <p14:creationId xmlns:p14="http://schemas.microsoft.com/office/powerpoint/2010/main" val="2043916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10" name="TextBox 9">
            <a:extLst>
              <a:ext uri="{FF2B5EF4-FFF2-40B4-BE49-F238E27FC236}">
                <a16:creationId xmlns:a16="http://schemas.microsoft.com/office/drawing/2014/main" id="{F6CF06F0-1FBD-4CD7-4495-7F0ABCBD3A87}"/>
              </a:ext>
            </a:extLst>
          </p:cNvPr>
          <p:cNvSpPr txBox="1"/>
          <p:nvPr/>
        </p:nvSpPr>
        <p:spPr>
          <a:xfrm>
            <a:off x="1160584" y="1787591"/>
            <a:ext cx="2379785"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Results</a:t>
            </a:r>
          </a:p>
        </p:txBody>
      </p:sp>
      <p:pic>
        <p:nvPicPr>
          <p:cNvPr id="11" name="Picture 10">
            <a:extLst>
              <a:ext uri="{FF2B5EF4-FFF2-40B4-BE49-F238E27FC236}">
                <a16:creationId xmlns:a16="http://schemas.microsoft.com/office/drawing/2014/main" id="{1BECB9C4-3B02-4CD4-A8D6-F78BFCF64926}"/>
              </a:ext>
            </a:extLst>
          </p:cNvPr>
          <p:cNvPicPr>
            <a:picLocks noChangeAspect="1"/>
          </p:cNvPicPr>
          <p:nvPr/>
        </p:nvPicPr>
        <p:blipFill>
          <a:blip r:embed="rId3"/>
          <a:stretch>
            <a:fillRect/>
          </a:stretch>
        </p:blipFill>
        <p:spPr>
          <a:xfrm>
            <a:off x="339969" y="1890232"/>
            <a:ext cx="656492" cy="656492"/>
          </a:xfrm>
          <a:prstGeom prst="rect">
            <a:avLst/>
          </a:prstGeom>
        </p:spPr>
      </p:pic>
      <p:sp>
        <p:nvSpPr>
          <p:cNvPr id="12" name="TextBox 11">
            <a:extLst>
              <a:ext uri="{FF2B5EF4-FFF2-40B4-BE49-F238E27FC236}">
                <a16:creationId xmlns:a16="http://schemas.microsoft.com/office/drawing/2014/main" id="{1C589065-0BFA-6459-1650-04C72F0B3005}"/>
              </a:ext>
            </a:extLst>
          </p:cNvPr>
          <p:cNvSpPr txBox="1"/>
          <p:nvPr/>
        </p:nvSpPr>
        <p:spPr>
          <a:xfrm>
            <a:off x="1160584" y="3085305"/>
            <a:ext cx="5931878" cy="1938992"/>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Upon entering the IP address of the ESP32 into a web browser, a user-friendly web page is displayed. This page showcases the real-time health status of the patient, making it convenient for caregivers or medical professionals to monitor remotely.</a:t>
            </a:r>
          </a:p>
        </p:txBody>
      </p:sp>
      <p:sp>
        <p:nvSpPr>
          <p:cNvPr id="13" name="TextBox 12">
            <a:extLst>
              <a:ext uri="{FF2B5EF4-FFF2-40B4-BE49-F238E27FC236}">
                <a16:creationId xmlns:a16="http://schemas.microsoft.com/office/drawing/2014/main" id="{DB718631-897C-A6CD-DC8A-FDB9B6529370}"/>
              </a:ext>
            </a:extLst>
          </p:cNvPr>
          <p:cNvSpPr txBox="1"/>
          <p:nvPr/>
        </p:nvSpPr>
        <p:spPr>
          <a:xfrm>
            <a:off x="1160584" y="5672626"/>
            <a:ext cx="5931878" cy="132343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system is compatible with mobile devices, allowing users to access the patient's health status via a web browser on their smartphones or tablets.</a:t>
            </a:r>
          </a:p>
        </p:txBody>
      </p:sp>
      <p:pic>
        <p:nvPicPr>
          <p:cNvPr id="14" name="Picture 13">
            <a:extLst>
              <a:ext uri="{FF2B5EF4-FFF2-40B4-BE49-F238E27FC236}">
                <a16:creationId xmlns:a16="http://schemas.microsoft.com/office/drawing/2014/main" id="{3A25DE56-6E91-C1AE-5F69-F60FCCDA7CEA}"/>
              </a:ext>
            </a:extLst>
          </p:cNvPr>
          <p:cNvPicPr>
            <a:picLocks noChangeAspect="1"/>
          </p:cNvPicPr>
          <p:nvPr/>
        </p:nvPicPr>
        <p:blipFill>
          <a:blip r:embed="rId4"/>
          <a:stretch>
            <a:fillRect/>
          </a:stretch>
        </p:blipFill>
        <p:spPr>
          <a:xfrm>
            <a:off x="547470" y="3200736"/>
            <a:ext cx="448991" cy="448991"/>
          </a:xfrm>
          <a:prstGeom prst="rect">
            <a:avLst/>
          </a:prstGeom>
        </p:spPr>
      </p:pic>
      <p:pic>
        <p:nvPicPr>
          <p:cNvPr id="15" name="Picture 14">
            <a:extLst>
              <a:ext uri="{FF2B5EF4-FFF2-40B4-BE49-F238E27FC236}">
                <a16:creationId xmlns:a16="http://schemas.microsoft.com/office/drawing/2014/main" id="{4CE4BD9E-0FFF-626B-EF98-8D5D71814184}"/>
              </a:ext>
            </a:extLst>
          </p:cNvPr>
          <p:cNvPicPr>
            <a:picLocks noChangeAspect="1"/>
          </p:cNvPicPr>
          <p:nvPr/>
        </p:nvPicPr>
        <p:blipFill>
          <a:blip r:embed="rId4"/>
          <a:stretch>
            <a:fillRect/>
          </a:stretch>
        </p:blipFill>
        <p:spPr>
          <a:xfrm>
            <a:off x="569159" y="5787942"/>
            <a:ext cx="448991" cy="448991"/>
          </a:xfrm>
          <a:prstGeom prst="rect">
            <a:avLst/>
          </a:prstGeom>
        </p:spPr>
      </p:pic>
      <p:pic>
        <p:nvPicPr>
          <p:cNvPr id="16" name="Picture 2" descr="ESP32 Web Server - Arduino IDE | Random Nerd Tutorials">
            <a:extLst>
              <a:ext uri="{FF2B5EF4-FFF2-40B4-BE49-F238E27FC236}">
                <a16:creationId xmlns:a16="http://schemas.microsoft.com/office/drawing/2014/main" id="{316BEA50-411E-2440-4454-F064273B61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7772" y="2649365"/>
            <a:ext cx="6720844" cy="469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540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2" name="TextBox 1">
            <a:extLst>
              <a:ext uri="{FF2B5EF4-FFF2-40B4-BE49-F238E27FC236}">
                <a16:creationId xmlns:a16="http://schemas.microsoft.com/office/drawing/2014/main" id="{07603CDF-2B43-2907-8652-75574206BA00}"/>
              </a:ext>
            </a:extLst>
          </p:cNvPr>
          <p:cNvSpPr txBox="1"/>
          <p:nvPr/>
        </p:nvSpPr>
        <p:spPr>
          <a:xfrm>
            <a:off x="1160584" y="1787591"/>
            <a:ext cx="3657601"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Discussions</a:t>
            </a:r>
          </a:p>
        </p:txBody>
      </p:sp>
      <p:sp>
        <p:nvSpPr>
          <p:cNvPr id="3" name="TextBox 2">
            <a:extLst>
              <a:ext uri="{FF2B5EF4-FFF2-40B4-BE49-F238E27FC236}">
                <a16:creationId xmlns:a16="http://schemas.microsoft.com/office/drawing/2014/main" id="{467A638E-7B60-8BA8-BD3D-3C34015AF890}"/>
              </a:ext>
            </a:extLst>
          </p:cNvPr>
          <p:cNvSpPr txBox="1"/>
          <p:nvPr/>
        </p:nvSpPr>
        <p:spPr>
          <a:xfrm>
            <a:off x="1160584" y="3085304"/>
            <a:ext cx="14317714" cy="3785652"/>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accuracy and reliability of the sensor readings are crucial for effective patient monitoring. The MAX30100 pulse oximeter sensor, DHT11 humidity &amp; temperature sensor, and DS18B20 temperature sensor are chosen for their precision and consistency in measuring vital health parameters.</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The ability to monitor patient health status in real-time is a significant advantage of this IoT-based system. Caregivers or medical professionals can promptly respond to any abnormalities or emergencies based on the live data provided by the system.</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By hosting the health monitoring interface on a web server, the system ensures accessibility from any device with a web browser and internet connection. This accessibility enhances convenience for caregivers and enables remote monitoring of patients, even from a distance.</a:t>
            </a:r>
          </a:p>
          <a:p>
            <a:pPr algn="just"/>
            <a:endParaRPr lang="en-US" sz="2000" dirty="0">
              <a:latin typeface="Comic Sans MS" panose="030F0702030302020204" pitchFamily="66" charset="0"/>
              <a:cs typeface="Times New Roman" panose="02020603050405020304" pitchFamily="18" charset="0"/>
            </a:endParaRPr>
          </a:p>
        </p:txBody>
      </p:sp>
      <p:pic>
        <p:nvPicPr>
          <p:cNvPr id="4" name="Picture 3">
            <a:extLst>
              <a:ext uri="{FF2B5EF4-FFF2-40B4-BE49-F238E27FC236}">
                <a16:creationId xmlns:a16="http://schemas.microsoft.com/office/drawing/2014/main" id="{1009CCCD-F893-0A87-BFEF-CC55F177175A}"/>
              </a:ext>
            </a:extLst>
          </p:cNvPr>
          <p:cNvPicPr>
            <a:picLocks noChangeAspect="1"/>
          </p:cNvPicPr>
          <p:nvPr/>
        </p:nvPicPr>
        <p:blipFill>
          <a:blip r:embed="rId3"/>
          <a:stretch>
            <a:fillRect/>
          </a:stretch>
        </p:blipFill>
        <p:spPr>
          <a:xfrm>
            <a:off x="484749" y="1931262"/>
            <a:ext cx="574431" cy="574431"/>
          </a:xfrm>
          <a:prstGeom prst="rect">
            <a:avLst/>
          </a:prstGeom>
        </p:spPr>
      </p:pic>
    </p:spTree>
    <p:extLst>
      <p:ext uri="{BB962C8B-B14F-4D97-AF65-F5344CB8AC3E}">
        <p14:creationId xmlns:p14="http://schemas.microsoft.com/office/powerpoint/2010/main" val="3275007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8" name="TextBox 7">
            <a:extLst>
              <a:ext uri="{FF2B5EF4-FFF2-40B4-BE49-F238E27FC236}">
                <a16:creationId xmlns:a16="http://schemas.microsoft.com/office/drawing/2014/main" id="{DBB6828C-7D5A-EA86-D3B7-EB3D8B6AF0A3}"/>
              </a:ext>
            </a:extLst>
          </p:cNvPr>
          <p:cNvSpPr txBox="1"/>
          <p:nvPr/>
        </p:nvSpPr>
        <p:spPr>
          <a:xfrm>
            <a:off x="1160584" y="1787591"/>
            <a:ext cx="3645878"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Discussions</a:t>
            </a:r>
          </a:p>
        </p:txBody>
      </p:sp>
      <p:sp>
        <p:nvSpPr>
          <p:cNvPr id="9" name="TextBox 8">
            <a:extLst>
              <a:ext uri="{FF2B5EF4-FFF2-40B4-BE49-F238E27FC236}">
                <a16:creationId xmlns:a16="http://schemas.microsoft.com/office/drawing/2014/main" id="{6AA4C49D-F584-0849-54AC-D4DA26B20A16}"/>
              </a:ext>
            </a:extLst>
          </p:cNvPr>
          <p:cNvSpPr txBox="1"/>
          <p:nvPr/>
        </p:nvSpPr>
        <p:spPr>
          <a:xfrm>
            <a:off x="1160584" y="3085304"/>
            <a:ext cx="14317714" cy="224676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user interface of the web page is designed to be intuitive and easy to understand. Clear and concise presentation of health parameters facilitates quick interpretation of data, enabling efficient decision-making by caregivers or medical professionals.</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The system can be scaled up to accommodate additional features or sensors for comprehensive patient monitoring. Future enhancements may include integration with mobile applications, data analytics for trend analysis, and alerts/notifications for critical health conditions.</a:t>
            </a:r>
          </a:p>
        </p:txBody>
      </p:sp>
      <p:pic>
        <p:nvPicPr>
          <p:cNvPr id="10" name="Picture 9">
            <a:extLst>
              <a:ext uri="{FF2B5EF4-FFF2-40B4-BE49-F238E27FC236}">
                <a16:creationId xmlns:a16="http://schemas.microsoft.com/office/drawing/2014/main" id="{553DAA27-79C2-7E46-D53D-1BC36DC3A753}"/>
              </a:ext>
            </a:extLst>
          </p:cNvPr>
          <p:cNvPicPr>
            <a:picLocks noChangeAspect="1"/>
          </p:cNvPicPr>
          <p:nvPr/>
        </p:nvPicPr>
        <p:blipFill>
          <a:blip r:embed="rId3"/>
          <a:stretch>
            <a:fillRect/>
          </a:stretch>
        </p:blipFill>
        <p:spPr>
          <a:xfrm>
            <a:off x="484749" y="1931262"/>
            <a:ext cx="574431" cy="574431"/>
          </a:xfrm>
          <a:prstGeom prst="rect">
            <a:avLst/>
          </a:prstGeom>
        </p:spPr>
      </p:pic>
    </p:spTree>
    <p:extLst>
      <p:ext uri="{BB962C8B-B14F-4D97-AF65-F5344CB8AC3E}">
        <p14:creationId xmlns:p14="http://schemas.microsoft.com/office/powerpoint/2010/main" val="2522500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 descr="Parchment"/>
          <p:cNvSpPr>
            <a:spLocks noChangeArrowheads="1"/>
          </p:cNvSpPr>
          <p:nvPr/>
        </p:nvSpPr>
        <p:spPr bwMode="auto">
          <a:xfrm>
            <a:off x="1995055" y="529590"/>
            <a:ext cx="11222181" cy="86694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Conclusions</a:t>
            </a:r>
          </a:p>
        </p:txBody>
      </p:sp>
      <p:sp>
        <p:nvSpPr>
          <p:cNvPr id="23555" name="Text Box 6"/>
          <p:cNvSpPr txBox="1">
            <a:spLocks noChangeArrowheads="1"/>
          </p:cNvSpPr>
          <p:nvPr/>
        </p:nvSpPr>
        <p:spPr bwMode="auto">
          <a:xfrm>
            <a:off x="374073" y="1709825"/>
            <a:ext cx="103251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3600" dirty="0">
                <a:solidFill>
                  <a:srgbClr val="0000D6"/>
                </a:solidFill>
              </a:rPr>
              <a:t>Conclude with in 1-2 slides</a:t>
            </a:r>
            <a:endParaRPr lang="en-US" altLang="en-US" sz="1000" dirty="0">
              <a:solidFill>
                <a:srgbClr val="0000D6"/>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50759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32755" y="1961803"/>
            <a:ext cx="15943811"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FontTx/>
              <a:buChar char="•"/>
            </a:pPr>
            <a:r>
              <a:rPr lang="en-US" altLang="en-US" sz="3600" dirty="0">
                <a:solidFill>
                  <a:srgbClr val="00B050"/>
                </a:solidFill>
              </a:rPr>
              <a:t>List your future works that you want to present during your final presentation in 1 slide.</a:t>
            </a:r>
            <a:endParaRPr lang="en-US" altLang="en-US" sz="3600" dirty="0">
              <a:solidFill>
                <a:srgbClr val="0000D6"/>
              </a:solidFill>
            </a:endParaRPr>
          </a:p>
        </p:txBody>
      </p:sp>
      <p:sp>
        <p:nvSpPr>
          <p:cNvPr id="25603" name="Oval 3" descr="Parchment"/>
          <p:cNvSpPr>
            <a:spLocks noChangeArrowheads="1"/>
          </p:cNvSpPr>
          <p:nvPr/>
        </p:nvSpPr>
        <p:spPr bwMode="auto">
          <a:xfrm>
            <a:off x="1363286" y="457200"/>
            <a:ext cx="13948757"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Future Scopes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17345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fontScale="90000"/>
          </a:bodyPr>
          <a:lstStyle/>
          <a:p>
            <a:r>
              <a:rPr lang="en-US" sz="7200" b="1" dirty="0">
                <a:solidFill>
                  <a:srgbClr val="0070C0"/>
                </a:solidFill>
              </a:rPr>
              <a:t>Thanks for listening our presentation….</a:t>
            </a:r>
          </a:p>
        </p:txBody>
      </p:sp>
      <p:grpSp>
        <p:nvGrpSpPr>
          <p:cNvPr id="5" name="Group 6"/>
          <p:cNvGrpSpPr>
            <a:grpSpLocks/>
          </p:cNvGrpSpPr>
          <p:nvPr/>
        </p:nvGrpSpPr>
        <p:grpSpPr bwMode="auto">
          <a:xfrm>
            <a:off x="7398325" y="2015067"/>
            <a:ext cx="6724076" cy="553288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D595E484-204C-41CF-AA8E-AE5C26E05CE2}" type="datetime3">
              <a:rPr lang="en-US" smtClean="0"/>
              <a:t>1 May 2024</a:t>
            </a:fld>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47875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653F17-9A89-45AC-AE70-3CB35AB34A7D}" type="datetime3">
              <a:rPr lang="en-US" smtClean="0"/>
              <a:t>1 May 2024</a:t>
            </a:fld>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2</a:t>
            </a:fld>
            <a:endParaRPr lang="en-US" dirty="0"/>
          </a:p>
        </p:txBody>
      </p:sp>
      <p:sp>
        <p:nvSpPr>
          <p:cNvPr id="8" name="Content Placeholder 7"/>
          <p:cNvSpPr>
            <a:spLocks noGrp="1"/>
          </p:cNvSpPr>
          <p:nvPr>
            <p:ph idx="1"/>
          </p:nvPr>
        </p:nvSpPr>
        <p:spPr>
          <a:xfrm>
            <a:off x="304800" y="1359478"/>
            <a:ext cx="15997646" cy="6560155"/>
          </a:xfrm>
        </p:spPr>
        <p:txBody>
          <a:bodyPr>
            <a:noAutofit/>
          </a:bodyPr>
          <a:lstStyle/>
          <a:p>
            <a:pPr>
              <a:lnSpc>
                <a:spcPct val="120000"/>
              </a:lnSpc>
              <a:spcBef>
                <a:spcPts val="0"/>
              </a:spcBef>
              <a:buFontTx/>
              <a:buChar char="•"/>
            </a:pPr>
            <a:r>
              <a:rPr lang="en-US" altLang="en-US" sz="3600" b="1" dirty="0">
                <a:solidFill>
                  <a:srgbClr val="0000B0"/>
                </a:solidFill>
                <a:latin typeface="Comic Sans MS" panose="030F0702030302020204" pitchFamily="66" charset="0"/>
              </a:rPr>
              <a:t>Objectives</a:t>
            </a:r>
            <a:r>
              <a:rPr lang="en-US" altLang="en-US" sz="3600" b="1" dirty="0">
                <a:solidFill>
                  <a:srgbClr val="0000B0"/>
                </a:solidFill>
              </a:rPr>
              <a:t> ------------------------------------------------------------------- Slide (3)                                                                                     </a:t>
            </a:r>
          </a:p>
          <a:p>
            <a:pPr>
              <a:lnSpc>
                <a:spcPct val="120000"/>
              </a:lnSpc>
              <a:spcBef>
                <a:spcPts val="0"/>
              </a:spcBef>
              <a:buFontTx/>
              <a:buChar char="•"/>
            </a:pPr>
            <a:r>
              <a:rPr lang="en-US" altLang="en-US" sz="3600" b="1" dirty="0">
                <a:solidFill>
                  <a:srgbClr val="0000B0"/>
                </a:solidFill>
                <a:latin typeface="Comic Sans MS" panose="030F0702030302020204" pitchFamily="66" charset="0"/>
              </a:rPr>
              <a:t>Introduction</a:t>
            </a:r>
            <a:r>
              <a:rPr lang="en-US" altLang="en-US" sz="3200" b="1" dirty="0">
                <a:solidFill>
                  <a:srgbClr val="0000B0"/>
                </a:solidFill>
              </a:rPr>
              <a:t> ------------------------------------------------------------------------- </a:t>
            </a:r>
            <a:r>
              <a:rPr lang="en-US" altLang="en-US" sz="3600" b="1" dirty="0">
                <a:solidFill>
                  <a:srgbClr val="0000B0"/>
                </a:solidFill>
              </a:rPr>
              <a:t>Slide</a:t>
            </a:r>
            <a:r>
              <a:rPr lang="en-US" altLang="en-US" sz="3200" b="1" dirty="0">
                <a:solidFill>
                  <a:srgbClr val="0000B0"/>
                </a:solidFill>
              </a:rPr>
              <a:t> </a:t>
            </a:r>
            <a:r>
              <a:rPr lang="en-US" altLang="en-US" sz="3600" b="1" dirty="0">
                <a:solidFill>
                  <a:srgbClr val="0000B0"/>
                </a:solidFill>
              </a:rPr>
              <a:t>(4-5)</a:t>
            </a:r>
            <a:endParaRPr lang="en-US" altLang="en-US" sz="3600" b="1" dirty="0">
              <a:solidFill>
                <a:srgbClr val="FF0000"/>
              </a:solidFill>
            </a:endParaRPr>
          </a:p>
          <a:p>
            <a:pPr>
              <a:lnSpc>
                <a:spcPct val="120000"/>
              </a:lnSpc>
              <a:spcBef>
                <a:spcPts val="0"/>
              </a:spcBef>
              <a:buFontTx/>
              <a:buChar char="•"/>
            </a:pPr>
            <a:r>
              <a:rPr lang="en-US" altLang="en-US" sz="3600" b="1" dirty="0">
                <a:solidFill>
                  <a:srgbClr val="0000B0"/>
                </a:solidFill>
                <a:latin typeface="Comic Sans MS" panose="030F0702030302020204" pitchFamily="66" charset="0"/>
              </a:rPr>
              <a:t>Literature Review </a:t>
            </a:r>
            <a:r>
              <a:rPr lang="en-US" altLang="en-US" sz="3600" b="1" dirty="0">
                <a:solidFill>
                  <a:srgbClr val="0000B0"/>
                </a:solidFill>
              </a:rPr>
              <a:t>---------------------------------------------------------- Slide (6-8)</a:t>
            </a:r>
            <a:endParaRPr lang="en-US" altLang="en-US" sz="3600" b="1" dirty="0">
              <a:solidFill>
                <a:srgbClr val="FF0000"/>
              </a:solidFill>
            </a:endParaRPr>
          </a:p>
          <a:p>
            <a:pPr>
              <a:lnSpc>
                <a:spcPct val="120000"/>
              </a:lnSpc>
              <a:spcBef>
                <a:spcPts val="0"/>
              </a:spcBef>
              <a:buFontTx/>
              <a:buChar char="•"/>
            </a:pPr>
            <a:r>
              <a:rPr lang="en-US" altLang="en-US" sz="3600" b="1" dirty="0">
                <a:solidFill>
                  <a:srgbClr val="0000B0"/>
                </a:solidFill>
                <a:latin typeface="Comic Sans MS" panose="030F0702030302020204" pitchFamily="66" charset="0"/>
              </a:rPr>
              <a:t>Working Method </a:t>
            </a:r>
            <a:r>
              <a:rPr lang="en-US" altLang="en-US" sz="3600" b="1" dirty="0">
                <a:solidFill>
                  <a:srgbClr val="0000B0"/>
                </a:solidFill>
              </a:rPr>
              <a:t>----------------------------------------------------------- Slide (9-10)</a:t>
            </a:r>
          </a:p>
          <a:p>
            <a:pPr>
              <a:lnSpc>
                <a:spcPct val="120000"/>
              </a:lnSpc>
              <a:spcBef>
                <a:spcPts val="0"/>
              </a:spcBef>
              <a:buFontTx/>
              <a:buChar char="•"/>
            </a:pPr>
            <a:r>
              <a:rPr lang="en-US" altLang="en-US" sz="3600" b="1" dirty="0">
                <a:solidFill>
                  <a:srgbClr val="0000B0"/>
                </a:solidFill>
                <a:latin typeface="Comic Sans MS" panose="030F0702030302020204" pitchFamily="66" charset="0"/>
              </a:rPr>
              <a:t>Description of the Work</a:t>
            </a:r>
            <a:r>
              <a:rPr lang="en-US" altLang="en-US" sz="3200" b="1" dirty="0">
                <a:solidFill>
                  <a:srgbClr val="0000B0"/>
                </a:solidFill>
                <a:latin typeface="Comic Sans MS" panose="030F0702030302020204" pitchFamily="66" charset="0"/>
              </a:rPr>
              <a:t> </a:t>
            </a:r>
            <a:r>
              <a:rPr lang="en-US" altLang="en-US" sz="3200" b="1" dirty="0">
                <a:solidFill>
                  <a:srgbClr val="0000B0"/>
                </a:solidFill>
              </a:rPr>
              <a:t>------------------------------------------------------ </a:t>
            </a:r>
            <a:r>
              <a:rPr lang="en-US" altLang="en-US" sz="3600" b="1" dirty="0">
                <a:solidFill>
                  <a:srgbClr val="0000B0"/>
                </a:solidFill>
              </a:rPr>
              <a:t>Slide</a:t>
            </a:r>
            <a:r>
              <a:rPr lang="en-US" altLang="en-US" sz="3200" b="1" dirty="0">
                <a:solidFill>
                  <a:srgbClr val="0000B0"/>
                </a:solidFill>
              </a:rPr>
              <a:t> </a:t>
            </a:r>
            <a:endParaRPr lang="en-US" altLang="en-US" sz="3200" b="1" dirty="0">
              <a:solidFill>
                <a:srgbClr val="FF0000"/>
              </a:solidFill>
            </a:endParaRPr>
          </a:p>
          <a:p>
            <a:pPr>
              <a:lnSpc>
                <a:spcPct val="120000"/>
              </a:lnSpc>
              <a:spcBef>
                <a:spcPts val="0"/>
              </a:spcBef>
              <a:buFontTx/>
              <a:buChar char="•"/>
            </a:pPr>
            <a:r>
              <a:rPr lang="en-US" altLang="en-US" sz="3600" b="1" dirty="0">
                <a:solidFill>
                  <a:srgbClr val="0000B0"/>
                </a:solidFill>
                <a:latin typeface="Comic Sans MS" panose="030F0702030302020204" pitchFamily="66" charset="0"/>
              </a:rPr>
              <a:t>Results and Discussions </a:t>
            </a:r>
            <a:r>
              <a:rPr lang="en-US" altLang="en-US" sz="3600" b="1" dirty="0">
                <a:solidFill>
                  <a:srgbClr val="0000B0"/>
                </a:solidFill>
              </a:rPr>
              <a:t>------------------------------------------------- Slide </a:t>
            </a:r>
          </a:p>
          <a:p>
            <a:pPr>
              <a:lnSpc>
                <a:spcPct val="120000"/>
              </a:lnSpc>
              <a:spcBef>
                <a:spcPts val="0"/>
              </a:spcBef>
              <a:buFontTx/>
              <a:buChar char="•"/>
            </a:pPr>
            <a:r>
              <a:rPr lang="en-US" altLang="en-US" sz="3600" b="1" dirty="0">
                <a:solidFill>
                  <a:srgbClr val="0000B0"/>
                </a:solidFill>
                <a:latin typeface="Comic Sans MS" panose="030F0702030302020204" pitchFamily="66" charset="0"/>
              </a:rPr>
              <a:t>Conclusions</a:t>
            </a:r>
            <a:r>
              <a:rPr lang="en-US" altLang="en-US" sz="3600" b="1" dirty="0">
                <a:solidFill>
                  <a:srgbClr val="0000B0"/>
                </a:solidFill>
              </a:rPr>
              <a:t> --------------------------------------------------------------------- Slide </a:t>
            </a:r>
          </a:p>
          <a:p>
            <a:pPr>
              <a:lnSpc>
                <a:spcPct val="120000"/>
              </a:lnSpc>
              <a:spcBef>
                <a:spcPts val="0"/>
              </a:spcBef>
              <a:buFontTx/>
              <a:buChar char="•"/>
            </a:pPr>
            <a:r>
              <a:rPr lang="en-US" altLang="en-US" sz="3600" b="1" dirty="0">
                <a:solidFill>
                  <a:srgbClr val="0000B0"/>
                </a:solidFill>
                <a:latin typeface="Comic Sans MS" panose="030F0702030302020204" pitchFamily="66" charset="0"/>
              </a:rPr>
              <a:t>Future Works</a:t>
            </a:r>
            <a:r>
              <a:rPr lang="en-US" altLang="en-US" sz="3200" b="1" dirty="0">
                <a:solidFill>
                  <a:srgbClr val="0000B0"/>
                </a:solidFill>
                <a:latin typeface="Comic Sans MS" panose="030F0702030302020204" pitchFamily="66" charset="0"/>
              </a:rPr>
              <a:t> </a:t>
            </a:r>
            <a:r>
              <a:rPr lang="en-US" altLang="en-US" sz="3200" b="1" dirty="0">
                <a:solidFill>
                  <a:srgbClr val="0000B0"/>
                </a:solidFill>
              </a:rPr>
              <a:t>------------------------------------------------------------------------</a:t>
            </a:r>
            <a:r>
              <a:rPr lang="en-US" altLang="en-US" sz="3600" b="1" dirty="0">
                <a:solidFill>
                  <a:srgbClr val="0000B0"/>
                </a:solidFill>
              </a:rPr>
              <a:t>Slide</a:t>
            </a:r>
            <a:r>
              <a:rPr lang="en-US" altLang="en-US" sz="3200" b="1" dirty="0">
                <a:solidFill>
                  <a:srgbClr val="0000B0"/>
                </a:solidFill>
              </a:rPr>
              <a:t> </a:t>
            </a:r>
            <a:endParaRPr lang="en-US" altLang="en-US" sz="3200" b="1" dirty="0">
              <a:solidFill>
                <a:srgbClr val="FF0000"/>
              </a:solidFill>
            </a:endParaRPr>
          </a:p>
        </p:txBody>
      </p:sp>
      <p:sp>
        <p:nvSpPr>
          <p:cNvPr id="17" name="Oval 4" descr="Parchment"/>
          <p:cNvSpPr>
            <a:spLocks noChangeArrowheads="1"/>
          </p:cNvSpPr>
          <p:nvPr/>
        </p:nvSpPr>
        <p:spPr bwMode="auto">
          <a:xfrm>
            <a:off x="2344189" y="423330"/>
            <a:ext cx="11202477" cy="878513"/>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200" b="1" dirty="0">
                <a:solidFill>
                  <a:srgbClr val="0070C0"/>
                </a:solidFill>
                <a:latin typeface="Comic Sans MS" panose="030F0702030302020204" pitchFamily="66" charset="0"/>
              </a:rPr>
              <a:t>Outline of the Presentation</a:t>
            </a:r>
          </a:p>
        </p:txBody>
      </p:sp>
    </p:spTree>
    <p:extLst>
      <p:ext uri="{BB962C8B-B14F-4D97-AF65-F5344CB8AC3E}">
        <p14:creationId xmlns:p14="http://schemas.microsoft.com/office/powerpoint/2010/main" val="44891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4" descr="Parchment"/>
          <p:cNvSpPr>
            <a:spLocks noChangeArrowheads="1"/>
          </p:cNvSpPr>
          <p:nvPr/>
        </p:nvSpPr>
        <p:spPr bwMode="auto">
          <a:xfrm>
            <a:off x="1712422" y="529590"/>
            <a:ext cx="1062245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a:solidFill>
                  <a:srgbClr val="0070C0"/>
                </a:solidFill>
                <a:latin typeface="Comic Sans MS" panose="030F0702030302020204" pitchFamily="66" charset="0"/>
              </a:rPr>
              <a:t>Objectives of the Work</a:t>
            </a:r>
          </a:p>
        </p:txBody>
      </p:sp>
      <p:sp>
        <p:nvSpPr>
          <p:cNvPr id="16387" name="Rectangle 3"/>
          <p:cNvSpPr>
            <a:spLocks noChangeArrowheads="1"/>
          </p:cNvSpPr>
          <p:nvPr/>
        </p:nvSpPr>
        <p:spPr bwMode="auto">
          <a:xfrm>
            <a:off x="498764" y="2285999"/>
            <a:ext cx="15644552" cy="5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200"/>
              </a:spcAft>
              <a:buFontTx/>
              <a:buChar char="•"/>
            </a:pPr>
            <a:r>
              <a:rPr lang="en-US" altLang="en-US" sz="3200" dirty="0">
                <a:solidFill>
                  <a:srgbClr val="0000D6"/>
                </a:solidFill>
                <a:latin typeface="Comic Sans MS" panose="030F0702030302020204" pitchFamily="66" charset="0"/>
              </a:rPr>
              <a:t>To develop a sensor interface</a:t>
            </a:r>
            <a:endParaRPr lang="en-US" altLang="en-US" sz="3200" dirty="0">
              <a:solidFill>
                <a:srgbClr val="FF0000"/>
              </a:solidFill>
              <a:latin typeface="Comic Sans MS" panose="030F0702030302020204" pitchFamily="66" charset="0"/>
            </a:endParaRPr>
          </a:p>
          <a:p>
            <a:pPr eaLnBrk="1" hangingPunct="1">
              <a:spcAft>
                <a:spcPts val="1200"/>
              </a:spcAft>
              <a:buFontTx/>
              <a:buChar char="•"/>
            </a:pPr>
            <a:r>
              <a:rPr lang="en-US" altLang="en-US" sz="3200" dirty="0">
                <a:latin typeface="Comic Sans MS" panose="030F0702030302020204" pitchFamily="66" charset="0"/>
              </a:rPr>
              <a:t>To implement a communication protocol</a:t>
            </a:r>
          </a:p>
          <a:p>
            <a:pPr eaLnBrk="1" hangingPunct="1">
              <a:spcAft>
                <a:spcPts val="1200"/>
              </a:spcAft>
              <a:buFontTx/>
              <a:buChar char="•"/>
            </a:pPr>
            <a:r>
              <a:rPr lang="en-US" altLang="en-US" sz="3200" dirty="0">
                <a:solidFill>
                  <a:srgbClr val="0000D6"/>
                </a:solidFill>
                <a:latin typeface="Comic Sans MS" panose="030F0702030302020204" pitchFamily="66" charset="0"/>
              </a:rPr>
              <a:t>To incorporate data visualization</a:t>
            </a:r>
          </a:p>
          <a:p>
            <a:pPr eaLnBrk="1" hangingPunct="1">
              <a:spcAft>
                <a:spcPts val="1200"/>
              </a:spcAft>
              <a:buFontTx/>
              <a:buChar char="•"/>
            </a:pPr>
            <a:r>
              <a:rPr lang="en-US" altLang="en-US" sz="3200" dirty="0">
                <a:latin typeface="Comic Sans MS" panose="030F0702030302020204" pitchFamily="66" charset="0"/>
              </a:rPr>
              <a:t>To analyze health data</a:t>
            </a:r>
          </a:p>
          <a:p>
            <a:pPr eaLnBrk="1" hangingPunct="1">
              <a:spcAft>
                <a:spcPts val="1200"/>
              </a:spcAft>
              <a:buFontTx/>
              <a:buChar char="•"/>
            </a:pPr>
            <a:r>
              <a:rPr lang="en-US" altLang="en-US" sz="3200" dirty="0">
                <a:solidFill>
                  <a:srgbClr val="0000D6"/>
                </a:solidFill>
                <a:latin typeface="Comic Sans MS" panose="030F0702030302020204" pitchFamily="66" charset="0"/>
              </a:rPr>
              <a:t>To design an alerting mechanism</a:t>
            </a:r>
          </a:p>
          <a:p>
            <a:pPr eaLnBrk="1" hangingPunct="1">
              <a:spcAft>
                <a:spcPts val="1200"/>
              </a:spcAft>
              <a:buFontTx/>
              <a:buChar char="•"/>
            </a:pPr>
            <a:r>
              <a:rPr lang="en-US" altLang="en-US" sz="3200" dirty="0">
                <a:latin typeface="Comic Sans MS" panose="030F0702030302020204" pitchFamily="66" charset="0"/>
              </a:rPr>
              <a:t>To simulate real-world scenarios</a:t>
            </a:r>
          </a:p>
          <a:p>
            <a:pPr eaLnBrk="1" hangingPunct="1">
              <a:spcAft>
                <a:spcPts val="1200"/>
              </a:spcAft>
              <a:buFontTx/>
              <a:buChar char="•"/>
            </a:pPr>
            <a:r>
              <a:rPr lang="en-US" altLang="en-US" sz="3200" dirty="0">
                <a:solidFill>
                  <a:srgbClr val="0000FF"/>
                </a:solidFill>
                <a:latin typeface="Comic Sans MS" panose="030F0702030302020204" pitchFamily="66" charset="0"/>
              </a:rPr>
              <a:t>To test system reliability</a:t>
            </a:r>
          </a:p>
          <a:p>
            <a:pPr eaLnBrk="1" hangingPunct="1">
              <a:spcAft>
                <a:spcPts val="1200"/>
              </a:spcAft>
              <a:buFontTx/>
              <a:buChar char="•"/>
            </a:pPr>
            <a:r>
              <a:rPr lang="en-US" altLang="en-US" sz="3200" dirty="0">
                <a:latin typeface="Comic Sans MS" panose="030F0702030302020204" pitchFamily="66" charset="0"/>
              </a:rPr>
              <a:t>To validate accuracy and effectiveness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23192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512916" y="52959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17411" name="Rectangle 2"/>
          <p:cNvSpPr>
            <a:spLocks noChangeArrowheads="1"/>
          </p:cNvSpPr>
          <p:nvPr/>
        </p:nvSpPr>
        <p:spPr bwMode="auto">
          <a:xfrm>
            <a:off x="432261" y="2286000"/>
            <a:ext cx="6071409"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0" indent="-571500" eaLnBrk="1" hangingPunct="1">
              <a:lnSpc>
                <a:spcPct val="80000"/>
              </a:lnSpc>
              <a:spcBef>
                <a:spcPct val="20000"/>
              </a:spcBef>
              <a:buFont typeface="Wingdings" panose="05000000000000000000" pitchFamily="2" charset="2"/>
              <a:buChar char="q"/>
            </a:pPr>
            <a:r>
              <a:rPr lang="en-US" altLang="en-US" sz="3600" b="1" dirty="0">
                <a:latin typeface="Comic Sans MS" panose="030F0702030302020204" pitchFamily="66" charset="0"/>
              </a:rPr>
              <a:t>Background information</a:t>
            </a:r>
          </a:p>
        </p:txBody>
      </p:sp>
      <p:sp>
        <p:nvSpPr>
          <p:cNvPr id="3" name="Slide Number Placeholder 2"/>
          <p:cNvSpPr>
            <a:spLocks noGrp="1"/>
          </p:cNvSpPr>
          <p:nvPr>
            <p:ph type="sldNum" sz="quarter" idx="12"/>
          </p:nvPr>
        </p:nvSpPr>
        <p:spPr/>
        <p:txBody>
          <a:bodyPr/>
          <a:lstStyle/>
          <a:p>
            <a:fld id="{48F63A3B-78C7-47BE-AE5E-E10140E04643}" type="slidenum">
              <a:rPr lang="en-US" smtClean="0"/>
              <a:pPr/>
              <a:t>4</a:t>
            </a:fld>
            <a:endParaRPr lang="en-US" dirty="0"/>
          </a:p>
        </p:txBody>
      </p:sp>
      <p:sp>
        <p:nvSpPr>
          <p:cNvPr id="2" name="Rectangle 2">
            <a:extLst>
              <a:ext uri="{FF2B5EF4-FFF2-40B4-BE49-F238E27FC236}">
                <a16:creationId xmlns:a16="http://schemas.microsoft.com/office/drawing/2014/main" id="{C0397408-1FE8-F529-339C-3E38C71138E4}"/>
              </a:ext>
            </a:extLst>
          </p:cNvPr>
          <p:cNvSpPr>
            <a:spLocks noChangeArrowheads="1"/>
          </p:cNvSpPr>
          <p:nvPr/>
        </p:nvSpPr>
        <p:spPr bwMode="auto">
          <a:xfrm>
            <a:off x="781397" y="3173730"/>
            <a:ext cx="15677803" cy="438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0" indent="-571500" algn="just" eaLnBrk="1" hangingPunct="1">
              <a:lnSpc>
                <a:spcPct val="80000"/>
              </a:lnSpc>
              <a:spcBef>
                <a:spcPct val="20000"/>
              </a:spcBef>
              <a:buFont typeface="Arial" panose="020B0604020202020204" pitchFamily="34" charset="0"/>
              <a:buChar char="•"/>
            </a:pPr>
            <a:r>
              <a:rPr lang="en-US" altLang="en-US" sz="3200" b="1" dirty="0">
                <a:solidFill>
                  <a:schemeClr val="accent2">
                    <a:lumMod val="75000"/>
                  </a:schemeClr>
                </a:solidFill>
                <a:latin typeface="Comic Sans MS" panose="030F0702030302020204" pitchFamily="66" charset="0"/>
              </a:rPr>
              <a:t>Traditional healthcare monitoring often relies on periodic visits to healthcare facilities, which may not capture real-time health fluctuations</a:t>
            </a:r>
          </a:p>
          <a:p>
            <a:pPr marL="571500" indent="-571500" algn="just" eaLnBrk="1" hangingPunct="1">
              <a:lnSpc>
                <a:spcPct val="80000"/>
              </a:lnSpc>
              <a:spcBef>
                <a:spcPct val="20000"/>
              </a:spcBef>
              <a:buFont typeface="Arial" panose="020B0604020202020204" pitchFamily="34" charset="0"/>
              <a:buChar char="•"/>
            </a:pPr>
            <a:endParaRPr lang="en-US" altLang="en-US" sz="3200" b="1" dirty="0">
              <a:solidFill>
                <a:schemeClr val="accent2">
                  <a:lumMod val="75000"/>
                </a:schemeClr>
              </a:solidFill>
              <a:latin typeface="Comic Sans MS" panose="030F0702030302020204" pitchFamily="66" charset="0"/>
            </a:endParaRPr>
          </a:p>
          <a:p>
            <a:pPr marL="571500" indent="-571500" algn="just" eaLnBrk="1" hangingPunct="1">
              <a:lnSpc>
                <a:spcPct val="80000"/>
              </a:lnSpc>
              <a:spcBef>
                <a:spcPct val="20000"/>
              </a:spcBef>
              <a:buFont typeface="Arial" panose="020B0604020202020204" pitchFamily="34" charset="0"/>
              <a:buChar char="•"/>
            </a:pPr>
            <a:r>
              <a:rPr lang="en-US" altLang="en-US" sz="3200" b="1" dirty="0">
                <a:solidFill>
                  <a:schemeClr val="accent1">
                    <a:lumMod val="75000"/>
                  </a:schemeClr>
                </a:solidFill>
                <a:latin typeface="Comic Sans MS" panose="030F0702030302020204" pitchFamily="66" charset="0"/>
              </a:rPr>
              <a:t>Remote patient monitoring has emerged as a promising solution to bridge this gap by allowing continuous monitoring of vital signs from the comfort of the patient's home</a:t>
            </a:r>
          </a:p>
          <a:p>
            <a:pPr marL="571500" indent="-571500" algn="just" eaLnBrk="1" hangingPunct="1">
              <a:lnSpc>
                <a:spcPct val="80000"/>
              </a:lnSpc>
              <a:spcBef>
                <a:spcPct val="20000"/>
              </a:spcBef>
              <a:buFont typeface="Arial" panose="020B0604020202020204" pitchFamily="34" charset="0"/>
              <a:buChar char="•"/>
            </a:pPr>
            <a:endParaRPr lang="en-US" altLang="en-US" sz="3200" b="1" dirty="0">
              <a:solidFill>
                <a:schemeClr val="accent2">
                  <a:lumMod val="75000"/>
                </a:schemeClr>
              </a:solidFill>
              <a:latin typeface="Comic Sans MS" panose="030F0702030302020204" pitchFamily="66" charset="0"/>
            </a:endParaRPr>
          </a:p>
          <a:p>
            <a:pPr marL="571500" indent="-571500" algn="just" eaLnBrk="1" hangingPunct="1">
              <a:lnSpc>
                <a:spcPct val="80000"/>
              </a:lnSpc>
              <a:spcBef>
                <a:spcPct val="20000"/>
              </a:spcBef>
              <a:buFont typeface="Arial" panose="020B0604020202020204" pitchFamily="34" charset="0"/>
              <a:buChar char="•"/>
            </a:pPr>
            <a:r>
              <a:rPr lang="en-US" altLang="en-US" sz="3200" b="1" dirty="0">
                <a:solidFill>
                  <a:schemeClr val="accent6">
                    <a:lumMod val="75000"/>
                  </a:schemeClr>
                </a:solidFill>
                <a:latin typeface="Comic Sans MS" panose="030F0702030302020204" pitchFamily="66" charset="0"/>
              </a:rPr>
              <a:t>IoT technology offers a scalable and cost-effective approach to implement remote patient monitoring systems, enabling real-time data collection and analysis</a:t>
            </a:r>
          </a:p>
          <a:p>
            <a:pPr marL="571500" indent="-571500" eaLnBrk="1" hangingPunct="1">
              <a:lnSpc>
                <a:spcPct val="80000"/>
              </a:lnSpc>
              <a:spcBef>
                <a:spcPct val="20000"/>
              </a:spcBef>
              <a:buFont typeface="Arial" panose="020B0604020202020204" pitchFamily="34" charset="0"/>
              <a:buChar char="•"/>
            </a:pPr>
            <a:endParaRPr lang="en-US" altLang="en-US" sz="3200" b="1" dirty="0">
              <a:solidFill>
                <a:schemeClr val="accent2">
                  <a:lumMod val="75000"/>
                </a:schemeClr>
              </a:solidFill>
            </a:endParaRPr>
          </a:p>
        </p:txBody>
      </p:sp>
    </p:spTree>
    <p:extLst>
      <p:ext uri="{BB962C8B-B14F-4D97-AF65-F5344CB8AC3E}">
        <p14:creationId xmlns:p14="http://schemas.microsoft.com/office/powerpoint/2010/main" val="44525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512916" y="52959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17411" name="Rectangle 2"/>
          <p:cNvSpPr>
            <a:spLocks noChangeArrowheads="1"/>
          </p:cNvSpPr>
          <p:nvPr/>
        </p:nvSpPr>
        <p:spPr bwMode="auto">
          <a:xfrm>
            <a:off x="432261" y="2286000"/>
            <a:ext cx="4471209"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0" indent="-571500" eaLnBrk="1" hangingPunct="1">
              <a:lnSpc>
                <a:spcPct val="80000"/>
              </a:lnSpc>
              <a:spcBef>
                <a:spcPct val="20000"/>
              </a:spcBef>
              <a:buFont typeface="Wingdings" panose="05000000000000000000" pitchFamily="2" charset="2"/>
              <a:buChar char="q"/>
            </a:pPr>
            <a:r>
              <a:rPr lang="en-US" altLang="en-US" sz="3600" b="1" dirty="0">
                <a:latin typeface="Comic Sans MS" panose="030F0702030302020204" pitchFamily="66" charset="0"/>
              </a:rPr>
              <a:t>Motivation</a:t>
            </a:r>
          </a:p>
        </p:txBody>
      </p:sp>
      <p:sp>
        <p:nvSpPr>
          <p:cNvPr id="3" name="Slide Number Placeholder 2"/>
          <p:cNvSpPr>
            <a:spLocks noGrp="1"/>
          </p:cNvSpPr>
          <p:nvPr>
            <p:ph type="sldNum" sz="quarter" idx="12"/>
          </p:nvPr>
        </p:nvSpPr>
        <p:spPr/>
        <p:txBody>
          <a:bodyPr/>
          <a:lstStyle/>
          <a:p>
            <a:fld id="{48F63A3B-78C7-47BE-AE5E-E10140E04643}" type="slidenum">
              <a:rPr lang="en-US" smtClean="0"/>
              <a:pPr/>
              <a:t>5</a:t>
            </a:fld>
            <a:endParaRPr lang="en-US" dirty="0"/>
          </a:p>
        </p:txBody>
      </p:sp>
      <p:sp>
        <p:nvSpPr>
          <p:cNvPr id="2" name="Rectangle 2">
            <a:extLst>
              <a:ext uri="{FF2B5EF4-FFF2-40B4-BE49-F238E27FC236}">
                <a16:creationId xmlns:a16="http://schemas.microsoft.com/office/drawing/2014/main" id="{C0397408-1FE8-F529-339C-3E38C71138E4}"/>
              </a:ext>
            </a:extLst>
          </p:cNvPr>
          <p:cNvSpPr>
            <a:spLocks noChangeArrowheads="1"/>
          </p:cNvSpPr>
          <p:nvPr/>
        </p:nvSpPr>
        <p:spPr bwMode="auto">
          <a:xfrm>
            <a:off x="781397" y="3173730"/>
            <a:ext cx="15677803" cy="29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0" indent="-571500" eaLnBrk="1" hangingPunct="1">
              <a:lnSpc>
                <a:spcPct val="80000"/>
              </a:lnSpc>
              <a:spcBef>
                <a:spcPct val="20000"/>
              </a:spcBef>
              <a:buFont typeface="Arial" panose="020B0604020202020204" pitchFamily="34" charset="0"/>
              <a:buChar char="•"/>
            </a:pPr>
            <a:r>
              <a:rPr lang="en-US" altLang="en-US" sz="3200" b="1" dirty="0">
                <a:solidFill>
                  <a:schemeClr val="tx1">
                    <a:lumMod val="65000"/>
                    <a:lumOff val="35000"/>
                  </a:schemeClr>
                </a:solidFill>
                <a:latin typeface="Comic Sans MS" panose="030F0702030302020204" pitchFamily="66" charset="0"/>
              </a:rPr>
              <a:t>Enhanced Patient Care</a:t>
            </a:r>
          </a:p>
          <a:p>
            <a:pPr marL="571500" indent="-571500" eaLnBrk="1" hangingPunct="1">
              <a:lnSpc>
                <a:spcPct val="80000"/>
              </a:lnSpc>
              <a:spcBef>
                <a:spcPct val="20000"/>
              </a:spcBef>
              <a:buFont typeface="Arial" panose="020B0604020202020204" pitchFamily="34" charset="0"/>
              <a:buChar char="•"/>
            </a:pPr>
            <a:r>
              <a:rPr lang="en-US" altLang="en-US" sz="3200" b="1" dirty="0">
                <a:solidFill>
                  <a:schemeClr val="accent5">
                    <a:lumMod val="75000"/>
                  </a:schemeClr>
                </a:solidFill>
                <a:latin typeface="Comic Sans MS" panose="030F0702030302020204" pitchFamily="66" charset="0"/>
              </a:rPr>
              <a:t>Improved Access to Healthcare</a:t>
            </a:r>
          </a:p>
          <a:p>
            <a:pPr marL="571500" indent="-571500" eaLnBrk="1" hangingPunct="1">
              <a:lnSpc>
                <a:spcPct val="80000"/>
              </a:lnSpc>
              <a:spcBef>
                <a:spcPct val="20000"/>
              </a:spcBef>
              <a:buFont typeface="Arial" panose="020B0604020202020204" pitchFamily="34" charset="0"/>
              <a:buChar char="•"/>
            </a:pPr>
            <a:r>
              <a:rPr lang="en-US" altLang="en-US" sz="3200" b="1" dirty="0">
                <a:solidFill>
                  <a:schemeClr val="accent2">
                    <a:lumMod val="75000"/>
                  </a:schemeClr>
                </a:solidFill>
                <a:latin typeface="Comic Sans MS" panose="030F0702030302020204" pitchFamily="66" charset="0"/>
              </a:rPr>
              <a:t>Reduced Healthcare Costs</a:t>
            </a:r>
          </a:p>
          <a:p>
            <a:pPr marL="571500" indent="-571500" eaLnBrk="1" hangingPunct="1">
              <a:lnSpc>
                <a:spcPct val="80000"/>
              </a:lnSpc>
              <a:spcBef>
                <a:spcPct val="20000"/>
              </a:spcBef>
              <a:buFont typeface="Arial" panose="020B0604020202020204" pitchFamily="34" charset="0"/>
              <a:buChar char="•"/>
            </a:pPr>
            <a:r>
              <a:rPr lang="en-US" altLang="en-US" sz="3200" b="1" dirty="0">
                <a:solidFill>
                  <a:schemeClr val="accent6">
                    <a:lumMod val="75000"/>
                  </a:schemeClr>
                </a:solidFill>
                <a:latin typeface="Comic Sans MS" panose="030F0702030302020204" pitchFamily="66" charset="0"/>
              </a:rPr>
              <a:t>Empowering Patients</a:t>
            </a:r>
          </a:p>
          <a:p>
            <a:pPr marL="571500" indent="-571500" eaLnBrk="1" hangingPunct="1">
              <a:lnSpc>
                <a:spcPct val="80000"/>
              </a:lnSpc>
              <a:spcBef>
                <a:spcPct val="20000"/>
              </a:spcBef>
              <a:buFont typeface="Arial" panose="020B0604020202020204" pitchFamily="34" charset="0"/>
              <a:buChar char="•"/>
            </a:pPr>
            <a:r>
              <a:rPr lang="en-US" altLang="en-US" sz="3200" b="1" dirty="0">
                <a:solidFill>
                  <a:schemeClr val="accent4">
                    <a:lumMod val="75000"/>
                  </a:schemeClr>
                </a:solidFill>
                <a:latin typeface="Comic Sans MS" panose="030F0702030302020204" pitchFamily="66" charset="0"/>
              </a:rPr>
              <a:t>Research and Data Analysis</a:t>
            </a:r>
          </a:p>
        </p:txBody>
      </p:sp>
    </p:spTree>
    <p:extLst>
      <p:ext uri="{BB962C8B-B14F-4D97-AF65-F5344CB8AC3E}">
        <p14:creationId xmlns:p14="http://schemas.microsoft.com/office/powerpoint/2010/main" val="350412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390699" y="2133601"/>
            <a:ext cx="8136084"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Introduction to IoT in Healthcare</a:t>
            </a:r>
          </a:p>
          <a:p>
            <a:pPr marL="0" indent="0" eaLnBrk="1" hangingPunct="1">
              <a:lnSpc>
                <a:spcPct val="80000"/>
              </a:lnSpc>
              <a:spcBef>
                <a:spcPct val="20000"/>
              </a:spcBef>
            </a:pPr>
            <a:endParaRPr lang="en-US" altLang="en-US" b="1" dirty="0"/>
          </a:p>
          <a:p>
            <a:pPr marL="0" indent="0" eaLnBrk="1" hangingPunct="1">
              <a:lnSpc>
                <a:spcPct val="200000"/>
              </a:lnSpc>
              <a:spcBef>
                <a:spcPct val="20000"/>
              </a:spcBef>
            </a:pPr>
            <a:endParaRPr lang="en-US" altLang="en-US" b="1" dirty="0"/>
          </a:p>
          <a:p>
            <a:pPr marL="0" indent="0" eaLnBrk="1" hangingPunct="1">
              <a:lnSpc>
                <a:spcPct val="200000"/>
              </a:lnSpc>
              <a:spcBef>
                <a:spcPct val="20000"/>
              </a:spcBef>
            </a:pPr>
            <a:endParaRPr lang="en-US" altLang="en-US" b="1" dirty="0"/>
          </a:p>
        </p:txBody>
      </p:sp>
      <p:sp>
        <p:nvSpPr>
          <p:cNvPr id="3" name="Slide Number Placeholder 2"/>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10" name="Picture 9" descr="A magnifying glass over a book&#10;&#10;Description automatically generated">
            <a:extLst>
              <a:ext uri="{FF2B5EF4-FFF2-40B4-BE49-F238E27FC236}">
                <a16:creationId xmlns:a16="http://schemas.microsoft.com/office/drawing/2014/main" id="{5470C8BC-DBBE-3E86-B260-E79845557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2640" y="1114503"/>
            <a:ext cx="2198410" cy="2198410"/>
          </a:xfrm>
          <a:prstGeom prst="rect">
            <a:avLst/>
          </a:prstGeom>
        </p:spPr>
      </p:pic>
      <p:sp>
        <p:nvSpPr>
          <p:cNvPr id="4" name="TextBox 3">
            <a:extLst>
              <a:ext uri="{FF2B5EF4-FFF2-40B4-BE49-F238E27FC236}">
                <a16:creationId xmlns:a16="http://schemas.microsoft.com/office/drawing/2014/main" id="{BC712853-41C9-6764-5A0B-E984B8CEE31B}"/>
              </a:ext>
            </a:extLst>
          </p:cNvPr>
          <p:cNvSpPr txBox="1"/>
          <p:nvPr/>
        </p:nvSpPr>
        <p:spPr>
          <a:xfrm>
            <a:off x="390698" y="2777491"/>
            <a:ext cx="7541721" cy="1754326"/>
          </a:xfrm>
          <a:prstGeom prst="rect">
            <a:avLst/>
          </a:prstGeom>
          <a:noFill/>
        </p:spPr>
        <p:txBody>
          <a:bodyPr wrap="square" rtlCol="0">
            <a:spAutoFit/>
          </a:bodyPr>
          <a:lstStyle/>
          <a:p>
            <a:pPr algn="just"/>
            <a:r>
              <a:rPr lang="en-US" altLang="en-US" dirty="0">
                <a:latin typeface="Comic Sans MS" panose="030F0702030302020204" pitchFamily="66" charset="0"/>
              </a:rPr>
              <a:t>In recent years, the integration of IoT technology into healthcare systems has garnered significant attention for its potential to revolutionize patient monitoring. IoT-enabled systems facilitate remote monitoring of patient health parameters, offering real-time data collection and analysis for improved healthcare outcomes</a:t>
            </a:r>
          </a:p>
          <a:p>
            <a:endParaRPr lang="en-US" dirty="0">
              <a:latin typeface="Comic Sans MS" panose="030F0702030302020204" pitchFamily="66" charset="0"/>
            </a:endParaRPr>
          </a:p>
        </p:txBody>
      </p:sp>
      <p:sp>
        <p:nvSpPr>
          <p:cNvPr id="5" name="TextBox 4">
            <a:extLst>
              <a:ext uri="{FF2B5EF4-FFF2-40B4-BE49-F238E27FC236}">
                <a16:creationId xmlns:a16="http://schemas.microsoft.com/office/drawing/2014/main" id="{CE78147C-2AC1-0DF5-3BC4-9C0A644C3A66}"/>
              </a:ext>
            </a:extLst>
          </p:cNvPr>
          <p:cNvSpPr txBox="1"/>
          <p:nvPr/>
        </p:nvSpPr>
        <p:spPr>
          <a:xfrm>
            <a:off x="390697" y="5577485"/>
            <a:ext cx="7541721" cy="2031325"/>
          </a:xfrm>
          <a:prstGeom prst="rect">
            <a:avLst/>
          </a:prstGeom>
          <a:noFill/>
        </p:spPr>
        <p:txBody>
          <a:bodyPr wrap="square" rtlCol="0">
            <a:spAutoFit/>
          </a:bodyPr>
          <a:lstStyle/>
          <a:p>
            <a:pPr algn="just"/>
            <a:r>
              <a:rPr lang="en-US" altLang="en-US" dirty="0">
                <a:latin typeface="Comic Sans MS" panose="030F0702030302020204" pitchFamily="66" charset="0"/>
              </a:rPr>
              <a:t>The seamless integration of IoT technology into healthcare not only improves the quality of patient care but also reduces healthcare costs and enhances overall efficiency. IoT-enabled healthcare systems enable proactive intervention, personalized care delivery, and remote patient monitoring, transforming traditional healthcare practices.</a:t>
            </a:r>
          </a:p>
          <a:p>
            <a:pPr algn="just"/>
            <a:endParaRPr lang="en-US" dirty="0">
              <a:latin typeface="Comic Sans MS" panose="030F0702030302020204" pitchFamily="66" charset="0"/>
            </a:endParaRPr>
          </a:p>
        </p:txBody>
      </p:sp>
      <p:sp>
        <p:nvSpPr>
          <p:cNvPr id="6" name="Rectangle 2">
            <a:extLst>
              <a:ext uri="{FF2B5EF4-FFF2-40B4-BE49-F238E27FC236}">
                <a16:creationId xmlns:a16="http://schemas.microsoft.com/office/drawing/2014/main" id="{2F20F2FB-2D15-CDCF-A0AB-86660BFB93EC}"/>
              </a:ext>
            </a:extLst>
          </p:cNvPr>
          <p:cNvSpPr>
            <a:spLocks noChangeArrowheads="1"/>
          </p:cNvSpPr>
          <p:nvPr/>
        </p:nvSpPr>
        <p:spPr bwMode="auto">
          <a:xfrm>
            <a:off x="303521" y="4531817"/>
            <a:ext cx="10166359" cy="84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r>
              <a:rPr lang="en-US" altLang="en-US" sz="2400" b="1" dirty="0">
                <a:solidFill>
                  <a:srgbClr val="0070C0"/>
                </a:solidFill>
                <a:latin typeface="Comic Sans MS" panose="030F0702030302020204" pitchFamily="66" charset="0"/>
              </a:rPr>
              <a:t>Significance and potential of IoT to revolutionize </a:t>
            </a:r>
          </a:p>
          <a:p>
            <a:pPr marL="0" indent="0" eaLnBrk="1" hangingPunct="1">
              <a:spcBef>
                <a:spcPct val="20000"/>
              </a:spcBef>
            </a:pPr>
            <a:r>
              <a:rPr lang="en-US" altLang="en-US" sz="2400" b="1" dirty="0">
                <a:solidFill>
                  <a:srgbClr val="0070C0"/>
                </a:solidFill>
                <a:latin typeface="Comic Sans MS" panose="030F0702030302020204" pitchFamily="66" charset="0"/>
              </a:rPr>
              <a:t>healthcare systems</a:t>
            </a:r>
          </a:p>
          <a:p>
            <a:pPr marL="0" indent="0" eaLnBrk="1" hangingPunct="1">
              <a:lnSpc>
                <a:spcPct val="80000"/>
              </a:lnSpc>
              <a:spcBef>
                <a:spcPct val="20000"/>
              </a:spcBef>
            </a:pPr>
            <a:endParaRPr lang="en-US" altLang="en-US" b="1" dirty="0">
              <a:latin typeface="Comic Sans MS" panose="030F0702030302020204" pitchFamily="66" charset="0"/>
            </a:endParaRPr>
          </a:p>
        </p:txBody>
      </p:sp>
      <p:pic>
        <p:nvPicPr>
          <p:cNvPr id="8" name="Picture 7" descr="A person standing next to a smart watch&#10;&#10;Description automatically generated">
            <a:extLst>
              <a:ext uri="{FF2B5EF4-FFF2-40B4-BE49-F238E27FC236}">
                <a16:creationId xmlns:a16="http://schemas.microsoft.com/office/drawing/2014/main" id="{1E024971-A7C9-E2C9-8AD6-61B28CA1B4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6715" y="2133601"/>
            <a:ext cx="5575924" cy="4646603"/>
          </a:xfrm>
          <a:prstGeom prst="rect">
            <a:avLst/>
          </a:prstGeom>
        </p:spPr>
      </p:pic>
    </p:spTree>
    <p:extLst>
      <p:ext uri="{BB962C8B-B14F-4D97-AF65-F5344CB8AC3E}">
        <p14:creationId xmlns:p14="http://schemas.microsoft.com/office/powerpoint/2010/main" val="337861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640080" y="1916430"/>
            <a:ext cx="1419606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Existing Approaches in IoT-based Patient Health Monitoring</a:t>
            </a:r>
          </a:p>
          <a:p>
            <a:pPr marL="0" indent="0" eaLnBrk="1" hangingPunct="1">
              <a:lnSpc>
                <a:spcPct val="80000"/>
              </a:lnSpc>
              <a:spcBef>
                <a:spcPct val="20000"/>
              </a:spcBef>
            </a:pPr>
            <a:endParaRPr lang="en-US" altLang="en-US"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7</a:t>
            </a:fld>
            <a:endParaRPr lang="en-US" dirty="0"/>
          </a:p>
        </p:txBody>
      </p:sp>
      <p:sp>
        <p:nvSpPr>
          <p:cNvPr id="2" name="TextBox 1">
            <a:extLst>
              <a:ext uri="{FF2B5EF4-FFF2-40B4-BE49-F238E27FC236}">
                <a16:creationId xmlns:a16="http://schemas.microsoft.com/office/drawing/2014/main" id="{771EC1F7-E512-78A9-5236-A2BCA01FA8C1}"/>
              </a:ext>
            </a:extLst>
          </p:cNvPr>
          <p:cNvSpPr txBox="1"/>
          <p:nvPr/>
        </p:nvSpPr>
        <p:spPr>
          <a:xfrm>
            <a:off x="640080" y="6629400"/>
            <a:ext cx="14310360" cy="1200329"/>
          </a:xfrm>
          <a:prstGeom prst="rect">
            <a:avLst/>
          </a:prstGeom>
          <a:noFill/>
        </p:spPr>
        <p:txBody>
          <a:bodyPr wrap="square" rtlCol="0">
            <a:spAutoFit/>
          </a:bodyPr>
          <a:lstStyle/>
          <a:p>
            <a:pPr algn="just"/>
            <a:r>
              <a:rPr lang="en-US" dirty="0">
                <a:latin typeface="Comic Sans MS" panose="030F0702030302020204" pitchFamily="66" charset="0"/>
                <a:cs typeface="Arial" panose="020B0604020202020204" pitchFamily="34" charset="0"/>
              </a:rPr>
              <a:t>Cloud-based patient monitoring systems leverage platforms like Raspberry Pi to enable remote access to patient data for healthcare professionals. These systems facilitate seamless communication and collaboration, enhancing the efficiency and effectiveness of healthcare delivery.</a:t>
            </a: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41A2044-23E6-4C4A-400B-02DAA2DAD019}"/>
              </a:ext>
            </a:extLst>
          </p:cNvPr>
          <p:cNvSpPr txBox="1"/>
          <p:nvPr/>
        </p:nvSpPr>
        <p:spPr>
          <a:xfrm>
            <a:off x="640080" y="2649869"/>
            <a:ext cx="5554980" cy="4251933"/>
          </a:xfrm>
          <a:prstGeom prst="rect">
            <a:avLst/>
          </a:prstGeom>
          <a:noFill/>
        </p:spPr>
        <p:txBody>
          <a:bodyPr wrap="square" rtlCol="0">
            <a:spAutoFit/>
          </a:bodyPr>
          <a:lstStyle/>
          <a:p>
            <a:pPr marL="0" indent="0" algn="just" eaLnBrk="1" hangingPunct="1">
              <a:lnSpc>
                <a:spcPct val="105000"/>
              </a:lnSpc>
              <a:spcBef>
                <a:spcPct val="20000"/>
              </a:spcBef>
            </a:pPr>
            <a:r>
              <a:rPr lang="en-US" altLang="en-US" sz="1700" dirty="0">
                <a:latin typeface="Comic Sans MS" panose="030F0702030302020204" pitchFamily="66" charset="0"/>
              </a:rPr>
              <a:t>Existing research has explored various approaches to IoT-based patient health monitoring, showcasing a range of innovative solutions. Wearable IoT devices equipped with sensors continuously monitor vital signs, while cloud-based patient monitoring systems enable remote access to patient data for healthcare professionals.</a:t>
            </a:r>
          </a:p>
          <a:p>
            <a:pPr marL="0" indent="0" algn="just" eaLnBrk="1" hangingPunct="1">
              <a:lnSpc>
                <a:spcPct val="105000"/>
              </a:lnSpc>
              <a:spcBef>
                <a:spcPct val="20000"/>
              </a:spcBef>
            </a:pPr>
            <a:r>
              <a:rPr lang="en-US" altLang="en-US" sz="1700" dirty="0">
                <a:latin typeface="Comic Sans MS" panose="030F0702030302020204" pitchFamily="66" charset="0"/>
              </a:rPr>
              <a:t>Wearable IoT devices equipped with sensors offer a convenient and accessible way to continuously monitor vital signs such as heart rate, blood pressure, and body temperature. These devices enable real-time monitoring of patient health parameters, facilitating timely intervention and personalized care delivery.</a:t>
            </a:r>
          </a:p>
          <a:p>
            <a:endParaRPr lang="en-US" sz="1700" dirty="0">
              <a:latin typeface="Comic Sans MS" panose="030F0702030302020204" pitchFamily="66" charset="0"/>
            </a:endParaRPr>
          </a:p>
        </p:txBody>
      </p:sp>
      <p:pic>
        <p:nvPicPr>
          <p:cNvPr id="6" name="Picture 5" descr="A diagram of a computer network&#10;&#10;Description automatically generated">
            <a:extLst>
              <a:ext uri="{FF2B5EF4-FFF2-40B4-BE49-F238E27FC236}">
                <a16:creationId xmlns:a16="http://schemas.microsoft.com/office/drawing/2014/main" id="{993A699E-28FD-E3EC-1189-DA597F3BD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2800350"/>
            <a:ext cx="5955030" cy="3596640"/>
          </a:xfrm>
          <a:prstGeom prst="rect">
            <a:avLst/>
          </a:prstGeom>
        </p:spPr>
      </p:pic>
    </p:spTree>
    <p:extLst>
      <p:ext uri="{BB962C8B-B14F-4D97-AF65-F5344CB8AC3E}">
        <p14:creationId xmlns:p14="http://schemas.microsoft.com/office/powerpoint/2010/main" val="73517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480060" y="2133600"/>
            <a:ext cx="7932420" cy="86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2800" b="1" dirty="0">
                <a:solidFill>
                  <a:srgbClr val="0070C0"/>
                </a:solidFill>
                <a:latin typeface="Comic Sans MS" panose="030F0702030302020204" pitchFamily="66" charset="0"/>
              </a:rPr>
              <a:t>Advancements in Microcontroller Technology </a:t>
            </a:r>
          </a:p>
          <a:p>
            <a:pPr marL="0" indent="0" eaLnBrk="1" hangingPunct="1">
              <a:lnSpc>
                <a:spcPct val="80000"/>
              </a:lnSpc>
              <a:spcBef>
                <a:spcPct val="20000"/>
              </a:spcBef>
            </a:pPr>
            <a:r>
              <a:rPr lang="en-US" altLang="en-US" sz="2800" b="1" dirty="0">
                <a:solidFill>
                  <a:srgbClr val="0070C0"/>
                </a:solidFill>
                <a:latin typeface="Comic Sans MS" panose="030F0702030302020204" pitchFamily="66" charset="0"/>
              </a:rPr>
              <a:t>and Gap in Literature</a:t>
            </a:r>
            <a:endParaRPr lang="en-US" altLang="en-US" sz="1400"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8</a:t>
            </a:fld>
            <a:endParaRPr lang="en-US" dirty="0"/>
          </a:p>
        </p:txBody>
      </p:sp>
      <p:sp>
        <p:nvSpPr>
          <p:cNvPr id="4" name="TextBox 3">
            <a:extLst>
              <a:ext uri="{FF2B5EF4-FFF2-40B4-BE49-F238E27FC236}">
                <a16:creationId xmlns:a16="http://schemas.microsoft.com/office/drawing/2014/main" id="{A951DA99-8C54-2645-128D-5B461154B968}"/>
              </a:ext>
            </a:extLst>
          </p:cNvPr>
          <p:cNvSpPr txBox="1"/>
          <p:nvPr/>
        </p:nvSpPr>
        <p:spPr>
          <a:xfrm>
            <a:off x="514350" y="3200400"/>
            <a:ext cx="7943850" cy="1477328"/>
          </a:xfrm>
          <a:prstGeom prst="rect">
            <a:avLst/>
          </a:prstGeom>
          <a:noFill/>
        </p:spPr>
        <p:txBody>
          <a:bodyPr wrap="square" rtlCol="0">
            <a:spAutoFit/>
          </a:bodyPr>
          <a:lstStyle/>
          <a:p>
            <a:pPr algn="just"/>
            <a:r>
              <a:rPr lang="en-US" altLang="en-US" dirty="0">
                <a:latin typeface="Comic Sans MS" panose="030F0702030302020204" pitchFamily="66" charset="0"/>
              </a:rPr>
              <a:t>Recent advancements in microcontroller technology, such as the ESP32 microcontroller, have opened new possibilities for remote patient monitoring. The ESP32 microcontroller offers built-in Wi-Fi and Bluetooth connectivity, enabling seamless data transmission and communication in patient monitoring systems</a:t>
            </a:r>
            <a:endParaRPr lang="en-US" dirty="0">
              <a:latin typeface="Comic Sans MS" panose="030F0702030302020204" pitchFamily="66" charset="0"/>
            </a:endParaRPr>
          </a:p>
        </p:txBody>
      </p:sp>
      <p:sp>
        <p:nvSpPr>
          <p:cNvPr id="5" name="Rectangle 2">
            <a:extLst>
              <a:ext uri="{FF2B5EF4-FFF2-40B4-BE49-F238E27FC236}">
                <a16:creationId xmlns:a16="http://schemas.microsoft.com/office/drawing/2014/main" id="{BA2CD282-495E-E8C2-4621-E9DCF90635C2}"/>
              </a:ext>
            </a:extLst>
          </p:cNvPr>
          <p:cNvSpPr>
            <a:spLocks noChangeArrowheads="1"/>
          </p:cNvSpPr>
          <p:nvPr/>
        </p:nvSpPr>
        <p:spPr bwMode="auto">
          <a:xfrm>
            <a:off x="525780" y="4606468"/>
            <a:ext cx="7886700" cy="112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r>
              <a:rPr lang="en-US" altLang="en-US" sz="2000" b="1" dirty="0">
                <a:solidFill>
                  <a:srgbClr val="0070C0"/>
                </a:solidFill>
                <a:latin typeface="Comic Sans MS" panose="030F0702030302020204" pitchFamily="66" charset="0"/>
              </a:rPr>
              <a:t>Example study:</a:t>
            </a:r>
          </a:p>
          <a:p>
            <a:pPr marL="0" indent="0" eaLnBrk="1" hangingPunct="1">
              <a:spcBef>
                <a:spcPct val="20000"/>
              </a:spcBef>
            </a:pPr>
            <a:r>
              <a:rPr lang="en-US" altLang="en-US" sz="2000" b="1" dirty="0">
                <a:solidFill>
                  <a:srgbClr val="0070C0"/>
                </a:solidFill>
                <a:latin typeface="Comic Sans MS" panose="030F0702030302020204" pitchFamily="66" charset="0"/>
              </a:rPr>
              <a:t>"ESP32 Microcontroller-Based Remote Health Monitoring System" (Journal of Medical Internet Research, 2022)</a:t>
            </a:r>
          </a:p>
        </p:txBody>
      </p:sp>
      <p:sp>
        <p:nvSpPr>
          <p:cNvPr id="6" name="TextBox 5">
            <a:extLst>
              <a:ext uri="{FF2B5EF4-FFF2-40B4-BE49-F238E27FC236}">
                <a16:creationId xmlns:a16="http://schemas.microsoft.com/office/drawing/2014/main" id="{2E2BAA21-53BD-292B-B712-D38495406783}"/>
              </a:ext>
            </a:extLst>
          </p:cNvPr>
          <p:cNvSpPr txBox="1"/>
          <p:nvPr/>
        </p:nvSpPr>
        <p:spPr>
          <a:xfrm>
            <a:off x="525780" y="5879188"/>
            <a:ext cx="7943850" cy="1477328"/>
          </a:xfrm>
          <a:prstGeom prst="rect">
            <a:avLst/>
          </a:prstGeom>
          <a:noFill/>
        </p:spPr>
        <p:txBody>
          <a:bodyPr wrap="square" rtlCol="0">
            <a:spAutoFit/>
          </a:bodyPr>
          <a:lstStyle/>
          <a:p>
            <a:pPr algn="just"/>
            <a:r>
              <a:rPr lang="en-US" altLang="en-US" dirty="0">
                <a:latin typeface="Comic Sans MS" panose="030F0702030302020204" pitchFamily="66" charset="0"/>
              </a:rPr>
              <a:t>The paper "ESP32 Microcontroller-Based Remote Health Monitoring System" showcases the potential of utilizing microcontrollers like the ESP32 for real-time health monitoring applications. This study highlights the capabilities of the ESP32 microcontroller in facilitating remote patient monitoring and data transmission</a:t>
            </a:r>
            <a:endParaRPr lang="en-US" dirty="0">
              <a:latin typeface="Comic Sans MS" panose="030F0702030302020204" pitchFamily="66" charset="0"/>
            </a:endParaRPr>
          </a:p>
        </p:txBody>
      </p:sp>
      <p:pic>
        <p:nvPicPr>
          <p:cNvPr id="10" name="Picture 9" descr="A black and white electronic device&#10;&#10;Description automatically generated">
            <a:extLst>
              <a:ext uri="{FF2B5EF4-FFF2-40B4-BE49-F238E27FC236}">
                <a16:creationId xmlns:a16="http://schemas.microsoft.com/office/drawing/2014/main" id="{2C3A3074-CE6D-80F7-3AB4-3B165AE49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9840" y="2133600"/>
            <a:ext cx="4594860" cy="4594860"/>
          </a:xfrm>
          <a:prstGeom prst="rect">
            <a:avLst/>
          </a:prstGeom>
        </p:spPr>
      </p:pic>
    </p:spTree>
    <p:extLst>
      <p:ext uri="{BB962C8B-B14F-4D97-AF65-F5344CB8AC3E}">
        <p14:creationId xmlns:p14="http://schemas.microsoft.com/office/powerpoint/2010/main" val="198677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endParaRPr lang="en-US" altLang="en-US" sz="3600" dirty="0">
              <a:solidFill>
                <a:srgbClr val="00B050"/>
              </a:solidFill>
            </a:endParaRPr>
          </a:p>
        </p:txBody>
      </p:sp>
      <p:sp>
        <p:nvSpPr>
          <p:cNvPr id="18436" name="Text Box 29"/>
          <p:cNvSpPr txBox="1">
            <a:spLocks noChangeArrowheads="1"/>
          </p:cNvSpPr>
          <p:nvPr/>
        </p:nvSpPr>
        <p:spPr bwMode="auto">
          <a:xfrm>
            <a:off x="8698788" y="7227222"/>
            <a:ext cx="7647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800" b="0" i="0" dirty="0">
                <a:solidFill>
                  <a:schemeClr val="accent1">
                    <a:lumMod val="75000"/>
                  </a:schemeClr>
                </a:solidFill>
                <a:effectLst/>
                <a:latin typeface="Arial" panose="020B0604020202020204" pitchFamily="34" charset="0"/>
              </a:rPr>
              <a:t>System Architecture</a:t>
            </a:r>
            <a:endParaRPr lang="en-US" altLang="en-US" sz="2800" b="1" dirty="0">
              <a:solidFill>
                <a:schemeClr val="accent1">
                  <a:lumMod val="75000"/>
                </a:schemeClr>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9</a:t>
            </a:fld>
            <a:endParaRPr lang="en-US" dirty="0"/>
          </a:p>
        </p:txBody>
      </p:sp>
      <p:sp>
        <p:nvSpPr>
          <p:cNvPr id="8" name="TextBox 7">
            <a:extLst>
              <a:ext uri="{FF2B5EF4-FFF2-40B4-BE49-F238E27FC236}">
                <a16:creationId xmlns:a16="http://schemas.microsoft.com/office/drawing/2014/main" id="{3F1A6CDB-4AC8-4F36-BFFC-7DF1EEA38298}"/>
              </a:ext>
            </a:extLst>
          </p:cNvPr>
          <p:cNvSpPr txBox="1"/>
          <p:nvPr/>
        </p:nvSpPr>
        <p:spPr>
          <a:xfrm>
            <a:off x="415290" y="2258124"/>
            <a:ext cx="8745999" cy="818044"/>
          </a:xfrm>
          <a:prstGeom prst="rect">
            <a:avLst/>
          </a:prstGeom>
          <a:noFill/>
        </p:spPr>
        <p:txBody>
          <a:bodyPr wrap="square">
            <a:spAutoFit/>
          </a:body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Working Principle </a:t>
            </a:r>
          </a:p>
          <a:p>
            <a:pPr marL="0" indent="0" eaLnBrk="1" hangingPunct="1">
              <a:lnSpc>
                <a:spcPct val="80000"/>
              </a:lnSpc>
              <a:spcBef>
                <a:spcPct val="20000"/>
              </a:spcBef>
            </a:pPr>
            <a:endParaRPr lang="en-US" altLang="en-US" b="1" dirty="0"/>
          </a:p>
        </p:txBody>
      </p:sp>
      <p:sp>
        <p:nvSpPr>
          <p:cNvPr id="10" name="TextBox 9">
            <a:extLst>
              <a:ext uri="{FF2B5EF4-FFF2-40B4-BE49-F238E27FC236}">
                <a16:creationId xmlns:a16="http://schemas.microsoft.com/office/drawing/2014/main" id="{43BEEAF5-4DAC-453B-913F-5419BB13ED71}"/>
              </a:ext>
            </a:extLst>
          </p:cNvPr>
          <p:cNvSpPr txBox="1"/>
          <p:nvPr/>
        </p:nvSpPr>
        <p:spPr>
          <a:xfrm>
            <a:off x="415290" y="3076169"/>
            <a:ext cx="8563466" cy="2308324"/>
          </a:xfrm>
          <a:prstGeom prst="rect">
            <a:avLst/>
          </a:prstGeom>
          <a:noFill/>
        </p:spPr>
        <p:txBody>
          <a:bodyPr wrap="square">
            <a:spAutoFit/>
          </a:bodyPr>
          <a:lstStyle/>
          <a:p>
            <a:pPr algn="just"/>
            <a:r>
              <a:rPr lang="en-US" altLang="en-US" dirty="0">
                <a:latin typeface="Comic Sans MS" panose="030F0702030302020204" pitchFamily="66" charset="0"/>
              </a:rPr>
              <a:t>The IoT-based Patient Health Monitoring project utilizes ESP32 development kits to monitor vital signs like pulse rate, temperature, and SpO2 remotely. ESP32 serves as both sensor controller and server, enabling real-time data processing and transmission via Wi-Fi to a web server. Healthcare professionals can access patient data stored in a centralized database from smart devices anywhere. Real-time alerts notify of abnormalities, enhancing timely interventions. This integration addresses challenges in IoT-based healthcare monitoring, advancing its adoption in real-world settings.</a:t>
            </a:r>
          </a:p>
        </p:txBody>
      </p:sp>
      <p:pic>
        <p:nvPicPr>
          <p:cNvPr id="6" name="Picture 5">
            <a:extLst>
              <a:ext uri="{FF2B5EF4-FFF2-40B4-BE49-F238E27FC236}">
                <a16:creationId xmlns:a16="http://schemas.microsoft.com/office/drawing/2014/main" id="{6298E308-C05C-4CB6-83B2-913E82CF5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095" y="1953856"/>
            <a:ext cx="5238750" cy="4552950"/>
          </a:xfrm>
          <a:prstGeom prst="rect">
            <a:avLst/>
          </a:prstGeom>
        </p:spPr>
      </p:pic>
    </p:spTree>
    <p:extLst>
      <p:ext uri="{BB962C8B-B14F-4D97-AF65-F5344CB8AC3E}">
        <p14:creationId xmlns:p14="http://schemas.microsoft.com/office/powerpoint/2010/main" val="1372500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D77842-FEDB-40B1-9C65-0A61B7FEE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013899-7984-4c6f-833b-f43ae29268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A4027F-3D24-4D53-BFC9-3C8233FBA003}">
  <ds:schemaRefs>
    <ds:schemaRef ds:uri="http://schemas.microsoft.com/sharepoint/v3/contenttype/forms"/>
  </ds:schemaRefs>
</ds:datastoreItem>
</file>

<file path=customXml/itemProps3.xml><?xml version="1.0" encoding="utf-8"?>
<ds:datastoreItem xmlns:ds="http://schemas.openxmlformats.org/officeDocument/2006/customXml" ds:itemID="{F358E20A-3CCF-4936-A030-6C75490658A6}">
  <ds:schemaRefs>
    <ds:schemaRef ds:uri="http://schemas.microsoft.com/office/2006/metadata/properties"/>
    <ds:schemaRef ds:uri="http://www.w3.org/XML/1998/namespace"/>
    <ds:schemaRef ds:uri="http://purl.org/dc/terms/"/>
    <ds:schemaRef ds:uri="http://schemas.microsoft.com/office/2006/documentManagement/types"/>
    <ds:schemaRef ds:uri="http://purl.org/dc/elements/1.1/"/>
    <ds:schemaRef ds:uri="http://purl.org/dc/dcmitype/"/>
    <ds:schemaRef ds:uri="http://schemas.openxmlformats.org/package/2006/metadata/core-properties"/>
    <ds:schemaRef ds:uri="http://schemas.microsoft.com/office/infopath/2007/PartnerControls"/>
    <ds:schemaRef ds:uri="b9f894d8-f8e2-4a96-9176-bd69f127f274"/>
  </ds:schemaRefs>
</ds:datastoreItem>
</file>

<file path=docProps/app.xml><?xml version="1.0" encoding="utf-8"?>
<Properties xmlns="http://schemas.openxmlformats.org/officeDocument/2006/extended-properties" xmlns:vt="http://schemas.openxmlformats.org/officeDocument/2006/docPropsVTypes">
  <Template>Office Theme</Template>
  <TotalTime>8023</TotalTime>
  <Words>1357</Words>
  <Application>Microsoft Office PowerPoint</Application>
  <PresentationFormat>Custom</PresentationFormat>
  <Paragraphs>167</Paragraphs>
  <Slides>19</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Black</vt:lpstr>
      <vt:lpstr>Calibri</vt:lpstr>
      <vt:lpstr>Calibri Light</vt:lpstr>
      <vt:lpstr>Comic Sans MS</vt:lpstr>
      <vt:lpstr>inherit</vt:lpstr>
      <vt:lpstr>Inter</vt:lpstr>
      <vt:lpstr>system-ui</vt:lpstr>
      <vt:lpstr>Times New Roman</vt:lpstr>
      <vt:lpstr>Wingdings</vt:lpstr>
      <vt:lpstr>Office Theme</vt:lpstr>
      <vt:lpstr>Project Title : IOT Based Patient Health Monitoring on ESP32 Web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MD. ABU TOWSIF</cp:lastModifiedBy>
  <cp:revision>445</cp:revision>
  <dcterms:created xsi:type="dcterms:W3CDTF">2017-01-20T15:00:05Z</dcterms:created>
  <dcterms:modified xsi:type="dcterms:W3CDTF">2024-05-01T16:32:53Z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