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2"/>
  </p:notesMasterIdLst>
  <p:handoutMasterIdLst>
    <p:handoutMasterId r:id="rId23"/>
  </p:handoutMasterIdLst>
  <p:sldIdLst>
    <p:sldId id="266" r:id="rId5"/>
    <p:sldId id="475" r:id="rId6"/>
    <p:sldId id="476" r:id="rId7"/>
    <p:sldId id="488" r:id="rId8"/>
    <p:sldId id="486" r:id="rId9"/>
    <p:sldId id="487" r:id="rId10"/>
    <p:sldId id="477" r:id="rId11"/>
    <p:sldId id="478" r:id="rId12"/>
    <p:sldId id="479" r:id="rId13"/>
    <p:sldId id="480" r:id="rId14"/>
    <p:sldId id="481" r:id="rId15"/>
    <p:sldId id="490" r:id="rId16"/>
    <p:sldId id="491" r:id="rId17"/>
    <p:sldId id="492" r:id="rId18"/>
    <p:sldId id="482" r:id="rId19"/>
    <p:sldId id="484" r:id="rId20"/>
    <p:sldId id="329" r:id="rId21"/>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A3FF"/>
    <a:srgbClr val="FC6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napToGrid="0">
      <p:cViewPr varScale="1">
        <p:scale>
          <a:sx n="84" d="100"/>
          <a:sy n="84" d="100"/>
        </p:scale>
        <p:origin x="468"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5/1/2024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5/1/2024</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4</a:t>
            </a:fld>
            <a:endParaRPr lang="en-US"/>
          </a:p>
        </p:txBody>
      </p:sp>
    </p:spTree>
    <p:extLst>
      <p:ext uri="{BB962C8B-B14F-4D97-AF65-F5344CB8AC3E}">
        <p14:creationId xmlns:p14="http://schemas.microsoft.com/office/powerpoint/2010/main" val="2211824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5</a:t>
            </a:fld>
            <a:endParaRPr lang="en-US"/>
          </a:p>
        </p:txBody>
      </p:sp>
    </p:spTree>
    <p:extLst>
      <p:ext uri="{BB962C8B-B14F-4D97-AF65-F5344CB8AC3E}">
        <p14:creationId xmlns:p14="http://schemas.microsoft.com/office/powerpoint/2010/main" val="2148653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a:prstGeom prst="rect">
            <a:avLst/>
          </a:prstGeom>
        </p:spPr>
        <p:txBody>
          <a:bodyPr/>
          <a:lstStyle>
            <a:lvl1pPr>
              <a:defRPr>
                <a:solidFill>
                  <a:srgbClr val="0070C0"/>
                </a:solidFill>
              </a:defRPr>
            </a:lvl1pPr>
          </a:lstStyle>
          <a:p>
            <a:fld id="{9C7E231E-CA56-4BC7-92DB-F0B5D1EFC190}" type="datetime3">
              <a:rPr lang="en-US" smtClean="0"/>
              <a:t>1 May 2024</a:t>
            </a:fld>
            <a:endParaRPr lang="en-US" dirty="0"/>
          </a:p>
        </p:txBody>
      </p:sp>
      <p:sp>
        <p:nvSpPr>
          <p:cNvPr id="5" name="Footer Placeholder 4"/>
          <p:cNvSpPr>
            <a:spLocks noGrp="1"/>
          </p:cNvSpPr>
          <p:nvPr>
            <p:ph type="ftr" sz="quarter" idx="11"/>
          </p:nvPr>
        </p:nvSpPr>
        <p:spPr>
          <a:xfrm>
            <a:off x="5452110" y="7950630"/>
            <a:ext cx="5554980" cy="267212"/>
          </a:xfrm>
          <a:prstGeom prst="rect">
            <a:avLst/>
          </a:prstGeo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3" y="11981"/>
            <a:ext cx="1415536" cy="1334855"/>
          </a:xfrm>
          <a:prstGeom prst="rect">
            <a:avLst/>
          </a:prstGeom>
        </p:spPr>
      </p:pic>
      <p:sp>
        <p:nvSpPr>
          <p:cNvPr id="8" name="TextBox 7"/>
          <p:cNvSpPr txBox="1"/>
          <p:nvPr userDrawn="1"/>
        </p:nvSpPr>
        <p:spPr>
          <a:xfrm>
            <a:off x="1426059" y="10898"/>
            <a:ext cx="15007121" cy="1138773"/>
          </a:xfrm>
          <a:prstGeom prst="rect">
            <a:avLst/>
          </a:prstGeom>
          <a:noFill/>
        </p:spPr>
        <p:txBody>
          <a:bodyPr wrap="square" rtlCol="0">
            <a:spAutoFit/>
          </a:bodyPr>
          <a:lstStyle/>
          <a:p>
            <a:pPr algn="l"/>
            <a:r>
              <a:rPr lang="en-US" sz="4400" b="1" dirty="0">
                <a:solidFill>
                  <a:schemeClr val="accent1">
                    <a:lumMod val="75000"/>
                  </a:schemeClr>
                </a:solidFill>
              </a:rPr>
              <a:t>AMERICAN INTERNATIONAL UNIVERSITY – BANGLADESH (AIUB)</a:t>
            </a:r>
          </a:p>
          <a:p>
            <a:pPr algn="l"/>
            <a:r>
              <a:rPr lang="en-US" sz="2400" dirty="0">
                <a:solidFill>
                  <a:srgbClr val="0070C0"/>
                </a:solidFill>
              </a:rPr>
              <a:t>Where leaders are created</a:t>
            </a:r>
          </a:p>
        </p:txBody>
      </p:sp>
    </p:spTree>
    <p:extLst>
      <p:ext uri="{BB962C8B-B14F-4D97-AF65-F5344CB8AC3E}">
        <p14:creationId xmlns:p14="http://schemas.microsoft.com/office/powerpoint/2010/main" val="404971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6274" y="7919634"/>
            <a:ext cx="2788920" cy="309966"/>
          </a:xfrm>
          <a:prstGeom prst="rect">
            <a:avLst/>
          </a:prstGeom>
        </p:spPr>
        <p:txBody>
          <a:bodyPr/>
          <a:lstStyle>
            <a:lvl1pPr>
              <a:defRPr sz="1400">
                <a:solidFill>
                  <a:srgbClr val="0070C0"/>
                </a:solidFill>
              </a:defRPr>
            </a:lvl1pPr>
          </a:lstStyle>
          <a:p>
            <a:fld id="{CBE03706-832F-4E99-98D6-95C6393A057E}" type="datetime3">
              <a:rPr lang="en-US" smtClean="0"/>
              <a:t>1 May 2024</a:t>
            </a:fld>
            <a:endParaRPr lang="en-US"/>
          </a:p>
        </p:txBody>
      </p:sp>
      <p:sp>
        <p:nvSpPr>
          <p:cNvPr id="5"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p:cNvSpPr/>
          <p:nvPr userDrawn="1"/>
        </p:nvSpPr>
        <p:spPr>
          <a:xfrm>
            <a:off x="11672047" y="-16858"/>
            <a:ext cx="4804753" cy="455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lnSpc>
                <a:spcPct val="100000"/>
              </a:lnSpc>
              <a:spcBef>
                <a:spcPts val="0"/>
              </a:spcBef>
              <a:spcAft>
                <a:spcPts val="0"/>
              </a:spcAft>
            </a:pPr>
            <a:r>
              <a:rPr lang="en-US" sz="2000" b="1" dirty="0">
                <a:solidFill>
                  <a:srgbClr val="FFA3FF"/>
                </a:solidFill>
                <a:effectLst/>
                <a:latin typeface="Times New Roman" panose="02020603050405020304" pitchFamily="18" charset="0"/>
                <a:ea typeface="Calibri" panose="020F0502020204030204" pitchFamily="34" charset="0"/>
                <a:cs typeface="Vrinda" panose="01010600010101010101" pitchFamily="2" charset="0"/>
              </a:rPr>
              <a:t>Microprocessor &amp; Embedded System Lab</a:t>
            </a:r>
          </a:p>
        </p:txBody>
      </p:sp>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Date Placeholder 3"/>
          <p:cNvSpPr txBox="1">
            <a:spLocks/>
          </p:cNvSpPr>
          <p:nvPr userDrawn="1"/>
        </p:nvSpPr>
        <p:spPr>
          <a:xfrm>
            <a:off x="16274" y="7919634"/>
            <a:ext cx="2788920" cy="309966"/>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B6A4FC-AAA1-4F41-A17E-7BE1ED99D460}" type="datetime3">
              <a:rPr lang="en-US" smtClean="0"/>
              <a:pPr/>
              <a:t>1 May 2024</a:t>
            </a:fld>
            <a:endParaRPr lang="en-US"/>
          </a:p>
        </p:txBody>
      </p:sp>
      <p:sp>
        <p:nvSpPr>
          <p:cNvPr id="4"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r>
              <a:rPr lang="en-US"/>
              <a:t>Course Teacher: Prof. Dr. Engr. Muhibul Haque Bhuyan</a:t>
            </a:r>
            <a:endParaRPr lang="en-US" dirty="0"/>
          </a:p>
        </p:txBody>
      </p:sp>
      <p:sp>
        <p:nvSpPr>
          <p:cNvPr id="5"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9" name="Rectangle 8"/>
          <p:cNvSpPr/>
          <p:nvPr userDrawn="1"/>
        </p:nvSpPr>
        <p:spPr>
          <a:xfrm>
            <a:off x="11693563" y="-16858"/>
            <a:ext cx="4783238"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lnSpc>
                <a:spcPct val="100000"/>
              </a:lnSpc>
              <a:spcBef>
                <a:spcPts val="0"/>
              </a:spcBef>
              <a:spcAft>
                <a:spcPts val="0"/>
              </a:spcAft>
            </a:pPr>
            <a:r>
              <a:rPr lang="en-US" sz="2000" b="1" dirty="0">
                <a:solidFill>
                  <a:srgbClr val="FFA3FF"/>
                </a:solidFill>
                <a:effectLst/>
                <a:latin typeface="Times New Roman" panose="02020603050405020304" pitchFamily="18" charset="0"/>
                <a:ea typeface="Calibri" panose="020F0502020204030204" pitchFamily="34" charset="0"/>
                <a:cs typeface="Vrinda" panose="01010600010101010101" pitchFamily="2" charset="0"/>
              </a:rPr>
              <a:t>Microprocessor &amp; Embedded System Lab</a:t>
            </a:r>
          </a:p>
        </p:txBody>
      </p:sp>
    </p:spTree>
    <p:extLst>
      <p:ext uri="{BB962C8B-B14F-4D97-AF65-F5344CB8AC3E}">
        <p14:creationId xmlns:p14="http://schemas.microsoft.com/office/powerpoint/2010/main" val="39415340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3"/>
          </p:nvPr>
        </p:nvSpPr>
        <p:spPr>
          <a:xfrm>
            <a:off x="5452110" y="7950630"/>
            <a:ext cx="5554980" cy="267212"/>
          </a:xfrm>
          <a:prstGeom prst="rect">
            <a:avLst/>
          </a:prstGeom>
        </p:spPr>
        <p:txBody>
          <a:bodyPr/>
          <a:lstStyle>
            <a:lvl1pPr algn="ctr">
              <a:defRPr sz="1600">
                <a:solidFill>
                  <a:srgbClr val="0070C0"/>
                </a:solidFill>
              </a:defRPr>
            </a:lvl1pPr>
          </a:lstStyle>
          <a:p>
            <a:r>
              <a:rPr lang="en-US"/>
              <a:t>Course Teacher: Prof. Dr. Engr. Muhibul Haque Bhuyan</a:t>
            </a:r>
            <a:endParaRPr lang="en-US" dirty="0"/>
          </a:p>
        </p:txBody>
      </p:sp>
      <p:sp>
        <p:nvSpPr>
          <p:cNvPr id="8" name="Date Placeholder 3"/>
          <p:cNvSpPr>
            <a:spLocks noGrp="1"/>
          </p:cNvSpPr>
          <p:nvPr>
            <p:ph type="dt" sz="half" idx="2"/>
          </p:nvPr>
        </p:nvSpPr>
        <p:spPr>
          <a:xfrm>
            <a:off x="10521" y="7950630"/>
            <a:ext cx="3703320" cy="278969"/>
          </a:xfrm>
          <a:prstGeom prst="rect">
            <a:avLst/>
          </a:prstGeom>
        </p:spPr>
        <p:txBody>
          <a:bodyPr/>
          <a:lstStyle>
            <a:lvl1pPr>
              <a:defRPr>
                <a:solidFill>
                  <a:srgbClr val="0070C0"/>
                </a:solidFill>
              </a:defRPr>
            </a:lvl1pPr>
          </a:lstStyle>
          <a:p>
            <a:fld id="{9C7E231E-CA56-4BC7-92DB-F0B5D1EFC190}" type="datetime3">
              <a:rPr lang="en-US" smtClean="0"/>
              <a:t>1 May 2024</a:t>
            </a:fld>
            <a:endParaRPr lang="en-US" dirty="0"/>
          </a:p>
        </p:txBody>
      </p:sp>
      <p:sp>
        <p:nvSpPr>
          <p:cNvPr id="9" name="Slide Number Placeholder 5"/>
          <p:cNvSpPr>
            <a:spLocks noGrp="1"/>
          </p:cNvSpPr>
          <p:nvPr>
            <p:ph type="sldNum" sz="quarter" idx="4"/>
          </p:nvPr>
        </p:nvSpPr>
        <p:spPr>
          <a:xfrm>
            <a:off x="14401799" y="7950630"/>
            <a:ext cx="2031381" cy="278970"/>
          </a:xfrm>
          <a:prstGeom prst="rect">
            <a:avLst/>
          </a:prstGeom>
        </p:spPr>
        <p:txBody>
          <a:bodyPr/>
          <a:lstStyle>
            <a:lvl1pPr algn="r">
              <a:defRPr>
                <a:solidFill>
                  <a:srgbClr val="0070C0"/>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440266" y="1695594"/>
            <a:ext cx="15893935" cy="1477099"/>
          </a:xfrm>
        </p:spPr>
        <p:txBody>
          <a:bodyPr anchor="t">
            <a:noAutofit/>
          </a:bodyPr>
          <a:lstStyle/>
          <a:p>
            <a:r>
              <a:rPr lang="en-US" sz="5400" b="1" dirty="0">
                <a:solidFill>
                  <a:srgbClr val="0070C0"/>
                </a:solidFill>
              </a:rPr>
              <a:t>Project Title :</a:t>
            </a:r>
            <a:r>
              <a:rPr lang="en-US" sz="3600" b="1" dirty="0">
                <a:solidFill>
                  <a:srgbClr val="0070C0"/>
                </a:solidFill>
              </a:rPr>
              <a:t> </a:t>
            </a:r>
            <a:r>
              <a:rPr lang="en-US" sz="4400" b="1" dirty="0">
                <a:solidFill>
                  <a:srgbClr val="0070C0"/>
                </a:solidFill>
              </a:rPr>
              <a:t>IOT Based Patient Health Monitoring on ESP32 Web Server</a:t>
            </a:r>
          </a:p>
        </p:txBody>
      </p:sp>
      <p:sp>
        <p:nvSpPr>
          <p:cNvPr id="3" name="Rectangle 8"/>
          <p:cNvSpPr>
            <a:spLocks noChangeArrowheads="1"/>
          </p:cNvSpPr>
          <p:nvPr/>
        </p:nvSpPr>
        <p:spPr bwMode="auto">
          <a:xfrm>
            <a:off x="3295593" y="3094645"/>
            <a:ext cx="8305800" cy="11344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2400" b="1" dirty="0">
                <a:solidFill>
                  <a:srgbClr val="00B050"/>
                </a:solidFill>
              </a:rPr>
              <a:t>Course Teacher: Md. Shaoran Sayem</a:t>
            </a:r>
          </a:p>
          <a:p>
            <a:pPr algn="ctr" eaLnBrk="1" hangingPunct="1"/>
            <a:r>
              <a:rPr lang="en-GB" altLang="en-US" sz="2000" dirty="0">
                <a:solidFill>
                  <a:srgbClr val="00B050"/>
                </a:solidFill>
              </a:rPr>
              <a:t>Lecturer</a:t>
            </a:r>
          </a:p>
          <a:p>
            <a:pPr algn="ctr" eaLnBrk="1" hangingPunct="1"/>
            <a:r>
              <a:rPr lang="en-GB" altLang="en-US" sz="2000" dirty="0">
                <a:solidFill>
                  <a:srgbClr val="00B050"/>
                </a:solidFill>
              </a:rPr>
              <a:t>Department of Electrical and Electronic Engineering</a:t>
            </a:r>
          </a:p>
        </p:txBody>
      </p:sp>
      <p:graphicFrame>
        <p:nvGraphicFramePr>
          <p:cNvPr id="2" name="Table 1"/>
          <p:cNvGraphicFramePr>
            <a:graphicFrameLocks noGrp="1"/>
          </p:cNvGraphicFramePr>
          <p:nvPr>
            <p:extLst>
              <p:ext uri="{D42A27DB-BD31-4B8C-83A1-F6EECF244321}">
                <p14:modId xmlns:p14="http://schemas.microsoft.com/office/powerpoint/2010/main" val="1861783035"/>
              </p:ext>
            </p:extLst>
          </p:nvPr>
        </p:nvGraphicFramePr>
        <p:xfrm>
          <a:off x="2627862" y="4569895"/>
          <a:ext cx="10848109" cy="3200400"/>
        </p:xfrm>
        <a:graphic>
          <a:graphicData uri="http://schemas.openxmlformats.org/drawingml/2006/table">
            <a:tbl>
              <a:tblPr firstRow="1" bandRow="1">
                <a:tableStyleId>{5C22544A-7EE6-4342-B048-85BDC9FD1C3A}</a:tableStyleId>
              </a:tblPr>
              <a:tblGrid>
                <a:gridCol w="924594">
                  <a:extLst>
                    <a:ext uri="{9D8B030D-6E8A-4147-A177-3AD203B41FA5}">
                      <a16:colId xmlns:a16="http://schemas.microsoft.com/office/drawing/2014/main" val="2913403265"/>
                    </a:ext>
                  </a:extLst>
                </a:gridCol>
                <a:gridCol w="1679798">
                  <a:extLst>
                    <a:ext uri="{9D8B030D-6E8A-4147-A177-3AD203B41FA5}">
                      <a16:colId xmlns:a16="http://schemas.microsoft.com/office/drawing/2014/main" val="241213375"/>
                    </a:ext>
                  </a:extLst>
                </a:gridCol>
                <a:gridCol w="4968815">
                  <a:extLst>
                    <a:ext uri="{9D8B030D-6E8A-4147-A177-3AD203B41FA5}">
                      <a16:colId xmlns:a16="http://schemas.microsoft.com/office/drawing/2014/main" val="1138891670"/>
                    </a:ext>
                  </a:extLst>
                </a:gridCol>
                <a:gridCol w="1637451">
                  <a:extLst>
                    <a:ext uri="{9D8B030D-6E8A-4147-A177-3AD203B41FA5}">
                      <a16:colId xmlns:a16="http://schemas.microsoft.com/office/drawing/2014/main" val="1055295908"/>
                    </a:ext>
                  </a:extLst>
                </a:gridCol>
                <a:gridCol w="1637451">
                  <a:extLst>
                    <a:ext uri="{9D8B030D-6E8A-4147-A177-3AD203B41FA5}">
                      <a16:colId xmlns:a16="http://schemas.microsoft.com/office/drawing/2014/main" val="4294604628"/>
                    </a:ext>
                  </a:extLst>
                </a:gridCol>
              </a:tblGrid>
              <a:tr h="358251">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SL #</a:t>
                      </a:r>
                      <a:endParaRPr lang="en-GB" altLang="en-US" sz="2400" b="1" i="1" baseline="30000" dirty="0">
                        <a:solidFill>
                          <a:schemeClr val="bg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Students ID</a:t>
                      </a:r>
                      <a:endParaRPr lang="en-GB" altLang="en-US" sz="2400" b="1" i="1" baseline="30000" dirty="0">
                        <a:solidFill>
                          <a:schemeClr val="bg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Students Name</a:t>
                      </a:r>
                      <a:endParaRPr lang="en-GB" altLang="en-US" sz="2400" b="1" i="1" baseline="30000" dirty="0">
                        <a:solidFill>
                          <a:schemeClr val="bg1"/>
                        </a:solidFill>
                      </a:endParaRPr>
                    </a:p>
                  </a:txBody>
                  <a:tcPr anchor="ctr"/>
                </a:tc>
                <a:tc>
                  <a:txBody>
                    <a:bodyPr/>
                    <a:lstStyle/>
                    <a:p>
                      <a:pPr algn="ctr"/>
                      <a:r>
                        <a:rPr lang="en-US" sz="2400" i="1" dirty="0">
                          <a:solidFill>
                            <a:schemeClr val="bg1"/>
                          </a:solidFill>
                        </a:rPr>
                        <a:t>Program</a:t>
                      </a:r>
                    </a:p>
                  </a:txBody>
                  <a:tcPr anchor="ctr"/>
                </a:tc>
                <a:tc>
                  <a:txBody>
                    <a:bodyPr/>
                    <a:lstStyle/>
                    <a:p>
                      <a:pPr algn="ctr"/>
                      <a:r>
                        <a:rPr lang="en-US" sz="2400" i="1" dirty="0">
                          <a:solidFill>
                            <a:schemeClr val="bg1"/>
                          </a:solidFill>
                        </a:rPr>
                        <a:t>Section</a:t>
                      </a:r>
                    </a:p>
                  </a:txBody>
                  <a:tcPr anchor="ctr"/>
                </a:tc>
                <a:extLst>
                  <a:ext uri="{0D108BD9-81ED-4DB2-BD59-A6C34878D82A}">
                    <a16:rowId xmlns:a16="http://schemas.microsoft.com/office/drawing/2014/main" val="4019669810"/>
                  </a:ext>
                </a:extLst>
              </a:tr>
              <a:tr h="370840">
                <a:tc>
                  <a:txBody>
                    <a:bodyPr/>
                    <a:lstStyle/>
                    <a:p>
                      <a:pPr algn="ctr"/>
                      <a:r>
                        <a:rPr lang="en-US" sz="2400" i="1" dirty="0">
                          <a:solidFill>
                            <a:schemeClr val="tx1"/>
                          </a:solidFill>
                        </a:rPr>
                        <a:t>1</a:t>
                      </a:r>
                    </a:p>
                  </a:txBody>
                  <a:tcPr anchor="ctr"/>
                </a:tc>
                <a:tc>
                  <a:txBody>
                    <a:bodyPr/>
                    <a:lstStyle/>
                    <a:p>
                      <a:pPr algn="ctr"/>
                      <a:r>
                        <a:rPr lang="en-US" sz="2400" dirty="0"/>
                        <a:t>22-46013-1</a:t>
                      </a:r>
                      <a:endParaRPr lang="en-US" sz="2400" i="1" dirty="0">
                        <a:solidFill>
                          <a:schemeClr val="tx1"/>
                        </a:solidFill>
                      </a:endParaRPr>
                    </a:p>
                  </a:txBody>
                  <a:tcPr anchor="ctr"/>
                </a:tc>
                <a:tc>
                  <a:txBody>
                    <a:bodyPr/>
                    <a:lstStyle/>
                    <a:p>
                      <a:pPr algn="ctr"/>
                      <a:r>
                        <a:rPr lang="en-US" sz="2400" dirty="0"/>
                        <a:t>MD. SHOHANUR RAHMAN SHOHAN</a:t>
                      </a:r>
                      <a:endParaRPr lang="en-US" sz="2400" i="1" dirty="0">
                        <a:solidFill>
                          <a:schemeClr val="tx1"/>
                        </a:solidFill>
                      </a:endParaRPr>
                    </a:p>
                  </a:txBody>
                  <a:tcPr anchor="ctr"/>
                </a:tc>
                <a:tc>
                  <a:txBody>
                    <a:bodyPr/>
                    <a:lstStyle/>
                    <a:p>
                      <a:pPr algn="ct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3071807588"/>
                  </a:ext>
                </a:extLst>
              </a:tr>
              <a:tr h="370840">
                <a:tc>
                  <a:txBody>
                    <a:bodyPr/>
                    <a:lstStyle/>
                    <a:p>
                      <a:pPr algn="ctr"/>
                      <a:r>
                        <a:rPr lang="en-US" sz="2400" i="1" dirty="0">
                          <a:solidFill>
                            <a:schemeClr val="tx1"/>
                          </a:solidFill>
                        </a:rPr>
                        <a:t>2</a:t>
                      </a:r>
                    </a:p>
                  </a:txBody>
                  <a:tcPr anchor="ctr"/>
                </a:tc>
                <a:tc>
                  <a:txBody>
                    <a:bodyPr/>
                    <a:lstStyle/>
                    <a:p>
                      <a:pPr algn="ctr"/>
                      <a:r>
                        <a:rPr lang="en-US" sz="2400" i="1" dirty="0">
                          <a:solidFill>
                            <a:schemeClr val="tx1"/>
                          </a:solidFill>
                        </a:rPr>
                        <a:t>19-39640-2</a:t>
                      </a:r>
                    </a:p>
                  </a:txBody>
                  <a:tcPr anchor="ctr"/>
                </a:tc>
                <a:tc>
                  <a:txBody>
                    <a:bodyPr/>
                    <a:lstStyle/>
                    <a:p>
                      <a:pPr algn="ctr"/>
                      <a:r>
                        <a:rPr lang="en-US" sz="2400" dirty="0"/>
                        <a:t>MD. ASHIKUZZAMAN ABIR</a:t>
                      </a:r>
                      <a:endParaRPr lang="en-US" sz="2400" i="1" dirty="0">
                        <a:solidFill>
                          <a:schemeClr val="tx1"/>
                        </a:solidFill>
                      </a:endParaRPr>
                    </a:p>
                  </a:txBody>
                  <a:tcPr anchor="ctr"/>
                </a:tc>
                <a:tc>
                  <a:txBody>
                    <a:bodyPr/>
                    <a:lstStyle/>
                    <a:p>
                      <a:pPr algn="ct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76370253"/>
                  </a:ext>
                </a:extLst>
              </a:tr>
              <a:tr h="370840">
                <a:tc>
                  <a:txBody>
                    <a:bodyPr/>
                    <a:lstStyle/>
                    <a:p>
                      <a:pPr algn="ctr"/>
                      <a:r>
                        <a:rPr lang="en-US" sz="2400" i="1" dirty="0">
                          <a:solidFill>
                            <a:schemeClr val="tx1"/>
                          </a:solidFill>
                        </a:rPr>
                        <a:t>3</a:t>
                      </a:r>
                    </a:p>
                  </a:txBody>
                  <a:tcPr anchor="ctr"/>
                </a:tc>
                <a:tc>
                  <a:txBody>
                    <a:bodyPr/>
                    <a:lstStyle/>
                    <a:p>
                      <a:pPr algn="ctr"/>
                      <a:r>
                        <a:rPr lang="en-US" sz="2400" dirty="0"/>
                        <a:t>22-47010-1</a:t>
                      </a:r>
                      <a:endParaRPr lang="en-US" sz="2400" i="1" dirty="0">
                        <a:solidFill>
                          <a:schemeClr val="tx1"/>
                        </a:solidFill>
                      </a:endParaRPr>
                    </a:p>
                  </a:txBody>
                  <a:tcPr anchor="ctr"/>
                </a:tc>
                <a:tc>
                  <a:txBody>
                    <a:bodyPr/>
                    <a:lstStyle/>
                    <a:p>
                      <a:pPr algn="ctr"/>
                      <a:r>
                        <a:rPr lang="en-US" sz="2400" dirty="0"/>
                        <a:t>MD. JAHID HASAN </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1221224331"/>
                  </a:ext>
                </a:extLst>
              </a:tr>
              <a:tr h="370840">
                <a:tc>
                  <a:txBody>
                    <a:bodyPr/>
                    <a:lstStyle/>
                    <a:p>
                      <a:pPr algn="ctr"/>
                      <a:r>
                        <a:rPr lang="en-US" sz="2400" i="1" dirty="0">
                          <a:solidFill>
                            <a:schemeClr val="tx1"/>
                          </a:solidFill>
                        </a:rPr>
                        <a:t>4</a:t>
                      </a:r>
                    </a:p>
                  </a:txBody>
                  <a:tcPr anchor="ctr"/>
                </a:tc>
                <a:tc>
                  <a:txBody>
                    <a:bodyPr/>
                    <a:lstStyle/>
                    <a:p>
                      <a:pPr algn="ctr"/>
                      <a:r>
                        <a:rPr lang="en-US" sz="2400" dirty="0"/>
                        <a:t>22-47018-1</a:t>
                      </a:r>
                      <a:endParaRPr lang="en-US" sz="2400" i="1" dirty="0">
                        <a:solidFill>
                          <a:schemeClr val="tx1"/>
                        </a:solidFill>
                      </a:endParaRPr>
                    </a:p>
                  </a:txBody>
                  <a:tcPr anchor="ctr"/>
                </a:tc>
                <a:tc>
                  <a:txBody>
                    <a:bodyPr/>
                    <a:lstStyle/>
                    <a:p>
                      <a:pPr algn="ctr"/>
                      <a:r>
                        <a:rPr lang="en-US" sz="2400" dirty="0"/>
                        <a:t>FARJANA YESMIN OPI</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3652590490"/>
                  </a:ext>
                </a:extLst>
              </a:tr>
              <a:tr h="370840">
                <a:tc>
                  <a:txBody>
                    <a:bodyPr/>
                    <a:lstStyle/>
                    <a:p>
                      <a:pPr algn="ctr"/>
                      <a:r>
                        <a:rPr lang="en-US" sz="2400" i="1" dirty="0">
                          <a:solidFill>
                            <a:schemeClr val="tx1"/>
                          </a:solidFill>
                        </a:rPr>
                        <a:t>5</a:t>
                      </a:r>
                    </a:p>
                  </a:txBody>
                  <a:tcPr anchor="ctr"/>
                </a:tc>
                <a:tc>
                  <a:txBody>
                    <a:bodyPr/>
                    <a:lstStyle/>
                    <a:p>
                      <a:pPr algn="ctr"/>
                      <a:r>
                        <a:rPr lang="en-US" sz="2400" dirty="0"/>
                        <a:t>22-47019-1</a:t>
                      </a:r>
                      <a:endParaRPr lang="en-US" sz="2400" i="1" dirty="0">
                        <a:solidFill>
                          <a:schemeClr val="tx1"/>
                        </a:solidFill>
                      </a:endParaRPr>
                    </a:p>
                  </a:txBody>
                  <a:tcPr anchor="ctr"/>
                </a:tc>
                <a:tc>
                  <a:txBody>
                    <a:bodyPr/>
                    <a:lstStyle/>
                    <a:p>
                      <a:pPr algn="ctr"/>
                      <a:r>
                        <a:rPr lang="en-US" sz="2400" dirty="0"/>
                        <a:t>MD. ABU TOWSIF</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tc>
                  <a:txBody>
                    <a:bodyPr/>
                    <a:lstStyle/>
                    <a:p>
                      <a:pPr algn="ctr"/>
                      <a:r>
                        <a:rPr lang="en-US" sz="2400" i="1" dirty="0">
                          <a:solidFill>
                            <a:schemeClr val="tx1"/>
                          </a:solidFill>
                        </a:rPr>
                        <a:t>J</a:t>
                      </a:r>
                    </a:p>
                  </a:txBody>
                  <a:tcPr anchor="ctr"/>
                </a:tc>
                <a:extLst>
                  <a:ext uri="{0D108BD9-81ED-4DB2-BD59-A6C34878D82A}">
                    <a16:rowId xmlns:a16="http://schemas.microsoft.com/office/drawing/2014/main" val="901570957"/>
                  </a:ext>
                </a:extLst>
              </a:tr>
              <a:tr h="370840">
                <a:tc>
                  <a:txBody>
                    <a:bodyPr/>
                    <a:lstStyle/>
                    <a:p>
                      <a:pPr algn="ctr"/>
                      <a:r>
                        <a:rPr lang="en-US" sz="2400" i="1" dirty="0">
                          <a:solidFill>
                            <a:schemeClr val="tx1"/>
                          </a:solidFill>
                        </a:rPr>
                        <a:t>6</a:t>
                      </a:r>
                    </a:p>
                  </a:txBody>
                  <a:tcPr anchor="ctr"/>
                </a:tc>
                <a:tc>
                  <a:txBody>
                    <a:bodyPr/>
                    <a:lstStyle/>
                    <a:p>
                      <a:pPr algn="ctr"/>
                      <a:r>
                        <a:rPr lang="en-US" sz="2400" dirty="0"/>
                        <a:t>22-47048-1 </a:t>
                      </a:r>
                      <a:endParaRPr lang="en-US" sz="2400" i="1" dirty="0">
                        <a:solidFill>
                          <a:schemeClr val="tx1"/>
                        </a:solidFill>
                      </a:endParaRPr>
                    </a:p>
                  </a:txBody>
                  <a:tcPr anchor="ctr"/>
                </a:tc>
                <a:tc>
                  <a:txBody>
                    <a:bodyPr/>
                    <a:lstStyle/>
                    <a:p>
                      <a:pPr algn="ctr"/>
                      <a:r>
                        <a:rPr lang="it-IT" sz="2400" dirty="0"/>
                        <a:t>A. F. M. RAFIUL HASSAN</a:t>
                      </a:r>
                      <a:endParaRPr lang="en-US" sz="2400"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i="1" dirty="0">
                          <a:solidFill>
                            <a:schemeClr val="tx1"/>
                          </a:solidFill>
                        </a:rPr>
                        <a:t>BSc in CSE</a:t>
                      </a:r>
                    </a:p>
                  </a:txBody>
                  <a:tcPr anchor="ctr"/>
                </a:tc>
                <a:tc>
                  <a:txBody>
                    <a:bodyPr/>
                    <a:lstStyle/>
                    <a:p>
                      <a:pPr algn="ctr"/>
                      <a:r>
                        <a:rPr lang="en-US" sz="2400" i="1" dirty="0">
                          <a:solidFill>
                            <a:schemeClr val="tx1"/>
                          </a:solidFill>
                        </a:rPr>
                        <a:t>JJ</a:t>
                      </a:r>
                    </a:p>
                  </a:txBody>
                  <a:tcPr anchor="ctr"/>
                </a:tc>
                <a:extLst>
                  <a:ext uri="{0D108BD9-81ED-4DB2-BD59-A6C34878D82A}">
                    <a16:rowId xmlns:a16="http://schemas.microsoft.com/office/drawing/2014/main" val="294406493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88775541"/>
              </p:ext>
            </p:extLst>
          </p:nvPr>
        </p:nvGraphicFramePr>
        <p:xfrm>
          <a:off x="1303869" y="1243791"/>
          <a:ext cx="14715065" cy="451803"/>
        </p:xfrm>
        <a:graphic>
          <a:graphicData uri="http://schemas.openxmlformats.org/drawingml/2006/table">
            <a:tbl>
              <a:tblPr firstRow="1" firstCol="1" bandRow="1">
                <a:tableStyleId>{5C22544A-7EE6-4342-B048-85BDC9FD1C3A}</a:tableStyleId>
              </a:tblPr>
              <a:tblGrid>
                <a:gridCol w="2607320">
                  <a:extLst>
                    <a:ext uri="{9D8B030D-6E8A-4147-A177-3AD203B41FA5}">
                      <a16:colId xmlns:a16="http://schemas.microsoft.com/office/drawing/2014/main" val="3779552987"/>
                    </a:ext>
                  </a:extLst>
                </a:gridCol>
                <a:gridCol w="2607320">
                  <a:extLst>
                    <a:ext uri="{9D8B030D-6E8A-4147-A177-3AD203B41FA5}">
                      <a16:colId xmlns:a16="http://schemas.microsoft.com/office/drawing/2014/main" val="2030903817"/>
                    </a:ext>
                  </a:extLst>
                </a:gridCol>
                <a:gridCol w="2607320">
                  <a:extLst>
                    <a:ext uri="{9D8B030D-6E8A-4147-A177-3AD203B41FA5}">
                      <a16:colId xmlns:a16="http://schemas.microsoft.com/office/drawing/2014/main" val="1872060130"/>
                    </a:ext>
                  </a:extLst>
                </a:gridCol>
                <a:gridCol w="6893105">
                  <a:extLst>
                    <a:ext uri="{9D8B030D-6E8A-4147-A177-3AD203B41FA5}">
                      <a16:colId xmlns:a16="http://schemas.microsoft.com/office/drawing/2014/main" val="3948658697"/>
                    </a:ext>
                  </a:extLst>
                </a:gridCol>
              </a:tblGrid>
              <a:tr h="182880">
                <a:tc>
                  <a:txBody>
                    <a:bodyPr/>
                    <a:lstStyle/>
                    <a:p>
                      <a:pPr marL="0" marR="0" algn="just">
                        <a:lnSpc>
                          <a:spcPct val="107000"/>
                        </a:lnSpc>
                        <a:spcBef>
                          <a:spcPts val="0"/>
                        </a:spcBef>
                        <a:spcAft>
                          <a:spcPts val="0"/>
                        </a:spcAft>
                      </a:pPr>
                      <a:r>
                        <a:rPr lang="en-US" sz="2800" dirty="0">
                          <a:solidFill>
                            <a:srgbClr val="FFA3FF"/>
                          </a:solidFill>
                          <a:effectLst/>
                        </a:rPr>
                        <a:t>Course Code:</a:t>
                      </a:r>
                      <a:endParaRPr lang="en-US" sz="2400" dirty="0">
                        <a:solidFill>
                          <a:srgbClr val="FFA3FF"/>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tc>
                  <a:txBody>
                    <a:bodyPr/>
                    <a:lstStyle/>
                    <a:p>
                      <a:pPr marL="0" marR="0" algn="just">
                        <a:lnSpc>
                          <a:spcPct val="107000"/>
                        </a:lnSpc>
                        <a:spcBef>
                          <a:spcPts val="0"/>
                        </a:spcBef>
                        <a:spcAft>
                          <a:spcPts val="0"/>
                        </a:spcAft>
                      </a:pPr>
                      <a:r>
                        <a:rPr lang="en-US" sz="2800" dirty="0">
                          <a:solidFill>
                            <a:schemeClr val="tx1"/>
                          </a:solidFill>
                          <a:effectLst/>
                          <a:latin typeface="Times New Roman" panose="02020603050405020304" pitchFamily="18" charset="0"/>
                          <a:ea typeface="Calibri" panose="020F0502020204030204" pitchFamily="34" charset="0"/>
                          <a:cs typeface="Vrinda" panose="01010600010101010101" pitchFamily="2" charset="0"/>
                        </a:rPr>
                        <a:t>COE3102</a:t>
                      </a:r>
                      <a:endParaRPr lang="en-US" sz="2400" dirty="0">
                        <a:solidFill>
                          <a:schemeClr val="tx1"/>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tc>
                  <a:txBody>
                    <a:bodyPr/>
                    <a:lstStyle/>
                    <a:p>
                      <a:pPr marL="0" marR="0" algn="just">
                        <a:lnSpc>
                          <a:spcPct val="107000"/>
                        </a:lnSpc>
                        <a:spcBef>
                          <a:spcPts val="0"/>
                        </a:spcBef>
                        <a:spcAft>
                          <a:spcPts val="0"/>
                        </a:spcAft>
                      </a:pPr>
                      <a:r>
                        <a:rPr lang="en-US" sz="2800" dirty="0">
                          <a:solidFill>
                            <a:srgbClr val="FFA3FF"/>
                          </a:solidFill>
                          <a:effectLst/>
                        </a:rPr>
                        <a:t>Course Name:</a:t>
                      </a:r>
                      <a:endParaRPr lang="en-US" sz="2400" dirty="0">
                        <a:solidFill>
                          <a:srgbClr val="FFA3FF"/>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tc>
                  <a:txBody>
                    <a:bodyPr/>
                    <a:lstStyle/>
                    <a:p>
                      <a:pPr marL="0" marR="0" algn="just">
                        <a:lnSpc>
                          <a:spcPct val="107000"/>
                        </a:lnSpc>
                        <a:spcBef>
                          <a:spcPts val="0"/>
                        </a:spcBef>
                        <a:spcAft>
                          <a:spcPts val="0"/>
                        </a:spcAft>
                      </a:pPr>
                      <a:r>
                        <a:rPr lang="en-US" sz="2160" b="0" i="0" u="none" strike="noStrike" kern="1200" dirty="0">
                          <a:solidFill>
                            <a:schemeClr val="lt1"/>
                          </a:solidFill>
                          <a:effectLst/>
                          <a:latin typeface="+mn-lt"/>
                          <a:ea typeface="+mn-ea"/>
                          <a:cs typeface="+mn-cs"/>
                        </a:rPr>
                        <a:t>    </a:t>
                      </a:r>
                      <a:r>
                        <a:rPr lang="en-US" sz="2400" b="0" i="0" u="none" strike="noStrike" kern="1200" dirty="0">
                          <a:solidFill>
                            <a:schemeClr val="tx1"/>
                          </a:solidFill>
                          <a:effectLst/>
                          <a:latin typeface="+mn-lt"/>
                          <a:ea typeface="+mn-ea"/>
                          <a:cs typeface="+mn-cs"/>
                        </a:rPr>
                        <a:t>MICROPROCESSOR AND EMBEDDED SYSTEMS </a:t>
                      </a:r>
                      <a:endParaRPr lang="en-US" sz="2400" dirty="0">
                        <a:solidFill>
                          <a:schemeClr val="tx1"/>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extLst>
                  <a:ext uri="{0D108BD9-81ED-4DB2-BD59-A6C34878D82A}">
                    <a16:rowId xmlns:a16="http://schemas.microsoft.com/office/drawing/2014/main" val="229074159"/>
                  </a:ext>
                </a:extLst>
              </a:tr>
            </a:tbl>
          </a:graphicData>
        </a:graphic>
      </p:graphicFrame>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3" descr="Parchment"/>
          <p:cNvSpPr>
            <a:spLocks noChangeArrowheads="1"/>
          </p:cNvSpPr>
          <p:nvPr/>
        </p:nvSpPr>
        <p:spPr bwMode="auto">
          <a:xfrm>
            <a:off x="1263535" y="394336"/>
            <a:ext cx="12086705" cy="1251584"/>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320" b="1">
                <a:solidFill>
                  <a:srgbClr val="0070C0"/>
                </a:solidFill>
                <a:latin typeface="Comic Sans MS" panose="030F0702030302020204" pitchFamily="66" charset="0"/>
              </a:rPr>
              <a:t>Equations/Mathematical Model</a:t>
            </a:r>
          </a:p>
        </p:txBody>
      </p:sp>
      <p:sp>
        <p:nvSpPr>
          <p:cNvPr id="21507" name="Rectangle 16"/>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08" name="Rectangle 26"/>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09" name="Rectangle 28"/>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10" name="Rectangle 37"/>
          <p:cNvSpPr>
            <a:spLocks noChangeArrowheads="1"/>
          </p:cNvSpPr>
          <p:nvPr/>
        </p:nvSpPr>
        <p:spPr bwMode="auto">
          <a:xfrm>
            <a:off x="2743201" y="61954"/>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11" name="Text Box 17"/>
          <p:cNvSpPr txBox="1">
            <a:spLocks noChangeArrowheads="1"/>
          </p:cNvSpPr>
          <p:nvPr/>
        </p:nvSpPr>
        <p:spPr bwMode="auto">
          <a:xfrm>
            <a:off x="232756" y="1827935"/>
            <a:ext cx="1586068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3600" dirty="0">
                <a:solidFill>
                  <a:srgbClr val="FF0A0A"/>
                </a:solidFill>
              </a:rPr>
              <a:t>Must use equation editor to present equations. Values must be inserted to show the sample calculations.</a:t>
            </a:r>
          </a:p>
        </p:txBody>
      </p:sp>
      <p:sp>
        <p:nvSpPr>
          <p:cNvPr id="21514" name="Rectangle 12"/>
          <p:cNvSpPr>
            <a:spLocks noChangeArrowheads="1"/>
          </p:cNvSpPr>
          <p:nvPr/>
        </p:nvSpPr>
        <p:spPr bwMode="auto">
          <a:xfrm>
            <a:off x="2743201" y="61954"/>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mc:AlternateContent xmlns:mc="http://schemas.openxmlformats.org/markup-compatibility/2006" xmlns:a14="http://schemas.microsoft.com/office/drawing/2010/main">
        <mc:Choice Requires="a14">
          <p:sp>
            <p:nvSpPr>
              <p:cNvPr id="2" name="Rectangle 1"/>
              <p:cNvSpPr/>
              <p:nvPr/>
            </p:nvSpPr>
            <p:spPr>
              <a:xfrm>
                <a:off x="232756" y="3261489"/>
                <a:ext cx="14647026" cy="2017412"/>
              </a:xfrm>
              <a:prstGeom prst="rect">
                <a:avLst/>
              </a:prstGeom>
            </p:spPr>
            <p:txBody>
              <a:bodyPr wrap="square">
                <a:spAutoFit/>
              </a:bodyPr>
              <a:lstStyle/>
              <a:p>
                <a:pPr algn="just"/>
                <a:r>
                  <a:rPr lang="en-CA" sz="3600" dirty="0"/>
                  <a:t>One example is like this:</a:t>
                </a:r>
              </a:p>
              <a:p>
                <a:pPr algn="just"/>
                <a:r>
                  <a:rPr lang="en-CA" sz="3600" dirty="0"/>
                  <a:t>The PWM frequency for the </a:t>
                </a:r>
                <a:r>
                  <a:rPr lang="en-CA" sz="3600" dirty="0">
                    <a:solidFill>
                      <a:srgbClr val="00B050"/>
                    </a:solidFill>
                  </a:rPr>
                  <a:t>Fast PWM Mode</a:t>
                </a:r>
                <a:r>
                  <a:rPr lang="en-CA" sz="3600" dirty="0"/>
                  <a:t>:</a:t>
                </a:r>
              </a:p>
              <a:p>
                <a:pPr algn="just"/>
                <a14:m>
                  <m:oMath xmlns:m="http://schemas.openxmlformats.org/officeDocument/2006/math">
                    <m:sSub>
                      <m:sSubPr>
                        <m:ctrlPr>
                          <a:rPr lang="en-US" sz="3600" b="1" i="1">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𝒇</m:t>
                        </m:r>
                      </m:e>
                      <m:sub>
                        <m:r>
                          <a:rPr lang="en-US" sz="3600" b="1" i="1">
                            <a:solidFill>
                              <a:srgbClr val="00B050"/>
                            </a:solidFill>
                            <a:latin typeface="Cambria Math" panose="02040503050406030204" pitchFamily="18" charset="0"/>
                          </a:rPr>
                          <m:t>𝑶𝑪𝒏𝒙𝑷𝑾𝑴</m:t>
                        </m:r>
                      </m:sub>
                    </m:sSub>
                    <m:r>
                      <a:rPr lang="en-US" sz="3600" b="1" i="1">
                        <a:solidFill>
                          <a:srgbClr val="00B050"/>
                        </a:solidFill>
                        <a:latin typeface="Cambria Math" panose="02040503050406030204" pitchFamily="18" charset="0"/>
                      </a:rPr>
                      <m:t>=</m:t>
                    </m:r>
                    <m:f>
                      <m:fPr>
                        <m:ctrlPr>
                          <a:rPr lang="en-US" sz="3600" b="1" i="1">
                            <a:solidFill>
                              <a:srgbClr val="00B050"/>
                            </a:solidFill>
                            <a:latin typeface="Cambria Math" panose="02040503050406030204" pitchFamily="18" charset="0"/>
                          </a:rPr>
                        </m:ctrlPr>
                      </m:fPr>
                      <m:num>
                        <m:sSub>
                          <m:sSubPr>
                            <m:ctrlPr>
                              <a:rPr lang="en-US" sz="3600" b="1" i="1">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𝒇</m:t>
                            </m:r>
                          </m:e>
                          <m:sub>
                            <m:r>
                              <a:rPr lang="en-US" sz="3600" b="1" i="1">
                                <a:solidFill>
                                  <a:srgbClr val="00B050"/>
                                </a:solidFill>
                                <a:latin typeface="Cambria Math" panose="02040503050406030204" pitchFamily="18" charset="0"/>
                              </a:rPr>
                              <m:t>𝒄𝒍𝒌</m:t>
                            </m:r>
                            <m:r>
                              <a:rPr lang="en-US" sz="3600" b="1" i="1">
                                <a:solidFill>
                                  <a:srgbClr val="00B050"/>
                                </a:solidFill>
                                <a:latin typeface="Cambria Math" panose="02040503050406030204" pitchFamily="18" charset="0"/>
                              </a:rPr>
                              <m:t>_</m:t>
                            </m:r>
                            <m:r>
                              <a:rPr lang="en-US" sz="3600" b="1" i="1">
                                <a:solidFill>
                                  <a:srgbClr val="00B050"/>
                                </a:solidFill>
                                <a:latin typeface="Cambria Math" panose="02040503050406030204" pitchFamily="18" charset="0"/>
                              </a:rPr>
                              <m:t>𝑰𝑶</m:t>
                            </m:r>
                          </m:sub>
                        </m:sSub>
                      </m:num>
                      <m:den>
                        <m:r>
                          <a:rPr lang="en-US" sz="3600" b="1" i="1">
                            <a:solidFill>
                              <a:srgbClr val="00B050"/>
                            </a:solidFill>
                            <a:latin typeface="Cambria Math" panose="02040503050406030204" pitchFamily="18" charset="0"/>
                          </a:rPr>
                          <m:t>𝑵</m:t>
                        </m:r>
                        <m:r>
                          <a:rPr lang="en-US" sz="3600" b="1" i="1">
                            <a:solidFill>
                              <a:srgbClr val="00B050"/>
                            </a:solidFill>
                            <a:latin typeface="Cambria Math" panose="02040503050406030204" pitchFamily="18" charset="0"/>
                            <a:ea typeface="Cambria Math" panose="02040503050406030204" pitchFamily="18" charset="0"/>
                          </a:rPr>
                          <m:t>×</m:t>
                        </m:r>
                        <m:r>
                          <a:rPr lang="en-US" sz="3600" b="1" i="1">
                            <a:solidFill>
                              <a:srgbClr val="00B050"/>
                            </a:solidFill>
                            <a:latin typeface="Cambria Math" panose="02040503050406030204" pitchFamily="18" charset="0"/>
                            <a:ea typeface="Cambria Math" panose="02040503050406030204" pitchFamily="18" charset="0"/>
                          </a:rPr>
                          <m:t>𝟐𝟓𝟔</m:t>
                        </m:r>
                      </m:den>
                    </m:f>
                    <m:r>
                      <a:rPr lang="en-US" sz="3600" b="1" i="1">
                        <a:latin typeface="Cambria Math" panose="02040503050406030204" pitchFamily="18" charset="0"/>
                        <a:ea typeface="Cambria Math" panose="02040503050406030204" pitchFamily="18" charset="0"/>
                      </a:rPr>
                      <m:t>=</m:t>
                    </m:r>
                    <m:f>
                      <m:fPr>
                        <m:ctrlPr>
                          <a:rPr lang="en-US" sz="3600" b="1" i="1">
                            <a:latin typeface="Cambria Math" panose="02040503050406030204" pitchFamily="18" charset="0"/>
                            <a:ea typeface="Cambria Math" panose="02040503050406030204" pitchFamily="18" charset="0"/>
                          </a:rPr>
                        </m:ctrlPr>
                      </m:fPr>
                      <m:num>
                        <m:r>
                          <a:rPr lang="en-US" sz="3600" b="1" i="1">
                            <a:latin typeface="Cambria Math" panose="02040503050406030204" pitchFamily="18" charset="0"/>
                            <a:ea typeface="Cambria Math" panose="02040503050406030204" pitchFamily="18" charset="0"/>
                          </a:rPr>
                          <m:t>𝟏𝟎</m:t>
                        </m:r>
                      </m:num>
                      <m:den>
                        <m:r>
                          <a:rPr lang="en-US" sz="3600" b="1" i="1">
                            <a:latin typeface="Cambria Math" panose="02040503050406030204" pitchFamily="18" charset="0"/>
                            <a:ea typeface="Cambria Math" panose="02040503050406030204" pitchFamily="18" charset="0"/>
                          </a:rPr>
                          <m:t>𝟏𝟎𝟐𝟒</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𝟐𝟓𝟔</m:t>
                        </m:r>
                      </m:den>
                    </m:f>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𝟑𝟖</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𝟏𝟓</m:t>
                    </m:r>
                  </m:oMath>
                </a14:m>
                <a:r>
                  <a:rPr lang="en-CA" sz="3600" dirty="0"/>
                  <a:t> kHz</a:t>
                </a:r>
              </a:p>
            </p:txBody>
          </p:sp>
        </mc:Choice>
        <mc:Fallback xmlns="">
          <p:sp>
            <p:nvSpPr>
              <p:cNvPr id="2" name="Rectangle 1"/>
              <p:cNvSpPr>
                <a:spLocks noRot="1" noChangeAspect="1" noMove="1" noResize="1" noEditPoints="1" noAdjustHandles="1" noChangeArrowheads="1" noChangeShapeType="1" noTextEdit="1"/>
              </p:cNvSpPr>
              <p:nvPr/>
            </p:nvSpPr>
            <p:spPr>
              <a:xfrm>
                <a:off x="232756" y="3261489"/>
                <a:ext cx="14647026" cy="2017412"/>
              </a:xfrm>
              <a:prstGeom prst="rect">
                <a:avLst/>
              </a:prstGeom>
              <a:blipFill>
                <a:blip r:embed="rId3"/>
                <a:stretch>
                  <a:fillRect l="-1248" t="-4532" b="-51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190850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11</a:t>
            </a:fld>
            <a:endParaRPr lang="en-US" dirty="0"/>
          </a:p>
        </p:txBody>
      </p:sp>
      <p:sp>
        <p:nvSpPr>
          <p:cNvPr id="2" name="TextBox 1">
            <a:extLst>
              <a:ext uri="{FF2B5EF4-FFF2-40B4-BE49-F238E27FC236}">
                <a16:creationId xmlns:a16="http://schemas.microsoft.com/office/drawing/2014/main" id="{21D320E1-E258-BEAB-ACAB-75EEE2902C34}"/>
              </a:ext>
            </a:extLst>
          </p:cNvPr>
          <p:cNvSpPr txBox="1"/>
          <p:nvPr/>
        </p:nvSpPr>
        <p:spPr>
          <a:xfrm>
            <a:off x="1160584" y="1787591"/>
            <a:ext cx="2379785"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Results</a:t>
            </a:r>
          </a:p>
        </p:txBody>
      </p:sp>
      <p:pic>
        <p:nvPicPr>
          <p:cNvPr id="4" name="Picture 3">
            <a:extLst>
              <a:ext uri="{FF2B5EF4-FFF2-40B4-BE49-F238E27FC236}">
                <a16:creationId xmlns:a16="http://schemas.microsoft.com/office/drawing/2014/main" id="{FFE41C04-C382-BC9B-CA46-CE9F0D9CA543}"/>
              </a:ext>
            </a:extLst>
          </p:cNvPr>
          <p:cNvPicPr>
            <a:picLocks noChangeAspect="1"/>
          </p:cNvPicPr>
          <p:nvPr/>
        </p:nvPicPr>
        <p:blipFill>
          <a:blip r:embed="rId3"/>
          <a:stretch>
            <a:fillRect/>
          </a:stretch>
        </p:blipFill>
        <p:spPr>
          <a:xfrm>
            <a:off x="339969" y="1890232"/>
            <a:ext cx="656492" cy="656492"/>
          </a:xfrm>
          <a:prstGeom prst="rect">
            <a:avLst/>
          </a:prstGeom>
        </p:spPr>
      </p:pic>
      <p:sp>
        <p:nvSpPr>
          <p:cNvPr id="5" name="TextBox 4">
            <a:extLst>
              <a:ext uri="{FF2B5EF4-FFF2-40B4-BE49-F238E27FC236}">
                <a16:creationId xmlns:a16="http://schemas.microsoft.com/office/drawing/2014/main" id="{384FDE29-ECDA-A6D4-FEB3-7E782BE09FBD}"/>
              </a:ext>
            </a:extLst>
          </p:cNvPr>
          <p:cNvSpPr txBox="1"/>
          <p:nvPr/>
        </p:nvSpPr>
        <p:spPr>
          <a:xfrm>
            <a:off x="1160584" y="3085305"/>
            <a:ext cx="5931878" cy="1323439"/>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ESP32 successfully connects to the designated Wi-Fi network, and upon successful connection, it obtains an IP address, which is displayed on the serial monitor.</a:t>
            </a:r>
          </a:p>
        </p:txBody>
      </p:sp>
      <p:pic>
        <p:nvPicPr>
          <p:cNvPr id="6" name="Picture 2" descr="ESP32 Useful Wi-Fi Library Functions (Arduino IDE) | Random Nerd Tutorials">
            <a:extLst>
              <a:ext uri="{FF2B5EF4-FFF2-40B4-BE49-F238E27FC236}">
                <a16:creationId xmlns:a16="http://schemas.microsoft.com/office/drawing/2014/main" id="{616E08D9-6DEF-2042-8BB7-BBA27955D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4708" y="3363145"/>
            <a:ext cx="6632587" cy="35108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1EE75F2-49D0-2246-3F20-868DCED40D16}"/>
              </a:ext>
            </a:extLst>
          </p:cNvPr>
          <p:cNvSpPr txBox="1"/>
          <p:nvPr/>
        </p:nvSpPr>
        <p:spPr>
          <a:xfrm>
            <a:off x="1160584" y="5118570"/>
            <a:ext cx="5931878" cy="2554545"/>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system accurately measures and displays various health parameters, including room temperature, room humidity, heart rate (BPM), blood oxygen level (SpO2), and body temperature. These readings are obtained using the MAX30100 pulse oximeter sensor, DHT11 humidity &amp; temperature sensor, and DS18B20 temperature sensor.</a:t>
            </a:r>
          </a:p>
        </p:txBody>
      </p:sp>
      <p:pic>
        <p:nvPicPr>
          <p:cNvPr id="8" name="Picture 7">
            <a:extLst>
              <a:ext uri="{FF2B5EF4-FFF2-40B4-BE49-F238E27FC236}">
                <a16:creationId xmlns:a16="http://schemas.microsoft.com/office/drawing/2014/main" id="{A0298C85-18C2-C7C7-1E65-B93C3780DB53}"/>
              </a:ext>
            </a:extLst>
          </p:cNvPr>
          <p:cNvPicPr>
            <a:picLocks noChangeAspect="1"/>
          </p:cNvPicPr>
          <p:nvPr/>
        </p:nvPicPr>
        <p:blipFill>
          <a:blip r:embed="rId5"/>
          <a:stretch>
            <a:fillRect/>
          </a:stretch>
        </p:blipFill>
        <p:spPr>
          <a:xfrm>
            <a:off x="547470" y="3200736"/>
            <a:ext cx="448991" cy="448991"/>
          </a:xfrm>
          <a:prstGeom prst="rect">
            <a:avLst/>
          </a:prstGeom>
        </p:spPr>
      </p:pic>
      <p:pic>
        <p:nvPicPr>
          <p:cNvPr id="9" name="Picture 8">
            <a:extLst>
              <a:ext uri="{FF2B5EF4-FFF2-40B4-BE49-F238E27FC236}">
                <a16:creationId xmlns:a16="http://schemas.microsoft.com/office/drawing/2014/main" id="{120CFB7D-9451-CCFA-7B3D-FC7C9F64E964}"/>
              </a:ext>
            </a:extLst>
          </p:cNvPr>
          <p:cNvPicPr>
            <a:picLocks noChangeAspect="1"/>
          </p:cNvPicPr>
          <p:nvPr/>
        </p:nvPicPr>
        <p:blipFill>
          <a:blip r:embed="rId5"/>
          <a:stretch>
            <a:fillRect/>
          </a:stretch>
        </p:blipFill>
        <p:spPr>
          <a:xfrm>
            <a:off x="569159" y="5233886"/>
            <a:ext cx="448991" cy="448991"/>
          </a:xfrm>
          <a:prstGeom prst="rect">
            <a:avLst/>
          </a:prstGeom>
        </p:spPr>
      </p:pic>
    </p:spTree>
    <p:extLst>
      <p:ext uri="{BB962C8B-B14F-4D97-AF65-F5344CB8AC3E}">
        <p14:creationId xmlns:p14="http://schemas.microsoft.com/office/powerpoint/2010/main" val="2043916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10" name="TextBox 9">
            <a:extLst>
              <a:ext uri="{FF2B5EF4-FFF2-40B4-BE49-F238E27FC236}">
                <a16:creationId xmlns:a16="http://schemas.microsoft.com/office/drawing/2014/main" id="{F6CF06F0-1FBD-4CD7-4495-7F0ABCBD3A87}"/>
              </a:ext>
            </a:extLst>
          </p:cNvPr>
          <p:cNvSpPr txBox="1"/>
          <p:nvPr/>
        </p:nvSpPr>
        <p:spPr>
          <a:xfrm>
            <a:off x="1160584" y="1787591"/>
            <a:ext cx="2379785"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Results</a:t>
            </a:r>
          </a:p>
        </p:txBody>
      </p:sp>
      <p:pic>
        <p:nvPicPr>
          <p:cNvPr id="11" name="Picture 10">
            <a:extLst>
              <a:ext uri="{FF2B5EF4-FFF2-40B4-BE49-F238E27FC236}">
                <a16:creationId xmlns:a16="http://schemas.microsoft.com/office/drawing/2014/main" id="{1BECB9C4-3B02-4CD4-A8D6-F78BFCF64926}"/>
              </a:ext>
            </a:extLst>
          </p:cNvPr>
          <p:cNvPicPr>
            <a:picLocks noChangeAspect="1"/>
          </p:cNvPicPr>
          <p:nvPr/>
        </p:nvPicPr>
        <p:blipFill>
          <a:blip r:embed="rId3"/>
          <a:stretch>
            <a:fillRect/>
          </a:stretch>
        </p:blipFill>
        <p:spPr>
          <a:xfrm>
            <a:off x="339969" y="1890232"/>
            <a:ext cx="656492" cy="656492"/>
          </a:xfrm>
          <a:prstGeom prst="rect">
            <a:avLst/>
          </a:prstGeom>
        </p:spPr>
      </p:pic>
      <p:sp>
        <p:nvSpPr>
          <p:cNvPr id="12" name="TextBox 11">
            <a:extLst>
              <a:ext uri="{FF2B5EF4-FFF2-40B4-BE49-F238E27FC236}">
                <a16:creationId xmlns:a16="http://schemas.microsoft.com/office/drawing/2014/main" id="{1C589065-0BFA-6459-1650-04C72F0B3005}"/>
              </a:ext>
            </a:extLst>
          </p:cNvPr>
          <p:cNvSpPr txBox="1"/>
          <p:nvPr/>
        </p:nvSpPr>
        <p:spPr>
          <a:xfrm>
            <a:off x="1160584" y="3085305"/>
            <a:ext cx="5931878" cy="1938992"/>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Upon entering the IP address of the ESP32 into a web browser, a user-friendly web page is displayed. This page showcases the real-time health status of the patient, making it convenient for caregivers or medical professionals to monitor remotely.</a:t>
            </a:r>
          </a:p>
        </p:txBody>
      </p:sp>
      <p:sp>
        <p:nvSpPr>
          <p:cNvPr id="13" name="TextBox 12">
            <a:extLst>
              <a:ext uri="{FF2B5EF4-FFF2-40B4-BE49-F238E27FC236}">
                <a16:creationId xmlns:a16="http://schemas.microsoft.com/office/drawing/2014/main" id="{DB718631-897C-A6CD-DC8A-FDB9B6529370}"/>
              </a:ext>
            </a:extLst>
          </p:cNvPr>
          <p:cNvSpPr txBox="1"/>
          <p:nvPr/>
        </p:nvSpPr>
        <p:spPr>
          <a:xfrm>
            <a:off x="1160584" y="5672626"/>
            <a:ext cx="5931878" cy="1323439"/>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system is compatible with mobile devices, allowing users to access the patient's health status via a web browser on their smartphones or tablets.</a:t>
            </a:r>
          </a:p>
        </p:txBody>
      </p:sp>
      <p:pic>
        <p:nvPicPr>
          <p:cNvPr id="14" name="Picture 13">
            <a:extLst>
              <a:ext uri="{FF2B5EF4-FFF2-40B4-BE49-F238E27FC236}">
                <a16:creationId xmlns:a16="http://schemas.microsoft.com/office/drawing/2014/main" id="{3A25DE56-6E91-C1AE-5F69-F60FCCDA7CEA}"/>
              </a:ext>
            </a:extLst>
          </p:cNvPr>
          <p:cNvPicPr>
            <a:picLocks noChangeAspect="1"/>
          </p:cNvPicPr>
          <p:nvPr/>
        </p:nvPicPr>
        <p:blipFill>
          <a:blip r:embed="rId4"/>
          <a:stretch>
            <a:fillRect/>
          </a:stretch>
        </p:blipFill>
        <p:spPr>
          <a:xfrm>
            <a:off x="547470" y="3200736"/>
            <a:ext cx="448991" cy="448991"/>
          </a:xfrm>
          <a:prstGeom prst="rect">
            <a:avLst/>
          </a:prstGeom>
        </p:spPr>
      </p:pic>
      <p:pic>
        <p:nvPicPr>
          <p:cNvPr id="15" name="Picture 14">
            <a:extLst>
              <a:ext uri="{FF2B5EF4-FFF2-40B4-BE49-F238E27FC236}">
                <a16:creationId xmlns:a16="http://schemas.microsoft.com/office/drawing/2014/main" id="{4CE4BD9E-0FFF-626B-EF98-8D5D71814184}"/>
              </a:ext>
            </a:extLst>
          </p:cNvPr>
          <p:cNvPicPr>
            <a:picLocks noChangeAspect="1"/>
          </p:cNvPicPr>
          <p:nvPr/>
        </p:nvPicPr>
        <p:blipFill>
          <a:blip r:embed="rId4"/>
          <a:stretch>
            <a:fillRect/>
          </a:stretch>
        </p:blipFill>
        <p:spPr>
          <a:xfrm>
            <a:off x="569159" y="5787942"/>
            <a:ext cx="448991" cy="448991"/>
          </a:xfrm>
          <a:prstGeom prst="rect">
            <a:avLst/>
          </a:prstGeom>
        </p:spPr>
      </p:pic>
      <p:pic>
        <p:nvPicPr>
          <p:cNvPr id="16" name="Picture 2" descr="ESP32 Web Server - Arduino IDE | Random Nerd Tutorials">
            <a:extLst>
              <a:ext uri="{FF2B5EF4-FFF2-40B4-BE49-F238E27FC236}">
                <a16:creationId xmlns:a16="http://schemas.microsoft.com/office/drawing/2014/main" id="{316BEA50-411E-2440-4454-F064273B61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7772" y="2649365"/>
            <a:ext cx="6720844" cy="4692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540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2" name="TextBox 1">
            <a:extLst>
              <a:ext uri="{FF2B5EF4-FFF2-40B4-BE49-F238E27FC236}">
                <a16:creationId xmlns:a16="http://schemas.microsoft.com/office/drawing/2014/main" id="{07603CDF-2B43-2907-8652-75574206BA00}"/>
              </a:ext>
            </a:extLst>
          </p:cNvPr>
          <p:cNvSpPr txBox="1"/>
          <p:nvPr/>
        </p:nvSpPr>
        <p:spPr>
          <a:xfrm>
            <a:off x="1160584" y="1787591"/>
            <a:ext cx="3657601"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Discussions</a:t>
            </a:r>
          </a:p>
        </p:txBody>
      </p:sp>
      <p:sp>
        <p:nvSpPr>
          <p:cNvPr id="3" name="TextBox 2">
            <a:extLst>
              <a:ext uri="{FF2B5EF4-FFF2-40B4-BE49-F238E27FC236}">
                <a16:creationId xmlns:a16="http://schemas.microsoft.com/office/drawing/2014/main" id="{467A638E-7B60-8BA8-BD3D-3C34015AF890}"/>
              </a:ext>
            </a:extLst>
          </p:cNvPr>
          <p:cNvSpPr txBox="1"/>
          <p:nvPr/>
        </p:nvSpPr>
        <p:spPr>
          <a:xfrm>
            <a:off x="1160584" y="3085304"/>
            <a:ext cx="14317714" cy="3785652"/>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accuracy and reliability of the sensor readings are crucial for effective patient monitoring. The MAX30100 pulse oximeter sensor, DHT11 humidity &amp; temperature sensor, and DS18B20 temperature sensor are chosen for their precision and consistency in measuring vital health parameters.</a:t>
            </a:r>
          </a:p>
          <a:p>
            <a:pPr algn="just"/>
            <a:endParaRPr lang="en-US" sz="2000" dirty="0">
              <a:latin typeface="Comic Sans MS" panose="030F0702030302020204" pitchFamily="66" charset="0"/>
              <a:cs typeface="Times New Roman" panose="02020603050405020304" pitchFamily="18" charset="0"/>
            </a:endParaRPr>
          </a:p>
          <a:p>
            <a:pPr algn="just"/>
            <a:r>
              <a:rPr lang="en-US" sz="2000" dirty="0">
                <a:latin typeface="Comic Sans MS" panose="030F0702030302020204" pitchFamily="66" charset="0"/>
                <a:cs typeface="Times New Roman" panose="02020603050405020304" pitchFamily="18" charset="0"/>
              </a:rPr>
              <a:t>The ability to monitor patient health status in real-time is a significant advantage of this IoT-based system. Caregivers or medical professionals can promptly respond to any abnormalities or emergencies based on the live data provided by the system.</a:t>
            </a:r>
          </a:p>
          <a:p>
            <a:pPr algn="just"/>
            <a:endParaRPr lang="en-US" sz="2000" dirty="0">
              <a:latin typeface="Comic Sans MS" panose="030F0702030302020204" pitchFamily="66" charset="0"/>
              <a:cs typeface="Times New Roman" panose="02020603050405020304" pitchFamily="18" charset="0"/>
            </a:endParaRPr>
          </a:p>
          <a:p>
            <a:pPr algn="just"/>
            <a:r>
              <a:rPr lang="en-US" sz="2000" dirty="0">
                <a:latin typeface="Comic Sans MS" panose="030F0702030302020204" pitchFamily="66" charset="0"/>
                <a:cs typeface="Times New Roman" panose="02020603050405020304" pitchFamily="18" charset="0"/>
              </a:rPr>
              <a:t>By hosting the health monitoring interface on a web server, the system ensures accessibility from any device with a web browser and internet connection. This accessibility enhances convenience for caregivers and enables remote monitoring of patients, even from a distance.</a:t>
            </a:r>
          </a:p>
          <a:p>
            <a:pPr algn="just"/>
            <a:endParaRPr lang="en-US" sz="2000" dirty="0">
              <a:latin typeface="Comic Sans MS" panose="030F0702030302020204" pitchFamily="66" charset="0"/>
              <a:cs typeface="Times New Roman" panose="02020603050405020304" pitchFamily="18" charset="0"/>
            </a:endParaRPr>
          </a:p>
        </p:txBody>
      </p:sp>
      <p:pic>
        <p:nvPicPr>
          <p:cNvPr id="4" name="Picture 3">
            <a:extLst>
              <a:ext uri="{FF2B5EF4-FFF2-40B4-BE49-F238E27FC236}">
                <a16:creationId xmlns:a16="http://schemas.microsoft.com/office/drawing/2014/main" id="{1009CCCD-F893-0A87-BFEF-CC55F177175A}"/>
              </a:ext>
            </a:extLst>
          </p:cNvPr>
          <p:cNvPicPr>
            <a:picLocks noChangeAspect="1"/>
          </p:cNvPicPr>
          <p:nvPr/>
        </p:nvPicPr>
        <p:blipFill>
          <a:blip r:embed="rId3"/>
          <a:stretch>
            <a:fillRect/>
          </a:stretch>
        </p:blipFill>
        <p:spPr>
          <a:xfrm>
            <a:off x="484749" y="1931262"/>
            <a:ext cx="574431" cy="574431"/>
          </a:xfrm>
          <a:prstGeom prst="rect">
            <a:avLst/>
          </a:prstGeom>
        </p:spPr>
      </p:pic>
    </p:spTree>
    <p:extLst>
      <p:ext uri="{BB962C8B-B14F-4D97-AF65-F5344CB8AC3E}">
        <p14:creationId xmlns:p14="http://schemas.microsoft.com/office/powerpoint/2010/main" val="3275007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sp>
        <p:nvSpPr>
          <p:cNvPr id="8" name="TextBox 7">
            <a:extLst>
              <a:ext uri="{FF2B5EF4-FFF2-40B4-BE49-F238E27FC236}">
                <a16:creationId xmlns:a16="http://schemas.microsoft.com/office/drawing/2014/main" id="{DBB6828C-7D5A-EA86-D3B7-EB3D8B6AF0A3}"/>
              </a:ext>
            </a:extLst>
          </p:cNvPr>
          <p:cNvSpPr txBox="1"/>
          <p:nvPr/>
        </p:nvSpPr>
        <p:spPr>
          <a:xfrm>
            <a:off x="1160584" y="1787591"/>
            <a:ext cx="3645878"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Discussions</a:t>
            </a:r>
          </a:p>
        </p:txBody>
      </p:sp>
      <p:sp>
        <p:nvSpPr>
          <p:cNvPr id="9" name="TextBox 8">
            <a:extLst>
              <a:ext uri="{FF2B5EF4-FFF2-40B4-BE49-F238E27FC236}">
                <a16:creationId xmlns:a16="http://schemas.microsoft.com/office/drawing/2014/main" id="{6AA4C49D-F584-0849-54AC-D4DA26B20A16}"/>
              </a:ext>
            </a:extLst>
          </p:cNvPr>
          <p:cNvSpPr txBox="1"/>
          <p:nvPr/>
        </p:nvSpPr>
        <p:spPr>
          <a:xfrm>
            <a:off x="1160584" y="3085304"/>
            <a:ext cx="14317714" cy="2246769"/>
          </a:xfrm>
          <a:prstGeom prst="rect">
            <a:avLst/>
          </a:prstGeom>
          <a:noFill/>
          <a:ln>
            <a:noFill/>
          </a:ln>
        </p:spPr>
        <p:txBody>
          <a:bodyPr wrap="square" rtlCol="0">
            <a:spAutoFit/>
          </a:bodyPr>
          <a:lstStyle/>
          <a:p>
            <a:pPr algn="just"/>
            <a:r>
              <a:rPr lang="en-US" sz="2000" dirty="0">
                <a:latin typeface="Comic Sans MS" panose="030F0702030302020204" pitchFamily="66" charset="0"/>
                <a:cs typeface="Times New Roman" panose="02020603050405020304" pitchFamily="18" charset="0"/>
              </a:rPr>
              <a:t>The user interface of the web page is designed to be intuitive and easy to understand. Clear and concise presentation of health parameters facilitates quick interpretation of data, enabling efficient decision-making by caregivers or medical professionals.</a:t>
            </a:r>
          </a:p>
          <a:p>
            <a:pPr algn="just"/>
            <a:endParaRPr lang="en-US" sz="2000" dirty="0">
              <a:latin typeface="Comic Sans MS" panose="030F0702030302020204" pitchFamily="66" charset="0"/>
              <a:cs typeface="Times New Roman" panose="02020603050405020304" pitchFamily="18" charset="0"/>
            </a:endParaRPr>
          </a:p>
          <a:p>
            <a:pPr algn="just"/>
            <a:r>
              <a:rPr lang="en-US" sz="2000" dirty="0">
                <a:latin typeface="Comic Sans MS" panose="030F0702030302020204" pitchFamily="66" charset="0"/>
                <a:cs typeface="Times New Roman" panose="02020603050405020304" pitchFamily="18" charset="0"/>
              </a:rPr>
              <a:t>The system can be scaled up to accommodate additional features or sensors for comprehensive patient monitoring. Future enhancements may include integration with mobile applications, data analytics for trend analysis, and alerts/notifications for critical health conditions.</a:t>
            </a:r>
          </a:p>
        </p:txBody>
      </p:sp>
      <p:pic>
        <p:nvPicPr>
          <p:cNvPr id="10" name="Picture 9">
            <a:extLst>
              <a:ext uri="{FF2B5EF4-FFF2-40B4-BE49-F238E27FC236}">
                <a16:creationId xmlns:a16="http://schemas.microsoft.com/office/drawing/2014/main" id="{553DAA27-79C2-7E46-D53D-1BC36DC3A753}"/>
              </a:ext>
            </a:extLst>
          </p:cNvPr>
          <p:cNvPicPr>
            <a:picLocks noChangeAspect="1"/>
          </p:cNvPicPr>
          <p:nvPr/>
        </p:nvPicPr>
        <p:blipFill>
          <a:blip r:embed="rId3"/>
          <a:stretch>
            <a:fillRect/>
          </a:stretch>
        </p:blipFill>
        <p:spPr>
          <a:xfrm>
            <a:off x="484749" y="1931262"/>
            <a:ext cx="574431" cy="574431"/>
          </a:xfrm>
          <a:prstGeom prst="rect">
            <a:avLst/>
          </a:prstGeom>
        </p:spPr>
      </p:pic>
    </p:spTree>
    <p:extLst>
      <p:ext uri="{BB962C8B-B14F-4D97-AF65-F5344CB8AC3E}">
        <p14:creationId xmlns:p14="http://schemas.microsoft.com/office/powerpoint/2010/main" val="2522500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3" descr="Parchment"/>
          <p:cNvSpPr>
            <a:spLocks noChangeArrowheads="1"/>
          </p:cNvSpPr>
          <p:nvPr/>
        </p:nvSpPr>
        <p:spPr bwMode="auto">
          <a:xfrm>
            <a:off x="1995055" y="529590"/>
            <a:ext cx="11222181" cy="866948"/>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Conclusions</a:t>
            </a:r>
          </a:p>
        </p:txBody>
      </p:sp>
      <p:sp>
        <p:nvSpPr>
          <p:cNvPr id="23555" name="Text Box 6"/>
          <p:cNvSpPr txBox="1">
            <a:spLocks noChangeArrowheads="1"/>
          </p:cNvSpPr>
          <p:nvPr/>
        </p:nvSpPr>
        <p:spPr bwMode="auto">
          <a:xfrm>
            <a:off x="374073" y="1709825"/>
            <a:ext cx="103251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3600" dirty="0">
                <a:solidFill>
                  <a:srgbClr val="0000D6"/>
                </a:solidFill>
              </a:rPr>
              <a:t>Conclude with in 1-2 slides</a:t>
            </a:r>
            <a:endParaRPr lang="en-US" altLang="en-US" sz="1000" dirty="0">
              <a:solidFill>
                <a:srgbClr val="0000D6"/>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507593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32755" y="1961803"/>
            <a:ext cx="15943811"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FontTx/>
              <a:buChar char="•"/>
            </a:pPr>
            <a:r>
              <a:rPr lang="en-US" altLang="en-US" sz="3600" dirty="0">
                <a:solidFill>
                  <a:srgbClr val="00B050"/>
                </a:solidFill>
              </a:rPr>
              <a:t>List your future works that you want to present during your final presentation in 1 slide.</a:t>
            </a:r>
            <a:endParaRPr lang="en-US" altLang="en-US" sz="3600" dirty="0">
              <a:solidFill>
                <a:srgbClr val="0000D6"/>
              </a:solidFill>
            </a:endParaRPr>
          </a:p>
        </p:txBody>
      </p:sp>
      <p:sp>
        <p:nvSpPr>
          <p:cNvPr id="25603" name="Oval 3" descr="Parchment"/>
          <p:cNvSpPr>
            <a:spLocks noChangeArrowheads="1"/>
          </p:cNvSpPr>
          <p:nvPr/>
        </p:nvSpPr>
        <p:spPr bwMode="auto">
          <a:xfrm>
            <a:off x="1363286" y="457200"/>
            <a:ext cx="13948757"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Future Scopes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173450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459817"/>
            <a:ext cx="13142422" cy="1191665"/>
          </a:xfrm>
        </p:spPr>
        <p:txBody>
          <a:bodyPr>
            <a:normAutofit fontScale="90000"/>
          </a:bodyPr>
          <a:lstStyle/>
          <a:p>
            <a:r>
              <a:rPr lang="en-US" sz="7200" b="1" dirty="0">
                <a:solidFill>
                  <a:srgbClr val="0070C0"/>
                </a:solidFill>
              </a:rPr>
              <a:t>Thanks for listening our presentation….</a:t>
            </a:r>
          </a:p>
        </p:txBody>
      </p:sp>
      <p:grpSp>
        <p:nvGrpSpPr>
          <p:cNvPr id="5" name="Group 6"/>
          <p:cNvGrpSpPr>
            <a:grpSpLocks/>
          </p:cNvGrpSpPr>
          <p:nvPr/>
        </p:nvGrpSpPr>
        <p:grpSpPr bwMode="auto">
          <a:xfrm>
            <a:off x="7398325" y="2015067"/>
            <a:ext cx="6724076" cy="5532886"/>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
        <p:nvSpPr>
          <p:cNvPr id="3" name="Date Placeholder 2"/>
          <p:cNvSpPr>
            <a:spLocks noGrp="1"/>
          </p:cNvSpPr>
          <p:nvPr>
            <p:ph type="dt" sz="half" idx="10"/>
          </p:nvPr>
        </p:nvSpPr>
        <p:spPr/>
        <p:txBody>
          <a:bodyPr/>
          <a:lstStyle/>
          <a:p>
            <a:fld id="{D595E484-204C-41CF-AA8E-AE5C26E05CE2}" type="datetime3">
              <a:rPr lang="en-US" smtClean="0"/>
              <a:t>1 May 2024</a:t>
            </a:fld>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47875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4" descr="Parchment"/>
          <p:cNvSpPr>
            <a:spLocks noChangeArrowheads="1"/>
          </p:cNvSpPr>
          <p:nvPr/>
        </p:nvSpPr>
        <p:spPr bwMode="auto">
          <a:xfrm>
            <a:off x="1712422" y="529590"/>
            <a:ext cx="10622454"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a:solidFill>
                  <a:srgbClr val="0070C0"/>
                </a:solidFill>
                <a:latin typeface="Comic Sans MS" panose="030F0702030302020204" pitchFamily="66" charset="0"/>
              </a:rPr>
              <a:t>Objectives of the Work</a:t>
            </a:r>
          </a:p>
        </p:txBody>
      </p:sp>
      <p:sp>
        <p:nvSpPr>
          <p:cNvPr id="16387" name="Rectangle 3"/>
          <p:cNvSpPr>
            <a:spLocks noChangeArrowheads="1"/>
          </p:cNvSpPr>
          <p:nvPr/>
        </p:nvSpPr>
        <p:spPr bwMode="auto">
          <a:xfrm>
            <a:off x="498764" y="2285999"/>
            <a:ext cx="15644552" cy="514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200"/>
              </a:spcAft>
              <a:buFontTx/>
              <a:buChar char="•"/>
            </a:pPr>
            <a:r>
              <a:rPr lang="en-US" altLang="en-US" sz="3200" dirty="0">
                <a:solidFill>
                  <a:srgbClr val="0000D6"/>
                </a:solidFill>
              </a:rPr>
              <a:t>To develop --- </a:t>
            </a:r>
            <a:r>
              <a:rPr lang="en-US" altLang="en-US" sz="3200" dirty="0">
                <a:solidFill>
                  <a:srgbClr val="FF0000"/>
                </a:solidFill>
              </a:rPr>
              <a:t>(to write objectives use some specific action verbs that are realizable)</a:t>
            </a:r>
          </a:p>
          <a:p>
            <a:pPr eaLnBrk="1" hangingPunct="1">
              <a:spcAft>
                <a:spcPts val="1200"/>
              </a:spcAft>
              <a:buFontTx/>
              <a:buChar char="•"/>
            </a:pPr>
            <a:r>
              <a:rPr lang="en-US" altLang="en-US" sz="3200" dirty="0"/>
              <a:t>To implement --</a:t>
            </a:r>
          </a:p>
          <a:p>
            <a:pPr eaLnBrk="1" hangingPunct="1">
              <a:spcAft>
                <a:spcPts val="1200"/>
              </a:spcAft>
              <a:buFontTx/>
              <a:buChar char="•"/>
            </a:pPr>
            <a:r>
              <a:rPr lang="en-US" altLang="en-US" sz="3200" dirty="0">
                <a:solidFill>
                  <a:srgbClr val="0000D6"/>
                </a:solidFill>
              </a:rPr>
              <a:t>To incorporate --</a:t>
            </a:r>
          </a:p>
          <a:p>
            <a:pPr eaLnBrk="1" hangingPunct="1">
              <a:spcAft>
                <a:spcPts val="1200"/>
              </a:spcAft>
              <a:buFontTx/>
              <a:buChar char="•"/>
            </a:pPr>
            <a:r>
              <a:rPr lang="en-US" altLang="en-US" sz="3200" dirty="0"/>
              <a:t>To analyze –</a:t>
            </a:r>
          </a:p>
          <a:p>
            <a:pPr eaLnBrk="1" hangingPunct="1">
              <a:spcAft>
                <a:spcPts val="1200"/>
              </a:spcAft>
              <a:buFontTx/>
              <a:buChar char="•"/>
            </a:pPr>
            <a:r>
              <a:rPr lang="en-US" altLang="en-US" sz="3200" dirty="0">
                <a:solidFill>
                  <a:srgbClr val="0000D6"/>
                </a:solidFill>
              </a:rPr>
              <a:t>To design --</a:t>
            </a:r>
          </a:p>
          <a:p>
            <a:pPr eaLnBrk="1" hangingPunct="1">
              <a:spcAft>
                <a:spcPts val="1200"/>
              </a:spcAft>
              <a:buFontTx/>
              <a:buChar char="•"/>
            </a:pPr>
            <a:r>
              <a:rPr lang="en-US" altLang="en-US" sz="3200" dirty="0"/>
              <a:t>To simulate –</a:t>
            </a:r>
          </a:p>
          <a:p>
            <a:pPr eaLnBrk="1" hangingPunct="1">
              <a:spcAft>
                <a:spcPts val="1200"/>
              </a:spcAft>
              <a:buFontTx/>
              <a:buChar char="•"/>
            </a:pPr>
            <a:r>
              <a:rPr lang="en-US" altLang="en-US" sz="3200" dirty="0">
                <a:solidFill>
                  <a:srgbClr val="0000FF"/>
                </a:solidFill>
              </a:rPr>
              <a:t>To test --</a:t>
            </a:r>
          </a:p>
          <a:p>
            <a:pPr eaLnBrk="1" hangingPunct="1">
              <a:spcAft>
                <a:spcPts val="1200"/>
              </a:spcAft>
              <a:buFontTx/>
              <a:buChar char="•"/>
            </a:pPr>
            <a:r>
              <a:rPr lang="en-US" altLang="en-US" sz="3200" dirty="0"/>
              <a:t>To validate --</a:t>
            </a:r>
          </a:p>
        </p:txBody>
      </p:sp>
      <p:sp>
        <p:nvSpPr>
          <p:cNvPr id="3" name="Slide Number Placeholder 2"/>
          <p:cNvSpPr>
            <a:spLocks noGrp="1"/>
          </p:cNvSpPr>
          <p:nvPr>
            <p:ph type="sldNum" sz="quarter" idx="12"/>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123192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512916" y="529590"/>
            <a:ext cx="12818226"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Introduction</a:t>
            </a:r>
          </a:p>
        </p:txBody>
      </p:sp>
      <p:sp>
        <p:nvSpPr>
          <p:cNvPr id="17411" name="Rectangle 2"/>
          <p:cNvSpPr>
            <a:spLocks noChangeArrowheads="1"/>
          </p:cNvSpPr>
          <p:nvPr/>
        </p:nvSpPr>
        <p:spPr bwMode="auto">
          <a:xfrm>
            <a:off x="432261" y="2286000"/>
            <a:ext cx="15677803"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buFontTx/>
              <a:buChar char="•"/>
            </a:pPr>
            <a:r>
              <a:rPr lang="en-US" altLang="en-US" sz="3600" b="1" dirty="0"/>
              <a:t>Background information, motivation behind doing this work is to be described here in 2-3 slides</a:t>
            </a:r>
          </a:p>
          <a:p>
            <a:pPr eaLnBrk="1" hangingPunct="1">
              <a:lnSpc>
                <a:spcPct val="80000"/>
              </a:lnSpc>
              <a:spcBef>
                <a:spcPct val="20000"/>
              </a:spcBef>
              <a:buFontTx/>
              <a:buChar char="•"/>
            </a:pPr>
            <a:endParaRPr lang="en-US" altLang="en-US" sz="3600" b="1" dirty="0"/>
          </a:p>
          <a:p>
            <a:pPr eaLnBrk="1" hangingPunct="1">
              <a:lnSpc>
                <a:spcPct val="80000"/>
              </a:lnSpc>
              <a:spcBef>
                <a:spcPct val="20000"/>
              </a:spcBef>
              <a:buFontTx/>
              <a:buChar char="•"/>
            </a:pPr>
            <a:r>
              <a:rPr lang="en-US" altLang="en-US" sz="3600" b="1" dirty="0">
                <a:solidFill>
                  <a:srgbClr val="FF0000"/>
                </a:solidFill>
              </a:rPr>
              <a:t>Please don’t describe too much, use bullets/numbers to present your points of discussions</a:t>
            </a:r>
          </a:p>
          <a:p>
            <a:pPr eaLnBrk="1" hangingPunct="1">
              <a:lnSpc>
                <a:spcPct val="80000"/>
              </a:lnSpc>
              <a:spcBef>
                <a:spcPct val="20000"/>
              </a:spcBef>
              <a:buFontTx/>
              <a:buChar char="•"/>
            </a:pPr>
            <a:endParaRPr lang="en-US" altLang="en-US" sz="3600" b="1" dirty="0">
              <a:solidFill>
                <a:srgbClr val="FF0000"/>
              </a:solidFill>
            </a:endParaRPr>
          </a:p>
          <a:p>
            <a:pPr eaLnBrk="1" hangingPunct="1">
              <a:lnSpc>
                <a:spcPct val="80000"/>
              </a:lnSpc>
              <a:spcBef>
                <a:spcPct val="20000"/>
              </a:spcBef>
              <a:buFontTx/>
              <a:buChar char="•"/>
            </a:pPr>
            <a:r>
              <a:rPr lang="en-US" altLang="en-US" sz="3600" b="1" dirty="0"/>
              <a:t>Please use 28-36 font size so that these are visible from far by the audiences</a:t>
            </a:r>
          </a:p>
          <a:p>
            <a:pPr eaLnBrk="1" hangingPunct="1">
              <a:lnSpc>
                <a:spcPct val="80000"/>
              </a:lnSpc>
              <a:spcBef>
                <a:spcPct val="20000"/>
              </a:spcBef>
              <a:buFontTx/>
              <a:buChar char="•"/>
            </a:pPr>
            <a:endParaRPr lang="en-US" altLang="en-US" sz="3600" b="1" dirty="0"/>
          </a:p>
          <a:p>
            <a:pPr eaLnBrk="1" hangingPunct="1">
              <a:lnSpc>
                <a:spcPct val="80000"/>
              </a:lnSpc>
              <a:spcBef>
                <a:spcPct val="20000"/>
              </a:spcBef>
              <a:buFontTx/>
              <a:buChar char="•"/>
            </a:pPr>
            <a:r>
              <a:rPr lang="en-US" altLang="en-US" sz="3600" b="1" dirty="0">
                <a:solidFill>
                  <a:srgbClr val="FF0000"/>
                </a:solidFill>
              </a:rPr>
              <a:t>It is better to use alternate colors in different lines</a:t>
            </a:r>
            <a:endParaRPr lang="en-US" altLang="en-US" sz="3600" dirty="0">
              <a:solidFill>
                <a:srgbClr val="FF0000"/>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22972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455766" y="541020"/>
            <a:ext cx="12818226" cy="1188720"/>
          </a:xfrm>
          <a:prstGeom prst="ellipse">
            <a:avLst/>
          </a:prstGeom>
          <a:blipFill dpi="0" rotWithShape="1">
            <a:blip r:embed="rId3"/>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Literature Review</a:t>
            </a:r>
          </a:p>
        </p:txBody>
      </p:sp>
      <p:sp>
        <p:nvSpPr>
          <p:cNvPr id="17411" name="Rectangle 2"/>
          <p:cNvSpPr>
            <a:spLocks noChangeArrowheads="1"/>
          </p:cNvSpPr>
          <p:nvPr/>
        </p:nvSpPr>
        <p:spPr bwMode="auto">
          <a:xfrm>
            <a:off x="390699" y="2133601"/>
            <a:ext cx="8136084" cy="64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lnSpc>
                <a:spcPct val="80000"/>
              </a:lnSpc>
              <a:spcBef>
                <a:spcPct val="20000"/>
              </a:spcBef>
            </a:pPr>
            <a:r>
              <a:rPr lang="en-US" altLang="en-US" sz="3600" b="1" dirty="0">
                <a:solidFill>
                  <a:srgbClr val="0070C0"/>
                </a:solidFill>
                <a:latin typeface="Comic Sans MS" panose="030F0702030302020204" pitchFamily="66" charset="0"/>
              </a:rPr>
              <a:t>Introduction to IoT in Healthcare</a:t>
            </a:r>
          </a:p>
          <a:p>
            <a:pPr marL="0" indent="0" eaLnBrk="1" hangingPunct="1">
              <a:lnSpc>
                <a:spcPct val="80000"/>
              </a:lnSpc>
              <a:spcBef>
                <a:spcPct val="20000"/>
              </a:spcBef>
            </a:pPr>
            <a:endParaRPr lang="en-US" altLang="en-US" b="1" dirty="0"/>
          </a:p>
          <a:p>
            <a:pPr marL="0" indent="0" eaLnBrk="1" hangingPunct="1">
              <a:lnSpc>
                <a:spcPct val="200000"/>
              </a:lnSpc>
              <a:spcBef>
                <a:spcPct val="20000"/>
              </a:spcBef>
            </a:pPr>
            <a:endParaRPr lang="en-US" altLang="en-US" b="1" dirty="0"/>
          </a:p>
          <a:p>
            <a:pPr marL="0" indent="0" eaLnBrk="1" hangingPunct="1">
              <a:lnSpc>
                <a:spcPct val="200000"/>
              </a:lnSpc>
              <a:spcBef>
                <a:spcPct val="20000"/>
              </a:spcBef>
            </a:pPr>
            <a:endParaRPr lang="en-US" altLang="en-US" b="1" dirty="0"/>
          </a:p>
        </p:txBody>
      </p:sp>
      <p:sp>
        <p:nvSpPr>
          <p:cNvPr id="3" name="Slide Number Placeholder 2"/>
          <p:cNvSpPr>
            <a:spLocks noGrp="1"/>
          </p:cNvSpPr>
          <p:nvPr>
            <p:ph type="sldNum" sz="quarter" idx="12"/>
          </p:nvPr>
        </p:nvSpPr>
        <p:spPr/>
        <p:txBody>
          <a:bodyPr/>
          <a:lstStyle/>
          <a:p>
            <a:fld id="{48F63A3B-78C7-47BE-AE5E-E10140E04643}" type="slidenum">
              <a:rPr lang="en-US" smtClean="0"/>
              <a:pPr/>
              <a:t>4</a:t>
            </a:fld>
            <a:endParaRPr lang="en-US" dirty="0"/>
          </a:p>
        </p:txBody>
      </p:sp>
      <p:pic>
        <p:nvPicPr>
          <p:cNvPr id="10" name="Picture 9" descr="A magnifying glass over a book&#10;&#10;Description automatically generated">
            <a:extLst>
              <a:ext uri="{FF2B5EF4-FFF2-40B4-BE49-F238E27FC236}">
                <a16:creationId xmlns:a16="http://schemas.microsoft.com/office/drawing/2014/main" id="{5470C8BC-DBBE-3E86-B260-E798455575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2640" y="1114503"/>
            <a:ext cx="2198410" cy="2198410"/>
          </a:xfrm>
          <a:prstGeom prst="rect">
            <a:avLst/>
          </a:prstGeom>
        </p:spPr>
      </p:pic>
      <p:sp>
        <p:nvSpPr>
          <p:cNvPr id="4" name="TextBox 3">
            <a:extLst>
              <a:ext uri="{FF2B5EF4-FFF2-40B4-BE49-F238E27FC236}">
                <a16:creationId xmlns:a16="http://schemas.microsoft.com/office/drawing/2014/main" id="{BC712853-41C9-6764-5A0B-E984B8CEE31B}"/>
              </a:ext>
            </a:extLst>
          </p:cNvPr>
          <p:cNvSpPr txBox="1"/>
          <p:nvPr/>
        </p:nvSpPr>
        <p:spPr>
          <a:xfrm>
            <a:off x="390698" y="2777491"/>
            <a:ext cx="7541721" cy="1754326"/>
          </a:xfrm>
          <a:prstGeom prst="rect">
            <a:avLst/>
          </a:prstGeom>
          <a:noFill/>
        </p:spPr>
        <p:txBody>
          <a:bodyPr wrap="square" rtlCol="0">
            <a:spAutoFit/>
          </a:bodyPr>
          <a:lstStyle/>
          <a:p>
            <a:pPr algn="just"/>
            <a:r>
              <a:rPr lang="en-US" altLang="en-US" dirty="0">
                <a:latin typeface="Comic Sans MS" panose="030F0702030302020204" pitchFamily="66" charset="0"/>
              </a:rPr>
              <a:t>In recent years, the integration of IoT technology into healthcare systems has garnered significant attention for its potential to revolutionize patient monitoring. IoT-enabled systems facilitate remote monitoring of patient health parameters, offering real-time data collection and analysis for improved healthcare outcomes</a:t>
            </a:r>
          </a:p>
          <a:p>
            <a:endParaRPr lang="en-US" dirty="0">
              <a:latin typeface="Comic Sans MS" panose="030F0702030302020204" pitchFamily="66" charset="0"/>
            </a:endParaRPr>
          </a:p>
        </p:txBody>
      </p:sp>
      <p:sp>
        <p:nvSpPr>
          <p:cNvPr id="5" name="TextBox 4">
            <a:extLst>
              <a:ext uri="{FF2B5EF4-FFF2-40B4-BE49-F238E27FC236}">
                <a16:creationId xmlns:a16="http://schemas.microsoft.com/office/drawing/2014/main" id="{CE78147C-2AC1-0DF5-3BC4-9C0A644C3A66}"/>
              </a:ext>
            </a:extLst>
          </p:cNvPr>
          <p:cNvSpPr txBox="1"/>
          <p:nvPr/>
        </p:nvSpPr>
        <p:spPr>
          <a:xfrm>
            <a:off x="390697" y="5577485"/>
            <a:ext cx="7541721" cy="2031325"/>
          </a:xfrm>
          <a:prstGeom prst="rect">
            <a:avLst/>
          </a:prstGeom>
          <a:noFill/>
        </p:spPr>
        <p:txBody>
          <a:bodyPr wrap="square" rtlCol="0">
            <a:spAutoFit/>
          </a:bodyPr>
          <a:lstStyle/>
          <a:p>
            <a:pPr algn="just"/>
            <a:r>
              <a:rPr lang="en-US" altLang="en-US" dirty="0">
                <a:latin typeface="Comic Sans MS" panose="030F0702030302020204" pitchFamily="66" charset="0"/>
              </a:rPr>
              <a:t>The seamless integration of IoT technology into healthcare not only improves the quality of patient care but also reduces healthcare costs and enhances overall efficiency. IoT-enabled healthcare systems enable proactive intervention, personalized care delivery, and remote patient monitoring, transforming traditional healthcare practices.</a:t>
            </a:r>
          </a:p>
          <a:p>
            <a:pPr algn="just"/>
            <a:endParaRPr lang="en-US" dirty="0">
              <a:latin typeface="Comic Sans MS" panose="030F0702030302020204" pitchFamily="66" charset="0"/>
            </a:endParaRPr>
          </a:p>
        </p:txBody>
      </p:sp>
      <p:sp>
        <p:nvSpPr>
          <p:cNvPr id="6" name="Rectangle 2">
            <a:extLst>
              <a:ext uri="{FF2B5EF4-FFF2-40B4-BE49-F238E27FC236}">
                <a16:creationId xmlns:a16="http://schemas.microsoft.com/office/drawing/2014/main" id="{2F20F2FB-2D15-CDCF-A0AB-86660BFB93EC}"/>
              </a:ext>
            </a:extLst>
          </p:cNvPr>
          <p:cNvSpPr>
            <a:spLocks noChangeArrowheads="1"/>
          </p:cNvSpPr>
          <p:nvPr/>
        </p:nvSpPr>
        <p:spPr bwMode="auto">
          <a:xfrm>
            <a:off x="303521" y="4531817"/>
            <a:ext cx="10166359" cy="840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pPr>
            <a:r>
              <a:rPr lang="en-US" altLang="en-US" sz="2400" b="1" dirty="0">
                <a:solidFill>
                  <a:srgbClr val="0070C0"/>
                </a:solidFill>
                <a:latin typeface="Comic Sans MS" panose="030F0702030302020204" pitchFamily="66" charset="0"/>
              </a:rPr>
              <a:t>Significance and potential of IoT to revolutionize </a:t>
            </a:r>
          </a:p>
          <a:p>
            <a:pPr marL="0" indent="0" eaLnBrk="1" hangingPunct="1">
              <a:spcBef>
                <a:spcPct val="20000"/>
              </a:spcBef>
            </a:pPr>
            <a:r>
              <a:rPr lang="en-US" altLang="en-US" sz="2400" b="1" dirty="0">
                <a:solidFill>
                  <a:srgbClr val="0070C0"/>
                </a:solidFill>
                <a:latin typeface="Comic Sans MS" panose="030F0702030302020204" pitchFamily="66" charset="0"/>
              </a:rPr>
              <a:t>healthcare systems</a:t>
            </a:r>
          </a:p>
          <a:p>
            <a:pPr marL="0" indent="0" eaLnBrk="1" hangingPunct="1">
              <a:lnSpc>
                <a:spcPct val="80000"/>
              </a:lnSpc>
              <a:spcBef>
                <a:spcPct val="20000"/>
              </a:spcBef>
            </a:pPr>
            <a:endParaRPr lang="en-US" altLang="en-US" b="1" dirty="0">
              <a:latin typeface="Comic Sans MS" panose="030F0702030302020204" pitchFamily="66" charset="0"/>
            </a:endParaRPr>
          </a:p>
        </p:txBody>
      </p:sp>
      <p:pic>
        <p:nvPicPr>
          <p:cNvPr id="8" name="Picture 7" descr="A person standing next to a smart watch&#10;&#10;Description automatically generated">
            <a:extLst>
              <a:ext uri="{FF2B5EF4-FFF2-40B4-BE49-F238E27FC236}">
                <a16:creationId xmlns:a16="http://schemas.microsoft.com/office/drawing/2014/main" id="{1E024971-A7C9-E2C9-8AD6-61B28CA1B4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6715" y="2133601"/>
            <a:ext cx="5575924" cy="4646603"/>
          </a:xfrm>
          <a:prstGeom prst="rect">
            <a:avLst/>
          </a:prstGeom>
        </p:spPr>
      </p:pic>
    </p:spTree>
    <p:extLst>
      <p:ext uri="{BB962C8B-B14F-4D97-AF65-F5344CB8AC3E}">
        <p14:creationId xmlns:p14="http://schemas.microsoft.com/office/powerpoint/2010/main" val="337861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455766" y="541020"/>
            <a:ext cx="12818226" cy="1188720"/>
          </a:xfrm>
          <a:prstGeom prst="ellipse">
            <a:avLst/>
          </a:prstGeom>
          <a:blipFill dpi="0" rotWithShape="1">
            <a:blip r:embed="rId3"/>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Literature Review</a:t>
            </a:r>
          </a:p>
        </p:txBody>
      </p:sp>
      <p:sp>
        <p:nvSpPr>
          <p:cNvPr id="17411" name="Rectangle 2"/>
          <p:cNvSpPr>
            <a:spLocks noChangeArrowheads="1"/>
          </p:cNvSpPr>
          <p:nvPr/>
        </p:nvSpPr>
        <p:spPr bwMode="auto">
          <a:xfrm>
            <a:off x="640080" y="1916430"/>
            <a:ext cx="1419606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lnSpc>
                <a:spcPct val="80000"/>
              </a:lnSpc>
              <a:spcBef>
                <a:spcPct val="20000"/>
              </a:spcBef>
            </a:pPr>
            <a:r>
              <a:rPr lang="en-US" altLang="en-US" sz="3600" b="1" dirty="0">
                <a:solidFill>
                  <a:srgbClr val="0070C0"/>
                </a:solidFill>
                <a:latin typeface="Comic Sans MS" panose="030F0702030302020204" pitchFamily="66" charset="0"/>
              </a:rPr>
              <a:t>Existing Approaches in IoT-based Patient Health Monitoring</a:t>
            </a:r>
          </a:p>
          <a:p>
            <a:pPr marL="0" indent="0" eaLnBrk="1" hangingPunct="1">
              <a:lnSpc>
                <a:spcPct val="80000"/>
              </a:lnSpc>
              <a:spcBef>
                <a:spcPct val="20000"/>
              </a:spcBef>
            </a:pPr>
            <a:endParaRPr lang="en-US" altLang="en-US" b="1" dirty="0">
              <a:solidFill>
                <a:srgbClr val="0070C0"/>
              </a:solidFill>
              <a:latin typeface="Comic Sans MS" panose="030F0702030302020204" pitchFamily="66" charset="0"/>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5</a:t>
            </a:fld>
            <a:endParaRPr lang="en-US" dirty="0"/>
          </a:p>
        </p:txBody>
      </p:sp>
      <p:sp>
        <p:nvSpPr>
          <p:cNvPr id="2" name="TextBox 1">
            <a:extLst>
              <a:ext uri="{FF2B5EF4-FFF2-40B4-BE49-F238E27FC236}">
                <a16:creationId xmlns:a16="http://schemas.microsoft.com/office/drawing/2014/main" id="{771EC1F7-E512-78A9-5236-A2BCA01FA8C1}"/>
              </a:ext>
            </a:extLst>
          </p:cNvPr>
          <p:cNvSpPr txBox="1"/>
          <p:nvPr/>
        </p:nvSpPr>
        <p:spPr>
          <a:xfrm>
            <a:off x="640080" y="6629400"/>
            <a:ext cx="14310360" cy="1200329"/>
          </a:xfrm>
          <a:prstGeom prst="rect">
            <a:avLst/>
          </a:prstGeom>
          <a:noFill/>
        </p:spPr>
        <p:txBody>
          <a:bodyPr wrap="square" rtlCol="0">
            <a:spAutoFit/>
          </a:bodyPr>
          <a:lstStyle/>
          <a:p>
            <a:pPr algn="just"/>
            <a:r>
              <a:rPr lang="en-US" dirty="0">
                <a:latin typeface="Comic Sans MS" panose="030F0702030302020204" pitchFamily="66" charset="0"/>
                <a:cs typeface="Arial" panose="020B0604020202020204" pitchFamily="34" charset="0"/>
              </a:rPr>
              <a:t>Cloud-based patient monitoring systems leverage platforms like Raspberry Pi to enable remote access to patient data for healthcare professionals. These systems facilitate seamless communication and collaboration, enhancing the efficiency and effectiveness of healthcare delivery.</a:t>
            </a:r>
          </a:p>
          <a:p>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41A2044-23E6-4C4A-400B-02DAA2DAD019}"/>
              </a:ext>
            </a:extLst>
          </p:cNvPr>
          <p:cNvSpPr txBox="1"/>
          <p:nvPr/>
        </p:nvSpPr>
        <p:spPr>
          <a:xfrm>
            <a:off x="640080" y="2649869"/>
            <a:ext cx="5554980" cy="4251933"/>
          </a:xfrm>
          <a:prstGeom prst="rect">
            <a:avLst/>
          </a:prstGeom>
          <a:noFill/>
        </p:spPr>
        <p:txBody>
          <a:bodyPr wrap="square" rtlCol="0">
            <a:spAutoFit/>
          </a:bodyPr>
          <a:lstStyle/>
          <a:p>
            <a:pPr marL="0" indent="0" algn="just" eaLnBrk="1" hangingPunct="1">
              <a:lnSpc>
                <a:spcPct val="105000"/>
              </a:lnSpc>
              <a:spcBef>
                <a:spcPct val="20000"/>
              </a:spcBef>
            </a:pPr>
            <a:r>
              <a:rPr lang="en-US" altLang="en-US" sz="1700" dirty="0">
                <a:latin typeface="Comic Sans MS" panose="030F0702030302020204" pitchFamily="66" charset="0"/>
              </a:rPr>
              <a:t>Existing research has explored various approaches to IoT-based patient health monitoring, showcasing a range of innovative solutions. Wearable IoT devices equipped with sensors continuously monitor vital signs, while cloud-based patient monitoring systems enable remote access to patient data for healthcare professionals.</a:t>
            </a:r>
          </a:p>
          <a:p>
            <a:pPr marL="0" indent="0" algn="just" eaLnBrk="1" hangingPunct="1">
              <a:lnSpc>
                <a:spcPct val="105000"/>
              </a:lnSpc>
              <a:spcBef>
                <a:spcPct val="20000"/>
              </a:spcBef>
            </a:pPr>
            <a:r>
              <a:rPr lang="en-US" altLang="en-US" sz="1700" dirty="0">
                <a:latin typeface="Comic Sans MS" panose="030F0702030302020204" pitchFamily="66" charset="0"/>
              </a:rPr>
              <a:t>Wearable IoT devices equipped with sensors offer a convenient and accessible way to continuously monitor vital signs such as heart rate, blood pressure, and body temperature. These devices enable real-time monitoring of patient health parameters, facilitating timely intervention and personalized care delivery.</a:t>
            </a:r>
          </a:p>
          <a:p>
            <a:endParaRPr lang="en-US" sz="1700" dirty="0">
              <a:latin typeface="Comic Sans MS" panose="030F0702030302020204" pitchFamily="66" charset="0"/>
            </a:endParaRPr>
          </a:p>
        </p:txBody>
      </p:sp>
      <p:pic>
        <p:nvPicPr>
          <p:cNvPr id="6" name="Picture 5" descr="A diagram of a computer network&#10;&#10;Description automatically generated">
            <a:extLst>
              <a:ext uri="{FF2B5EF4-FFF2-40B4-BE49-F238E27FC236}">
                <a16:creationId xmlns:a16="http://schemas.microsoft.com/office/drawing/2014/main" id="{993A699E-28FD-E3EC-1189-DA597F3BD5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2800350"/>
            <a:ext cx="5955030" cy="3596640"/>
          </a:xfrm>
          <a:prstGeom prst="rect">
            <a:avLst/>
          </a:prstGeom>
        </p:spPr>
      </p:pic>
    </p:spTree>
    <p:extLst>
      <p:ext uri="{BB962C8B-B14F-4D97-AF65-F5344CB8AC3E}">
        <p14:creationId xmlns:p14="http://schemas.microsoft.com/office/powerpoint/2010/main" val="73517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455766" y="541020"/>
            <a:ext cx="12818226"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Literature Review</a:t>
            </a:r>
          </a:p>
        </p:txBody>
      </p:sp>
      <p:sp>
        <p:nvSpPr>
          <p:cNvPr id="17411" name="Rectangle 2"/>
          <p:cNvSpPr>
            <a:spLocks noChangeArrowheads="1"/>
          </p:cNvSpPr>
          <p:nvPr/>
        </p:nvSpPr>
        <p:spPr bwMode="auto">
          <a:xfrm>
            <a:off x="480060" y="2133600"/>
            <a:ext cx="7932420" cy="86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lnSpc>
                <a:spcPct val="80000"/>
              </a:lnSpc>
              <a:spcBef>
                <a:spcPct val="20000"/>
              </a:spcBef>
            </a:pPr>
            <a:r>
              <a:rPr lang="en-US" altLang="en-US" sz="2800" b="1" dirty="0">
                <a:solidFill>
                  <a:srgbClr val="0070C0"/>
                </a:solidFill>
                <a:latin typeface="Comic Sans MS" panose="030F0702030302020204" pitchFamily="66" charset="0"/>
              </a:rPr>
              <a:t>Advancements in Microcontroller Technology </a:t>
            </a:r>
          </a:p>
          <a:p>
            <a:pPr marL="0" indent="0" eaLnBrk="1" hangingPunct="1">
              <a:lnSpc>
                <a:spcPct val="80000"/>
              </a:lnSpc>
              <a:spcBef>
                <a:spcPct val="20000"/>
              </a:spcBef>
            </a:pPr>
            <a:r>
              <a:rPr lang="en-US" altLang="en-US" sz="2800" b="1" dirty="0">
                <a:solidFill>
                  <a:srgbClr val="0070C0"/>
                </a:solidFill>
                <a:latin typeface="Comic Sans MS" panose="030F0702030302020204" pitchFamily="66" charset="0"/>
              </a:rPr>
              <a:t>and Gap in Literature</a:t>
            </a:r>
            <a:endParaRPr lang="en-US" altLang="en-US" sz="1400" b="1" dirty="0">
              <a:solidFill>
                <a:srgbClr val="0070C0"/>
              </a:solidFill>
              <a:latin typeface="Comic Sans MS" panose="030F0702030302020204" pitchFamily="66" charset="0"/>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6</a:t>
            </a:fld>
            <a:endParaRPr lang="en-US" dirty="0"/>
          </a:p>
        </p:txBody>
      </p:sp>
      <p:sp>
        <p:nvSpPr>
          <p:cNvPr id="4" name="TextBox 3">
            <a:extLst>
              <a:ext uri="{FF2B5EF4-FFF2-40B4-BE49-F238E27FC236}">
                <a16:creationId xmlns:a16="http://schemas.microsoft.com/office/drawing/2014/main" id="{A951DA99-8C54-2645-128D-5B461154B968}"/>
              </a:ext>
            </a:extLst>
          </p:cNvPr>
          <p:cNvSpPr txBox="1"/>
          <p:nvPr/>
        </p:nvSpPr>
        <p:spPr>
          <a:xfrm>
            <a:off x="514350" y="3200400"/>
            <a:ext cx="7943850" cy="1477328"/>
          </a:xfrm>
          <a:prstGeom prst="rect">
            <a:avLst/>
          </a:prstGeom>
          <a:noFill/>
        </p:spPr>
        <p:txBody>
          <a:bodyPr wrap="square" rtlCol="0">
            <a:spAutoFit/>
          </a:bodyPr>
          <a:lstStyle/>
          <a:p>
            <a:pPr algn="just"/>
            <a:r>
              <a:rPr lang="en-US" altLang="en-US" dirty="0">
                <a:latin typeface="Comic Sans MS" panose="030F0702030302020204" pitchFamily="66" charset="0"/>
              </a:rPr>
              <a:t>Recent advancements in microcontroller technology, such as the ESP32 microcontroller, have opened new possibilities for remote patient monitoring. The ESP32 microcontroller offers built-in Wi-Fi and Bluetooth connectivity, enabling seamless data transmission and communication in patient monitoring systems</a:t>
            </a:r>
            <a:endParaRPr lang="en-US" dirty="0">
              <a:latin typeface="Comic Sans MS" panose="030F0702030302020204" pitchFamily="66" charset="0"/>
            </a:endParaRPr>
          </a:p>
        </p:txBody>
      </p:sp>
      <p:sp>
        <p:nvSpPr>
          <p:cNvPr id="5" name="Rectangle 2">
            <a:extLst>
              <a:ext uri="{FF2B5EF4-FFF2-40B4-BE49-F238E27FC236}">
                <a16:creationId xmlns:a16="http://schemas.microsoft.com/office/drawing/2014/main" id="{BA2CD282-495E-E8C2-4621-E9DCF90635C2}"/>
              </a:ext>
            </a:extLst>
          </p:cNvPr>
          <p:cNvSpPr>
            <a:spLocks noChangeArrowheads="1"/>
          </p:cNvSpPr>
          <p:nvPr/>
        </p:nvSpPr>
        <p:spPr bwMode="auto">
          <a:xfrm>
            <a:off x="525780" y="4606468"/>
            <a:ext cx="7886700" cy="1127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pPr>
            <a:r>
              <a:rPr lang="en-US" altLang="en-US" sz="2000" b="1" dirty="0">
                <a:solidFill>
                  <a:srgbClr val="0070C0"/>
                </a:solidFill>
                <a:latin typeface="Comic Sans MS" panose="030F0702030302020204" pitchFamily="66" charset="0"/>
              </a:rPr>
              <a:t>Example study:</a:t>
            </a:r>
          </a:p>
          <a:p>
            <a:pPr marL="0" indent="0" eaLnBrk="1" hangingPunct="1">
              <a:spcBef>
                <a:spcPct val="20000"/>
              </a:spcBef>
            </a:pPr>
            <a:r>
              <a:rPr lang="en-US" altLang="en-US" sz="2000" b="1" dirty="0">
                <a:solidFill>
                  <a:srgbClr val="0070C0"/>
                </a:solidFill>
                <a:latin typeface="Comic Sans MS" panose="030F0702030302020204" pitchFamily="66" charset="0"/>
              </a:rPr>
              <a:t>"ESP32 Microcontroller-Based Remote Health Monitoring System" (Journal of Medical Internet Research, 2022)</a:t>
            </a:r>
          </a:p>
        </p:txBody>
      </p:sp>
      <p:sp>
        <p:nvSpPr>
          <p:cNvPr id="6" name="TextBox 5">
            <a:extLst>
              <a:ext uri="{FF2B5EF4-FFF2-40B4-BE49-F238E27FC236}">
                <a16:creationId xmlns:a16="http://schemas.microsoft.com/office/drawing/2014/main" id="{2E2BAA21-53BD-292B-B712-D38495406783}"/>
              </a:ext>
            </a:extLst>
          </p:cNvPr>
          <p:cNvSpPr txBox="1"/>
          <p:nvPr/>
        </p:nvSpPr>
        <p:spPr>
          <a:xfrm>
            <a:off x="525780" y="5879188"/>
            <a:ext cx="7943850" cy="1477328"/>
          </a:xfrm>
          <a:prstGeom prst="rect">
            <a:avLst/>
          </a:prstGeom>
          <a:noFill/>
        </p:spPr>
        <p:txBody>
          <a:bodyPr wrap="square" rtlCol="0">
            <a:spAutoFit/>
          </a:bodyPr>
          <a:lstStyle/>
          <a:p>
            <a:pPr algn="just"/>
            <a:r>
              <a:rPr lang="en-US" altLang="en-US" dirty="0">
                <a:latin typeface="Comic Sans MS" panose="030F0702030302020204" pitchFamily="66" charset="0"/>
              </a:rPr>
              <a:t>The paper "ESP32 Microcontroller-Based Remote Health Monitoring System" showcases the potential of utilizing microcontrollers like the ESP32 for real-time health monitoring applications. This study highlights the capabilities of the ESP32 microcontroller in facilitating remote patient monitoring and data transmission</a:t>
            </a:r>
            <a:endParaRPr lang="en-US" dirty="0">
              <a:latin typeface="Comic Sans MS" panose="030F0702030302020204" pitchFamily="66" charset="0"/>
            </a:endParaRPr>
          </a:p>
        </p:txBody>
      </p:sp>
      <p:pic>
        <p:nvPicPr>
          <p:cNvPr id="10" name="Picture 9" descr="A black and white electronic device&#10;&#10;Description automatically generated">
            <a:extLst>
              <a:ext uri="{FF2B5EF4-FFF2-40B4-BE49-F238E27FC236}">
                <a16:creationId xmlns:a16="http://schemas.microsoft.com/office/drawing/2014/main" id="{2C3A3074-CE6D-80F7-3AB4-3B165AE49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9840" y="2133600"/>
            <a:ext cx="4594860" cy="4594860"/>
          </a:xfrm>
          <a:prstGeom prst="rect">
            <a:avLst/>
          </a:prstGeom>
        </p:spPr>
      </p:pic>
    </p:spTree>
    <p:extLst>
      <p:ext uri="{BB962C8B-B14F-4D97-AF65-F5344CB8AC3E}">
        <p14:creationId xmlns:p14="http://schemas.microsoft.com/office/powerpoint/2010/main" val="198677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3" descr="Parchment"/>
          <p:cNvSpPr>
            <a:spLocks noChangeArrowheads="1"/>
          </p:cNvSpPr>
          <p:nvPr/>
        </p:nvSpPr>
        <p:spPr bwMode="auto">
          <a:xfrm>
            <a:off x="1762298" y="529590"/>
            <a:ext cx="11953702"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Working Method</a:t>
            </a:r>
          </a:p>
        </p:txBody>
      </p:sp>
      <p:sp>
        <p:nvSpPr>
          <p:cNvPr id="18435" name="Rectangle 2"/>
          <p:cNvSpPr>
            <a:spLocks noChangeArrowheads="1"/>
          </p:cNvSpPr>
          <p:nvPr/>
        </p:nvSpPr>
        <p:spPr bwMode="auto">
          <a:xfrm>
            <a:off x="232757" y="2427316"/>
            <a:ext cx="9210472" cy="479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Wingdings" panose="05000000000000000000" pitchFamily="2" charset="2"/>
              <a:buChar char="§"/>
            </a:pPr>
            <a:r>
              <a:rPr lang="en-US" altLang="en-US" sz="3600" dirty="0">
                <a:solidFill>
                  <a:srgbClr val="0000FF"/>
                </a:solidFill>
              </a:rPr>
              <a:t>Working method has to be described here with figures (if any) in 2-3 slides</a:t>
            </a:r>
          </a:p>
          <a:p>
            <a:pPr eaLnBrk="1" hangingPunct="1">
              <a:spcBef>
                <a:spcPct val="20000"/>
              </a:spcBef>
              <a:buFont typeface="Wingdings" panose="05000000000000000000" pitchFamily="2" charset="2"/>
              <a:buChar char="§"/>
            </a:pPr>
            <a:r>
              <a:rPr lang="en-US" altLang="en-US" sz="3600" dirty="0">
                <a:solidFill>
                  <a:srgbClr val="00B050"/>
                </a:solidFill>
              </a:rPr>
              <a:t>Various colors for the text and figures may be used, but it should be legible including their labels inside the figures</a:t>
            </a:r>
          </a:p>
          <a:p>
            <a:pPr eaLnBrk="1" hangingPunct="1">
              <a:spcBef>
                <a:spcPct val="20000"/>
              </a:spcBef>
              <a:buFont typeface="Wingdings" panose="05000000000000000000" pitchFamily="2" charset="2"/>
              <a:buChar char="§"/>
            </a:pPr>
            <a:r>
              <a:rPr lang="en-US" altLang="en-US" sz="3600" dirty="0">
                <a:solidFill>
                  <a:srgbClr val="FF0000"/>
                </a:solidFill>
              </a:rPr>
              <a:t>Working methods must be detailed with simulation or implementation methodology supported by theories</a:t>
            </a:r>
            <a:endParaRPr lang="en-US" altLang="en-US" sz="3600" dirty="0">
              <a:solidFill>
                <a:srgbClr val="00B050"/>
              </a:solidFill>
            </a:endParaRPr>
          </a:p>
        </p:txBody>
      </p:sp>
      <p:sp>
        <p:nvSpPr>
          <p:cNvPr id="18436" name="Text Box 29"/>
          <p:cNvSpPr txBox="1">
            <a:spLocks noChangeArrowheads="1"/>
          </p:cNvSpPr>
          <p:nvPr/>
        </p:nvSpPr>
        <p:spPr bwMode="auto">
          <a:xfrm>
            <a:off x="8678487" y="7227223"/>
            <a:ext cx="76473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dirty="0">
                <a:solidFill>
                  <a:srgbClr val="FF1919"/>
                </a:solidFill>
              </a:rPr>
              <a:t>Pocket Implanted SOI n-MOSFET Structure</a:t>
            </a:r>
          </a:p>
        </p:txBody>
      </p:sp>
      <p:graphicFrame>
        <p:nvGraphicFramePr>
          <p:cNvPr id="18437" name="Object 6"/>
          <p:cNvGraphicFramePr>
            <a:graphicFrameLocks noChangeAspect="1"/>
          </p:cNvGraphicFramePr>
          <p:nvPr>
            <p:extLst>
              <p:ext uri="{D42A27DB-BD31-4B8C-83A1-F6EECF244321}">
                <p14:modId xmlns:p14="http://schemas.microsoft.com/office/powerpoint/2010/main" val="2787613887"/>
              </p:ext>
            </p:extLst>
          </p:nvPr>
        </p:nvGraphicFramePr>
        <p:xfrm>
          <a:off x="9443229" y="1718310"/>
          <a:ext cx="6600681" cy="5508914"/>
        </p:xfrm>
        <a:graphic>
          <a:graphicData uri="http://schemas.openxmlformats.org/presentationml/2006/ole">
            <mc:AlternateContent xmlns:mc="http://schemas.openxmlformats.org/markup-compatibility/2006">
              <mc:Choice xmlns:v="urn:schemas-microsoft-com:vml" Requires="v">
                <p:oleObj name="Visio" r:id="rId3" imgW="5038701" imgH="4030675" progId="Visio.Drawing.6">
                  <p:embed/>
                </p:oleObj>
              </mc:Choice>
              <mc:Fallback>
                <p:oleObj name="Visio" r:id="rId3" imgW="5038701" imgH="4030675" progId="Visio.Drawing.6">
                  <p:embed/>
                  <p:pic>
                    <p:nvPicPr>
                      <p:cNvPr id="18437" name="Object 6"/>
                      <p:cNvPicPr>
                        <a:picLocks noChangeAspect="1" noChangeArrowheads="1"/>
                      </p:cNvPicPr>
                      <p:nvPr/>
                    </p:nvPicPr>
                    <p:blipFill>
                      <a:blip r:embed="rId4">
                        <a:extLst>
                          <a:ext uri="{28A0092B-C50C-407E-A947-70E740481C1C}">
                            <a14:useLocalDpi xmlns:a14="http://schemas.microsoft.com/office/drawing/2010/main" val="0"/>
                          </a:ext>
                        </a:extLst>
                      </a:blip>
                      <a:srcRect r="3630"/>
                      <a:stretch>
                        <a:fillRect/>
                      </a:stretch>
                    </p:blipFill>
                    <p:spPr bwMode="auto">
                      <a:xfrm>
                        <a:off x="9443229" y="1718310"/>
                        <a:ext cx="6600681" cy="5508914"/>
                      </a:xfrm>
                      <a:prstGeom prst="rect">
                        <a:avLst/>
                      </a:prstGeom>
                      <a:noFill/>
                      <a:ln>
                        <a:noFill/>
                      </a:ln>
                    </p:spPr>
                  </p:pic>
                </p:oleObj>
              </mc:Fallback>
            </mc:AlternateContent>
          </a:graphicData>
        </a:graphic>
      </p:graphicFrame>
      <p:sp>
        <p:nvSpPr>
          <p:cNvPr id="3" name="Slide Number Placeholder 2"/>
          <p:cNvSpPr>
            <a:spLocks noGrp="1"/>
          </p:cNvSpPr>
          <p:nvPr>
            <p:ph type="sldNum" sz="quarter" idx="12"/>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137250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32509" y="2004060"/>
            <a:ext cx="15810807" cy="549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720"/>
              </a:spcBef>
              <a:buFontTx/>
              <a:buChar char="•"/>
            </a:pPr>
            <a:r>
              <a:rPr lang="en-US" altLang="en-US" sz="3600" dirty="0">
                <a:solidFill>
                  <a:srgbClr val="0000D6"/>
                </a:solidFill>
              </a:rPr>
              <a:t>Use 2-3 slides to describe your work with photographs, figures, tables etc.</a:t>
            </a:r>
          </a:p>
          <a:p>
            <a:pPr eaLnBrk="1" hangingPunct="1">
              <a:spcBef>
                <a:spcPts val="720"/>
              </a:spcBef>
              <a:buFontTx/>
              <a:buChar char="•"/>
            </a:pPr>
            <a:endParaRPr lang="en-US" altLang="en-US" sz="3600" dirty="0">
              <a:solidFill>
                <a:srgbClr val="0000D6"/>
              </a:solidFill>
            </a:endParaRPr>
          </a:p>
          <a:p>
            <a:pPr eaLnBrk="1" hangingPunct="1">
              <a:spcBef>
                <a:spcPts val="720"/>
              </a:spcBef>
              <a:buFontTx/>
              <a:buChar char="•"/>
            </a:pPr>
            <a:r>
              <a:rPr lang="en-US" altLang="en-US" sz="3600" dirty="0">
                <a:solidFill>
                  <a:srgbClr val="FF0000"/>
                </a:solidFill>
              </a:rPr>
              <a:t>In case of continuation of same titled slides use triple dots (…) at the end of the slides but not in the last one</a:t>
            </a:r>
          </a:p>
        </p:txBody>
      </p:sp>
      <p:sp>
        <p:nvSpPr>
          <p:cNvPr id="19459" name="Oval 3" descr="Parchment"/>
          <p:cNvSpPr>
            <a:spLocks noChangeArrowheads="1"/>
          </p:cNvSpPr>
          <p:nvPr/>
        </p:nvSpPr>
        <p:spPr bwMode="auto">
          <a:xfrm>
            <a:off x="1130531" y="529590"/>
            <a:ext cx="14214764"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320" b="1" dirty="0">
                <a:solidFill>
                  <a:srgbClr val="0070C0"/>
                </a:solidFill>
                <a:latin typeface="Comic Sans MS" panose="030F0702030302020204" pitchFamily="66" charset="0"/>
              </a:rPr>
              <a:t>Description of the Work</a:t>
            </a:r>
          </a:p>
        </p:txBody>
      </p:sp>
      <p:sp>
        <p:nvSpPr>
          <p:cNvPr id="3" name="Slide Number Placeholder 2"/>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7013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720"/>
              </a:spcBef>
              <a:buFontTx/>
              <a:buChar char="•"/>
            </a:pPr>
            <a:r>
              <a:rPr lang="en-US" altLang="en-US" sz="3600" dirty="0">
                <a:solidFill>
                  <a:srgbClr val="0000D6"/>
                </a:solidFill>
              </a:rPr>
              <a:t>Use 2-3 slides to describe your work with photographs, figures, tables etc. such as, in these slides there are not triple dots in the end</a:t>
            </a:r>
          </a:p>
          <a:p>
            <a:pPr eaLnBrk="1" hangingPunct="1">
              <a:spcBef>
                <a:spcPts val="720"/>
              </a:spcBef>
              <a:buFontTx/>
              <a:buChar char="•"/>
            </a:pPr>
            <a:endParaRPr lang="en-US" altLang="en-US" sz="3600" dirty="0">
              <a:solidFill>
                <a:srgbClr val="0000D6"/>
              </a:solidFill>
            </a:endParaRPr>
          </a:p>
          <a:p>
            <a:pPr eaLnBrk="1" hangingPunct="1">
              <a:spcBef>
                <a:spcPts val="720"/>
              </a:spcBef>
              <a:buFontTx/>
              <a:buChar char="•"/>
            </a:pPr>
            <a:r>
              <a:rPr lang="en-US" altLang="en-US" sz="3600" dirty="0">
                <a:solidFill>
                  <a:srgbClr val="FF0000"/>
                </a:solidFill>
              </a:rPr>
              <a:t>To change the header or footer contents, please go to View Menu then click on to Slide Master and again go to View Menu then click on to Slide Master. Now you are able to change any contents from the bottom right text box. Finally, from the Slide Master Menu click on the Red Cross button at the right to close that View.</a:t>
            </a:r>
          </a:p>
        </p:txBody>
      </p:sp>
      <p:sp>
        <p:nvSpPr>
          <p:cNvPr id="20483" name="Oval 3" descr="Parchment"/>
          <p:cNvSpPr>
            <a:spLocks noChangeArrowheads="1"/>
          </p:cNvSpPr>
          <p:nvPr/>
        </p:nvSpPr>
        <p:spPr bwMode="auto">
          <a:xfrm>
            <a:off x="631767" y="529590"/>
            <a:ext cx="15561425"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800" b="1" dirty="0">
                <a:solidFill>
                  <a:srgbClr val="0070C0"/>
                </a:solidFill>
                <a:latin typeface="Comic Sans MS" panose="030F0702030302020204" pitchFamily="66" charset="0"/>
              </a:rPr>
              <a:t>Description/Methodology of the Work</a:t>
            </a:r>
          </a:p>
        </p:txBody>
      </p:sp>
      <p:sp>
        <p:nvSpPr>
          <p:cNvPr id="3" name="Slide Number Placeholder 2"/>
          <p:cNvSpPr>
            <a:spLocks noGrp="1"/>
          </p:cNvSpPr>
          <p:nvPr>
            <p:ph type="sldNum" sz="quarter" idx="12"/>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39780910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BEBDDA8D838A4686747943A0DB7C84" ma:contentTypeVersion="4" ma:contentTypeDescription="Create a new document." ma:contentTypeScope="" ma:versionID="b63a3dc0401ec84a0af0b4087381f050">
  <xsd:schema xmlns:xsd="http://www.w3.org/2001/XMLSchema" xmlns:xs="http://www.w3.org/2001/XMLSchema" xmlns:p="http://schemas.microsoft.com/office/2006/metadata/properties" xmlns:ns2="28013899-7984-4c6f-833b-f43ae29268d6" targetNamespace="http://schemas.microsoft.com/office/2006/metadata/properties" ma:root="true" ma:fieldsID="d0c0b676fe751101f70278e1c0480587" ns2:_="">
    <xsd:import namespace="28013899-7984-4c6f-833b-f43ae29268d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13899-7984-4c6f-833b-f43ae29268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58E20A-3CCF-4936-A030-6C75490658A6}">
  <ds:schemaRefs>
    <ds:schemaRef ds:uri="http://schemas.microsoft.com/office/2006/metadata/properties"/>
    <ds:schemaRef ds:uri="http://www.w3.org/XML/1998/namespace"/>
    <ds:schemaRef ds:uri="http://purl.org/dc/terms/"/>
    <ds:schemaRef ds:uri="http://schemas.microsoft.com/office/2006/documentManagement/types"/>
    <ds:schemaRef ds:uri="http://purl.org/dc/elements/1.1/"/>
    <ds:schemaRef ds:uri="http://purl.org/dc/dcmitype/"/>
    <ds:schemaRef ds:uri="http://schemas.openxmlformats.org/package/2006/metadata/core-properties"/>
    <ds:schemaRef ds:uri="http://schemas.microsoft.com/office/infopath/2007/PartnerControls"/>
    <ds:schemaRef ds:uri="b9f894d8-f8e2-4a96-9176-bd69f127f274"/>
  </ds:schemaRefs>
</ds:datastoreItem>
</file>

<file path=customXml/itemProps2.xml><?xml version="1.0" encoding="utf-8"?>
<ds:datastoreItem xmlns:ds="http://schemas.openxmlformats.org/officeDocument/2006/customXml" ds:itemID="{80D77842-FEDB-40B1-9C65-0A61B7FEE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013899-7984-4c6f-833b-f43ae29268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A4027F-3D24-4D53-BFC9-3C8233FBA0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7981</TotalTime>
  <Words>1242</Words>
  <Application>Microsoft Office PowerPoint</Application>
  <PresentationFormat>Custom</PresentationFormat>
  <Paragraphs>139</Paragraphs>
  <Slides>17</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Arial</vt:lpstr>
      <vt:lpstr>Arial Black</vt:lpstr>
      <vt:lpstr>Calibri</vt:lpstr>
      <vt:lpstr>Calibri Light</vt:lpstr>
      <vt:lpstr>Cambria Math</vt:lpstr>
      <vt:lpstr>Comic Sans MS</vt:lpstr>
      <vt:lpstr>Times New Roman</vt:lpstr>
      <vt:lpstr>Wingdings</vt:lpstr>
      <vt:lpstr>Office Theme</vt:lpstr>
      <vt:lpstr>Visio</vt:lpstr>
      <vt:lpstr>Project Title : IOT Based Patient Health Monitoring on ESP32 Web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 our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MD. ABU TOWSIF</cp:lastModifiedBy>
  <cp:revision>439</cp:revision>
  <dcterms:created xsi:type="dcterms:W3CDTF">2017-01-20T15:00:05Z</dcterms:created>
  <dcterms:modified xsi:type="dcterms:W3CDTF">2024-05-01T13:33:09Z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