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handoutMasterIdLst>
    <p:handoutMasterId r:id="rId24"/>
  </p:handoutMasterIdLst>
  <p:sldIdLst>
    <p:sldId id="266" r:id="rId5"/>
    <p:sldId id="475" r:id="rId6"/>
    <p:sldId id="476" r:id="rId7"/>
    <p:sldId id="488" r:id="rId8"/>
    <p:sldId id="486" r:id="rId9"/>
    <p:sldId id="487" r:id="rId10"/>
    <p:sldId id="477" r:id="rId11"/>
    <p:sldId id="493" r:id="rId12"/>
    <p:sldId id="478" r:id="rId13"/>
    <p:sldId id="479" r:id="rId14"/>
    <p:sldId id="480" r:id="rId15"/>
    <p:sldId id="481" r:id="rId16"/>
    <p:sldId id="490" r:id="rId17"/>
    <p:sldId id="491" r:id="rId18"/>
    <p:sldId id="492" r:id="rId19"/>
    <p:sldId id="482" r:id="rId20"/>
    <p:sldId id="484" r:id="rId21"/>
    <p:sldId id="329" r:id="rId22"/>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67" d="100"/>
          <a:sy n="67" d="100"/>
        </p:scale>
        <p:origin x="365"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4</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5</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1 May 2024</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1 May 2024</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40266" y="1695594"/>
            <a:ext cx="15893935" cy="1477099"/>
          </a:xfrm>
        </p:spPr>
        <p:txBody>
          <a:bodyPr anchor="t">
            <a:noAutofit/>
          </a:bodyPr>
          <a:lstStyle/>
          <a:p>
            <a:r>
              <a:rPr lang="en-US" sz="5400" b="1" dirty="0">
                <a:solidFill>
                  <a:srgbClr val="0070C0"/>
                </a:solidFill>
              </a:rPr>
              <a:t>Project Title :</a:t>
            </a:r>
            <a:r>
              <a:rPr lang="en-US" sz="3600" b="1" dirty="0">
                <a:solidFill>
                  <a:srgbClr val="0070C0"/>
                </a:solidFill>
              </a:rPr>
              <a:t> </a:t>
            </a:r>
            <a:r>
              <a:rPr lang="en-US" sz="4400" b="1" dirty="0">
                <a:solidFill>
                  <a:srgbClr val="0070C0"/>
                </a:solidFill>
              </a:rPr>
              <a:t>IOT Based Patient Health Monitoring on ESP32 Web Server</a:t>
            </a:r>
          </a:p>
        </p:txBody>
      </p:sp>
      <p:sp>
        <p:nvSpPr>
          <p:cNvPr id="3" name="Rectangle 8"/>
          <p:cNvSpPr>
            <a:spLocks noChangeArrowheads="1"/>
          </p:cNvSpPr>
          <p:nvPr/>
        </p:nvSpPr>
        <p:spPr bwMode="auto">
          <a:xfrm>
            <a:off x="3295593" y="3094645"/>
            <a:ext cx="8305800"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Md. Shaoran Sayem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2322714099"/>
              </p:ext>
            </p:extLst>
          </p:nvPr>
        </p:nvGraphicFramePr>
        <p:xfrm>
          <a:off x="2627862" y="4569895"/>
          <a:ext cx="10848109" cy="32004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4968815">
                  <a:extLst>
                    <a:ext uri="{9D8B030D-6E8A-4147-A177-3AD203B41FA5}">
                      <a16:colId xmlns:a16="http://schemas.microsoft.com/office/drawing/2014/main" val="1138891670"/>
                    </a:ext>
                  </a:extLst>
                </a:gridCol>
                <a:gridCol w="1637451">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dirty="0"/>
                        <a:t>22-46013-1</a:t>
                      </a:r>
                      <a:endParaRPr lang="en-US" sz="2400" i="1" dirty="0">
                        <a:solidFill>
                          <a:schemeClr val="tx1"/>
                        </a:solidFill>
                      </a:endParaRPr>
                    </a:p>
                  </a:txBody>
                  <a:tcPr anchor="ctr"/>
                </a:tc>
                <a:tc>
                  <a:txBody>
                    <a:bodyPr/>
                    <a:lstStyle/>
                    <a:p>
                      <a:pPr algn="ctr"/>
                      <a:r>
                        <a:rPr lang="en-US" sz="2400" dirty="0"/>
                        <a:t>MD. SHOHANUR RAHMAN SHOHAN</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dirty="0"/>
                        <a:t>MD. ASHIKUZZAMAN ABIR</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400" dirty="0"/>
                        <a:t>22-47010-1</a:t>
                      </a:r>
                      <a:endParaRPr lang="en-US" sz="2400" i="1" dirty="0">
                        <a:solidFill>
                          <a:schemeClr val="tx1"/>
                        </a:solidFill>
                      </a:endParaRPr>
                    </a:p>
                  </a:txBody>
                  <a:tcPr anchor="ctr"/>
                </a:tc>
                <a:tc>
                  <a:txBody>
                    <a:bodyPr/>
                    <a:lstStyle/>
                    <a:p>
                      <a:pPr algn="ctr"/>
                      <a:r>
                        <a:rPr lang="en-US" sz="2400" dirty="0"/>
                        <a:t>MD. JAHID HASAN </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400" dirty="0"/>
                        <a:t>22-47018-1</a:t>
                      </a:r>
                      <a:endParaRPr lang="en-US" sz="2400" i="1" dirty="0">
                        <a:solidFill>
                          <a:schemeClr val="tx1"/>
                        </a:solidFill>
                      </a:endParaRPr>
                    </a:p>
                  </a:txBody>
                  <a:tcPr anchor="ctr"/>
                </a:tc>
                <a:tc>
                  <a:txBody>
                    <a:bodyPr/>
                    <a:lstStyle/>
                    <a:p>
                      <a:pPr algn="ctr"/>
                      <a:r>
                        <a:rPr lang="en-US" sz="2400" dirty="0"/>
                        <a:t>FARJANA YESMIN OPI</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400" dirty="0"/>
                        <a:t>22-47019-1</a:t>
                      </a:r>
                      <a:endParaRPr lang="en-US" sz="2400" i="1" dirty="0">
                        <a:solidFill>
                          <a:schemeClr val="tx1"/>
                        </a:solidFill>
                      </a:endParaRPr>
                    </a:p>
                  </a:txBody>
                  <a:tcPr anchor="ctr"/>
                </a:tc>
                <a:tc>
                  <a:txBody>
                    <a:bodyPr/>
                    <a:lstStyle/>
                    <a:p>
                      <a:pPr algn="ctr"/>
                      <a:r>
                        <a:rPr lang="en-US" sz="2400" dirty="0"/>
                        <a:t>MD. ABU TOWSIF</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901570957"/>
                  </a:ext>
                </a:extLst>
              </a:tr>
              <a:tr h="370840">
                <a:tc>
                  <a:txBody>
                    <a:bodyPr/>
                    <a:lstStyle/>
                    <a:p>
                      <a:pPr algn="ctr"/>
                      <a:r>
                        <a:rPr lang="en-US" sz="2400" i="1" dirty="0">
                          <a:solidFill>
                            <a:schemeClr val="tx1"/>
                          </a:solidFill>
                        </a:rPr>
                        <a:t>6</a:t>
                      </a:r>
                    </a:p>
                  </a:txBody>
                  <a:tcPr anchor="ctr"/>
                </a:tc>
                <a:tc>
                  <a:txBody>
                    <a:bodyPr/>
                    <a:lstStyle/>
                    <a:p>
                      <a:pPr algn="ctr"/>
                      <a:r>
                        <a:rPr lang="en-US" sz="2400" dirty="0"/>
                        <a:t>22-47048-1 </a:t>
                      </a:r>
                      <a:endParaRPr lang="en-US" sz="2400" i="1" dirty="0">
                        <a:solidFill>
                          <a:schemeClr val="tx1"/>
                        </a:solidFill>
                      </a:endParaRPr>
                    </a:p>
                  </a:txBody>
                  <a:tcPr anchor="ctr"/>
                </a:tc>
                <a:tc>
                  <a:txBody>
                    <a:bodyPr/>
                    <a:lstStyle/>
                    <a:p>
                      <a:pPr algn="ctr"/>
                      <a:r>
                        <a:rPr lang="it-IT" sz="2400" dirty="0"/>
                        <a:t>A. F. M. RAFIUL HASSAN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a:solidFill>
                            <a:schemeClr val="tx1"/>
                          </a:solidFill>
                        </a:rPr>
                        <a:t>J</a:t>
                      </a:r>
                      <a:endParaRPr lang="en-US" sz="2400" i="1" dirty="0">
                        <a:solidFill>
                          <a:schemeClr val="tx1"/>
                        </a:solidFill>
                      </a:endParaRPr>
                    </a:p>
                  </a:txBody>
                  <a:tcPr anchor="ctr"/>
                </a:tc>
                <a:extLst>
                  <a:ext uri="{0D108BD9-81ED-4DB2-BD59-A6C34878D82A}">
                    <a16:rowId xmlns:a16="http://schemas.microsoft.com/office/drawing/2014/main" val="29440649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8775541"/>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FFA3FF"/>
                          </a:solidFill>
                          <a:effectLst/>
                        </a:rPr>
                        <a:t>Course Code: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COE3102</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FFA3FF"/>
                          </a:solidFill>
                          <a:effectLst/>
                        </a:rPr>
                        <a:t>Course Name: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7809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890232"/>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3085305"/>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4" y="5118570"/>
            <a:ext cx="5931878" cy="2554545"/>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blood oxygen level (SpO2), and body temperature. These readings are obtained using the MAX30100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3200736"/>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5233886"/>
            <a:ext cx="448991" cy="448991"/>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339969"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160584" y="3085305"/>
            <a:ext cx="5931878" cy="193899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160584" y="5672626"/>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547470" y="3200736"/>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569159" y="5787942"/>
            <a:ext cx="448991" cy="448991"/>
          </a:xfrm>
          <a:prstGeom prst="rect">
            <a:avLst/>
          </a:prstGeom>
        </p:spPr>
      </p:pic>
      <p:pic>
        <p:nvPicPr>
          <p:cNvPr id="16" name="Picture 2" descr="ESP32 Web Server - Arduino IDE | Random Nerd Tutorials">
            <a:extLst>
              <a:ext uri="{FF2B5EF4-FFF2-40B4-BE49-F238E27FC236}">
                <a16:creationId xmlns:a16="http://schemas.microsoft.com/office/drawing/2014/main" id="{316BEA50-411E-2440-4454-F064273B6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772" y="2649365"/>
            <a:ext cx="6720844" cy="4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4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378565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accuracy and reliability of the sensor readings are crucial for effective patient monitoring. The MAX30100 pulse oximeter sensor, DHT11 humidity &amp; temperature sensor, and DS18B20 temperature sensor are chosen for their precision and consistency in measuring vital health parameters.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24676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1 May 2024</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Background information, motivation behind doing this work is to be described here in 2-3 slides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390699" y="2133601"/>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777491"/>
            <a:ext cx="7541721" cy="1754326"/>
          </a:xfrm>
          <a:prstGeom prst="rect">
            <a:avLst/>
          </a:prstGeom>
          <a:noFill/>
        </p:spPr>
        <p:txBody>
          <a:bodyPr wrap="square" rtlCol="0">
            <a:spAutoFit/>
          </a:bodyPr>
          <a:lstStyle/>
          <a:p>
            <a:pPr algn="just"/>
            <a:r>
              <a:rPr lang="en-US" altLang="en-US"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90697" y="5577485"/>
            <a:ext cx="7541721" cy="2031325"/>
          </a:xfrm>
          <a:prstGeom prst="rect">
            <a:avLst/>
          </a:prstGeom>
          <a:noFill/>
        </p:spPr>
        <p:txBody>
          <a:bodyPr wrap="square" rtlCol="0">
            <a:spAutoFit/>
          </a:bodyPr>
          <a:lstStyle/>
          <a:p>
            <a:pPr algn="just"/>
            <a:r>
              <a:rPr lang="en-US" altLang="en-US"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531817"/>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4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24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715" y="2133601"/>
            <a:ext cx="5575924" cy="4646603"/>
          </a:xfrm>
          <a:prstGeom prst="rect">
            <a:avLst/>
          </a:prstGeom>
        </p:spPr>
      </p:pic>
    </p:spTree>
    <p:extLst>
      <p:ext uri="{BB962C8B-B14F-4D97-AF65-F5344CB8AC3E}">
        <p14:creationId xmlns:p14="http://schemas.microsoft.com/office/powerpoint/2010/main" val="33786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00329"/>
          </a:xfrm>
          <a:prstGeom prst="rect">
            <a:avLst/>
          </a:prstGeom>
          <a:noFill/>
        </p:spPr>
        <p:txBody>
          <a:bodyPr wrap="square" rtlCol="0">
            <a:spAutoFit/>
          </a:bodyPr>
          <a:lstStyle/>
          <a:p>
            <a:pPr algn="just"/>
            <a:r>
              <a:rPr lang="en-US"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80" y="2649869"/>
            <a:ext cx="5554980" cy="4251933"/>
          </a:xfrm>
          <a:prstGeom prst="rect">
            <a:avLst/>
          </a:prstGeom>
          <a:noFill/>
        </p:spPr>
        <p:txBody>
          <a:bodyPr wrap="square" rtlCol="0">
            <a:spAutoFit/>
          </a:bodyPr>
          <a:lstStyle/>
          <a:p>
            <a:pPr marL="0" indent="0" algn="just" eaLnBrk="1" hangingPunct="1">
              <a:lnSpc>
                <a:spcPct val="105000"/>
              </a:lnSpc>
              <a:spcBef>
                <a:spcPct val="20000"/>
              </a:spcBef>
            </a:pPr>
            <a:r>
              <a:rPr lang="en-US" altLang="en-US" sz="17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17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800350"/>
            <a:ext cx="5955030" cy="3596640"/>
          </a:xfrm>
          <a:prstGeom prst="rect">
            <a:avLst/>
          </a:prstGeom>
        </p:spPr>
      </p:pic>
    </p:spTree>
    <p:extLst>
      <p:ext uri="{BB962C8B-B14F-4D97-AF65-F5344CB8AC3E}">
        <p14:creationId xmlns:p14="http://schemas.microsoft.com/office/powerpoint/2010/main" val="73517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480060" y="2133600"/>
            <a:ext cx="793242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t>
            </a:r>
          </a:p>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14350" y="3200400"/>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525780" y="4606468"/>
            <a:ext cx="788670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000" b="1" dirty="0">
                <a:solidFill>
                  <a:srgbClr val="0070C0"/>
                </a:solidFill>
                <a:latin typeface="Comic Sans MS" panose="030F0702030302020204" pitchFamily="66" charset="0"/>
              </a:rPr>
              <a:t>Example study:</a:t>
            </a:r>
          </a:p>
          <a:p>
            <a:pPr marL="0" indent="0" eaLnBrk="1" hangingPunct="1">
              <a:spcBef>
                <a:spcPct val="20000"/>
              </a:spcBef>
            </a:pPr>
            <a:r>
              <a:rPr lang="en-US" altLang="en-US" sz="2000" b="1" dirty="0">
                <a:solidFill>
                  <a:srgbClr val="0070C0"/>
                </a:solidFill>
                <a:latin typeface="Comic Sans MS" panose="030F0702030302020204" pitchFamily="66" charset="0"/>
              </a:rPr>
              <a:t>"ESP32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525780" y="5879188"/>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133600"/>
            <a:ext cx="4594860" cy="4594860"/>
          </a:xfrm>
          <a:prstGeom prst="rect">
            <a:avLst/>
          </a:prstGeom>
        </p:spPr>
      </p:pic>
    </p:spTree>
    <p:extLst>
      <p:ext uri="{BB962C8B-B14F-4D97-AF65-F5344CB8AC3E}">
        <p14:creationId xmlns:p14="http://schemas.microsoft.com/office/powerpoint/2010/main" val="198677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18436" name="Text Box 29"/>
          <p:cNvSpPr txBox="1">
            <a:spLocks noChangeArrowheads="1"/>
          </p:cNvSpPr>
          <p:nvPr/>
        </p:nvSpPr>
        <p:spPr bwMode="auto">
          <a:xfrm>
            <a:off x="8698788" y="7227222"/>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800" b="0" i="0" dirty="0">
                <a:solidFill>
                  <a:schemeClr val="accent1">
                    <a:lumMod val="75000"/>
                  </a:schemeClr>
                </a:solidFill>
                <a:effectLst/>
                <a:latin typeface="Arial" panose="020B0604020202020204" pitchFamily="34" charset="0"/>
              </a:rPr>
              <a:t>System Architecture</a:t>
            </a:r>
            <a:endParaRPr lang="en-US" altLang="en-US" sz="2800" b="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4"/>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Working Principle </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8563466" cy="2308324"/>
          </a:xfrm>
          <a:prstGeom prst="rect">
            <a:avLst/>
          </a:prstGeom>
          <a:noFill/>
        </p:spPr>
        <p:txBody>
          <a:bodyPr wrap="square">
            <a:spAutoFit/>
          </a:bodyPr>
          <a:lstStyle/>
          <a:p>
            <a:pPr algn="just"/>
            <a:r>
              <a:rPr lang="en-US" altLang="en-US" dirty="0">
                <a:latin typeface="Comic Sans MS" panose="030F0702030302020204" pitchFamily="66" charset="0"/>
              </a:rPr>
              <a:t>The IoT-based Patient Health Monitoring project utilizes ESP32 development kits to monitor vital signs like pulse rate, temperature, and SpO2 remotely. ESP32 serves as both sensor controller and server, enabling real-time data processing and transmission via Wi-Fi to a web server. Healthcare professionals can access patient data stored in a centralized database from smart devices anywhere. Real-time alerts notify of abnormalities, enhancing timely interventions. This integration addresses challenges in IoT-based healthcare monitoring, advancing its adoption in real-world settings.</a:t>
            </a:r>
          </a:p>
        </p:txBody>
      </p:sp>
      <p:pic>
        <p:nvPicPr>
          <p:cNvPr id="6" name="Picture 5">
            <a:extLst>
              <a:ext uri="{FF2B5EF4-FFF2-40B4-BE49-F238E27FC236}">
                <a16:creationId xmlns:a16="http://schemas.microsoft.com/office/drawing/2014/main" id="{6298E308-C05C-4CB6-83B2-913E82CF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95" y="1953856"/>
            <a:ext cx="5238750" cy="4552950"/>
          </a:xfrm>
          <a:prstGeom prst="rect">
            <a:avLst/>
          </a:prstGeom>
        </p:spPr>
      </p:pic>
    </p:spTree>
    <p:extLst>
      <p:ext uri="{BB962C8B-B14F-4D97-AF65-F5344CB8AC3E}">
        <p14:creationId xmlns:p14="http://schemas.microsoft.com/office/powerpoint/2010/main" val="13725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5"/>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Progress of work:</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15392400" cy="2862322"/>
          </a:xfrm>
          <a:prstGeom prst="rect">
            <a:avLst/>
          </a:prstGeom>
          <a:noFill/>
        </p:spPr>
        <p:txBody>
          <a:bodyPr wrap="square">
            <a:spAutoFit/>
          </a:bodyPr>
          <a:lstStyle/>
          <a:p>
            <a:pPr marL="342900" indent="-342900" algn="just">
              <a:buFont typeface="+mj-lt"/>
              <a:buAutoNum type="arabicPeriod"/>
            </a:pPr>
            <a:r>
              <a:rPr lang="en-US" altLang="en-US" dirty="0">
                <a:latin typeface="Comic Sans MS" panose="030F0702030302020204" pitchFamily="66" charset="0"/>
              </a:rPr>
              <a:t>Wearable sensors continuously monitor vital signs (heart rate, temperature, SpO2).</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ESP32 development kit on the wearable device transmits the sensor data securely via Wi-Fi.</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data is received by a web server and stored in a centralized database.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Healthcare professionals can access patient data remotely through any smart device.</a:t>
            </a:r>
          </a:p>
          <a:p>
            <a:pPr marL="342900" indent="-342900" algn="just">
              <a:buFont typeface="+mj-lt"/>
              <a:buAutoNum type="arabicPeriod"/>
            </a:pPr>
            <a:endParaRPr lang="en-US" altLang="en-US" dirty="0">
              <a:latin typeface="Comic Sans MS" panose="030F0702030302020204" pitchFamily="66" charset="0"/>
            </a:endParaRPr>
          </a:p>
          <a:p>
            <a:pPr marL="342900" indent="-342900" algn="just">
              <a:buFont typeface="+mj-lt"/>
              <a:buAutoNum type="arabicPeriod"/>
            </a:pPr>
            <a:r>
              <a:rPr lang="en-US" altLang="en-US" dirty="0">
                <a:latin typeface="Comic Sans MS" panose="030F0702030302020204" pitchFamily="66" charset="0"/>
              </a:rPr>
              <a:t>The system generates real-time alerts for any abnormal readings, enabling timely interventions.</a:t>
            </a:r>
          </a:p>
          <a:p>
            <a:pPr marL="342900" indent="-342900" algn="just">
              <a:buFont typeface="+mj-lt"/>
              <a:buAutoNum type="arabicPeriod"/>
            </a:pPr>
            <a:endParaRPr lang="en-US" altLang="en-US" dirty="0">
              <a:latin typeface="Comic Sans MS" panose="030F0702030302020204" pitchFamily="66" charset="0"/>
            </a:endParaRPr>
          </a:p>
        </p:txBody>
      </p:sp>
      <p:sp>
        <p:nvSpPr>
          <p:cNvPr id="9" name="TextBox 8">
            <a:extLst>
              <a:ext uri="{FF2B5EF4-FFF2-40B4-BE49-F238E27FC236}">
                <a16:creationId xmlns:a16="http://schemas.microsoft.com/office/drawing/2014/main" id="{265BF83D-B210-4C60-B198-B74F30CFAEC2}"/>
              </a:ext>
            </a:extLst>
          </p:cNvPr>
          <p:cNvSpPr txBox="1"/>
          <p:nvPr/>
        </p:nvSpPr>
        <p:spPr>
          <a:xfrm>
            <a:off x="415290" y="5901580"/>
            <a:ext cx="15392400" cy="369332"/>
          </a:xfrm>
          <a:prstGeom prst="rect">
            <a:avLst/>
          </a:prstGeom>
          <a:noFill/>
        </p:spPr>
        <p:txBody>
          <a:bodyPr wrap="square">
            <a:spAutoFit/>
          </a:bodyPr>
          <a:lstStyle/>
          <a:p>
            <a:pPr algn="just"/>
            <a:r>
              <a:rPr lang="en-US" altLang="en-US" dirty="0">
                <a:latin typeface="Comic Sans MS" panose="030F0702030302020204" pitchFamily="66" charset="0"/>
              </a:rPr>
              <a:t>This system offers remote patient monitoring, reducing in-person visits and improving healthcare efficiency.</a:t>
            </a:r>
          </a:p>
        </p:txBody>
      </p:sp>
    </p:spTree>
    <p:extLst>
      <p:ext uri="{BB962C8B-B14F-4D97-AF65-F5344CB8AC3E}">
        <p14:creationId xmlns:p14="http://schemas.microsoft.com/office/powerpoint/2010/main" val="390492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In case of continuation of same titled slides use triple dots (…) at the end of the slides but not in the last one</a:t>
            </a: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701313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b9f894d8-f8e2-4a96-9176-bd69f127f274"/>
  </ds:schemaRefs>
</ds:datastoreItem>
</file>

<file path=customXml/itemProps2.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8015</TotalTime>
  <Words>1371</Words>
  <Application>Microsoft Office PowerPoint</Application>
  <PresentationFormat>Custom</PresentationFormat>
  <Paragraphs>151</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Calibri Light</vt:lpstr>
      <vt:lpstr>Cambria Math</vt:lpstr>
      <vt:lpstr>Comic Sans MS</vt:lpstr>
      <vt:lpstr>Times New Roman</vt:lpstr>
      <vt:lpstr>Office Theme</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FARJANA YESMIN OPI</cp:lastModifiedBy>
  <cp:revision>441</cp:revision>
  <dcterms:created xsi:type="dcterms:W3CDTF">2017-01-20T15:00:05Z</dcterms:created>
  <dcterms:modified xsi:type="dcterms:W3CDTF">2024-05-01T14:17:37Z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