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275C125-6EDC-4852-B46B-3387704359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E8CFCE0-44B0-41FD-AC6E-F3995FB2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1F91BE-DD23-D205-C4EC-84E51A1A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09" y="2057373"/>
            <a:ext cx="8449733" cy="99711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Supply Chain Management</a:t>
            </a:r>
            <a:endParaRPr lang="en-US" sz="4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890E03-A797-7F0F-C29D-6707F3385F0F}"/>
              </a:ext>
            </a:extLst>
          </p:cNvPr>
          <p:cNvSpPr txBox="1">
            <a:spLocks/>
          </p:cNvSpPr>
          <p:nvPr/>
        </p:nvSpPr>
        <p:spPr>
          <a:xfrm>
            <a:off x="764275" y="1060258"/>
            <a:ext cx="7318371" cy="997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ENGINEERING MANAGEMENT</a:t>
            </a:r>
            <a:endParaRPr lang="en-US" sz="4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9672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of Supply Chain Management </a:t>
            </a:r>
            <a:endParaRPr lang="en-GB" sz="4000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AA7A7A-FEEF-E9B2-40C6-291F953FD3AA}"/>
              </a:ext>
            </a:extLst>
          </p:cNvPr>
          <p:cNvSpPr txBox="1">
            <a:spLocks noChangeArrowheads="1"/>
          </p:cNvSpPr>
          <p:nvPr/>
        </p:nvSpPr>
        <p:spPr>
          <a:xfrm>
            <a:off x="1524856" y="1154111"/>
            <a:ext cx="9789138" cy="4941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Lower inventories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Higher productivity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Greater agility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Shorter lead times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Higher profits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Greater customer loyalty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Integrates separate organizations into a consistent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96975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4B773-AF8C-BCDF-115B-3EEDC8E69E14}"/>
              </a:ext>
            </a:extLst>
          </p:cNvPr>
          <p:cNvSpPr/>
          <p:nvPr/>
        </p:nvSpPr>
        <p:spPr>
          <a:xfrm>
            <a:off x="1549898" y="1285219"/>
            <a:ext cx="100072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006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</a:t>
            </a:r>
            <a:r>
              <a:rPr lang="en-GB" sz="2400" b="1" dirty="0">
                <a:solidFill>
                  <a:srgbClr val="0068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movement of materials, services, cash, and information in a supply chain.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Materials include all of the physical items used in a production process.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addition to raw materials and work in process, there are support items such as fuels, equipment, parts, tools, lubricants, office supplies, and more.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includes movement within a facility, overseeing incoming and outgoing shipments of goods and materials, and information flow throughout the supply chain.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18D8F-ADB1-56A9-D95E-4EEF09E17B0D}"/>
              </a:ext>
            </a:extLst>
          </p:cNvPr>
          <p:cNvSpPr/>
          <p:nvPr/>
        </p:nvSpPr>
        <p:spPr>
          <a:xfrm>
            <a:off x="1528950" y="523219"/>
            <a:ext cx="6160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</a:t>
            </a:r>
            <a:endParaRPr lang="en-GB" sz="3600" u="sng" dirty="0">
              <a:solidFill>
                <a:srgbClr val="BD12A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8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11088" y="180944"/>
            <a:ext cx="6160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</a:t>
            </a:r>
            <a:endParaRPr lang="en-GB" sz="3600" u="sng" dirty="0">
              <a:solidFill>
                <a:srgbClr val="BD12A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4B773-AF8C-BCDF-115B-3EEDC8E69E14}"/>
              </a:ext>
            </a:extLst>
          </p:cNvPr>
          <p:cNvSpPr/>
          <p:nvPr/>
        </p:nvSpPr>
        <p:spPr>
          <a:xfrm>
            <a:off x="1509297" y="866943"/>
            <a:ext cx="4113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Movement within a Facility </a:t>
            </a:r>
            <a:endParaRPr lang="en-GB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28555-8E76-01F3-03B8-06044765A808}"/>
              </a:ext>
            </a:extLst>
          </p:cNvPr>
          <p:cNvSpPr/>
          <p:nvPr/>
        </p:nvSpPr>
        <p:spPr>
          <a:xfrm>
            <a:off x="1509298" y="1339463"/>
            <a:ext cx="293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Movement of goods within a manufacturing facility is part of production control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5CB7C-7B98-F689-DB06-2D8C29D2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65" y="1489219"/>
            <a:ext cx="7280228" cy="5288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1B6D93-651B-1C94-C7EC-2B84999F3398}"/>
              </a:ext>
            </a:extLst>
          </p:cNvPr>
          <p:cNvSpPr/>
          <p:nvPr/>
        </p:nvSpPr>
        <p:spPr>
          <a:xfrm>
            <a:off x="1522809" y="2783458"/>
            <a:ext cx="479610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models shows the many steps where materials move within a manufacturing facility: </a:t>
            </a:r>
          </a:p>
          <a:p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incoming vehicles to receiving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receiving to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storage to the point of use (e.g., a work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center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one work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center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the next or to temporary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last operation to final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storage to packaging/shipping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shipping to outgoing vehicles </a:t>
            </a:r>
          </a:p>
        </p:txBody>
      </p:sp>
    </p:spTree>
    <p:extLst>
      <p:ext uri="{BB962C8B-B14F-4D97-AF65-F5344CB8AC3E}">
        <p14:creationId xmlns:p14="http://schemas.microsoft.com/office/powerpoint/2010/main" val="89468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26">
            <a:extLst>
              <a:ext uri="{FF2B5EF4-FFF2-40B4-BE49-F238E27FC236}">
                <a16:creationId xmlns:a16="http://schemas.microsoft.com/office/drawing/2014/main" id="{59B2B5E9-E22B-90F4-B3D1-087088745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7406" y="200024"/>
            <a:ext cx="7977188" cy="5619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 Framework for Structuring Drivers</a:t>
            </a:r>
          </a:p>
        </p:txBody>
      </p:sp>
      <p:grpSp>
        <p:nvGrpSpPr>
          <p:cNvPr id="13" name="Group 1099">
            <a:extLst>
              <a:ext uri="{FF2B5EF4-FFF2-40B4-BE49-F238E27FC236}">
                <a16:creationId xmlns:a16="http://schemas.microsoft.com/office/drawing/2014/main" id="{01235ABF-531D-AE1A-1380-46D42B2A8A99}"/>
              </a:ext>
            </a:extLst>
          </p:cNvPr>
          <p:cNvGrpSpPr>
            <a:grpSpLocks/>
          </p:cNvGrpSpPr>
          <p:nvPr/>
        </p:nvGrpSpPr>
        <p:grpSpPr bwMode="auto">
          <a:xfrm>
            <a:off x="1383307" y="769758"/>
            <a:ext cx="9209714" cy="5721089"/>
            <a:chOff x="-4" y="958"/>
            <a:chExt cx="5380" cy="3050"/>
          </a:xfrm>
        </p:grpSpPr>
        <p:sp>
          <p:nvSpPr>
            <p:cNvPr id="19" name="AutoShape 1045">
              <a:extLst>
                <a:ext uri="{FF2B5EF4-FFF2-40B4-BE49-F238E27FC236}">
                  <a16:creationId xmlns:a16="http://schemas.microsoft.com/office/drawing/2014/main" id="{D3DAE192-2848-0405-E213-2549FAA0D7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4656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0" name="Rectangle 1047">
              <a:extLst>
                <a:ext uri="{FF2B5EF4-FFF2-40B4-BE49-F238E27FC236}">
                  <a16:creationId xmlns:a16="http://schemas.microsoft.com/office/drawing/2014/main" id="{2FD91FC1-BA29-B095-D3D0-CE269FAB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" y="958"/>
              <a:ext cx="4660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21" name="Freeform 1048">
              <a:extLst>
                <a:ext uri="{FF2B5EF4-FFF2-40B4-BE49-F238E27FC236}">
                  <a16:creationId xmlns:a16="http://schemas.microsoft.com/office/drawing/2014/main" id="{00F87345-785B-B3D5-2CA5-A8266006B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" y="2310"/>
              <a:ext cx="1168" cy="985"/>
            </a:xfrm>
            <a:custGeom>
              <a:avLst/>
              <a:gdLst>
                <a:gd name="T0" fmla="*/ 1166 w 1168"/>
                <a:gd name="T1" fmla="*/ 5 h 985"/>
                <a:gd name="T2" fmla="*/ 26 w 1168"/>
                <a:gd name="T3" fmla="*/ 968 h 985"/>
                <a:gd name="T4" fmla="*/ 24 w 1168"/>
                <a:gd name="T5" fmla="*/ 968 h 985"/>
                <a:gd name="T6" fmla="*/ 21 w 1168"/>
                <a:gd name="T7" fmla="*/ 968 h 985"/>
                <a:gd name="T8" fmla="*/ 21 w 1168"/>
                <a:gd name="T9" fmla="*/ 966 h 985"/>
                <a:gd name="T10" fmla="*/ 21 w 1168"/>
                <a:gd name="T11" fmla="*/ 966 h 985"/>
                <a:gd name="T12" fmla="*/ 21 w 1168"/>
                <a:gd name="T13" fmla="*/ 965 h 985"/>
                <a:gd name="T14" fmla="*/ 21 w 1168"/>
                <a:gd name="T15" fmla="*/ 963 h 985"/>
                <a:gd name="T16" fmla="*/ 1163 w 1168"/>
                <a:gd name="T17" fmla="*/ 2 h 985"/>
                <a:gd name="T18" fmla="*/ 1163 w 1168"/>
                <a:gd name="T19" fmla="*/ 0 h 985"/>
                <a:gd name="T20" fmla="*/ 1165 w 1168"/>
                <a:gd name="T21" fmla="*/ 0 h 985"/>
                <a:gd name="T22" fmla="*/ 1166 w 1168"/>
                <a:gd name="T23" fmla="*/ 0 h 985"/>
                <a:gd name="T24" fmla="*/ 1166 w 1168"/>
                <a:gd name="T25" fmla="*/ 2 h 985"/>
                <a:gd name="T26" fmla="*/ 1168 w 1168"/>
                <a:gd name="T27" fmla="*/ 3 h 985"/>
                <a:gd name="T28" fmla="*/ 1166 w 1168"/>
                <a:gd name="T29" fmla="*/ 5 h 985"/>
                <a:gd name="T30" fmla="*/ 1166 w 1168"/>
                <a:gd name="T31" fmla="*/ 5 h 985"/>
                <a:gd name="T32" fmla="*/ 42 w 1168"/>
                <a:gd name="T33" fmla="*/ 974 h 985"/>
                <a:gd name="T34" fmla="*/ 0 w 1168"/>
                <a:gd name="T35" fmla="*/ 985 h 985"/>
                <a:gd name="T36" fmla="*/ 15 w 1168"/>
                <a:gd name="T37" fmla="*/ 950 h 985"/>
                <a:gd name="T38" fmla="*/ 42 w 1168"/>
                <a:gd name="T39" fmla="*/ 974 h 9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68"/>
                <a:gd name="T61" fmla="*/ 0 h 985"/>
                <a:gd name="T62" fmla="*/ 1168 w 1168"/>
                <a:gd name="T63" fmla="*/ 985 h 9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68" h="985">
                  <a:moveTo>
                    <a:pt x="1166" y="5"/>
                  </a:moveTo>
                  <a:lnTo>
                    <a:pt x="26" y="968"/>
                  </a:lnTo>
                  <a:lnTo>
                    <a:pt x="24" y="968"/>
                  </a:lnTo>
                  <a:lnTo>
                    <a:pt x="21" y="968"/>
                  </a:lnTo>
                  <a:lnTo>
                    <a:pt x="21" y="966"/>
                  </a:lnTo>
                  <a:lnTo>
                    <a:pt x="21" y="965"/>
                  </a:lnTo>
                  <a:lnTo>
                    <a:pt x="21" y="963"/>
                  </a:lnTo>
                  <a:lnTo>
                    <a:pt x="1163" y="2"/>
                  </a:lnTo>
                  <a:lnTo>
                    <a:pt x="1163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2"/>
                  </a:lnTo>
                  <a:lnTo>
                    <a:pt x="1168" y="3"/>
                  </a:lnTo>
                  <a:lnTo>
                    <a:pt x="1166" y="5"/>
                  </a:lnTo>
                  <a:close/>
                  <a:moveTo>
                    <a:pt x="42" y="974"/>
                  </a:moveTo>
                  <a:lnTo>
                    <a:pt x="0" y="985"/>
                  </a:lnTo>
                  <a:lnTo>
                    <a:pt x="15" y="950"/>
                  </a:lnTo>
                  <a:lnTo>
                    <a:pt x="42" y="97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2" name="Freeform 1049">
              <a:extLst>
                <a:ext uri="{FF2B5EF4-FFF2-40B4-BE49-F238E27FC236}">
                  <a16:creationId xmlns:a16="http://schemas.microsoft.com/office/drawing/2014/main" id="{0B512BFB-EC81-9A87-6AA3-E1B061411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2" y="2310"/>
              <a:ext cx="1285" cy="985"/>
            </a:xfrm>
            <a:custGeom>
              <a:avLst/>
              <a:gdLst>
                <a:gd name="T0" fmla="*/ 6 w 1285"/>
                <a:gd name="T1" fmla="*/ 2 h 985"/>
                <a:gd name="T2" fmla="*/ 1261 w 1285"/>
                <a:gd name="T3" fmla="*/ 965 h 985"/>
                <a:gd name="T4" fmla="*/ 1263 w 1285"/>
                <a:gd name="T5" fmla="*/ 966 h 985"/>
                <a:gd name="T6" fmla="*/ 1263 w 1285"/>
                <a:gd name="T7" fmla="*/ 966 h 985"/>
                <a:gd name="T8" fmla="*/ 1263 w 1285"/>
                <a:gd name="T9" fmla="*/ 968 h 985"/>
                <a:gd name="T10" fmla="*/ 1263 w 1285"/>
                <a:gd name="T11" fmla="*/ 968 h 985"/>
                <a:gd name="T12" fmla="*/ 1261 w 1285"/>
                <a:gd name="T13" fmla="*/ 969 h 985"/>
                <a:gd name="T14" fmla="*/ 1260 w 1285"/>
                <a:gd name="T15" fmla="*/ 969 h 985"/>
                <a:gd name="T16" fmla="*/ 1260 w 1285"/>
                <a:gd name="T17" fmla="*/ 969 h 985"/>
                <a:gd name="T18" fmla="*/ 1258 w 1285"/>
                <a:gd name="T19" fmla="*/ 969 h 985"/>
                <a:gd name="T20" fmla="*/ 0 w 1285"/>
                <a:gd name="T21" fmla="*/ 5 h 985"/>
                <a:gd name="T22" fmla="*/ 0 w 1285"/>
                <a:gd name="T23" fmla="*/ 3 h 985"/>
                <a:gd name="T24" fmla="*/ 0 w 1285"/>
                <a:gd name="T25" fmla="*/ 3 h 985"/>
                <a:gd name="T26" fmla="*/ 0 w 1285"/>
                <a:gd name="T27" fmla="*/ 2 h 985"/>
                <a:gd name="T28" fmla="*/ 2 w 1285"/>
                <a:gd name="T29" fmla="*/ 0 h 985"/>
                <a:gd name="T30" fmla="*/ 4 w 1285"/>
                <a:gd name="T31" fmla="*/ 0 h 985"/>
                <a:gd name="T32" fmla="*/ 6 w 1285"/>
                <a:gd name="T33" fmla="*/ 2 h 985"/>
                <a:gd name="T34" fmla="*/ 6 w 1285"/>
                <a:gd name="T35" fmla="*/ 2 h 985"/>
                <a:gd name="T36" fmla="*/ 1269 w 1285"/>
                <a:gd name="T37" fmla="*/ 950 h 985"/>
                <a:gd name="T38" fmla="*/ 1285 w 1285"/>
                <a:gd name="T39" fmla="*/ 985 h 985"/>
                <a:gd name="T40" fmla="*/ 1243 w 1285"/>
                <a:gd name="T41" fmla="*/ 976 h 985"/>
                <a:gd name="T42" fmla="*/ 1269 w 1285"/>
                <a:gd name="T43" fmla="*/ 950 h 9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5"/>
                <a:gd name="T67" fmla="*/ 0 h 985"/>
                <a:gd name="T68" fmla="*/ 1285 w 1285"/>
                <a:gd name="T69" fmla="*/ 985 h 9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5" h="985">
                  <a:moveTo>
                    <a:pt x="6" y="2"/>
                  </a:moveTo>
                  <a:lnTo>
                    <a:pt x="1261" y="965"/>
                  </a:lnTo>
                  <a:lnTo>
                    <a:pt x="1263" y="966"/>
                  </a:lnTo>
                  <a:lnTo>
                    <a:pt x="1263" y="968"/>
                  </a:lnTo>
                  <a:lnTo>
                    <a:pt x="1261" y="969"/>
                  </a:lnTo>
                  <a:lnTo>
                    <a:pt x="1260" y="969"/>
                  </a:lnTo>
                  <a:lnTo>
                    <a:pt x="1258" y="96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close/>
                  <a:moveTo>
                    <a:pt x="1269" y="950"/>
                  </a:moveTo>
                  <a:lnTo>
                    <a:pt x="1285" y="985"/>
                  </a:lnTo>
                  <a:lnTo>
                    <a:pt x="1243" y="976"/>
                  </a:lnTo>
                  <a:lnTo>
                    <a:pt x="1269" y="9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3" name="Freeform 1050">
              <a:extLst>
                <a:ext uri="{FF2B5EF4-FFF2-40B4-BE49-F238E27FC236}">
                  <a16:creationId xmlns:a16="http://schemas.microsoft.com/office/drawing/2014/main" id="{00E3C00F-4FEE-0EAA-BF51-3FCFC62CC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2310"/>
              <a:ext cx="39" cy="985"/>
            </a:xfrm>
            <a:custGeom>
              <a:avLst/>
              <a:gdLst>
                <a:gd name="T0" fmla="*/ 24 w 39"/>
                <a:gd name="T1" fmla="*/ 3 h 985"/>
                <a:gd name="T2" fmla="*/ 24 w 39"/>
                <a:gd name="T3" fmla="*/ 957 h 985"/>
                <a:gd name="T4" fmla="*/ 22 w 39"/>
                <a:gd name="T5" fmla="*/ 958 h 985"/>
                <a:gd name="T6" fmla="*/ 22 w 39"/>
                <a:gd name="T7" fmla="*/ 960 h 985"/>
                <a:gd name="T8" fmla="*/ 22 w 39"/>
                <a:gd name="T9" fmla="*/ 960 h 985"/>
                <a:gd name="T10" fmla="*/ 20 w 39"/>
                <a:gd name="T11" fmla="*/ 960 h 985"/>
                <a:gd name="T12" fmla="*/ 19 w 39"/>
                <a:gd name="T13" fmla="*/ 960 h 985"/>
                <a:gd name="T14" fmla="*/ 19 w 39"/>
                <a:gd name="T15" fmla="*/ 960 h 985"/>
                <a:gd name="T16" fmla="*/ 17 w 39"/>
                <a:gd name="T17" fmla="*/ 958 h 985"/>
                <a:gd name="T18" fmla="*/ 17 w 39"/>
                <a:gd name="T19" fmla="*/ 957 h 985"/>
                <a:gd name="T20" fmla="*/ 17 w 39"/>
                <a:gd name="T21" fmla="*/ 3 h 985"/>
                <a:gd name="T22" fmla="*/ 17 w 39"/>
                <a:gd name="T23" fmla="*/ 2 h 985"/>
                <a:gd name="T24" fmla="*/ 19 w 39"/>
                <a:gd name="T25" fmla="*/ 2 h 985"/>
                <a:gd name="T26" fmla="*/ 19 w 39"/>
                <a:gd name="T27" fmla="*/ 0 h 985"/>
                <a:gd name="T28" fmla="*/ 20 w 39"/>
                <a:gd name="T29" fmla="*/ 0 h 985"/>
                <a:gd name="T30" fmla="*/ 22 w 39"/>
                <a:gd name="T31" fmla="*/ 0 h 985"/>
                <a:gd name="T32" fmla="*/ 22 w 39"/>
                <a:gd name="T33" fmla="*/ 2 h 985"/>
                <a:gd name="T34" fmla="*/ 22 w 39"/>
                <a:gd name="T35" fmla="*/ 2 h 985"/>
                <a:gd name="T36" fmla="*/ 24 w 39"/>
                <a:gd name="T37" fmla="*/ 3 h 985"/>
                <a:gd name="T38" fmla="*/ 24 w 39"/>
                <a:gd name="T39" fmla="*/ 3 h 985"/>
                <a:gd name="T40" fmla="*/ 39 w 39"/>
                <a:gd name="T41" fmla="*/ 952 h 985"/>
                <a:gd name="T42" fmla="*/ 20 w 39"/>
                <a:gd name="T43" fmla="*/ 985 h 985"/>
                <a:gd name="T44" fmla="*/ 0 w 39"/>
                <a:gd name="T45" fmla="*/ 952 h 985"/>
                <a:gd name="T46" fmla="*/ 39 w 39"/>
                <a:gd name="T47" fmla="*/ 952 h 9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985"/>
                <a:gd name="T74" fmla="*/ 39 w 39"/>
                <a:gd name="T75" fmla="*/ 985 h 9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985">
                  <a:moveTo>
                    <a:pt x="24" y="3"/>
                  </a:moveTo>
                  <a:lnTo>
                    <a:pt x="24" y="957"/>
                  </a:lnTo>
                  <a:lnTo>
                    <a:pt x="22" y="958"/>
                  </a:lnTo>
                  <a:lnTo>
                    <a:pt x="22" y="960"/>
                  </a:lnTo>
                  <a:lnTo>
                    <a:pt x="20" y="960"/>
                  </a:lnTo>
                  <a:lnTo>
                    <a:pt x="19" y="960"/>
                  </a:lnTo>
                  <a:lnTo>
                    <a:pt x="17" y="958"/>
                  </a:lnTo>
                  <a:lnTo>
                    <a:pt x="17" y="957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952"/>
                  </a:moveTo>
                  <a:lnTo>
                    <a:pt x="20" y="985"/>
                  </a:lnTo>
                  <a:lnTo>
                    <a:pt x="0" y="952"/>
                  </a:lnTo>
                  <a:lnTo>
                    <a:pt x="39" y="9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" name="Rectangle 1051">
              <a:extLst>
                <a:ext uri="{FF2B5EF4-FFF2-40B4-BE49-F238E27FC236}">
                  <a16:creationId xmlns:a16="http://schemas.microsoft.com/office/drawing/2014/main" id="{6D84BF28-356F-9C2A-FE51-53D0E6BC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129"/>
              <a:ext cx="1407" cy="271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1052">
              <a:extLst>
                <a:ext uri="{FF2B5EF4-FFF2-40B4-BE49-F238E27FC236}">
                  <a16:creationId xmlns:a16="http://schemas.microsoft.com/office/drawing/2014/main" id="{71F70120-C568-2F30-DAD5-55FB24E8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91"/>
              <a:ext cx="110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i="1" dirty="0">
                  <a:solidFill>
                    <a:srgbClr val="000000"/>
                  </a:solidFill>
                </a:rPr>
                <a:t>Competitive Strategy</a:t>
              </a:r>
              <a:endParaRPr lang="en-US" altLang="en-US" dirty="0"/>
            </a:p>
          </p:txBody>
        </p:sp>
        <p:sp>
          <p:nvSpPr>
            <p:cNvPr id="26" name="Rectangle 1053">
              <a:extLst>
                <a:ext uri="{FF2B5EF4-FFF2-40B4-BE49-F238E27FC236}">
                  <a16:creationId xmlns:a16="http://schemas.microsoft.com/office/drawing/2014/main" id="{08C88F21-CEEC-0D7D-830F-89F2D782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35"/>
              <a:ext cx="1407" cy="4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1054">
              <a:extLst>
                <a:ext uri="{FF2B5EF4-FFF2-40B4-BE49-F238E27FC236}">
                  <a16:creationId xmlns:a16="http://schemas.microsoft.com/office/drawing/2014/main" id="{F0E50C5D-476F-0536-3BEB-61363176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693"/>
              <a:ext cx="1070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i="1" dirty="0">
                  <a:solidFill>
                    <a:srgbClr val="000000"/>
                  </a:solidFill>
                </a:rPr>
                <a:t>Supply Chain Strategy </a:t>
              </a:r>
              <a:endParaRPr lang="en-US" altLang="en-US" dirty="0"/>
            </a:p>
          </p:txBody>
        </p:sp>
        <p:sp>
          <p:nvSpPr>
            <p:cNvPr id="29" name="Freeform 1056">
              <a:extLst>
                <a:ext uri="{FF2B5EF4-FFF2-40B4-BE49-F238E27FC236}">
                  <a16:creationId xmlns:a16="http://schemas.microsoft.com/office/drawing/2014/main" id="{C7AF0741-D48B-7592-8A8A-3257ED136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6" y="2262"/>
              <a:ext cx="1979" cy="102"/>
            </a:xfrm>
            <a:custGeom>
              <a:avLst/>
              <a:gdLst>
                <a:gd name="T0" fmla="*/ 97 w 1979"/>
                <a:gd name="T1" fmla="*/ 34 h 102"/>
                <a:gd name="T2" fmla="*/ 1882 w 1979"/>
                <a:gd name="T3" fmla="*/ 34 h 102"/>
                <a:gd name="T4" fmla="*/ 1882 w 1979"/>
                <a:gd name="T5" fmla="*/ 69 h 102"/>
                <a:gd name="T6" fmla="*/ 97 w 1979"/>
                <a:gd name="T7" fmla="*/ 69 h 102"/>
                <a:gd name="T8" fmla="*/ 97 w 1979"/>
                <a:gd name="T9" fmla="*/ 34 h 102"/>
                <a:gd name="T10" fmla="*/ 115 w 1979"/>
                <a:gd name="T11" fmla="*/ 102 h 102"/>
                <a:gd name="T12" fmla="*/ 0 w 1979"/>
                <a:gd name="T13" fmla="*/ 51 h 102"/>
                <a:gd name="T14" fmla="*/ 115 w 1979"/>
                <a:gd name="T15" fmla="*/ 0 h 102"/>
                <a:gd name="T16" fmla="*/ 115 w 1979"/>
                <a:gd name="T17" fmla="*/ 102 h 102"/>
                <a:gd name="T18" fmla="*/ 1862 w 1979"/>
                <a:gd name="T19" fmla="*/ 0 h 102"/>
                <a:gd name="T20" fmla="*/ 1979 w 1979"/>
                <a:gd name="T21" fmla="*/ 51 h 102"/>
                <a:gd name="T22" fmla="*/ 1862 w 1979"/>
                <a:gd name="T23" fmla="*/ 102 h 102"/>
                <a:gd name="T24" fmla="*/ 1862 w 1979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79"/>
                <a:gd name="T40" fmla="*/ 0 h 102"/>
                <a:gd name="T41" fmla="*/ 1979 w 1979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79" h="102">
                  <a:moveTo>
                    <a:pt x="97" y="34"/>
                  </a:moveTo>
                  <a:lnTo>
                    <a:pt x="1882" y="34"/>
                  </a:lnTo>
                  <a:lnTo>
                    <a:pt x="1882" y="69"/>
                  </a:lnTo>
                  <a:lnTo>
                    <a:pt x="97" y="69"/>
                  </a:lnTo>
                  <a:lnTo>
                    <a:pt x="97" y="34"/>
                  </a:lnTo>
                  <a:close/>
                  <a:moveTo>
                    <a:pt x="115" y="102"/>
                  </a:moveTo>
                  <a:lnTo>
                    <a:pt x="0" y="51"/>
                  </a:lnTo>
                  <a:lnTo>
                    <a:pt x="115" y="0"/>
                  </a:lnTo>
                  <a:lnTo>
                    <a:pt x="115" y="102"/>
                  </a:lnTo>
                  <a:close/>
                  <a:moveTo>
                    <a:pt x="1862" y="0"/>
                  </a:moveTo>
                  <a:lnTo>
                    <a:pt x="1979" y="51"/>
                  </a:lnTo>
                  <a:lnTo>
                    <a:pt x="1862" y="102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0" name="Rectangle 1057">
              <a:extLst>
                <a:ext uri="{FF2B5EF4-FFF2-40B4-BE49-F238E27FC236}">
                  <a16:creationId xmlns:a16="http://schemas.microsoft.com/office/drawing/2014/main" id="{6286FC07-ABCC-AC65-85FE-4E941369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018"/>
              <a:ext cx="5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Efficiency</a:t>
              </a:r>
              <a:endParaRPr lang="en-US" altLang="en-US"/>
            </a:p>
          </p:txBody>
        </p:sp>
        <p:sp>
          <p:nvSpPr>
            <p:cNvPr id="31" name="Rectangle 1058">
              <a:extLst>
                <a:ext uri="{FF2B5EF4-FFF2-40B4-BE49-F238E27FC236}">
                  <a16:creationId xmlns:a16="http://schemas.microsoft.com/office/drawing/2014/main" id="{FB8DEB5E-B7EE-66F8-B6BE-CED292DC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53"/>
              <a:ext cx="86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Responsiveness</a:t>
              </a:r>
              <a:endParaRPr lang="en-US" altLang="en-US"/>
            </a:p>
          </p:txBody>
        </p:sp>
        <p:sp>
          <p:nvSpPr>
            <p:cNvPr id="32" name="Rectangle 1059">
              <a:extLst>
                <a:ext uri="{FF2B5EF4-FFF2-40B4-BE49-F238E27FC236}">
                  <a16:creationId xmlns:a16="http://schemas.microsoft.com/office/drawing/2014/main" id="{03D12BE4-FD19-EEB6-F111-E716CD12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800"/>
            </a:p>
            <a:p>
              <a:pPr algn="ctr"/>
              <a:endParaRPr lang="en-US" altLang="en-US" b="1"/>
            </a:p>
          </p:txBody>
        </p:sp>
        <p:sp>
          <p:nvSpPr>
            <p:cNvPr id="33" name="Rectangle 1060">
              <a:extLst>
                <a:ext uri="{FF2B5EF4-FFF2-40B4-BE49-F238E27FC236}">
                  <a16:creationId xmlns:a16="http://schemas.microsoft.com/office/drawing/2014/main" id="{CB978943-F81C-CF61-7E17-44A1B546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Rectangle 1061">
              <a:extLst>
                <a:ext uri="{FF2B5EF4-FFF2-40B4-BE49-F238E27FC236}">
                  <a16:creationId xmlns:a16="http://schemas.microsoft.com/office/drawing/2014/main" id="{5C706B6A-0A7E-9172-5B3B-C13EE373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850"/>
              <a:ext cx="57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Facilities</a:t>
              </a:r>
            </a:p>
          </p:txBody>
        </p:sp>
        <p:sp>
          <p:nvSpPr>
            <p:cNvPr id="35" name="Rectangle 1062">
              <a:extLst>
                <a:ext uri="{FF2B5EF4-FFF2-40B4-BE49-F238E27FC236}">
                  <a16:creationId xmlns:a16="http://schemas.microsoft.com/office/drawing/2014/main" id="{F1F3D4BD-58A9-44F6-09AD-BF94021C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36" name="Rectangle 1063">
              <a:extLst>
                <a:ext uri="{FF2B5EF4-FFF2-40B4-BE49-F238E27FC236}">
                  <a16:creationId xmlns:a16="http://schemas.microsoft.com/office/drawing/2014/main" id="{0204E362-D60A-728F-DD2A-E2D3848D2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1064">
              <a:extLst>
                <a:ext uri="{FF2B5EF4-FFF2-40B4-BE49-F238E27FC236}">
                  <a16:creationId xmlns:a16="http://schemas.microsoft.com/office/drawing/2014/main" id="{915D1BC8-4EA4-FF1A-B583-AA1A156D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41"/>
              <a:ext cx="63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Inventory</a:t>
              </a:r>
            </a:p>
          </p:txBody>
        </p:sp>
        <p:sp>
          <p:nvSpPr>
            <p:cNvPr id="38" name="Rectangle 1065">
              <a:extLst>
                <a:ext uri="{FF2B5EF4-FFF2-40B4-BE49-F238E27FC236}">
                  <a16:creationId xmlns:a16="http://schemas.microsoft.com/office/drawing/2014/main" id="{06E7BFBC-0B2F-4947-0B8E-6A5DB0D1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 dirty="0"/>
            </a:p>
          </p:txBody>
        </p:sp>
        <p:sp>
          <p:nvSpPr>
            <p:cNvPr id="39" name="Rectangle 1066">
              <a:extLst>
                <a:ext uri="{FF2B5EF4-FFF2-40B4-BE49-F238E27FC236}">
                  <a16:creationId xmlns:a16="http://schemas.microsoft.com/office/drawing/2014/main" id="{ED24A196-74CE-60A4-9E78-5B69CAF30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Rectangle 1067">
              <a:extLst>
                <a:ext uri="{FF2B5EF4-FFF2-40B4-BE49-F238E27FC236}">
                  <a16:creationId xmlns:a16="http://schemas.microsoft.com/office/drawing/2014/main" id="{5AAEB205-DC11-055B-6A7E-CC77F3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872"/>
              <a:ext cx="82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700" b="1" dirty="0"/>
                <a:t>Transportation</a:t>
              </a:r>
            </a:p>
          </p:txBody>
        </p:sp>
        <p:sp>
          <p:nvSpPr>
            <p:cNvPr id="41" name="Rectangle 1068">
              <a:extLst>
                <a:ext uri="{FF2B5EF4-FFF2-40B4-BE49-F238E27FC236}">
                  <a16:creationId xmlns:a16="http://schemas.microsoft.com/office/drawing/2014/main" id="{B3DD8D7D-9718-E036-2479-4CE1CD19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1069">
              <a:extLst>
                <a:ext uri="{FF2B5EF4-FFF2-40B4-BE49-F238E27FC236}">
                  <a16:creationId xmlns:a16="http://schemas.microsoft.com/office/drawing/2014/main" id="{DB7C3E3F-DF14-1214-43C3-CA3B08A9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383"/>
              <a:ext cx="78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Information</a:t>
              </a:r>
            </a:p>
          </p:txBody>
        </p:sp>
        <p:sp>
          <p:nvSpPr>
            <p:cNvPr id="43" name="Freeform 1070">
              <a:extLst>
                <a:ext uri="{FF2B5EF4-FFF2-40B4-BE49-F238E27FC236}">
                  <a16:creationId xmlns:a16="http://schemas.microsoft.com/office/drawing/2014/main" id="{EE0BF67B-DE43-FFAC-C583-783E3D5E8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0" y="2310"/>
              <a:ext cx="1130" cy="413"/>
            </a:xfrm>
            <a:custGeom>
              <a:avLst/>
              <a:gdLst>
                <a:gd name="T0" fmla="*/ 1128 w 1130"/>
                <a:gd name="T1" fmla="*/ 7 h 413"/>
                <a:gd name="T2" fmla="*/ 31 w 1130"/>
                <a:gd name="T3" fmla="*/ 402 h 413"/>
                <a:gd name="T4" fmla="*/ 31 w 1130"/>
                <a:gd name="T5" fmla="*/ 402 h 413"/>
                <a:gd name="T6" fmla="*/ 29 w 1130"/>
                <a:gd name="T7" fmla="*/ 402 h 413"/>
                <a:gd name="T8" fmla="*/ 28 w 1130"/>
                <a:gd name="T9" fmla="*/ 400 h 413"/>
                <a:gd name="T10" fmla="*/ 28 w 1130"/>
                <a:gd name="T11" fmla="*/ 399 h 413"/>
                <a:gd name="T12" fmla="*/ 28 w 1130"/>
                <a:gd name="T13" fmla="*/ 399 h 413"/>
                <a:gd name="T14" fmla="*/ 28 w 1130"/>
                <a:gd name="T15" fmla="*/ 397 h 413"/>
                <a:gd name="T16" fmla="*/ 29 w 1130"/>
                <a:gd name="T17" fmla="*/ 397 h 413"/>
                <a:gd name="T18" fmla="*/ 1126 w 1130"/>
                <a:gd name="T19" fmla="*/ 0 h 413"/>
                <a:gd name="T20" fmla="*/ 1126 w 1130"/>
                <a:gd name="T21" fmla="*/ 0 h 413"/>
                <a:gd name="T22" fmla="*/ 1128 w 1130"/>
                <a:gd name="T23" fmla="*/ 0 h 413"/>
                <a:gd name="T24" fmla="*/ 1130 w 1130"/>
                <a:gd name="T25" fmla="*/ 2 h 413"/>
                <a:gd name="T26" fmla="*/ 1130 w 1130"/>
                <a:gd name="T27" fmla="*/ 3 h 413"/>
                <a:gd name="T28" fmla="*/ 1130 w 1130"/>
                <a:gd name="T29" fmla="*/ 5 h 413"/>
                <a:gd name="T30" fmla="*/ 1128 w 1130"/>
                <a:gd name="T31" fmla="*/ 7 h 413"/>
                <a:gd name="T32" fmla="*/ 1128 w 1130"/>
                <a:gd name="T33" fmla="*/ 7 h 413"/>
                <a:gd name="T34" fmla="*/ 44 w 1130"/>
                <a:gd name="T35" fmla="*/ 413 h 413"/>
                <a:gd name="T36" fmla="*/ 0 w 1130"/>
                <a:gd name="T37" fmla="*/ 410 h 413"/>
                <a:gd name="T38" fmla="*/ 29 w 1130"/>
                <a:gd name="T39" fmla="*/ 381 h 413"/>
                <a:gd name="T40" fmla="*/ 44 w 1130"/>
                <a:gd name="T41" fmla="*/ 413 h 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30"/>
                <a:gd name="T64" fmla="*/ 0 h 413"/>
                <a:gd name="T65" fmla="*/ 1130 w 1130"/>
                <a:gd name="T66" fmla="*/ 413 h 4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30" h="413">
                  <a:moveTo>
                    <a:pt x="1128" y="7"/>
                  </a:moveTo>
                  <a:lnTo>
                    <a:pt x="31" y="402"/>
                  </a:lnTo>
                  <a:lnTo>
                    <a:pt x="29" y="402"/>
                  </a:lnTo>
                  <a:lnTo>
                    <a:pt x="28" y="400"/>
                  </a:lnTo>
                  <a:lnTo>
                    <a:pt x="28" y="399"/>
                  </a:lnTo>
                  <a:lnTo>
                    <a:pt x="28" y="397"/>
                  </a:lnTo>
                  <a:lnTo>
                    <a:pt x="29" y="397"/>
                  </a:lnTo>
                  <a:lnTo>
                    <a:pt x="1126" y="0"/>
                  </a:lnTo>
                  <a:lnTo>
                    <a:pt x="1128" y="0"/>
                  </a:lnTo>
                  <a:lnTo>
                    <a:pt x="1130" y="2"/>
                  </a:lnTo>
                  <a:lnTo>
                    <a:pt x="1130" y="3"/>
                  </a:lnTo>
                  <a:lnTo>
                    <a:pt x="1130" y="5"/>
                  </a:lnTo>
                  <a:lnTo>
                    <a:pt x="1128" y="7"/>
                  </a:lnTo>
                  <a:close/>
                  <a:moveTo>
                    <a:pt x="44" y="413"/>
                  </a:moveTo>
                  <a:lnTo>
                    <a:pt x="0" y="410"/>
                  </a:lnTo>
                  <a:lnTo>
                    <a:pt x="29" y="381"/>
                  </a:lnTo>
                  <a:lnTo>
                    <a:pt x="44" y="41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4" name="Freeform 1071">
              <a:extLst>
                <a:ext uri="{FF2B5EF4-FFF2-40B4-BE49-F238E27FC236}">
                  <a16:creationId xmlns:a16="http://schemas.microsoft.com/office/drawing/2014/main" id="{76FD1B19-4945-C5EA-6E19-DFF10D58B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2310"/>
              <a:ext cx="38" cy="443"/>
            </a:xfrm>
            <a:custGeom>
              <a:avLst/>
              <a:gdLst>
                <a:gd name="T0" fmla="*/ 22 w 38"/>
                <a:gd name="T1" fmla="*/ 3 h 443"/>
                <a:gd name="T2" fmla="*/ 22 w 38"/>
                <a:gd name="T3" fmla="*/ 415 h 443"/>
                <a:gd name="T4" fmla="*/ 22 w 38"/>
                <a:gd name="T5" fmla="*/ 416 h 443"/>
                <a:gd name="T6" fmla="*/ 22 w 38"/>
                <a:gd name="T7" fmla="*/ 418 h 443"/>
                <a:gd name="T8" fmla="*/ 20 w 38"/>
                <a:gd name="T9" fmla="*/ 418 h 443"/>
                <a:gd name="T10" fmla="*/ 18 w 38"/>
                <a:gd name="T11" fmla="*/ 418 h 443"/>
                <a:gd name="T12" fmla="*/ 18 w 38"/>
                <a:gd name="T13" fmla="*/ 418 h 443"/>
                <a:gd name="T14" fmla="*/ 16 w 38"/>
                <a:gd name="T15" fmla="*/ 418 h 443"/>
                <a:gd name="T16" fmla="*/ 16 w 38"/>
                <a:gd name="T17" fmla="*/ 416 h 443"/>
                <a:gd name="T18" fmla="*/ 16 w 38"/>
                <a:gd name="T19" fmla="*/ 415 h 443"/>
                <a:gd name="T20" fmla="*/ 16 w 38"/>
                <a:gd name="T21" fmla="*/ 3 h 443"/>
                <a:gd name="T22" fmla="*/ 16 w 38"/>
                <a:gd name="T23" fmla="*/ 2 h 443"/>
                <a:gd name="T24" fmla="*/ 16 w 38"/>
                <a:gd name="T25" fmla="*/ 2 h 443"/>
                <a:gd name="T26" fmla="*/ 18 w 38"/>
                <a:gd name="T27" fmla="*/ 0 h 443"/>
                <a:gd name="T28" fmla="*/ 18 w 38"/>
                <a:gd name="T29" fmla="*/ 0 h 443"/>
                <a:gd name="T30" fmla="*/ 20 w 38"/>
                <a:gd name="T31" fmla="*/ 0 h 443"/>
                <a:gd name="T32" fmla="*/ 22 w 38"/>
                <a:gd name="T33" fmla="*/ 2 h 443"/>
                <a:gd name="T34" fmla="*/ 22 w 38"/>
                <a:gd name="T35" fmla="*/ 2 h 443"/>
                <a:gd name="T36" fmla="*/ 22 w 38"/>
                <a:gd name="T37" fmla="*/ 3 h 443"/>
                <a:gd name="T38" fmla="*/ 22 w 38"/>
                <a:gd name="T39" fmla="*/ 3 h 443"/>
                <a:gd name="T40" fmla="*/ 38 w 38"/>
                <a:gd name="T41" fmla="*/ 410 h 443"/>
                <a:gd name="T42" fmla="*/ 18 w 38"/>
                <a:gd name="T43" fmla="*/ 443 h 443"/>
                <a:gd name="T44" fmla="*/ 0 w 38"/>
                <a:gd name="T45" fmla="*/ 410 h 443"/>
                <a:gd name="T46" fmla="*/ 38 w 38"/>
                <a:gd name="T47" fmla="*/ 410 h 4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"/>
                <a:gd name="T73" fmla="*/ 0 h 443"/>
                <a:gd name="T74" fmla="*/ 38 w 38"/>
                <a:gd name="T75" fmla="*/ 443 h 4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" h="443">
                  <a:moveTo>
                    <a:pt x="22" y="3"/>
                  </a:moveTo>
                  <a:lnTo>
                    <a:pt x="22" y="415"/>
                  </a:lnTo>
                  <a:lnTo>
                    <a:pt x="22" y="416"/>
                  </a:lnTo>
                  <a:lnTo>
                    <a:pt x="22" y="418"/>
                  </a:lnTo>
                  <a:lnTo>
                    <a:pt x="20" y="418"/>
                  </a:lnTo>
                  <a:lnTo>
                    <a:pt x="18" y="418"/>
                  </a:lnTo>
                  <a:lnTo>
                    <a:pt x="16" y="418"/>
                  </a:lnTo>
                  <a:lnTo>
                    <a:pt x="16" y="416"/>
                  </a:lnTo>
                  <a:lnTo>
                    <a:pt x="16" y="415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3"/>
                  </a:lnTo>
                  <a:close/>
                  <a:moveTo>
                    <a:pt x="38" y="410"/>
                  </a:moveTo>
                  <a:lnTo>
                    <a:pt x="18" y="443"/>
                  </a:lnTo>
                  <a:lnTo>
                    <a:pt x="0" y="410"/>
                  </a:lnTo>
                  <a:lnTo>
                    <a:pt x="38" y="41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5" name="Freeform 1072">
              <a:extLst>
                <a:ext uri="{FF2B5EF4-FFF2-40B4-BE49-F238E27FC236}">
                  <a16:creationId xmlns:a16="http://schemas.microsoft.com/office/drawing/2014/main" id="{E345221F-C1AA-FC91-541E-9F5192E9C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" y="2310"/>
              <a:ext cx="1283" cy="415"/>
            </a:xfrm>
            <a:custGeom>
              <a:avLst/>
              <a:gdLst>
                <a:gd name="T0" fmla="*/ 4 w 1283"/>
                <a:gd name="T1" fmla="*/ 0 h 415"/>
                <a:gd name="T2" fmla="*/ 1254 w 1283"/>
                <a:gd name="T3" fmla="*/ 397 h 415"/>
                <a:gd name="T4" fmla="*/ 1256 w 1283"/>
                <a:gd name="T5" fmla="*/ 399 h 415"/>
                <a:gd name="T6" fmla="*/ 1256 w 1283"/>
                <a:gd name="T7" fmla="*/ 400 h 415"/>
                <a:gd name="T8" fmla="*/ 1256 w 1283"/>
                <a:gd name="T9" fmla="*/ 402 h 415"/>
                <a:gd name="T10" fmla="*/ 1256 w 1283"/>
                <a:gd name="T11" fmla="*/ 402 h 415"/>
                <a:gd name="T12" fmla="*/ 1254 w 1283"/>
                <a:gd name="T13" fmla="*/ 404 h 415"/>
                <a:gd name="T14" fmla="*/ 1254 w 1283"/>
                <a:gd name="T15" fmla="*/ 404 h 415"/>
                <a:gd name="T16" fmla="*/ 1252 w 1283"/>
                <a:gd name="T17" fmla="*/ 404 h 415"/>
                <a:gd name="T18" fmla="*/ 2 w 1283"/>
                <a:gd name="T19" fmla="*/ 7 h 415"/>
                <a:gd name="T20" fmla="*/ 0 w 1283"/>
                <a:gd name="T21" fmla="*/ 5 h 415"/>
                <a:gd name="T22" fmla="*/ 0 w 1283"/>
                <a:gd name="T23" fmla="*/ 3 h 415"/>
                <a:gd name="T24" fmla="*/ 0 w 1283"/>
                <a:gd name="T25" fmla="*/ 2 h 415"/>
                <a:gd name="T26" fmla="*/ 2 w 1283"/>
                <a:gd name="T27" fmla="*/ 2 h 415"/>
                <a:gd name="T28" fmla="*/ 2 w 1283"/>
                <a:gd name="T29" fmla="*/ 0 h 415"/>
                <a:gd name="T30" fmla="*/ 4 w 1283"/>
                <a:gd name="T31" fmla="*/ 0 h 415"/>
                <a:gd name="T32" fmla="*/ 4 w 1283"/>
                <a:gd name="T33" fmla="*/ 0 h 415"/>
                <a:gd name="T34" fmla="*/ 1254 w 1283"/>
                <a:gd name="T35" fmla="*/ 383 h 415"/>
                <a:gd name="T36" fmla="*/ 1283 w 1283"/>
                <a:gd name="T37" fmla="*/ 410 h 415"/>
                <a:gd name="T38" fmla="*/ 1241 w 1283"/>
                <a:gd name="T39" fmla="*/ 415 h 415"/>
                <a:gd name="T40" fmla="*/ 1254 w 1283"/>
                <a:gd name="T41" fmla="*/ 383 h 4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3"/>
                <a:gd name="T64" fmla="*/ 0 h 415"/>
                <a:gd name="T65" fmla="*/ 1283 w 1283"/>
                <a:gd name="T66" fmla="*/ 415 h 4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3" h="415">
                  <a:moveTo>
                    <a:pt x="4" y="0"/>
                  </a:moveTo>
                  <a:lnTo>
                    <a:pt x="1254" y="397"/>
                  </a:lnTo>
                  <a:lnTo>
                    <a:pt x="1256" y="399"/>
                  </a:lnTo>
                  <a:lnTo>
                    <a:pt x="1256" y="400"/>
                  </a:lnTo>
                  <a:lnTo>
                    <a:pt x="1256" y="402"/>
                  </a:lnTo>
                  <a:lnTo>
                    <a:pt x="1254" y="404"/>
                  </a:lnTo>
                  <a:lnTo>
                    <a:pt x="1252" y="404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close/>
                  <a:moveTo>
                    <a:pt x="1254" y="383"/>
                  </a:moveTo>
                  <a:lnTo>
                    <a:pt x="1283" y="410"/>
                  </a:lnTo>
                  <a:lnTo>
                    <a:pt x="1241" y="415"/>
                  </a:lnTo>
                  <a:lnTo>
                    <a:pt x="1254" y="3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6" name="Freeform 1073">
              <a:extLst>
                <a:ext uri="{FF2B5EF4-FFF2-40B4-BE49-F238E27FC236}">
                  <a16:creationId xmlns:a16="http://schemas.microsoft.com/office/drawing/2014/main" id="{C983CD83-57E1-423A-6992-F12BA205A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1972"/>
              <a:ext cx="39" cy="139"/>
            </a:xfrm>
            <a:custGeom>
              <a:avLst/>
              <a:gdLst>
                <a:gd name="T0" fmla="*/ 24 w 39"/>
                <a:gd name="T1" fmla="*/ 3 h 139"/>
                <a:gd name="T2" fmla="*/ 24 w 39"/>
                <a:gd name="T3" fmla="*/ 110 h 139"/>
                <a:gd name="T4" fmla="*/ 22 w 39"/>
                <a:gd name="T5" fmla="*/ 112 h 139"/>
                <a:gd name="T6" fmla="*/ 22 w 39"/>
                <a:gd name="T7" fmla="*/ 112 h 139"/>
                <a:gd name="T8" fmla="*/ 22 w 39"/>
                <a:gd name="T9" fmla="*/ 113 h 139"/>
                <a:gd name="T10" fmla="*/ 20 w 39"/>
                <a:gd name="T11" fmla="*/ 113 h 139"/>
                <a:gd name="T12" fmla="*/ 19 w 39"/>
                <a:gd name="T13" fmla="*/ 113 h 139"/>
                <a:gd name="T14" fmla="*/ 19 w 39"/>
                <a:gd name="T15" fmla="*/ 112 h 139"/>
                <a:gd name="T16" fmla="*/ 17 w 39"/>
                <a:gd name="T17" fmla="*/ 112 h 139"/>
                <a:gd name="T18" fmla="*/ 17 w 39"/>
                <a:gd name="T19" fmla="*/ 110 h 139"/>
                <a:gd name="T20" fmla="*/ 17 w 39"/>
                <a:gd name="T21" fmla="*/ 3 h 139"/>
                <a:gd name="T22" fmla="*/ 17 w 39"/>
                <a:gd name="T23" fmla="*/ 2 h 139"/>
                <a:gd name="T24" fmla="*/ 19 w 39"/>
                <a:gd name="T25" fmla="*/ 0 h 139"/>
                <a:gd name="T26" fmla="*/ 19 w 39"/>
                <a:gd name="T27" fmla="*/ 0 h 139"/>
                <a:gd name="T28" fmla="*/ 20 w 39"/>
                <a:gd name="T29" fmla="*/ 0 h 139"/>
                <a:gd name="T30" fmla="*/ 22 w 39"/>
                <a:gd name="T31" fmla="*/ 0 h 139"/>
                <a:gd name="T32" fmla="*/ 22 w 39"/>
                <a:gd name="T33" fmla="*/ 0 h 139"/>
                <a:gd name="T34" fmla="*/ 22 w 39"/>
                <a:gd name="T35" fmla="*/ 2 h 139"/>
                <a:gd name="T36" fmla="*/ 24 w 39"/>
                <a:gd name="T37" fmla="*/ 3 h 139"/>
                <a:gd name="T38" fmla="*/ 24 w 39"/>
                <a:gd name="T39" fmla="*/ 3 h 139"/>
                <a:gd name="T40" fmla="*/ 39 w 39"/>
                <a:gd name="T41" fmla="*/ 104 h 139"/>
                <a:gd name="T42" fmla="*/ 20 w 39"/>
                <a:gd name="T43" fmla="*/ 139 h 139"/>
                <a:gd name="T44" fmla="*/ 0 w 39"/>
                <a:gd name="T45" fmla="*/ 104 h 139"/>
                <a:gd name="T46" fmla="*/ 39 w 39"/>
                <a:gd name="T47" fmla="*/ 104 h 1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9"/>
                <a:gd name="T74" fmla="*/ 39 w 39"/>
                <a:gd name="T75" fmla="*/ 139 h 1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9">
                  <a:moveTo>
                    <a:pt x="24" y="3"/>
                  </a:moveTo>
                  <a:lnTo>
                    <a:pt x="24" y="110"/>
                  </a:lnTo>
                  <a:lnTo>
                    <a:pt x="22" y="112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2"/>
                  </a:lnTo>
                  <a:lnTo>
                    <a:pt x="17" y="112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104"/>
                  </a:moveTo>
                  <a:lnTo>
                    <a:pt x="20" y="139"/>
                  </a:lnTo>
                  <a:lnTo>
                    <a:pt x="0" y="104"/>
                  </a:lnTo>
                  <a:lnTo>
                    <a:pt x="39" y="10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7" name="Freeform 1074">
              <a:extLst>
                <a:ext uri="{FF2B5EF4-FFF2-40B4-BE49-F238E27FC236}">
                  <a16:creationId xmlns:a16="http://schemas.microsoft.com/office/drawing/2014/main" id="{793682DB-479C-59D3-2216-F74D8C018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1397"/>
              <a:ext cx="39" cy="138"/>
            </a:xfrm>
            <a:custGeom>
              <a:avLst/>
              <a:gdLst>
                <a:gd name="T0" fmla="*/ 24 w 39"/>
                <a:gd name="T1" fmla="*/ 3 h 138"/>
                <a:gd name="T2" fmla="*/ 24 w 39"/>
                <a:gd name="T3" fmla="*/ 110 h 138"/>
                <a:gd name="T4" fmla="*/ 22 w 39"/>
                <a:gd name="T5" fmla="*/ 111 h 138"/>
                <a:gd name="T6" fmla="*/ 22 w 39"/>
                <a:gd name="T7" fmla="*/ 111 h 138"/>
                <a:gd name="T8" fmla="*/ 22 w 39"/>
                <a:gd name="T9" fmla="*/ 113 h 138"/>
                <a:gd name="T10" fmla="*/ 20 w 39"/>
                <a:gd name="T11" fmla="*/ 113 h 138"/>
                <a:gd name="T12" fmla="*/ 19 w 39"/>
                <a:gd name="T13" fmla="*/ 113 h 138"/>
                <a:gd name="T14" fmla="*/ 19 w 39"/>
                <a:gd name="T15" fmla="*/ 111 h 138"/>
                <a:gd name="T16" fmla="*/ 17 w 39"/>
                <a:gd name="T17" fmla="*/ 111 h 138"/>
                <a:gd name="T18" fmla="*/ 17 w 39"/>
                <a:gd name="T19" fmla="*/ 110 h 138"/>
                <a:gd name="T20" fmla="*/ 17 w 39"/>
                <a:gd name="T21" fmla="*/ 3 h 138"/>
                <a:gd name="T22" fmla="*/ 17 w 39"/>
                <a:gd name="T23" fmla="*/ 1 h 138"/>
                <a:gd name="T24" fmla="*/ 19 w 39"/>
                <a:gd name="T25" fmla="*/ 0 h 138"/>
                <a:gd name="T26" fmla="*/ 19 w 39"/>
                <a:gd name="T27" fmla="*/ 0 h 138"/>
                <a:gd name="T28" fmla="*/ 20 w 39"/>
                <a:gd name="T29" fmla="*/ 0 h 138"/>
                <a:gd name="T30" fmla="*/ 22 w 39"/>
                <a:gd name="T31" fmla="*/ 0 h 138"/>
                <a:gd name="T32" fmla="*/ 22 w 39"/>
                <a:gd name="T33" fmla="*/ 0 h 138"/>
                <a:gd name="T34" fmla="*/ 22 w 39"/>
                <a:gd name="T35" fmla="*/ 1 h 138"/>
                <a:gd name="T36" fmla="*/ 24 w 39"/>
                <a:gd name="T37" fmla="*/ 3 h 138"/>
                <a:gd name="T38" fmla="*/ 24 w 39"/>
                <a:gd name="T39" fmla="*/ 3 h 138"/>
                <a:gd name="T40" fmla="*/ 39 w 39"/>
                <a:gd name="T41" fmla="*/ 103 h 138"/>
                <a:gd name="T42" fmla="*/ 20 w 39"/>
                <a:gd name="T43" fmla="*/ 138 h 138"/>
                <a:gd name="T44" fmla="*/ 0 w 39"/>
                <a:gd name="T45" fmla="*/ 103 h 138"/>
                <a:gd name="T46" fmla="*/ 39 w 39"/>
                <a:gd name="T47" fmla="*/ 103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8"/>
                <a:gd name="T74" fmla="*/ 39 w 39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8">
                  <a:moveTo>
                    <a:pt x="24" y="3"/>
                  </a:moveTo>
                  <a:lnTo>
                    <a:pt x="24" y="110"/>
                  </a:lnTo>
                  <a:lnTo>
                    <a:pt x="22" y="111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4" y="3"/>
                  </a:lnTo>
                  <a:close/>
                  <a:moveTo>
                    <a:pt x="39" y="103"/>
                  </a:moveTo>
                  <a:lnTo>
                    <a:pt x="20" y="138"/>
                  </a:lnTo>
                  <a:lnTo>
                    <a:pt x="0" y="103"/>
                  </a:lnTo>
                  <a:lnTo>
                    <a:pt x="39" y="10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8" name="Rectangle 1075">
              <a:extLst>
                <a:ext uri="{FF2B5EF4-FFF2-40B4-BE49-F238E27FC236}">
                  <a16:creationId xmlns:a16="http://schemas.microsoft.com/office/drawing/2014/main" id="{C7337454-2DB8-F57E-93C6-4805E0BE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139"/>
              <a:ext cx="12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Supply chain structure</a:t>
              </a:r>
              <a:endParaRPr lang="en-US" altLang="en-US"/>
            </a:p>
          </p:txBody>
        </p:sp>
        <p:sp>
          <p:nvSpPr>
            <p:cNvPr id="49" name="Freeform 1076">
              <a:extLst>
                <a:ext uri="{FF2B5EF4-FFF2-40B4-BE49-F238E27FC236}">
                  <a16:creationId xmlns:a16="http://schemas.microsoft.com/office/drawing/2014/main" id="{7BCAC95F-1695-5875-669C-1B259EAB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633"/>
              <a:ext cx="3726" cy="136"/>
            </a:xfrm>
            <a:custGeom>
              <a:avLst/>
              <a:gdLst>
                <a:gd name="T0" fmla="*/ 0 w 3726"/>
                <a:gd name="T1" fmla="*/ 5 h 136"/>
                <a:gd name="T2" fmla="*/ 4 w 3726"/>
                <a:gd name="T3" fmla="*/ 12 h 136"/>
                <a:gd name="T4" fmla="*/ 9 w 3726"/>
                <a:gd name="T5" fmla="*/ 18 h 136"/>
                <a:gd name="T6" fmla="*/ 18 w 3726"/>
                <a:gd name="T7" fmla="*/ 24 h 136"/>
                <a:gd name="T8" fmla="*/ 31 w 3726"/>
                <a:gd name="T9" fmla="*/ 31 h 136"/>
                <a:gd name="T10" fmla="*/ 44 w 3726"/>
                <a:gd name="T11" fmla="*/ 35 h 136"/>
                <a:gd name="T12" fmla="*/ 62 w 3726"/>
                <a:gd name="T13" fmla="*/ 42 h 136"/>
                <a:gd name="T14" fmla="*/ 80 w 3726"/>
                <a:gd name="T15" fmla="*/ 47 h 136"/>
                <a:gd name="T16" fmla="*/ 101 w 3726"/>
                <a:gd name="T17" fmla="*/ 51 h 136"/>
                <a:gd name="T18" fmla="*/ 124 w 3726"/>
                <a:gd name="T19" fmla="*/ 55 h 136"/>
                <a:gd name="T20" fmla="*/ 163 w 3726"/>
                <a:gd name="T21" fmla="*/ 61 h 136"/>
                <a:gd name="T22" fmla="*/ 218 w 3726"/>
                <a:gd name="T23" fmla="*/ 66 h 136"/>
                <a:gd name="T24" fmla="*/ 278 w 3726"/>
                <a:gd name="T25" fmla="*/ 69 h 136"/>
                <a:gd name="T26" fmla="*/ 1552 w 3726"/>
                <a:gd name="T27" fmla="*/ 69 h 136"/>
                <a:gd name="T28" fmla="*/ 1614 w 3726"/>
                <a:gd name="T29" fmla="*/ 71 h 136"/>
                <a:gd name="T30" fmla="*/ 1672 w 3726"/>
                <a:gd name="T31" fmla="*/ 74 h 136"/>
                <a:gd name="T32" fmla="*/ 1725 w 3726"/>
                <a:gd name="T33" fmla="*/ 80 h 136"/>
                <a:gd name="T34" fmla="*/ 1749 w 3726"/>
                <a:gd name="T35" fmla="*/ 85 h 136"/>
                <a:gd name="T36" fmla="*/ 1771 w 3726"/>
                <a:gd name="T37" fmla="*/ 88 h 136"/>
                <a:gd name="T38" fmla="*/ 1791 w 3726"/>
                <a:gd name="T39" fmla="*/ 93 h 136"/>
                <a:gd name="T40" fmla="*/ 1809 w 3726"/>
                <a:gd name="T41" fmla="*/ 99 h 136"/>
                <a:gd name="T42" fmla="*/ 1824 w 3726"/>
                <a:gd name="T43" fmla="*/ 104 h 136"/>
                <a:gd name="T44" fmla="*/ 1838 w 3726"/>
                <a:gd name="T45" fmla="*/ 110 h 136"/>
                <a:gd name="T46" fmla="*/ 1848 w 3726"/>
                <a:gd name="T47" fmla="*/ 117 h 136"/>
                <a:gd name="T48" fmla="*/ 1855 w 3726"/>
                <a:gd name="T49" fmla="*/ 123 h 136"/>
                <a:gd name="T50" fmla="*/ 1860 w 3726"/>
                <a:gd name="T51" fmla="*/ 130 h 136"/>
                <a:gd name="T52" fmla="*/ 1862 w 3726"/>
                <a:gd name="T53" fmla="*/ 136 h 136"/>
                <a:gd name="T54" fmla="*/ 1864 w 3726"/>
                <a:gd name="T55" fmla="*/ 130 h 136"/>
                <a:gd name="T56" fmla="*/ 1868 w 3726"/>
                <a:gd name="T57" fmla="*/ 123 h 136"/>
                <a:gd name="T58" fmla="*/ 1877 w 3726"/>
                <a:gd name="T59" fmla="*/ 117 h 136"/>
                <a:gd name="T60" fmla="*/ 1886 w 3726"/>
                <a:gd name="T61" fmla="*/ 110 h 136"/>
                <a:gd name="T62" fmla="*/ 1899 w 3726"/>
                <a:gd name="T63" fmla="*/ 104 h 136"/>
                <a:gd name="T64" fmla="*/ 1915 w 3726"/>
                <a:gd name="T65" fmla="*/ 99 h 136"/>
                <a:gd name="T66" fmla="*/ 1933 w 3726"/>
                <a:gd name="T67" fmla="*/ 93 h 136"/>
                <a:gd name="T68" fmla="*/ 1954 w 3726"/>
                <a:gd name="T69" fmla="*/ 88 h 136"/>
                <a:gd name="T70" fmla="*/ 1976 w 3726"/>
                <a:gd name="T71" fmla="*/ 85 h 136"/>
                <a:gd name="T72" fmla="*/ 1999 w 3726"/>
                <a:gd name="T73" fmla="*/ 80 h 136"/>
                <a:gd name="T74" fmla="*/ 2052 w 3726"/>
                <a:gd name="T75" fmla="*/ 74 h 136"/>
                <a:gd name="T76" fmla="*/ 2111 w 3726"/>
                <a:gd name="T77" fmla="*/ 71 h 136"/>
                <a:gd name="T78" fmla="*/ 2173 w 3726"/>
                <a:gd name="T79" fmla="*/ 69 h 136"/>
                <a:gd name="T80" fmla="*/ 3447 w 3726"/>
                <a:gd name="T81" fmla="*/ 69 h 136"/>
                <a:gd name="T82" fmla="*/ 3509 w 3726"/>
                <a:gd name="T83" fmla="*/ 66 h 136"/>
                <a:gd name="T84" fmla="*/ 3564 w 3726"/>
                <a:gd name="T85" fmla="*/ 61 h 136"/>
                <a:gd name="T86" fmla="*/ 3602 w 3726"/>
                <a:gd name="T87" fmla="*/ 55 h 136"/>
                <a:gd name="T88" fmla="*/ 3624 w 3726"/>
                <a:gd name="T89" fmla="*/ 51 h 136"/>
                <a:gd name="T90" fmla="*/ 3646 w 3726"/>
                <a:gd name="T91" fmla="*/ 47 h 136"/>
                <a:gd name="T92" fmla="*/ 3664 w 3726"/>
                <a:gd name="T93" fmla="*/ 42 h 136"/>
                <a:gd name="T94" fmla="*/ 3681 w 3726"/>
                <a:gd name="T95" fmla="*/ 35 h 136"/>
                <a:gd name="T96" fmla="*/ 3695 w 3726"/>
                <a:gd name="T97" fmla="*/ 31 h 136"/>
                <a:gd name="T98" fmla="*/ 3708 w 3726"/>
                <a:gd name="T99" fmla="*/ 24 h 136"/>
                <a:gd name="T100" fmla="*/ 3717 w 3726"/>
                <a:gd name="T101" fmla="*/ 18 h 136"/>
                <a:gd name="T102" fmla="*/ 3723 w 3726"/>
                <a:gd name="T103" fmla="*/ 12 h 136"/>
                <a:gd name="T104" fmla="*/ 3726 w 3726"/>
                <a:gd name="T105" fmla="*/ 5 h 1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26"/>
                <a:gd name="T160" fmla="*/ 0 h 136"/>
                <a:gd name="T161" fmla="*/ 3726 w 3726"/>
                <a:gd name="T162" fmla="*/ 136 h 1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26" h="136">
                  <a:moveTo>
                    <a:pt x="0" y="0"/>
                  </a:moveTo>
                  <a:lnTo>
                    <a:pt x="0" y="5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13" y="21"/>
                  </a:lnTo>
                  <a:lnTo>
                    <a:pt x="18" y="24"/>
                  </a:lnTo>
                  <a:lnTo>
                    <a:pt x="24" y="27"/>
                  </a:lnTo>
                  <a:lnTo>
                    <a:pt x="31" y="31"/>
                  </a:lnTo>
                  <a:lnTo>
                    <a:pt x="37" y="34"/>
                  </a:lnTo>
                  <a:lnTo>
                    <a:pt x="44" y="35"/>
                  </a:lnTo>
                  <a:lnTo>
                    <a:pt x="53" y="39"/>
                  </a:lnTo>
                  <a:lnTo>
                    <a:pt x="62" y="42"/>
                  </a:lnTo>
                  <a:lnTo>
                    <a:pt x="71" y="43"/>
                  </a:lnTo>
                  <a:lnTo>
                    <a:pt x="80" y="47"/>
                  </a:lnTo>
                  <a:lnTo>
                    <a:pt x="91" y="48"/>
                  </a:lnTo>
                  <a:lnTo>
                    <a:pt x="101" y="51"/>
                  </a:lnTo>
                  <a:lnTo>
                    <a:pt x="113" y="53"/>
                  </a:lnTo>
                  <a:lnTo>
                    <a:pt x="124" y="55"/>
                  </a:lnTo>
                  <a:lnTo>
                    <a:pt x="137" y="58"/>
                  </a:lnTo>
                  <a:lnTo>
                    <a:pt x="163" y="61"/>
                  </a:lnTo>
                  <a:lnTo>
                    <a:pt x="190" y="64"/>
                  </a:lnTo>
                  <a:lnTo>
                    <a:pt x="218" y="66"/>
                  </a:lnTo>
                  <a:lnTo>
                    <a:pt x="247" y="67"/>
                  </a:lnTo>
                  <a:lnTo>
                    <a:pt x="278" y="69"/>
                  </a:lnTo>
                  <a:lnTo>
                    <a:pt x="311" y="69"/>
                  </a:lnTo>
                  <a:lnTo>
                    <a:pt x="1552" y="69"/>
                  </a:lnTo>
                  <a:lnTo>
                    <a:pt x="1583" y="69"/>
                  </a:lnTo>
                  <a:lnTo>
                    <a:pt x="1614" y="71"/>
                  </a:lnTo>
                  <a:lnTo>
                    <a:pt x="1645" y="72"/>
                  </a:lnTo>
                  <a:lnTo>
                    <a:pt x="1672" y="74"/>
                  </a:lnTo>
                  <a:lnTo>
                    <a:pt x="1700" y="77"/>
                  </a:lnTo>
                  <a:lnTo>
                    <a:pt x="1725" y="80"/>
                  </a:lnTo>
                  <a:lnTo>
                    <a:pt x="1738" y="82"/>
                  </a:lnTo>
                  <a:lnTo>
                    <a:pt x="1749" y="85"/>
                  </a:lnTo>
                  <a:lnTo>
                    <a:pt x="1760" y="86"/>
                  </a:lnTo>
                  <a:lnTo>
                    <a:pt x="1771" y="88"/>
                  </a:lnTo>
                  <a:lnTo>
                    <a:pt x="1782" y="91"/>
                  </a:lnTo>
                  <a:lnTo>
                    <a:pt x="1791" y="93"/>
                  </a:lnTo>
                  <a:lnTo>
                    <a:pt x="1800" y="96"/>
                  </a:lnTo>
                  <a:lnTo>
                    <a:pt x="1809" y="99"/>
                  </a:lnTo>
                  <a:lnTo>
                    <a:pt x="1817" y="101"/>
                  </a:lnTo>
                  <a:lnTo>
                    <a:pt x="1824" y="104"/>
                  </a:lnTo>
                  <a:lnTo>
                    <a:pt x="1831" y="107"/>
                  </a:lnTo>
                  <a:lnTo>
                    <a:pt x="1838" y="110"/>
                  </a:lnTo>
                  <a:lnTo>
                    <a:pt x="1844" y="114"/>
                  </a:lnTo>
                  <a:lnTo>
                    <a:pt x="1848" y="117"/>
                  </a:lnTo>
                  <a:lnTo>
                    <a:pt x="1853" y="120"/>
                  </a:lnTo>
                  <a:lnTo>
                    <a:pt x="1855" y="123"/>
                  </a:lnTo>
                  <a:lnTo>
                    <a:pt x="1859" y="126"/>
                  </a:lnTo>
                  <a:lnTo>
                    <a:pt x="1860" y="130"/>
                  </a:lnTo>
                  <a:lnTo>
                    <a:pt x="1862" y="133"/>
                  </a:lnTo>
                  <a:lnTo>
                    <a:pt x="1862" y="136"/>
                  </a:lnTo>
                  <a:lnTo>
                    <a:pt x="1862" y="133"/>
                  </a:lnTo>
                  <a:lnTo>
                    <a:pt x="1864" y="130"/>
                  </a:lnTo>
                  <a:lnTo>
                    <a:pt x="1866" y="126"/>
                  </a:lnTo>
                  <a:lnTo>
                    <a:pt x="1868" y="123"/>
                  </a:lnTo>
                  <a:lnTo>
                    <a:pt x="1871" y="120"/>
                  </a:lnTo>
                  <a:lnTo>
                    <a:pt x="1877" y="117"/>
                  </a:lnTo>
                  <a:lnTo>
                    <a:pt x="1880" y="114"/>
                  </a:lnTo>
                  <a:lnTo>
                    <a:pt x="1886" y="110"/>
                  </a:lnTo>
                  <a:lnTo>
                    <a:pt x="1893" y="107"/>
                  </a:lnTo>
                  <a:lnTo>
                    <a:pt x="1899" y="104"/>
                  </a:lnTo>
                  <a:lnTo>
                    <a:pt x="1908" y="101"/>
                  </a:lnTo>
                  <a:lnTo>
                    <a:pt x="1915" y="99"/>
                  </a:lnTo>
                  <a:lnTo>
                    <a:pt x="1924" y="96"/>
                  </a:lnTo>
                  <a:lnTo>
                    <a:pt x="1933" y="93"/>
                  </a:lnTo>
                  <a:lnTo>
                    <a:pt x="1943" y="91"/>
                  </a:lnTo>
                  <a:lnTo>
                    <a:pt x="1954" y="88"/>
                  </a:lnTo>
                  <a:lnTo>
                    <a:pt x="1965" y="86"/>
                  </a:lnTo>
                  <a:lnTo>
                    <a:pt x="1976" y="85"/>
                  </a:lnTo>
                  <a:lnTo>
                    <a:pt x="1986" y="82"/>
                  </a:lnTo>
                  <a:lnTo>
                    <a:pt x="1999" y="80"/>
                  </a:lnTo>
                  <a:lnTo>
                    <a:pt x="2025" y="77"/>
                  </a:lnTo>
                  <a:lnTo>
                    <a:pt x="2052" y="74"/>
                  </a:lnTo>
                  <a:lnTo>
                    <a:pt x="2080" y="72"/>
                  </a:lnTo>
                  <a:lnTo>
                    <a:pt x="2111" y="71"/>
                  </a:lnTo>
                  <a:lnTo>
                    <a:pt x="2142" y="69"/>
                  </a:lnTo>
                  <a:lnTo>
                    <a:pt x="2173" y="69"/>
                  </a:lnTo>
                  <a:lnTo>
                    <a:pt x="3416" y="69"/>
                  </a:lnTo>
                  <a:lnTo>
                    <a:pt x="3447" y="69"/>
                  </a:lnTo>
                  <a:lnTo>
                    <a:pt x="3478" y="67"/>
                  </a:lnTo>
                  <a:lnTo>
                    <a:pt x="3509" y="66"/>
                  </a:lnTo>
                  <a:lnTo>
                    <a:pt x="3536" y="64"/>
                  </a:lnTo>
                  <a:lnTo>
                    <a:pt x="3564" y="61"/>
                  </a:lnTo>
                  <a:lnTo>
                    <a:pt x="3589" y="58"/>
                  </a:lnTo>
                  <a:lnTo>
                    <a:pt x="3602" y="55"/>
                  </a:lnTo>
                  <a:lnTo>
                    <a:pt x="3613" y="53"/>
                  </a:lnTo>
                  <a:lnTo>
                    <a:pt x="3624" y="51"/>
                  </a:lnTo>
                  <a:lnTo>
                    <a:pt x="3635" y="48"/>
                  </a:lnTo>
                  <a:lnTo>
                    <a:pt x="3646" y="47"/>
                  </a:lnTo>
                  <a:lnTo>
                    <a:pt x="3655" y="43"/>
                  </a:lnTo>
                  <a:lnTo>
                    <a:pt x="3664" y="42"/>
                  </a:lnTo>
                  <a:lnTo>
                    <a:pt x="3673" y="39"/>
                  </a:lnTo>
                  <a:lnTo>
                    <a:pt x="3681" y="35"/>
                  </a:lnTo>
                  <a:lnTo>
                    <a:pt x="3688" y="34"/>
                  </a:lnTo>
                  <a:lnTo>
                    <a:pt x="3695" y="31"/>
                  </a:lnTo>
                  <a:lnTo>
                    <a:pt x="3702" y="27"/>
                  </a:lnTo>
                  <a:lnTo>
                    <a:pt x="3708" y="24"/>
                  </a:lnTo>
                  <a:lnTo>
                    <a:pt x="3712" y="21"/>
                  </a:lnTo>
                  <a:lnTo>
                    <a:pt x="3717" y="18"/>
                  </a:lnTo>
                  <a:lnTo>
                    <a:pt x="3719" y="15"/>
                  </a:lnTo>
                  <a:lnTo>
                    <a:pt x="3723" y="12"/>
                  </a:lnTo>
                  <a:lnTo>
                    <a:pt x="3724" y="8"/>
                  </a:lnTo>
                  <a:lnTo>
                    <a:pt x="3726" y="5"/>
                  </a:lnTo>
                  <a:lnTo>
                    <a:pt x="372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50" name="Rectangle 1077">
              <a:extLst>
                <a:ext uri="{FF2B5EF4-FFF2-40B4-BE49-F238E27FC236}">
                  <a16:creationId xmlns:a16="http://schemas.microsoft.com/office/drawing/2014/main" id="{6EECF9DD-31FD-9E8A-9144-6BB78BAC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834"/>
              <a:ext cx="120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Cross Functional Drivers</a:t>
              </a:r>
              <a:endPara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1078">
              <a:extLst>
                <a:ext uri="{FF2B5EF4-FFF2-40B4-BE49-F238E27FC236}">
                  <a16:creationId xmlns:a16="http://schemas.microsoft.com/office/drawing/2014/main" id="{00C173AD-CD48-A498-47F5-2CA9F4E7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1079">
              <a:extLst>
                <a:ext uri="{FF2B5EF4-FFF2-40B4-BE49-F238E27FC236}">
                  <a16:creationId xmlns:a16="http://schemas.microsoft.com/office/drawing/2014/main" id="{26FD9EAA-394E-5ABC-29F7-714F2941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392"/>
              <a:ext cx="68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/>
                <a:t>Sourcing</a:t>
              </a:r>
            </a:p>
          </p:txBody>
        </p:sp>
        <p:sp>
          <p:nvSpPr>
            <p:cNvPr id="53" name="Rectangle 1080">
              <a:extLst>
                <a:ext uri="{FF2B5EF4-FFF2-40B4-BE49-F238E27FC236}">
                  <a16:creationId xmlns:a16="http://schemas.microsoft.com/office/drawing/2014/main" id="{7F6EC312-E8FA-FDD9-1FA7-4E79557B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Rectangle 1081">
              <a:extLst>
                <a:ext uri="{FF2B5EF4-FFF2-40B4-BE49-F238E27FC236}">
                  <a16:creationId xmlns:a16="http://schemas.microsoft.com/office/drawing/2014/main" id="{E636DD71-AF5C-693D-4957-F25899EC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377"/>
              <a:ext cx="5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Pricing</a:t>
              </a:r>
            </a:p>
          </p:txBody>
        </p:sp>
        <p:sp>
          <p:nvSpPr>
            <p:cNvPr id="55" name="Freeform 1082">
              <a:extLst>
                <a:ext uri="{FF2B5EF4-FFF2-40B4-BE49-F238E27FC236}">
                  <a16:creationId xmlns:a16="http://schemas.microsoft.com/office/drawing/2014/main" id="{0B036193-FC1B-25EF-EDFE-13077F495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" y="3093"/>
              <a:ext cx="40" cy="202"/>
            </a:xfrm>
            <a:custGeom>
              <a:avLst/>
              <a:gdLst>
                <a:gd name="T0" fmla="*/ 24 w 40"/>
                <a:gd name="T1" fmla="*/ 27 h 202"/>
                <a:gd name="T2" fmla="*/ 24 w 40"/>
                <a:gd name="T3" fmla="*/ 174 h 202"/>
                <a:gd name="T4" fmla="*/ 24 w 40"/>
                <a:gd name="T5" fmla="*/ 175 h 202"/>
                <a:gd name="T6" fmla="*/ 22 w 40"/>
                <a:gd name="T7" fmla="*/ 177 h 202"/>
                <a:gd name="T8" fmla="*/ 22 w 40"/>
                <a:gd name="T9" fmla="*/ 177 h 202"/>
                <a:gd name="T10" fmla="*/ 20 w 40"/>
                <a:gd name="T11" fmla="*/ 177 h 202"/>
                <a:gd name="T12" fmla="*/ 18 w 40"/>
                <a:gd name="T13" fmla="*/ 177 h 202"/>
                <a:gd name="T14" fmla="*/ 18 w 40"/>
                <a:gd name="T15" fmla="*/ 177 h 202"/>
                <a:gd name="T16" fmla="*/ 16 w 40"/>
                <a:gd name="T17" fmla="*/ 175 h 202"/>
                <a:gd name="T18" fmla="*/ 16 w 40"/>
                <a:gd name="T19" fmla="*/ 174 h 202"/>
                <a:gd name="T20" fmla="*/ 16 w 40"/>
                <a:gd name="T21" fmla="*/ 27 h 202"/>
                <a:gd name="T22" fmla="*/ 16 w 40"/>
                <a:gd name="T23" fmla="*/ 27 h 202"/>
                <a:gd name="T24" fmla="*/ 18 w 40"/>
                <a:gd name="T25" fmla="*/ 25 h 202"/>
                <a:gd name="T26" fmla="*/ 18 w 40"/>
                <a:gd name="T27" fmla="*/ 25 h 202"/>
                <a:gd name="T28" fmla="*/ 20 w 40"/>
                <a:gd name="T29" fmla="*/ 25 h 202"/>
                <a:gd name="T30" fmla="*/ 22 w 40"/>
                <a:gd name="T31" fmla="*/ 25 h 202"/>
                <a:gd name="T32" fmla="*/ 22 w 40"/>
                <a:gd name="T33" fmla="*/ 25 h 202"/>
                <a:gd name="T34" fmla="*/ 24 w 40"/>
                <a:gd name="T35" fmla="*/ 27 h 202"/>
                <a:gd name="T36" fmla="*/ 24 w 40"/>
                <a:gd name="T37" fmla="*/ 27 h 202"/>
                <a:gd name="T38" fmla="*/ 24 w 40"/>
                <a:gd name="T39" fmla="*/ 27 h 202"/>
                <a:gd name="T40" fmla="*/ 0 w 40"/>
                <a:gd name="T41" fmla="*/ 33 h 202"/>
                <a:gd name="T42" fmla="*/ 20 w 40"/>
                <a:gd name="T43" fmla="*/ 0 h 202"/>
                <a:gd name="T44" fmla="*/ 40 w 40"/>
                <a:gd name="T45" fmla="*/ 33 h 202"/>
                <a:gd name="T46" fmla="*/ 0 w 40"/>
                <a:gd name="T47" fmla="*/ 33 h 202"/>
                <a:gd name="T48" fmla="*/ 40 w 40"/>
                <a:gd name="T49" fmla="*/ 169 h 202"/>
                <a:gd name="T50" fmla="*/ 20 w 40"/>
                <a:gd name="T51" fmla="*/ 202 h 202"/>
                <a:gd name="T52" fmla="*/ 0 w 40"/>
                <a:gd name="T53" fmla="*/ 169 h 202"/>
                <a:gd name="T54" fmla="*/ 40 w 40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202"/>
                <a:gd name="T86" fmla="*/ 40 w 40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0" y="177"/>
                  </a:lnTo>
                  <a:lnTo>
                    <a:pt x="18" y="177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0" y="0"/>
                  </a:lnTo>
                  <a:lnTo>
                    <a:pt x="40" y="33"/>
                  </a:lnTo>
                  <a:lnTo>
                    <a:pt x="0" y="33"/>
                  </a:lnTo>
                  <a:close/>
                  <a:moveTo>
                    <a:pt x="40" y="169"/>
                  </a:moveTo>
                  <a:lnTo>
                    <a:pt x="20" y="202"/>
                  </a:lnTo>
                  <a:lnTo>
                    <a:pt x="0" y="169"/>
                  </a:lnTo>
                  <a:lnTo>
                    <a:pt x="40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6" name="Freeform 1083">
              <a:extLst>
                <a:ext uri="{FF2B5EF4-FFF2-40B4-BE49-F238E27FC236}">
                  <a16:creationId xmlns:a16="http://schemas.microsoft.com/office/drawing/2014/main" id="{81D565A7-2AD6-2E1F-C0A7-C0882A16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584"/>
              <a:ext cx="3610" cy="169"/>
            </a:xfrm>
            <a:custGeom>
              <a:avLst/>
              <a:gdLst>
                <a:gd name="T0" fmla="*/ 0 w 3610"/>
                <a:gd name="T1" fmla="*/ 166 h 169"/>
                <a:gd name="T2" fmla="*/ 4 w 3610"/>
                <a:gd name="T3" fmla="*/ 157 h 169"/>
                <a:gd name="T4" fmla="*/ 10 w 3610"/>
                <a:gd name="T5" fmla="*/ 149 h 169"/>
                <a:gd name="T6" fmla="*/ 19 w 3610"/>
                <a:gd name="T7" fmla="*/ 141 h 169"/>
                <a:gd name="T8" fmla="*/ 30 w 3610"/>
                <a:gd name="T9" fmla="*/ 133 h 169"/>
                <a:gd name="T10" fmla="*/ 44 w 3610"/>
                <a:gd name="T11" fmla="*/ 126 h 169"/>
                <a:gd name="T12" fmla="*/ 61 w 3610"/>
                <a:gd name="T13" fmla="*/ 118 h 169"/>
                <a:gd name="T14" fmla="*/ 79 w 3610"/>
                <a:gd name="T15" fmla="*/ 114 h 169"/>
                <a:gd name="T16" fmla="*/ 99 w 3610"/>
                <a:gd name="T17" fmla="*/ 107 h 169"/>
                <a:gd name="T18" fmla="*/ 134 w 3610"/>
                <a:gd name="T19" fmla="*/ 99 h 169"/>
                <a:gd name="T20" fmla="*/ 185 w 3610"/>
                <a:gd name="T21" fmla="*/ 91 h 169"/>
                <a:gd name="T22" fmla="*/ 240 w 3610"/>
                <a:gd name="T23" fmla="*/ 87 h 169"/>
                <a:gd name="T24" fmla="*/ 302 w 3610"/>
                <a:gd name="T25" fmla="*/ 85 h 169"/>
                <a:gd name="T26" fmla="*/ 1535 w 3610"/>
                <a:gd name="T27" fmla="*/ 85 h 169"/>
                <a:gd name="T28" fmla="*/ 1594 w 3610"/>
                <a:gd name="T29" fmla="*/ 82 h 169"/>
                <a:gd name="T30" fmla="*/ 1649 w 3610"/>
                <a:gd name="T31" fmla="*/ 75 h 169"/>
                <a:gd name="T32" fmla="*/ 1696 w 3610"/>
                <a:gd name="T33" fmla="*/ 66 h 169"/>
                <a:gd name="T34" fmla="*/ 1718 w 3610"/>
                <a:gd name="T35" fmla="*/ 61 h 169"/>
                <a:gd name="T36" fmla="*/ 1736 w 3610"/>
                <a:gd name="T37" fmla="*/ 55 h 169"/>
                <a:gd name="T38" fmla="*/ 1755 w 3610"/>
                <a:gd name="T39" fmla="*/ 48 h 169"/>
                <a:gd name="T40" fmla="*/ 1769 w 3610"/>
                <a:gd name="T41" fmla="*/ 40 h 169"/>
                <a:gd name="T42" fmla="*/ 1782 w 3610"/>
                <a:gd name="T43" fmla="*/ 34 h 169"/>
                <a:gd name="T44" fmla="*/ 1791 w 3610"/>
                <a:gd name="T45" fmla="*/ 26 h 169"/>
                <a:gd name="T46" fmla="*/ 1799 w 3610"/>
                <a:gd name="T47" fmla="*/ 18 h 169"/>
                <a:gd name="T48" fmla="*/ 1804 w 3610"/>
                <a:gd name="T49" fmla="*/ 8 h 169"/>
                <a:gd name="T50" fmla="*/ 1806 w 3610"/>
                <a:gd name="T51" fmla="*/ 0 h 169"/>
                <a:gd name="T52" fmla="*/ 1808 w 3610"/>
                <a:gd name="T53" fmla="*/ 8 h 169"/>
                <a:gd name="T54" fmla="*/ 1811 w 3610"/>
                <a:gd name="T55" fmla="*/ 18 h 169"/>
                <a:gd name="T56" fmla="*/ 1819 w 3610"/>
                <a:gd name="T57" fmla="*/ 26 h 169"/>
                <a:gd name="T58" fmla="*/ 1830 w 3610"/>
                <a:gd name="T59" fmla="*/ 34 h 169"/>
                <a:gd name="T60" fmla="*/ 1842 w 3610"/>
                <a:gd name="T61" fmla="*/ 40 h 169"/>
                <a:gd name="T62" fmla="*/ 1857 w 3610"/>
                <a:gd name="T63" fmla="*/ 48 h 169"/>
                <a:gd name="T64" fmla="*/ 1874 w 3610"/>
                <a:gd name="T65" fmla="*/ 55 h 169"/>
                <a:gd name="T66" fmla="*/ 1894 w 3610"/>
                <a:gd name="T67" fmla="*/ 61 h 169"/>
                <a:gd name="T68" fmla="*/ 1916 w 3610"/>
                <a:gd name="T69" fmla="*/ 66 h 169"/>
                <a:gd name="T70" fmla="*/ 1963 w 3610"/>
                <a:gd name="T71" fmla="*/ 75 h 169"/>
                <a:gd name="T72" fmla="*/ 2016 w 3610"/>
                <a:gd name="T73" fmla="*/ 82 h 169"/>
                <a:gd name="T74" fmla="*/ 2076 w 3610"/>
                <a:gd name="T75" fmla="*/ 85 h 169"/>
                <a:gd name="T76" fmla="*/ 3310 w 3610"/>
                <a:gd name="T77" fmla="*/ 85 h 169"/>
                <a:gd name="T78" fmla="*/ 3370 w 3610"/>
                <a:gd name="T79" fmla="*/ 87 h 169"/>
                <a:gd name="T80" fmla="*/ 3427 w 3610"/>
                <a:gd name="T81" fmla="*/ 91 h 169"/>
                <a:gd name="T82" fmla="*/ 3478 w 3610"/>
                <a:gd name="T83" fmla="*/ 99 h 169"/>
                <a:gd name="T84" fmla="*/ 3511 w 3610"/>
                <a:gd name="T85" fmla="*/ 107 h 169"/>
                <a:gd name="T86" fmla="*/ 3533 w 3610"/>
                <a:gd name="T87" fmla="*/ 114 h 169"/>
                <a:gd name="T88" fmla="*/ 3551 w 3610"/>
                <a:gd name="T89" fmla="*/ 118 h 169"/>
                <a:gd name="T90" fmla="*/ 3568 w 3610"/>
                <a:gd name="T91" fmla="*/ 126 h 169"/>
                <a:gd name="T92" fmla="*/ 3580 w 3610"/>
                <a:gd name="T93" fmla="*/ 133 h 169"/>
                <a:gd name="T94" fmla="*/ 3591 w 3610"/>
                <a:gd name="T95" fmla="*/ 141 h 169"/>
                <a:gd name="T96" fmla="*/ 3600 w 3610"/>
                <a:gd name="T97" fmla="*/ 149 h 169"/>
                <a:gd name="T98" fmla="*/ 3608 w 3610"/>
                <a:gd name="T99" fmla="*/ 157 h 169"/>
                <a:gd name="T100" fmla="*/ 3610 w 3610"/>
                <a:gd name="T101" fmla="*/ 166 h 1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10"/>
                <a:gd name="T154" fmla="*/ 0 h 169"/>
                <a:gd name="T155" fmla="*/ 3610 w 3610"/>
                <a:gd name="T156" fmla="*/ 169 h 1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10" h="169">
                  <a:moveTo>
                    <a:pt x="0" y="169"/>
                  </a:moveTo>
                  <a:lnTo>
                    <a:pt x="0" y="166"/>
                  </a:lnTo>
                  <a:lnTo>
                    <a:pt x="2" y="161"/>
                  </a:lnTo>
                  <a:lnTo>
                    <a:pt x="4" y="157"/>
                  </a:lnTo>
                  <a:lnTo>
                    <a:pt x="6" y="153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9" y="141"/>
                  </a:lnTo>
                  <a:lnTo>
                    <a:pt x="24" y="138"/>
                  </a:lnTo>
                  <a:lnTo>
                    <a:pt x="30" y="133"/>
                  </a:lnTo>
                  <a:lnTo>
                    <a:pt x="37" y="130"/>
                  </a:lnTo>
                  <a:lnTo>
                    <a:pt x="44" y="126"/>
                  </a:lnTo>
                  <a:lnTo>
                    <a:pt x="52" y="123"/>
                  </a:lnTo>
                  <a:lnTo>
                    <a:pt x="61" y="118"/>
                  </a:lnTo>
                  <a:lnTo>
                    <a:pt x="70" y="115"/>
                  </a:lnTo>
                  <a:lnTo>
                    <a:pt x="79" y="114"/>
                  </a:lnTo>
                  <a:lnTo>
                    <a:pt x="88" y="110"/>
                  </a:lnTo>
                  <a:lnTo>
                    <a:pt x="99" y="107"/>
                  </a:lnTo>
                  <a:lnTo>
                    <a:pt x="110" y="104"/>
                  </a:lnTo>
                  <a:lnTo>
                    <a:pt x="134" y="99"/>
                  </a:lnTo>
                  <a:lnTo>
                    <a:pt x="158" y="96"/>
                  </a:lnTo>
                  <a:lnTo>
                    <a:pt x="185" y="91"/>
                  </a:lnTo>
                  <a:lnTo>
                    <a:pt x="212" y="90"/>
                  </a:lnTo>
                  <a:lnTo>
                    <a:pt x="240" y="87"/>
                  </a:lnTo>
                  <a:lnTo>
                    <a:pt x="271" y="85"/>
                  </a:lnTo>
                  <a:lnTo>
                    <a:pt x="302" y="85"/>
                  </a:lnTo>
                  <a:lnTo>
                    <a:pt x="1504" y="85"/>
                  </a:lnTo>
                  <a:lnTo>
                    <a:pt x="1535" y="85"/>
                  </a:lnTo>
                  <a:lnTo>
                    <a:pt x="1565" y="83"/>
                  </a:lnTo>
                  <a:lnTo>
                    <a:pt x="1594" y="82"/>
                  </a:lnTo>
                  <a:lnTo>
                    <a:pt x="1621" y="79"/>
                  </a:lnTo>
                  <a:lnTo>
                    <a:pt x="1649" y="75"/>
                  </a:lnTo>
                  <a:lnTo>
                    <a:pt x="1673" y="71"/>
                  </a:lnTo>
                  <a:lnTo>
                    <a:pt x="1696" y="66"/>
                  </a:lnTo>
                  <a:lnTo>
                    <a:pt x="1707" y="63"/>
                  </a:lnTo>
                  <a:lnTo>
                    <a:pt x="1718" y="61"/>
                  </a:lnTo>
                  <a:lnTo>
                    <a:pt x="1727" y="58"/>
                  </a:lnTo>
                  <a:lnTo>
                    <a:pt x="1736" y="55"/>
                  </a:lnTo>
                  <a:lnTo>
                    <a:pt x="1746" y="51"/>
                  </a:lnTo>
                  <a:lnTo>
                    <a:pt x="1755" y="48"/>
                  </a:lnTo>
                  <a:lnTo>
                    <a:pt x="1762" y="45"/>
                  </a:lnTo>
                  <a:lnTo>
                    <a:pt x="1769" y="40"/>
                  </a:lnTo>
                  <a:lnTo>
                    <a:pt x="1777" y="37"/>
                  </a:lnTo>
                  <a:lnTo>
                    <a:pt x="1782" y="34"/>
                  </a:lnTo>
                  <a:lnTo>
                    <a:pt x="1788" y="29"/>
                  </a:lnTo>
                  <a:lnTo>
                    <a:pt x="1791" y="26"/>
                  </a:lnTo>
                  <a:lnTo>
                    <a:pt x="1797" y="21"/>
                  </a:lnTo>
                  <a:lnTo>
                    <a:pt x="1799" y="18"/>
                  </a:lnTo>
                  <a:lnTo>
                    <a:pt x="1802" y="13"/>
                  </a:lnTo>
                  <a:lnTo>
                    <a:pt x="1804" y="8"/>
                  </a:lnTo>
                  <a:lnTo>
                    <a:pt x="1806" y="5"/>
                  </a:lnTo>
                  <a:lnTo>
                    <a:pt x="1806" y="0"/>
                  </a:lnTo>
                  <a:lnTo>
                    <a:pt x="1806" y="5"/>
                  </a:lnTo>
                  <a:lnTo>
                    <a:pt x="1808" y="8"/>
                  </a:lnTo>
                  <a:lnTo>
                    <a:pt x="1810" y="13"/>
                  </a:lnTo>
                  <a:lnTo>
                    <a:pt x="1811" y="18"/>
                  </a:lnTo>
                  <a:lnTo>
                    <a:pt x="1815" y="21"/>
                  </a:lnTo>
                  <a:lnTo>
                    <a:pt x="1819" y="26"/>
                  </a:lnTo>
                  <a:lnTo>
                    <a:pt x="1824" y="29"/>
                  </a:lnTo>
                  <a:lnTo>
                    <a:pt x="1830" y="34"/>
                  </a:lnTo>
                  <a:lnTo>
                    <a:pt x="1835" y="37"/>
                  </a:lnTo>
                  <a:lnTo>
                    <a:pt x="1842" y="40"/>
                  </a:lnTo>
                  <a:lnTo>
                    <a:pt x="1850" y="45"/>
                  </a:lnTo>
                  <a:lnTo>
                    <a:pt x="1857" y="48"/>
                  </a:lnTo>
                  <a:lnTo>
                    <a:pt x="1864" y="51"/>
                  </a:lnTo>
                  <a:lnTo>
                    <a:pt x="1874" y="55"/>
                  </a:lnTo>
                  <a:lnTo>
                    <a:pt x="1885" y="58"/>
                  </a:lnTo>
                  <a:lnTo>
                    <a:pt x="1894" y="61"/>
                  </a:lnTo>
                  <a:lnTo>
                    <a:pt x="1905" y="63"/>
                  </a:lnTo>
                  <a:lnTo>
                    <a:pt x="1916" y="66"/>
                  </a:lnTo>
                  <a:lnTo>
                    <a:pt x="1938" y="71"/>
                  </a:lnTo>
                  <a:lnTo>
                    <a:pt x="1963" y="75"/>
                  </a:lnTo>
                  <a:lnTo>
                    <a:pt x="1989" y="79"/>
                  </a:lnTo>
                  <a:lnTo>
                    <a:pt x="2016" y="82"/>
                  </a:lnTo>
                  <a:lnTo>
                    <a:pt x="2045" y="83"/>
                  </a:lnTo>
                  <a:lnTo>
                    <a:pt x="2076" y="85"/>
                  </a:lnTo>
                  <a:lnTo>
                    <a:pt x="2106" y="85"/>
                  </a:lnTo>
                  <a:lnTo>
                    <a:pt x="3310" y="85"/>
                  </a:lnTo>
                  <a:lnTo>
                    <a:pt x="3341" y="85"/>
                  </a:lnTo>
                  <a:lnTo>
                    <a:pt x="3370" y="87"/>
                  </a:lnTo>
                  <a:lnTo>
                    <a:pt x="3399" y="90"/>
                  </a:lnTo>
                  <a:lnTo>
                    <a:pt x="3427" y="91"/>
                  </a:lnTo>
                  <a:lnTo>
                    <a:pt x="3452" y="96"/>
                  </a:lnTo>
                  <a:lnTo>
                    <a:pt x="3478" y="99"/>
                  </a:lnTo>
                  <a:lnTo>
                    <a:pt x="3502" y="104"/>
                  </a:lnTo>
                  <a:lnTo>
                    <a:pt x="3511" y="107"/>
                  </a:lnTo>
                  <a:lnTo>
                    <a:pt x="3522" y="110"/>
                  </a:lnTo>
                  <a:lnTo>
                    <a:pt x="3533" y="114"/>
                  </a:lnTo>
                  <a:lnTo>
                    <a:pt x="3542" y="115"/>
                  </a:lnTo>
                  <a:lnTo>
                    <a:pt x="3551" y="118"/>
                  </a:lnTo>
                  <a:lnTo>
                    <a:pt x="3558" y="123"/>
                  </a:lnTo>
                  <a:lnTo>
                    <a:pt x="3568" y="126"/>
                  </a:lnTo>
                  <a:lnTo>
                    <a:pt x="3575" y="130"/>
                  </a:lnTo>
                  <a:lnTo>
                    <a:pt x="3580" y="133"/>
                  </a:lnTo>
                  <a:lnTo>
                    <a:pt x="3586" y="138"/>
                  </a:lnTo>
                  <a:lnTo>
                    <a:pt x="3591" y="141"/>
                  </a:lnTo>
                  <a:lnTo>
                    <a:pt x="3597" y="144"/>
                  </a:lnTo>
                  <a:lnTo>
                    <a:pt x="3600" y="149"/>
                  </a:lnTo>
                  <a:lnTo>
                    <a:pt x="3604" y="153"/>
                  </a:lnTo>
                  <a:lnTo>
                    <a:pt x="3608" y="157"/>
                  </a:lnTo>
                  <a:lnTo>
                    <a:pt x="3610" y="161"/>
                  </a:lnTo>
                  <a:lnTo>
                    <a:pt x="3610" y="166"/>
                  </a:lnTo>
                  <a:lnTo>
                    <a:pt x="3610" y="16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57" name="Rectangle 1084">
              <a:extLst>
                <a:ext uri="{FF2B5EF4-FFF2-40B4-BE49-F238E27FC236}">
                  <a16:creationId xmlns:a16="http://schemas.microsoft.com/office/drawing/2014/main" id="{B78B29B7-7D7E-38FC-57C5-E8E8B6166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455"/>
              <a:ext cx="1076" cy="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Logistical Drivers</a:t>
              </a:r>
              <a:endPara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1085">
              <a:extLst>
                <a:ext uri="{FF2B5EF4-FFF2-40B4-BE49-F238E27FC236}">
                  <a16:creationId xmlns:a16="http://schemas.microsoft.com/office/drawing/2014/main" id="{B10D1E2F-2C3A-7F3E-60EC-536EC2153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" y="3093"/>
              <a:ext cx="41" cy="202"/>
            </a:xfrm>
            <a:custGeom>
              <a:avLst/>
              <a:gdLst>
                <a:gd name="T0" fmla="*/ 24 w 41"/>
                <a:gd name="T1" fmla="*/ 27 h 202"/>
                <a:gd name="T2" fmla="*/ 24 w 41"/>
                <a:gd name="T3" fmla="*/ 174 h 202"/>
                <a:gd name="T4" fmla="*/ 24 w 41"/>
                <a:gd name="T5" fmla="*/ 175 h 202"/>
                <a:gd name="T6" fmla="*/ 22 w 41"/>
                <a:gd name="T7" fmla="*/ 177 h 202"/>
                <a:gd name="T8" fmla="*/ 22 w 41"/>
                <a:gd name="T9" fmla="*/ 177 h 202"/>
                <a:gd name="T10" fmla="*/ 21 w 41"/>
                <a:gd name="T11" fmla="*/ 177 h 202"/>
                <a:gd name="T12" fmla="*/ 19 w 41"/>
                <a:gd name="T13" fmla="*/ 177 h 202"/>
                <a:gd name="T14" fmla="*/ 19 w 41"/>
                <a:gd name="T15" fmla="*/ 177 h 202"/>
                <a:gd name="T16" fmla="*/ 17 w 41"/>
                <a:gd name="T17" fmla="*/ 175 h 202"/>
                <a:gd name="T18" fmla="*/ 17 w 41"/>
                <a:gd name="T19" fmla="*/ 174 h 202"/>
                <a:gd name="T20" fmla="*/ 17 w 41"/>
                <a:gd name="T21" fmla="*/ 27 h 202"/>
                <a:gd name="T22" fmla="*/ 17 w 41"/>
                <a:gd name="T23" fmla="*/ 27 h 202"/>
                <a:gd name="T24" fmla="*/ 19 w 41"/>
                <a:gd name="T25" fmla="*/ 25 h 202"/>
                <a:gd name="T26" fmla="*/ 19 w 41"/>
                <a:gd name="T27" fmla="*/ 25 h 202"/>
                <a:gd name="T28" fmla="*/ 21 w 41"/>
                <a:gd name="T29" fmla="*/ 25 h 202"/>
                <a:gd name="T30" fmla="*/ 22 w 41"/>
                <a:gd name="T31" fmla="*/ 25 h 202"/>
                <a:gd name="T32" fmla="*/ 22 w 41"/>
                <a:gd name="T33" fmla="*/ 25 h 202"/>
                <a:gd name="T34" fmla="*/ 24 w 41"/>
                <a:gd name="T35" fmla="*/ 27 h 202"/>
                <a:gd name="T36" fmla="*/ 24 w 41"/>
                <a:gd name="T37" fmla="*/ 27 h 202"/>
                <a:gd name="T38" fmla="*/ 24 w 41"/>
                <a:gd name="T39" fmla="*/ 27 h 202"/>
                <a:gd name="T40" fmla="*/ 0 w 41"/>
                <a:gd name="T41" fmla="*/ 33 h 202"/>
                <a:gd name="T42" fmla="*/ 21 w 41"/>
                <a:gd name="T43" fmla="*/ 0 h 202"/>
                <a:gd name="T44" fmla="*/ 41 w 41"/>
                <a:gd name="T45" fmla="*/ 33 h 202"/>
                <a:gd name="T46" fmla="*/ 0 w 41"/>
                <a:gd name="T47" fmla="*/ 33 h 202"/>
                <a:gd name="T48" fmla="*/ 41 w 41"/>
                <a:gd name="T49" fmla="*/ 169 h 202"/>
                <a:gd name="T50" fmla="*/ 21 w 41"/>
                <a:gd name="T51" fmla="*/ 202 h 202"/>
                <a:gd name="T52" fmla="*/ 0 w 41"/>
                <a:gd name="T53" fmla="*/ 169 h 202"/>
                <a:gd name="T54" fmla="*/ 41 w 41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"/>
                <a:gd name="T85" fmla="*/ 0 h 202"/>
                <a:gd name="T86" fmla="*/ 41 w 41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1" y="177"/>
                  </a:lnTo>
                  <a:lnTo>
                    <a:pt x="19" y="177"/>
                  </a:lnTo>
                  <a:lnTo>
                    <a:pt x="17" y="175"/>
                  </a:lnTo>
                  <a:lnTo>
                    <a:pt x="17" y="174"/>
                  </a:lnTo>
                  <a:lnTo>
                    <a:pt x="17" y="27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1" y="0"/>
                  </a:lnTo>
                  <a:lnTo>
                    <a:pt x="41" y="33"/>
                  </a:lnTo>
                  <a:lnTo>
                    <a:pt x="0" y="33"/>
                  </a:lnTo>
                  <a:close/>
                  <a:moveTo>
                    <a:pt x="41" y="169"/>
                  </a:moveTo>
                  <a:lnTo>
                    <a:pt x="21" y="202"/>
                  </a:lnTo>
                  <a:lnTo>
                    <a:pt x="0" y="169"/>
                  </a:lnTo>
                  <a:lnTo>
                    <a:pt x="41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9" name="Freeform 1086">
              <a:extLst>
                <a:ext uri="{FF2B5EF4-FFF2-40B4-BE49-F238E27FC236}">
                  <a16:creationId xmlns:a16="http://schemas.microsoft.com/office/drawing/2014/main" id="{ADCBC781-E5B0-C8CF-0E65-172637BE0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093"/>
              <a:ext cx="40" cy="202"/>
            </a:xfrm>
            <a:custGeom>
              <a:avLst/>
              <a:gdLst>
                <a:gd name="T0" fmla="*/ 24 w 40"/>
                <a:gd name="T1" fmla="*/ 27 h 202"/>
                <a:gd name="T2" fmla="*/ 24 w 40"/>
                <a:gd name="T3" fmla="*/ 174 h 202"/>
                <a:gd name="T4" fmla="*/ 24 w 40"/>
                <a:gd name="T5" fmla="*/ 175 h 202"/>
                <a:gd name="T6" fmla="*/ 22 w 40"/>
                <a:gd name="T7" fmla="*/ 177 h 202"/>
                <a:gd name="T8" fmla="*/ 22 w 40"/>
                <a:gd name="T9" fmla="*/ 177 h 202"/>
                <a:gd name="T10" fmla="*/ 20 w 40"/>
                <a:gd name="T11" fmla="*/ 177 h 202"/>
                <a:gd name="T12" fmla="*/ 18 w 40"/>
                <a:gd name="T13" fmla="*/ 177 h 202"/>
                <a:gd name="T14" fmla="*/ 18 w 40"/>
                <a:gd name="T15" fmla="*/ 177 h 202"/>
                <a:gd name="T16" fmla="*/ 16 w 40"/>
                <a:gd name="T17" fmla="*/ 175 h 202"/>
                <a:gd name="T18" fmla="*/ 16 w 40"/>
                <a:gd name="T19" fmla="*/ 174 h 202"/>
                <a:gd name="T20" fmla="*/ 16 w 40"/>
                <a:gd name="T21" fmla="*/ 27 h 202"/>
                <a:gd name="T22" fmla="*/ 16 w 40"/>
                <a:gd name="T23" fmla="*/ 27 h 202"/>
                <a:gd name="T24" fmla="*/ 18 w 40"/>
                <a:gd name="T25" fmla="*/ 25 h 202"/>
                <a:gd name="T26" fmla="*/ 18 w 40"/>
                <a:gd name="T27" fmla="*/ 25 h 202"/>
                <a:gd name="T28" fmla="*/ 20 w 40"/>
                <a:gd name="T29" fmla="*/ 25 h 202"/>
                <a:gd name="T30" fmla="*/ 22 w 40"/>
                <a:gd name="T31" fmla="*/ 25 h 202"/>
                <a:gd name="T32" fmla="*/ 22 w 40"/>
                <a:gd name="T33" fmla="*/ 25 h 202"/>
                <a:gd name="T34" fmla="*/ 24 w 40"/>
                <a:gd name="T35" fmla="*/ 27 h 202"/>
                <a:gd name="T36" fmla="*/ 24 w 40"/>
                <a:gd name="T37" fmla="*/ 27 h 202"/>
                <a:gd name="T38" fmla="*/ 24 w 40"/>
                <a:gd name="T39" fmla="*/ 27 h 202"/>
                <a:gd name="T40" fmla="*/ 0 w 40"/>
                <a:gd name="T41" fmla="*/ 33 h 202"/>
                <a:gd name="T42" fmla="*/ 20 w 40"/>
                <a:gd name="T43" fmla="*/ 0 h 202"/>
                <a:gd name="T44" fmla="*/ 40 w 40"/>
                <a:gd name="T45" fmla="*/ 33 h 202"/>
                <a:gd name="T46" fmla="*/ 0 w 40"/>
                <a:gd name="T47" fmla="*/ 33 h 202"/>
                <a:gd name="T48" fmla="*/ 40 w 40"/>
                <a:gd name="T49" fmla="*/ 169 h 202"/>
                <a:gd name="T50" fmla="*/ 20 w 40"/>
                <a:gd name="T51" fmla="*/ 202 h 202"/>
                <a:gd name="T52" fmla="*/ 0 w 40"/>
                <a:gd name="T53" fmla="*/ 169 h 202"/>
                <a:gd name="T54" fmla="*/ 40 w 40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202"/>
                <a:gd name="T86" fmla="*/ 40 w 40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0" y="177"/>
                  </a:lnTo>
                  <a:lnTo>
                    <a:pt x="18" y="177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0" y="0"/>
                  </a:lnTo>
                  <a:lnTo>
                    <a:pt x="40" y="33"/>
                  </a:lnTo>
                  <a:lnTo>
                    <a:pt x="0" y="33"/>
                  </a:lnTo>
                  <a:close/>
                  <a:moveTo>
                    <a:pt x="40" y="169"/>
                  </a:moveTo>
                  <a:lnTo>
                    <a:pt x="20" y="202"/>
                  </a:lnTo>
                  <a:lnTo>
                    <a:pt x="0" y="169"/>
                  </a:lnTo>
                  <a:lnTo>
                    <a:pt x="40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0" name="Freeform 1087">
              <a:extLst>
                <a:ext uri="{FF2B5EF4-FFF2-40B4-BE49-F238E27FC236}">
                  <a16:creationId xmlns:a16="http://schemas.microsoft.com/office/drawing/2014/main" id="{7B4E8D59-AA5F-FFEE-3DB4-9781A57BC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448"/>
              <a:ext cx="155" cy="34"/>
            </a:xfrm>
            <a:custGeom>
              <a:avLst/>
              <a:gdLst>
                <a:gd name="T0" fmla="*/ 31 w 155"/>
                <a:gd name="T1" fmla="*/ 13 h 34"/>
                <a:gd name="T2" fmla="*/ 122 w 155"/>
                <a:gd name="T3" fmla="*/ 13 h 34"/>
                <a:gd name="T4" fmla="*/ 124 w 155"/>
                <a:gd name="T5" fmla="*/ 15 h 34"/>
                <a:gd name="T6" fmla="*/ 124 w 155"/>
                <a:gd name="T7" fmla="*/ 15 h 34"/>
                <a:gd name="T8" fmla="*/ 126 w 155"/>
                <a:gd name="T9" fmla="*/ 16 h 34"/>
                <a:gd name="T10" fmla="*/ 126 w 155"/>
                <a:gd name="T11" fmla="*/ 16 h 34"/>
                <a:gd name="T12" fmla="*/ 126 w 155"/>
                <a:gd name="T13" fmla="*/ 18 h 34"/>
                <a:gd name="T14" fmla="*/ 124 w 155"/>
                <a:gd name="T15" fmla="*/ 18 h 34"/>
                <a:gd name="T16" fmla="*/ 124 w 155"/>
                <a:gd name="T17" fmla="*/ 20 h 34"/>
                <a:gd name="T18" fmla="*/ 122 w 155"/>
                <a:gd name="T19" fmla="*/ 20 h 34"/>
                <a:gd name="T20" fmla="*/ 31 w 155"/>
                <a:gd name="T21" fmla="*/ 20 h 34"/>
                <a:gd name="T22" fmla="*/ 31 w 155"/>
                <a:gd name="T23" fmla="*/ 20 h 34"/>
                <a:gd name="T24" fmla="*/ 29 w 155"/>
                <a:gd name="T25" fmla="*/ 18 h 34"/>
                <a:gd name="T26" fmla="*/ 29 w 155"/>
                <a:gd name="T27" fmla="*/ 18 h 34"/>
                <a:gd name="T28" fmla="*/ 29 w 155"/>
                <a:gd name="T29" fmla="*/ 16 h 34"/>
                <a:gd name="T30" fmla="*/ 29 w 155"/>
                <a:gd name="T31" fmla="*/ 16 h 34"/>
                <a:gd name="T32" fmla="*/ 29 w 155"/>
                <a:gd name="T33" fmla="*/ 15 h 34"/>
                <a:gd name="T34" fmla="*/ 31 w 155"/>
                <a:gd name="T35" fmla="*/ 15 h 34"/>
                <a:gd name="T36" fmla="*/ 31 w 155"/>
                <a:gd name="T37" fmla="*/ 13 h 34"/>
                <a:gd name="T38" fmla="*/ 31 w 155"/>
                <a:gd name="T39" fmla="*/ 13 h 34"/>
                <a:gd name="T40" fmla="*/ 38 w 155"/>
                <a:gd name="T41" fmla="*/ 34 h 34"/>
                <a:gd name="T42" fmla="*/ 0 w 155"/>
                <a:gd name="T43" fmla="*/ 16 h 34"/>
                <a:gd name="T44" fmla="*/ 38 w 155"/>
                <a:gd name="T45" fmla="*/ 0 h 34"/>
                <a:gd name="T46" fmla="*/ 38 w 155"/>
                <a:gd name="T47" fmla="*/ 34 h 34"/>
                <a:gd name="T48" fmla="*/ 115 w 155"/>
                <a:gd name="T49" fmla="*/ 0 h 34"/>
                <a:gd name="T50" fmla="*/ 155 w 155"/>
                <a:gd name="T51" fmla="*/ 16 h 34"/>
                <a:gd name="T52" fmla="*/ 115 w 155"/>
                <a:gd name="T53" fmla="*/ 34 h 34"/>
                <a:gd name="T54" fmla="*/ 115 w 155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4"/>
                <a:gd name="T86" fmla="*/ 155 w 155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4">
                  <a:moveTo>
                    <a:pt x="31" y="13"/>
                  </a:moveTo>
                  <a:lnTo>
                    <a:pt x="122" y="13"/>
                  </a:lnTo>
                  <a:lnTo>
                    <a:pt x="124" y="15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31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31" y="15"/>
                  </a:lnTo>
                  <a:lnTo>
                    <a:pt x="31" y="13"/>
                  </a:lnTo>
                  <a:close/>
                  <a:moveTo>
                    <a:pt x="38" y="34"/>
                  </a:moveTo>
                  <a:lnTo>
                    <a:pt x="0" y="16"/>
                  </a:lnTo>
                  <a:lnTo>
                    <a:pt x="38" y="0"/>
                  </a:lnTo>
                  <a:lnTo>
                    <a:pt x="38" y="34"/>
                  </a:lnTo>
                  <a:close/>
                  <a:moveTo>
                    <a:pt x="115" y="0"/>
                  </a:moveTo>
                  <a:lnTo>
                    <a:pt x="155" y="16"/>
                  </a:lnTo>
                  <a:lnTo>
                    <a:pt x="115" y="3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1" name="Freeform 1088">
              <a:extLst>
                <a:ext uri="{FF2B5EF4-FFF2-40B4-BE49-F238E27FC236}">
                  <a16:creationId xmlns:a16="http://schemas.microsoft.com/office/drawing/2014/main" id="{6BFA417E-18D9-6938-EFEA-55222C4D7A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" y="3448"/>
              <a:ext cx="155" cy="34"/>
            </a:xfrm>
            <a:custGeom>
              <a:avLst/>
              <a:gdLst>
                <a:gd name="T0" fmla="*/ 32 w 155"/>
                <a:gd name="T1" fmla="*/ 13 h 34"/>
                <a:gd name="T2" fmla="*/ 124 w 155"/>
                <a:gd name="T3" fmla="*/ 13 h 34"/>
                <a:gd name="T4" fmla="*/ 124 w 155"/>
                <a:gd name="T5" fmla="*/ 15 h 34"/>
                <a:gd name="T6" fmla="*/ 126 w 155"/>
                <a:gd name="T7" fmla="*/ 15 h 34"/>
                <a:gd name="T8" fmla="*/ 126 w 155"/>
                <a:gd name="T9" fmla="*/ 16 h 34"/>
                <a:gd name="T10" fmla="*/ 126 w 155"/>
                <a:gd name="T11" fmla="*/ 16 h 34"/>
                <a:gd name="T12" fmla="*/ 126 w 155"/>
                <a:gd name="T13" fmla="*/ 18 h 34"/>
                <a:gd name="T14" fmla="*/ 126 w 155"/>
                <a:gd name="T15" fmla="*/ 18 h 34"/>
                <a:gd name="T16" fmla="*/ 124 w 155"/>
                <a:gd name="T17" fmla="*/ 20 h 34"/>
                <a:gd name="T18" fmla="*/ 124 w 155"/>
                <a:gd name="T19" fmla="*/ 20 h 34"/>
                <a:gd name="T20" fmla="*/ 32 w 155"/>
                <a:gd name="T21" fmla="*/ 20 h 34"/>
                <a:gd name="T22" fmla="*/ 31 w 155"/>
                <a:gd name="T23" fmla="*/ 20 h 34"/>
                <a:gd name="T24" fmla="*/ 31 w 155"/>
                <a:gd name="T25" fmla="*/ 18 h 34"/>
                <a:gd name="T26" fmla="*/ 31 w 155"/>
                <a:gd name="T27" fmla="*/ 18 h 34"/>
                <a:gd name="T28" fmla="*/ 29 w 155"/>
                <a:gd name="T29" fmla="*/ 16 h 34"/>
                <a:gd name="T30" fmla="*/ 31 w 155"/>
                <a:gd name="T31" fmla="*/ 16 h 34"/>
                <a:gd name="T32" fmla="*/ 31 w 155"/>
                <a:gd name="T33" fmla="*/ 15 h 34"/>
                <a:gd name="T34" fmla="*/ 31 w 155"/>
                <a:gd name="T35" fmla="*/ 15 h 34"/>
                <a:gd name="T36" fmla="*/ 32 w 155"/>
                <a:gd name="T37" fmla="*/ 13 h 34"/>
                <a:gd name="T38" fmla="*/ 32 w 155"/>
                <a:gd name="T39" fmla="*/ 13 h 34"/>
                <a:gd name="T40" fmla="*/ 40 w 155"/>
                <a:gd name="T41" fmla="*/ 34 h 34"/>
                <a:gd name="T42" fmla="*/ 0 w 155"/>
                <a:gd name="T43" fmla="*/ 16 h 34"/>
                <a:gd name="T44" fmla="*/ 40 w 155"/>
                <a:gd name="T45" fmla="*/ 0 h 34"/>
                <a:gd name="T46" fmla="*/ 40 w 155"/>
                <a:gd name="T47" fmla="*/ 34 h 34"/>
                <a:gd name="T48" fmla="*/ 117 w 155"/>
                <a:gd name="T49" fmla="*/ 0 h 34"/>
                <a:gd name="T50" fmla="*/ 155 w 155"/>
                <a:gd name="T51" fmla="*/ 16 h 34"/>
                <a:gd name="T52" fmla="*/ 117 w 155"/>
                <a:gd name="T53" fmla="*/ 34 h 34"/>
                <a:gd name="T54" fmla="*/ 117 w 155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4"/>
                <a:gd name="T86" fmla="*/ 155 w 155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4">
                  <a:moveTo>
                    <a:pt x="32" y="13"/>
                  </a:moveTo>
                  <a:lnTo>
                    <a:pt x="124" y="13"/>
                  </a:lnTo>
                  <a:lnTo>
                    <a:pt x="124" y="15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2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2" y="13"/>
                  </a:lnTo>
                  <a:close/>
                  <a:moveTo>
                    <a:pt x="40" y="34"/>
                  </a:moveTo>
                  <a:lnTo>
                    <a:pt x="0" y="16"/>
                  </a:lnTo>
                  <a:lnTo>
                    <a:pt x="40" y="0"/>
                  </a:lnTo>
                  <a:lnTo>
                    <a:pt x="40" y="34"/>
                  </a:lnTo>
                  <a:close/>
                  <a:moveTo>
                    <a:pt x="117" y="0"/>
                  </a:moveTo>
                  <a:lnTo>
                    <a:pt x="155" y="16"/>
                  </a:lnTo>
                  <a:lnTo>
                    <a:pt x="117" y="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2" name="Freeform 1089">
              <a:extLst>
                <a:ext uri="{FF2B5EF4-FFF2-40B4-BE49-F238E27FC236}">
                  <a16:creationId xmlns:a16="http://schemas.microsoft.com/office/drawing/2014/main" id="{441CBA57-D82C-B677-C3EC-D348166E4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2940"/>
              <a:ext cx="155" cy="33"/>
            </a:xfrm>
            <a:custGeom>
              <a:avLst/>
              <a:gdLst>
                <a:gd name="T0" fmla="*/ 31 w 155"/>
                <a:gd name="T1" fmla="*/ 14 h 33"/>
                <a:gd name="T2" fmla="*/ 122 w 155"/>
                <a:gd name="T3" fmla="*/ 14 h 33"/>
                <a:gd name="T4" fmla="*/ 124 w 155"/>
                <a:gd name="T5" fmla="*/ 14 h 33"/>
                <a:gd name="T6" fmla="*/ 124 w 155"/>
                <a:gd name="T7" fmla="*/ 14 h 33"/>
                <a:gd name="T8" fmla="*/ 126 w 155"/>
                <a:gd name="T9" fmla="*/ 16 h 33"/>
                <a:gd name="T10" fmla="*/ 126 w 155"/>
                <a:gd name="T11" fmla="*/ 17 h 33"/>
                <a:gd name="T12" fmla="*/ 126 w 155"/>
                <a:gd name="T13" fmla="*/ 17 h 33"/>
                <a:gd name="T14" fmla="*/ 124 w 155"/>
                <a:gd name="T15" fmla="*/ 19 h 33"/>
                <a:gd name="T16" fmla="*/ 124 w 155"/>
                <a:gd name="T17" fmla="*/ 19 h 33"/>
                <a:gd name="T18" fmla="*/ 122 w 155"/>
                <a:gd name="T19" fmla="*/ 19 h 33"/>
                <a:gd name="T20" fmla="*/ 31 w 155"/>
                <a:gd name="T21" fmla="*/ 19 h 33"/>
                <a:gd name="T22" fmla="*/ 31 w 155"/>
                <a:gd name="T23" fmla="*/ 19 h 33"/>
                <a:gd name="T24" fmla="*/ 29 w 155"/>
                <a:gd name="T25" fmla="*/ 19 h 33"/>
                <a:gd name="T26" fmla="*/ 29 w 155"/>
                <a:gd name="T27" fmla="*/ 17 h 33"/>
                <a:gd name="T28" fmla="*/ 29 w 155"/>
                <a:gd name="T29" fmla="*/ 17 h 33"/>
                <a:gd name="T30" fmla="*/ 29 w 155"/>
                <a:gd name="T31" fmla="*/ 16 h 33"/>
                <a:gd name="T32" fmla="*/ 29 w 155"/>
                <a:gd name="T33" fmla="*/ 14 h 33"/>
                <a:gd name="T34" fmla="*/ 31 w 155"/>
                <a:gd name="T35" fmla="*/ 14 h 33"/>
                <a:gd name="T36" fmla="*/ 31 w 155"/>
                <a:gd name="T37" fmla="*/ 14 h 33"/>
                <a:gd name="T38" fmla="*/ 31 w 155"/>
                <a:gd name="T39" fmla="*/ 14 h 33"/>
                <a:gd name="T40" fmla="*/ 38 w 155"/>
                <a:gd name="T41" fmla="*/ 33 h 33"/>
                <a:gd name="T42" fmla="*/ 0 w 155"/>
                <a:gd name="T43" fmla="*/ 17 h 33"/>
                <a:gd name="T44" fmla="*/ 38 w 155"/>
                <a:gd name="T45" fmla="*/ 0 h 33"/>
                <a:gd name="T46" fmla="*/ 38 w 155"/>
                <a:gd name="T47" fmla="*/ 33 h 33"/>
                <a:gd name="T48" fmla="*/ 115 w 155"/>
                <a:gd name="T49" fmla="*/ 0 h 33"/>
                <a:gd name="T50" fmla="*/ 155 w 155"/>
                <a:gd name="T51" fmla="*/ 17 h 33"/>
                <a:gd name="T52" fmla="*/ 115 w 155"/>
                <a:gd name="T53" fmla="*/ 33 h 33"/>
                <a:gd name="T54" fmla="*/ 115 w 155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3"/>
                <a:gd name="T86" fmla="*/ 155 w 155"/>
                <a:gd name="T87" fmla="*/ 33 h 3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3">
                  <a:moveTo>
                    <a:pt x="31" y="14"/>
                  </a:moveTo>
                  <a:lnTo>
                    <a:pt x="122" y="14"/>
                  </a:lnTo>
                  <a:lnTo>
                    <a:pt x="124" y="14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4" y="19"/>
                  </a:lnTo>
                  <a:lnTo>
                    <a:pt x="122" y="19"/>
                  </a:lnTo>
                  <a:lnTo>
                    <a:pt x="31" y="19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close/>
                  <a:moveTo>
                    <a:pt x="38" y="33"/>
                  </a:moveTo>
                  <a:lnTo>
                    <a:pt x="0" y="17"/>
                  </a:lnTo>
                  <a:lnTo>
                    <a:pt x="38" y="0"/>
                  </a:lnTo>
                  <a:lnTo>
                    <a:pt x="38" y="33"/>
                  </a:lnTo>
                  <a:close/>
                  <a:moveTo>
                    <a:pt x="115" y="0"/>
                  </a:moveTo>
                  <a:lnTo>
                    <a:pt x="155" y="17"/>
                  </a:lnTo>
                  <a:lnTo>
                    <a:pt x="115" y="3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3" name="Freeform 1090">
              <a:extLst>
                <a:ext uri="{FF2B5EF4-FFF2-40B4-BE49-F238E27FC236}">
                  <a16:creationId xmlns:a16="http://schemas.microsoft.com/office/drawing/2014/main" id="{34BE5D30-4B51-2562-2C0F-A981447B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" y="2940"/>
              <a:ext cx="155" cy="33"/>
            </a:xfrm>
            <a:custGeom>
              <a:avLst/>
              <a:gdLst>
                <a:gd name="T0" fmla="*/ 32 w 155"/>
                <a:gd name="T1" fmla="*/ 14 h 33"/>
                <a:gd name="T2" fmla="*/ 124 w 155"/>
                <a:gd name="T3" fmla="*/ 14 h 33"/>
                <a:gd name="T4" fmla="*/ 124 w 155"/>
                <a:gd name="T5" fmla="*/ 14 h 33"/>
                <a:gd name="T6" fmla="*/ 126 w 155"/>
                <a:gd name="T7" fmla="*/ 14 h 33"/>
                <a:gd name="T8" fmla="*/ 126 w 155"/>
                <a:gd name="T9" fmla="*/ 16 h 33"/>
                <a:gd name="T10" fmla="*/ 126 w 155"/>
                <a:gd name="T11" fmla="*/ 17 h 33"/>
                <a:gd name="T12" fmla="*/ 126 w 155"/>
                <a:gd name="T13" fmla="*/ 17 h 33"/>
                <a:gd name="T14" fmla="*/ 126 w 155"/>
                <a:gd name="T15" fmla="*/ 19 h 33"/>
                <a:gd name="T16" fmla="*/ 124 w 155"/>
                <a:gd name="T17" fmla="*/ 19 h 33"/>
                <a:gd name="T18" fmla="*/ 124 w 155"/>
                <a:gd name="T19" fmla="*/ 19 h 33"/>
                <a:gd name="T20" fmla="*/ 32 w 155"/>
                <a:gd name="T21" fmla="*/ 19 h 33"/>
                <a:gd name="T22" fmla="*/ 31 w 155"/>
                <a:gd name="T23" fmla="*/ 19 h 33"/>
                <a:gd name="T24" fmla="*/ 31 w 155"/>
                <a:gd name="T25" fmla="*/ 19 h 33"/>
                <a:gd name="T26" fmla="*/ 31 w 155"/>
                <a:gd name="T27" fmla="*/ 17 h 33"/>
                <a:gd name="T28" fmla="*/ 29 w 155"/>
                <a:gd name="T29" fmla="*/ 17 h 33"/>
                <a:gd name="T30" fmla="*/ 31 w 155"/>
                <a:gd name="T31" fmla="*/ 16 h 33"/>
                <a:gd name="T32" fmla="*/ 31 w 155"/>
                <a:gd name="T33" fmla="*/ 14 h 33"/>
                <a:gd name="T34" fmla="*/ 31 w 155"/>
                <a:gd name="T35" fmla="*/ 14 h 33"/>
                <a:gd name="T36" fmla="*/ 32 w 155"/>
                <a:gd name="T37" fmla="*/ 14 h 33"/>
                <a:gd name="T38" fmla="*/ 32 w 155"/>
                <a:gd name="T39" fmla="*/ 14 h 33"/>
                <a:gd name="T40" fmla="*/ 40 w 155"/>
                <a:gd name="T41" fmla="*/ 33 h 33"/>
                <a:gd name="T42" fmla="*/ 0 w 155"/>
                <a:gd name="T43" fmla="*/ 17 h 33"/>
                <a:gd name="T44" fmla="*/ 40 w 155"/>
                <a:gd name="T45" fmla="*/ 0 h 33"/>
                <a:gd name="T46" fmla="*/ 40 w 155"/>
                <a:gd name="T47" fmla="*/ 33 h 33"/>
                <a:gd name="T48" fmla="*/ 117 w 155"/>
                <a:gd name="T49" fmla="*/ 0 h 33"/>
                <a:gd name="T50" fmla="*/ 155 w 155"/>
                <a:gd name="T51" fmla="*/ 17 h 33"/>
                <a:gd name="T52" fmla="*/ 117 w 155"/>
                <a:gd name="T53" fmla="*/ 33 h 33"/>
                <a:gd name="T54" fmla="*/ 117 w 155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3"/>
                <a:gd name="T86" fmla="*/ 155 w 155"/>
                <a:gd name="T87" fmla="*/ 33 h 3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3">
                  <a:moveTo>
                    <a:pt x="32" y="14"/>
                  </a:moveTo>
                  <a:lnTo>
                    <a:pt x="124" y="14"/>
                  </a:lnTo>
                  <a:lnTo>
                    <a:pt x="126" y="14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9"/>
                  </a:lnTo>
                  <a:lnTo>
                    <a:pt x="124" y="19"/>
                  </a:lnTo>
                  <a:lnTo>
                    <a:pt x="32" y="19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2" y="14"/>
                  </a:lnTo>
                  <a:close/>
                  <a:moveTo>
                    <a:pt x="40" y="33"/>
                  </a:moveTo>
                  <a:lnTo>
                    <a:pt x="0" y="17"/>
                  </a:lnTo>
                  <a:lnTo>
                    <a:pt x="40" y="0"/>
                  </a:lnTo>
                  <a:lnTo>
                    <a:pt x="40" y="33"/>
                  </a:lnTo>
                  <a:close/>
                  <a:moveTo>
                    <a:pt x="117" y="0"/>
                  </a:moveTo>
                  <a:lnTo>
                    <a:pt x="155" y="17"/>
                  </a:lnTo>
                  <a:lnTo>
                    <a:pt x="117" y="3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4" name="Freeform 1091">
              <a:extLst>
                <a:ext uri="{FF2B5EF4-FFF2-40B4-BE49-F238E27FC236}">
                  <a16:creationId xmlns:a16="http://schemas.microsoft.com/office/drawing/2014/main" id="{1D31F36F-45B7-BF9A-1564-267F0D384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93"/>
              <a:ext cx="193" cy="202"/>
            </a:xfrm>
            <a:custGeom>
              <a:avLst/>
              <a:gdLst>
                <a:gd name="T0" fmla="*/ 22 w 193"/>
                <a:gd name="T1" fmla="*/ 19 h 202"/>
                <a:gd name="T2" fmla="*/ 175 w 193"/>
                <a:gd name="T3" fmla="*/ 179 h 202"/>
                <a:gd name="T4" fmla="*/ 175 w 193"/>
                <a:gd name="T5" fmla="*/ 180 h 202"/>
                <a:gd name="T6" fmla="*/ 175 w 193"/>
                <a:gd name="T7" fmla="*/ 182 h 202"/>
                <a:gd name="T8" fmla="*/ 175 w 193"/>
                <a:gd name="T9" fmla="*/ 182 h 202"/>
                <a:gd name="T10" fmla="*/ 175 w 193"/>
                <a:gd name="T11" fmla="*/ 183 h 202"/>
                <a:gd name="T12" fmla="*/ 173 w 193"/>
                <a:gd name="T13" fmla="*/ 183 h 202"/>
                <a:gd name="T14" fmla="*/ 172 w 193"/>
                <a:gd name="T15" fmla="*/ 183 h 202"/>
                <a:gd name="T16" fmla="*/ 172 w 193"/>
                <a:gd name="T17" fmla="*/ 183 h 202"/>
                <a:gd name="T18" fmla="*/ 170 w 193"/>
                <a:gd name="T19" fmla="*/ 183 h 202"/>
                <a:gd name="T20" fmla="*/ 18 w 193"/>
                <a:gd name="T21" fmla="*/ 22 h 202"/>
                <a:gd name="T22" fmla="*/ 16 w 193"/>
                <a:gd name="T23" fmla="*/ 22 h 202"/>
                <a:gd name="T24" fmla="*/ 16 w 193"/>
                <a:gd name="T25" fmla="*/ 21 h 202"/>
                <a:gd name="T26" fmla="*/ 16 w 193"/>
                <a:gd name="T27" fmla="*/ 19 h 202"/>
                <a:gd name="T28" fmla="*/ 18 w 193"/>
                <a:gd name="T29" fmla="*/ 19 h 202"/>
                <a:gd name="T30" fmla="*/ 20 w 193"/>
                <a:gd name="T31" fmla="*/ 19 h 202"/>
                <a:gd name="T32" fmla="*/ 20 w 193"/>
                <a:gd name="T33" fmla="*/ 17 h 202"/>
                <a:gd name="T34" fmla="*/ 22 w 193"/>
                <a:gd name="T35" fmla="*/ 19 h 202"/>
                <a:gd name="T36" fmla="*/ 22 w 193"/>
                <a:gd name="T37" fmla="*/ 19 h 202"/>
                <a:gd name="T38" fmla="*/ 22 w 193"/>
                <a:gd name="T39" fmla="*/ 19 h 202"/>
                <a:gd name="T40" fmla="*/ 9 w 193"/>
                <a:gd name="T41" fmla="*/ 37 h 202"/>
                <a:gd name="T42" fmla="*/ 0 w 193"/>
                <a:gd name="T43" fmla="*/ 0 h 202"/>
                <a:gd name="T44" fmla="*/ 38 w 193"/>
                <a:gd name="T45" fmla="*/ 14 h 202"/>
                <a:gd name="T46" fmla="*/ 9 w 193"/>
                <a:gd name="T47" fmla="*/ 37 h 202"/>
                <a:gd name="T48" fmla="*/ 182 w 193"/>
                <a:gd name="T49" fmla="*/ 166 h 202"/>
                <a:gd name="T50" fmla="*/ 193 w 193"/>
                <a:gd name="T51" fmla="*/ 202 h 202"/>
                <a:gd name="T52" fmla="*/ 153 w 193"/>
                <a:gd name="T53" fmla="*/ 186 h 202"/>
                <a:gd name="T54" fmla="*/ 182 w 193"/>
                <a:gd name="T55" fmla="*/ 16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3"/>
                <a:gd name="T85" fmla="*/ 0 h 202"/>
                <a:gd name="T86" fmla="*/ 193 w 193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3" h="202">
                  <a:moveTo>
                    <a:pt x="22" y="19"/>
                  </a:moveTo>
                  <a:lnTo>
                    <a:pt x="175" y="179"/>
                  </a:lnTo>
                  <a:lnTo>
                    <a:pt x="175" y="180"/>
                  </a:lnTo>
                  <a:lnTo>
                    <a:pt x="175" y="182"/>
                  </a:lnTo>
                  <a:lnTo>
                    <a:pt x="175" y="183"/>
                  </a:lnTo>
                  <a:lnTo>
                    <a:pt x="173" y="183"/>
                  </a:lnTo>
                  <a:lnTo>
                    <a:pt x="172" y="183"/>
                  </a:lnTo>
                  <a:lnTo>
                    <a:pt x="170" y="18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2" y="19"/>
                  </a:lnTo>
                  <a:close/>
                  <a:moveTo>
                    <a:pt x="9" y="37"/>
                  </a:moveTo>
                  <a:lnTo>
                    <a:pt x="0" y="0"/>
                  </a:lnTo>
                  <a:lnTo>
                    <a:pt x="38" y="14"/>
                  </a:lnTo>
                  <a:lnTo>
                    <a:pt x="9" y="37"/>
                  </a:lnTo>
                  <a:close/>
                  <a:moveTo>
                    <a:pt x="182" y="166"/>
                  </a:moveTo>
                  <a:lnTo>
                    <a:pt x="193" y="202"/>
                  </a:lnTo>
                  <a:lnTo>
                    <a:pt x="153" y="186"/>
                  </a:lnTo>
                  <a:lnTo>
                    <a:pt x="182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5" name="Freeform 1092">
              <a:extLst>
                <a:ext uri="{FF2B5EF4-FFF2-40B4-BE49-F238E27FC236}">
                  <a16:creationId xmlns:a16="http://schemas.microsoft.com/office/drawing/2014/main" id="{195A0F9D-0B7B-E676-23A1-4B4DC9762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93"/>
              <a:ext cx="193" cy="202"/>
            </a:xfrm>
            <a:custGeom>
              <a:avLst/>
              <a:gdLst>
                <a:gd name="T0" fmla="*/ 175 w 193"/>
                <a:gd name="T1" fmla="*/ 22 h 202"/>
                <a:gd name="T2" fmla="*/ 22 w 193"/>
                <a:gd name="T3" fmla="*/ 183 h 202"/>
                <a:gd name="T4" fmla="*/ 22 w 193"/>
                <a:gd name="T5" fmla="*/ 183 h 202"/>
                <a:gd name="T6" fmla="*/ 20 w 193"/>
                <a:gd name="T7" fmla="*/ 183 h 202"/>
                <a:gd name="T8" fmla="*/ 20 w 193"/>
                <a:gd name="T9" fmla="*/ 183 h 202"/>
                <a:gd name="T10" fmla="*/ 18 w 193"/>
                <a:gd name="T11" fmla="*/ 183 h 202"/>
                <a:gd name="T12" fmla="*/ 16 w 193"/>
                <a:gd name="T13" fmla="*/ 182 h 202"/>
                <a:gd name="T14" fmla="*/ 16 w 193"/>
                <a:gd name="T15" fmla="*/ 182 h 202"/>
                <a:gd name="T16" fmla="*/ 16 w 193"/>
                <a:gd name="T17" fmla="*/ 180 h 202"/>
                <a:gd name="T18" fmla="*/ 18 w 193"/>
                <a:gd name="T19" fmla="*/ 179 h 202"/>
                <a:gd name="T20" fmla="*/ 170 w 193"/>
                <a:gd name="T21" fmla="*/ 19 h 202"/>
                <a:gd name="T22" fmla="*/ 172 w 193"/>
                <a:gd name="T23" fmla="*/ 19 h 202"/>
                <a:gd name="T24" fmla="*/ 172 w 193"/>
                <a:gd name="T25" fmla="*/ 17 h 202"/>
                <a:gd name="T26" fmla="*/ 173 w 193"/>
                <a:gd name="T27" fmla="*/ 19 h 202"/>
                <a:gd name="T28" fmla="*/ 175 w 193"/>
                <a:gd name="T29" fmla="*/ 19 h 202"/>
                <a:gd name="T30" fmla="*/ 175 w 193"/>
                <a:gd name="T31" fmla="*/ 19 h 202"/>
                <a:gd name="T32" fmla="*/ 175 w 193"/>
                <a:gd name="T33" fmla="*/ 21 h 202"/>
                <a:gd name="T34" fmla="*/ 175 w 193"/>
                <a:gd name="T35" fmla="*/ 22 h 202"/>
                <a:gd name="T36" fmla="*/ 175 w 193"/>
                <a:gd name="T37" fmla="*/ 22 h 202"/>
                <a:gd name="T38" fmla="*/ 175 w 193"/>
                <a:gd name="T39" fmla="*/ 22 h 202"/>
                <a:gd name="T40" fmla="*/ 153 w 193"/>
                <a:gd name="T41" fmla="*/ 14 h 202"/>
                <a:gd name="T42" fmla="*/ 193 w 193"/>
                <a:gd name="T43" fmla="*/ 0 h 202"/>
                <a:gd name="T44" fmla="*/ 182 w 193"/>
                <a:gd name="T45" fmla="*/ 37 h 202"/>
                <a:gd name="T46" fmla="*/ 153 w 193"/>
                <a:gd name="T47" fmla="*/ 14 h 202"/>
                <a:gd name="T48" fmla="*/ 38 w 193"/>
                <a:gd name="T49" fmla="*/ 186 h 202"/>
                <a:gd name="T50" fmla="*/ 0 w 193"/>
                <a:gd name="T51" fmla="*/ 202 h 202"/>
                <a:gd name="T52" fmla="*/ 9 w 193"/>
                <a:gd name="T53" fmla="*/ 166 h 202"/>
                <a:gd name="T54" fmla="*/ 38 w 193"/>
                <a:gd name="T55" fmla="*/ 18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3"/>
                <a:gd name="T85" fmla="*/ 0 h 202"/>
                <a:gd name="T86" fmla="*/ 193 w 193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3" h="202">
                  <a:moveTo>
                    <a:pt x="175" y="22"/>
                  </a:moveTo>
                  <a:lnTo>
                    <a:pt x="22" y="183"/>
                  </a:lnTo>
                  <a:lnTo>
                    <a:pt x="20" y="183"/>
                  </a:lnTo>
                  <a:lnTo>
                    <a:pt x="18" y="183"/>
                  </a:lnTo>
                  <a:lnTo>
                    <a:pt x="16" y="182"/>
                  </a:lnTo>
                  <a:lnTo>
                    <a:pt x="16" y="180"/>
                  </a:lnTo>
                  <a:lnTo>
                    <a:pt x="18" y="179"/>
                  </a:lnTo>
                  <a:lnTo>
                    <a:pt x="170" y="19"/>
                  </a:lnTo>
                  <a:lnTo>
                    <a:pt x="172" y="19"/>
                  </a:lnTo>
                  <a:lnTo>
                    <a:pt x="172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5" y="22"/>
                  </a:lnTo>
                  <a:close/>
                  <a:moveTo>
                    <a:pt x="153" y="14"/>
                  </a:moveTo>
                  <a:lnTo>
                    <a:pt x="193" y="0"/>
                  </a:lnTo>
                  <a:lnTo>
                    <a:pt x="182" y="37"/>
                  </a:lnTo>
                  <a:lnTo>
                    <a:pt x="153" y="14"/>
                  </a:lnTo>
                  <a:close/>
                  <a:moveTo>
                    <a:pt x="38" y="186"/>
                  </a:moveTo>
                  <a:lnTo>
                    <a:pt x="0" y="202"/>
                  </a:lnTo>
                  <a:lnTo>
                    <a:pt x="9" y="166"/>
                  </a:lnTo>
                  <a:lnTo>
                    <a:pt x="38" y="18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6" name="Freeform 1093">
              <a:extLst>
                <a:ext uri="{FF2B5EF4-FFF2-40B4-BE49-F238E27FC236}">
                  <a16:creationId xmlns:a16="http://schemas.microsoft.com/office/drawing/2014/main" id="{32A43B4D-6F25-C6EB-1377-C8108BE7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7" y="3093"/>
              <a:ext cx="194" cy="202"/>
            </a:xfrm>
            <a:custGeom>
              <a:avLst/>
              <a:gdLst>
                <a:gd name="T0" fmla="*/ 24 w 194"/>
                <a:gd name="T1" fmla="*/ 19 h 202"/>
                <a:gd name="T2" fmla="*/ 176 w 194"/>
                <a:gd name="T3" fmla="*/ 179 h 202"/>
                <a:gd name="T4" fmla="*/ 177 w 194"/>
                <a:gd name="T5" fmla="*/ 180 h 202"/>
                <a:gd name="T6" fmla="*/ 177 w 194"/>
                <a:gd name="T7" fmla="*/ 182 h 202"/>
                <a:gd name="T8" fmla="*/ 177 w 194"/>
                <a:gd name="T9" fmla="*/ 182 h 202"/>
                <a:gd name="T10" fmla="*/ 176 w 194"/>
                <a:gd name="T11" fmla="*/ 183 h 202"/>
                <a:gd name="T12" fmla="*/ 176 w 194"/>
                <a:gd name="T13" fmla="*/ 183 h 202"/>
                <a:gd name="T14" fmla="*/ 174 w 194"/>
                <a:gd name="T15" fmla="*/ 183 h 202"/>
                <a:gd name="T16" fmla="*/ 172 w 194"/>
                <a:gd name="T17" fmla="*/ 183 h 202"/>
                <a:gd name="T18" fmla="*/ 172 w 194"/>
                <a:gd name="T19" fmla="*/ 183 h 202"/>
                <a:gd name="T20" fmla="*/ 18 w 194"/>
                <a:gd name="T21" fmla="*/ 22 h 202"/>
                <a:gd name="T22" fmla="*/ 18 w 194"/>
                <a:gd name="T23" fmla="*/ 22 h 202"/>
                <a:gd name="T24" fmla="*/ 18 w 194"/>
                <a:gd name="T25" fmla="*/ 21 h 202"/>
                <a:gd name="T26" fmla="*/ 18 w 194"/>
                <a:gd name="T27" fmla="*/ 19 h 202"/>
                <a:gd name="T28" fmla="*/ 18 w 194"/>
                <a:gd name="T29" fmla="*/ 19 h 202"/>
                <a:gd name="T30" fmla="*/ 20 w 194"/>
                <a:gd name="T31" fmla="*/ 19 h 202"/>
                <a:gd name="T32" fmla="*/ 22 w 194"/>
                <a:gd name="T33" fmla="*/ 17 h 202"/>
                <a:gd name="T34" fmla="*/ 22 w 194"/>
                <a:gd name="T35" fmla="*/ 19 h 202"/>
                <a:gd name="T36" fmla="*/ 24 w 194"/>
                <a:gd name="T37" fmla="*/ 19 h 202"/>
                <a:gd name="T38" fmla="*/ 24 w 194"/>
                <a:gd name="T39" fmla="*/ 19 h 202"/>
                <a:gd name="T40" fmla="*/ 11 w 194"/>
                <a:gd name="T41" fmla="*/ 37 h 202"/>
                <a:gd name="T42" fmla="*/ 0 w 194"/>
                <a:gd name="T43" fmla="*/ 0 h 202"/>
                <a:gd name="T44" fmla="*/ 40 w 194"/>
                <a:gd name="T45" fmla="*/ 14 h 202"/>
                <a:gd name="T46" fmla="*/ 11 w 194"/>
                <a:gd name="T47" fmla="*/ 37 h 202"/>
                <a:gd name="T48" fmla="*/ 185 w 194"/>
                <a:gd name="T49" fmla="*/ 166 h 202"/>
                <a:gd name="T50" fmla="*/ 194 w 194"/>
                <a:gd name="T51" fmla="*/ 202 h 202"/>
                <a:gd name="T52" fmla="*/ 156 w 194"/>
                <a:gd name="T53" fmla="*/ 186 h 202"/>
                <a:gd name="T54" fmla="*/ 185 w 194"/>
                <a:gd name="T55" fmla="*/ 16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4"/>
                <a:gd name="T85" fmla="*/ 0 h 202"/>
                <a:gd name="T86" fmla="*/ 194 w 194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4" h="202">
                  <a:moveTo>
                    <a:pt x="24" y="19"/>
                  </a:moveTo>
                  <a:lnTo>
                    <a:pt x="176" y="179"/>
                  </a:lnTo>
                  <a:lnTo>
                    <a:pt x="177" y="180"/>
                  </a:lnTo>
                  <a:lnTo>
                    <a:pt x="177" y="182"/>
                  </a:lnTo>
                  <a:lnTo>
                    <a:pt x="176" y="183"/>
                  </a:lnTo>
                  <a:lnTo>
                    <a:pt x="174" y="183"/>
                  </a:lnTo>
                  <a:lnTo>
                    <a:pt x="172" y="183"/>
                  </a:lnTo>
                  <a:lnTo>
                    <a:pt x="18" y="22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4" y="19"/>
                  </a:lnTo>
                  <a:close/>
                  <a:moveTo>
                    <a:pt x="11" y="37"/>
                  </a:moveTo>
                  <a:lnTo>
                    <a:pt x="0" y="0"/>
                  </a:lnTo>
                  <a:lnTo>
                    <a:pt x="40" y="14"/>
                  </a:lnTo>
                  <a:lnTo>
                    <a:pt x="11" y="37"/>
                  </a:lnTo>
                  <a:close/>
                  <a:moveTo>
                    <a:pt x="185" y="166"/>
                  </a:moveTo>
                  <a:lnTo>
                    <a:pt x="194" y="202"/>
                  </a:lnTo>
                  <a:lnTo>
                    <a:pt x="156" y="186"/>
                  </a:lnTo>
                  <a:lnTo>
                    <a:pt x="18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7" name="Freeform 1094">
              <a:extLst>
                <a:ext uri="{FF2B5EF4-FFF2-40B4-BE49-F238E27FC236}">
                  <a16:creationId xmlns:a16="http://schemas.microsoft.com/office/drawing/2014/main" id="{BD83827C-8BD1-8337-BCEF-5FCC158F8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7" y="3093"/>
              <a:ext cx="194" cy="202"/>
            </a:xfrm>
            <a:custGeom>
              <a:avLst/>
              <a:gdLst>
                <a:gd name="T0" fmla="*/ 176 w 194"/>
                <a:gd name="T1" fmla="*/ 22 h 202"/>
                <a:gd name="T2" fmla="*/ 24 w 194"/>
                <a:gd name="T3" fmla="*/ 183 h 202"/>
                <a:gd name="T4" fmla="*/ 22 w 194"/>
                <a:gd name="T5" fmla="*/ 183 h 202"/>
                <a:gd name="T6" fmla="*/ 22 w 194"/>
                <a:gd name="T7" fmla="*/ 183 h 202"/>
                <a:gd name="T8" fmla="*/ 20 w 194"/>
                <a:gd name="T9" fmla="*/ 183 h 202"/>
                <a:gd name="T10" fmla="*/ 18 w 194"/>
                <a:gd name="T11" fmla="*/ 183 h 202"/>
                <a:gd name="T12" fmla="*/ 18 w 194"/>
                <a:gd name="T13" fmla="*/ 182 h 202"/>
                <a:gd name="T14" fmla="*/ 18 w 194"/>
                <a:gd name="T15" fmla="*/ 182 h 202"/>
                <a:gd name="T16" fmla="*/ 18 w 194"/>
                <a:gd name="T17" fmla="*/ 180 h 202"/>
                <a:gd name="T18" fmla="*/ 18 w 194"/>
                <a:gd name="T19" fmla="*/ 179 h 202"/>
                <a:gd name="T20" fmla="*/ 172 w 194"/>
                <a:gd name="T21" fmla="*/ 19 h 202"/>
                <a:gd name="T22" fmla="*/ 172 w 194"/>
                <a:gd name="T23" fmla="*/ 19 h 202"/>
                <a:gd name="T24" fmla="*/ 174 w 194"/>
                <a:gd name="T25" fmla="*/ 17 h 202"/>
                <a:gd name="T26" fmla="*/ 176 w 194"/>
                <a:gd name="T27" fmla="*/ 19 h 202"/>
                <a:gd name="T28" fmla="*/ 176 w 194"/>
                <a:gd name="T29" fmla="*/ 19 h 202"/>
                <a:gd name="T30" fmla="*/ 177 w 194"/>
                <a:gd name="T31" fmla="*/ 19 h 202"/>
                <a:gd name="T32" fmla="*/ 177 w 194"/>
                <a:gd name="T33" fmla="*/ 21 h 202"/>
                <a:gd name="T34" fmla="*/ 177 w 194"/>
                <a:gd name="T35" fmla="*/ 22 h 202"/>
                <a:gd name="T36" fmla="*/ 176 w 194"/>
                <a:gd name="T37" fmla="*/ 22 h 202"/>
                <a:gd name="T38" fmla="*/ 176 w 194"/>
                <a:gd name="T39" fmla="*/ 22 h 202"/>
                <a:gd name="T40" fmla="*/ 156 w 194"/>
                <a:gd name="T41" fmla="*/ 14 h 202"/>
                <a:gd name="T42" fmla="*/ 194 w 194"/>
                <a:gd name="T43" fmla="*/ 0 h 202"/>
                <a:gd name="T44" fmla="*/ 185 w 194"/>
                <a:gd name="T45" fmla="*/ 37 h 202"/>
                <a:gd name="T46" fmla="*/ 156 w 194"/>
                <a:gd name="T47" fmla="*/ 14 h 202"/>
                <a:gd name="T48" fmla="*/ 40 w 194"/>
                <a:gd name="T49" fmla="*/ 186 h 202"/>
                <a:gd name="T50" fmla="*/ 0 w 194"/>
                <a:gd name="T51" fmla="*/ 202 h 202"/>
                <a:gd name="T52" fmla="*/ 11 w 194"/>
                <a:gd name="T53" fmla="*/ 166 h 202"/>
                <a:gd name="T54" fmla="*/ 40 w 194"/>
                <a:gd name="T55" fmla="*/ 18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4"/>
                <a:gd name="T85" fmla="*/ 0 h 202"/>
                <a:gd name="T86" fmla="*/ 194 w 194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4" h="202">
                  <a:moveTo>
                    <a:pt x="176" y="22"/>
                  </a:moveTo>
                  <a:lnTo>
                    <a:pt x="24" y="183"/>
                  </a:lnTo>
                  <a:lnTo>
                    <a:pt x="22" y="183"/>
                  </a:lnTo>
                  <a:lnTo>
                    <a:pt x="20" y="183"/>
                  </a:lnTo>
                  <a:lnTo>
                    <a:pt x="18" y="183"/>
                  </a:lnTo>
                  <a:lnTo>
                    <a:pt x="18" y="182"/>
                  </a:lnTo>
                  <a:lnTo>
                    <a:pt x="18" y="180"/>
                  </a:lnTo>
                  <a:lnTo>
                    <a:pt x="18" y="179"/>
                  </a:lnTo>
                  <a:lnTo>
                    <a:pt x="172" y="19"/>
                  </a:lnTo>
                  <a:lnTo>
                    <a:pt x="174" y="17"/>
                  </a:lnTo>
                  <a:lnTo>
                    <a:pt x="176" y="19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22"/>
                  </a:lnTo>
                  <a:lnTo>
                    <a:pt x="176" y="22"/>
                  </a:lnTo>
                  <a:close/>
                  <a:moveTo>
                    <a:pt x="156" y="14"/>
                  </a:moveTo>
                  <a:lnTo>
                    <a:pt x="194" y="0"/>
                  </a:lnTo>
                  <a:lnTo>
                    <a:pt x="185" y="37"/>
                  </a:lnTo>
                  <a:lnTo>
                    <a:pt x="156" y="14"/>
                  </a:lnTo>
                  <a:close/>
                  <a:moveTo>
                    <a:pt x="40" y="186"/>
                  </a:moveTo>
                  <a:lnTo>
                    <a:pt x="0" y="202"/>
                  </a:lnTo>
                  <a:lnTo>
                    <a:pt x="11" y="166"/>
                  </a:lnTo>
                  <a:lnTo>
                    <a:pt x="40" y="18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8" name="Freeform 1095">
              <a:extLst>
                <a:ext uri="{FF2B5EF4-FFF2-40B4-BE49-F238E27FC236}">
                  <a16:creationId xmlns:a16="http://schemas.microsoft.com/office/drawing/2014/main" id="{E6B659BB-7CBE-D9C5-3C34-9406B005E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82"/>
              <a:ext cx="1396" cy="225"/>
            </a:xfrm>
            <a:custGeom>
              <a:avLst/>
              <a:gdLst>
                <a:gd name="T0" fmla="*/ 31 w 1396"/>
                <a:gd name="T1" fmla="*/ 13 h 225"/>
                <a:gd name="T2" fmla="*/ 1365 w 1396"/>
                <a:gd name="T3" fmla="*/ 205 h 225"/>
                <a:gd name="T4" fmla="*/ 1367 w 1396"/>
                <a:gd name="T5" fmla="*/ 207 h 225"/>
                <a:gd name="T6" fmla="*/ 1367 w 1396"/>
                <a:gd name="T7" fmla="*/ 207 h 225"/>
                <a:gd name="T8" fmla="*/ 1369 w 1396"/>
                <a:gd name="T9" fmla="*/ 209 h 225"/>
                <a:gd name="T10" fmla="*/ 1369 w 1396"/>
                <a:gd name="T11" fmla="*/ 209 h 225"/>
                <a:gd name="T12" fmla="*/ 1367 w 1396"/>
                <a:gd name="T13" fmla="*/ 212 h 225"/>
                <a:gd name="T14" fmla="*/ 1365 w 1396"/>
                <a:gd name="T15" fmla="*/ 212 h 225"/>
                <a:gd name="T16" fmla="*/ 1365 w 1396"/>
                <a:gd name="T17" fmla="*/ 212 h 225"/>
                <a:gd name="T18" fmla="*/ 31 w 1396"/>
                <a:gd name="T19" fmla="*/ 17 h 225"/>
                <a:gd name="T20" fmla="*/ 29 w 1396"/>
                <a:gd name="T21" fmla="*/ 17 h 225"/>
                <a:gd name="T22" fmla="*/ 29 w 1396"/>
                <a:gd name="T23" fmla="*/ 17 h 225"/>
                <a:gd name="T24" fmla="*/ 27 w 1396"/>
                <a:gd name="T25" fmla="*/ 16 h 225"/>
                <a:gd name="T26" fmla="*/ 27 w 1396"/>
                <a:gd name="T27" fmla="*/ 14 h 225"/>
                <a:gd name="T28" fmla="*/ 29 w 1396"/>
                <a:gd name="T29" fmla="*/ 14 h 225"/>
                <a:gd name="T30" fmla="*/ 29 w 1396"/>
                <a:gd name="T31" fmla="*/ 13 h 225"/>
                <a:gd name="T32" fmla="*/ 31 w 1396"/>
                <a:gd name="T33" fmla="*/ 13 h 225"/>
                <a:gd name="T34" fmla="*/ 31 w 1396"/>
                <a:gd name="T35" fmla="*/ 13 h 225"/>
                <a:gd name="T36" fmla="*/ 31 w 1396"/>
                <a:gd name="T37" fmla="*/ 13 h 225"/>
                <a:gd name="T38" fmla="*/ 34 w 1396"/>
                <a:gd name="T39" fmla="*/ 33 h 225"/>
                <a:gd name="T40" fmla="*/ 0 w 1396"/>
                <a:gd name="T41" fmla="*/ 11 h 225"/>
                <a:gd name="T42" fmla="*/ 40 w 1396"/>
                <a:gd name="T43" fmla="*/ 0 h 225"/>
                <a:gd name="T44" fmla="*/ 34 w 1396"/>
                <a:gd name="T45" fmla="*/ 33 h 225"/>
                <a:gd name="T46" fmla="*/ 1361 w 1396"/>
                <a:gd name="T47" fmla="*/ 191 h 225"/>
                <a:gd name="T48" fmla="*/ 1396 w 1396"/>
                <a:gd name="T49" fmla="*/ 213 h 225"/>
                <a:gd name="T50" fmla="*/ 1356 w 1396"/>
                <a:gd name="T51" fmla="*/ 225 h 225"/>
                <a:gd name="T52" fmla="*/ 1361 w 1396"/>
                <a:gd name="T53" fmla="*/ 191 h 2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96"/>
                <a:gd name="T82" fmla="*/ 0 h 225"/>
                <a:gd name="T83" fmla="*/ 1396 w 1396"/>
                <a:gd name="T84" fmla="*/ 225 h 22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96" h="225">
                  <a:moveTo>
                    <a:pt x="31" y="13"/>
                  </a:moveTo>
                  <a:lnTo>
                    <a:pt x="1365" y="205"/>
                  </a:lnTo>
                  <a:lnTo>
                    <a:pt x="1367" y="207"/>
                  </a:lnTo>
                  <a:lnTo>
                    <a:pt x="1369" y="209"/>
                  </a:lnTo>
                  <a:lnTo>
                    <a:pt x="1367" y="212"/>
                  </a:lnTo>
                  <a:lnTo>
                    <a:pt x="1365" y="212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31" y="13"/>
                  </a:lnTo>
                  <a:close/>
                  <a:moveTo>
                    <a:pt x="34" y="33"/>
                  </a:moveTo>
                  <a:lnTo>
                    <a:pt x="0" y="11"/>
                  </a:lnTo>
                  <a:lnTo>
                    <a:pt x="40" y="0"/>
                  </a:lnTo>
                  <a:lnTo>
                    <a:pt x="34" y="33"/>
                  </a:lnTo>
                  <a:close/>
                  <a:moveTo>
                    <a:pt x="1361" y="191"/>
                  </a:moveTo>
                  <a:lnTo>
                    <a:pt x="1396" y="213"/>
                  </a:lnTo>
                  <a:lnTo>
                    <a:pt x="1356" y="225"/>
                  </a:lnTo>
                  <a:lnTo>
                    <a:pt x="1361" y="19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9" name="Freeform 1096">
              <a:extLst>
                <a:ext uri="{FF2B5EF4-FFF2-40B4-BE49-F238E27FC236}">
                  <a16:creationId xmlns:a16="http://schemas.microsoft.com/office/drawing/2014/main" id="{E1DFB718-3E82-9C28-4442-E2E6F740C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82"/>
              <a:ext cx="1396" cy="225"/>
            </a:xfrm>
            <a:custGeom>
              <a:avLst/>
              <a:gdLst>
                <a:gd name="T0" fmla="*/ 31 w 1396"/>
                <a:gd name="T1" fmla="*/ 205 h 225"/>
                <a:gd name="T2" fmla="*/ 1365 w 1396"/>
                <a:gd name="T3" fmla="*/ 13 h 225"/>
                <a:gd name="T4" fmla="*/ 1365 w 1396"/>
                <a:gd name="T5" fmla="*/ 13 h 225"/>
                <a:gd name="T6" fmla="*/ 1367 w 1396"/>
                <a:gd name="T7" fmla="*/ 13 h 225"/>
                <a:gd name="T8" fmla="*/ 1369 w 1396"/>
                <a:gd name="T9" fmla="*/ 14 h 225"/>
                <a:gd name="T10" fmla="*/ 1369 w 1396"/>
                <a:gd name="T11" fmla="*/ 16 h 225"/>
                <a:gd name="T12" fmla="*/ 1367 w 1396"/>
                <a:gd name="T13" fmla="*/ 17 h 225"/>
                <a:gd name="T14" fmla="*/ 1367 w 1396"/>
                <a:gd name="T15" fmla="*/ 17 h 225"/>
                <a:gd name="T16" fmla="*/ 1365 w 1396"/>
                <a:gd name="T17" fmla="*/ 17 h 225"/>
                <a:gd name="T18" fmla="*/ 31 w 1396"/>
                <a:gd name="T19" fmla="*/ 212 h 225"/>
                <a:gd name="T20" fmla="*/ 31 w 1396"/>
                <a:gd name="T21" fmla="*/ 212 h 225"/>
                <a:gd name="T22" fmla="*/ 29 w 1396"/>
                <a:gd name="T23" fmla="*/ 212 h 225"/>
                <a:gd name="T24" fmla="*/ 29 w 1396"/>
                <a:gd name="T25" fmla="*/ 210 h 225"/>
                <a:gd name="T26" fmla="*/ 27 w 1396"/>
                <a:gd name="T27" fmla="*/ 209 h 225"/>
                <a:gd name="T28" fmla="*/ 27 w 1396"/>
                <a:gd name="T29" fmla="*/ 209 h 225"/>
                <a:gd name="T30" fmla="*/ 29 w 1396"/>
                <a:gd name="T31" fmla="*/ 207 h 225"/>
                <a:gd name="T32" fmla="*/ 29 w 1396"/>
                <a:gd name="T33" fmla="*/ 207 h 225"/>
                <a:gd name="T34" fmla="*/ 31 w 1396"/>
                <a:gd name="T35" fmla="*/ 205 h 225"/>
                <a:gd name="T36" fmla="*/ 31 w 1396"/>
                <a:gd name="T37" fmla="*/ 205 h 225"/>
                <a:gd name="T38" fmla="*/ 40 w 1396"/>
                <a:gd name="T39" fmla="*/ 225 h 225"/>
                <a:gd name="T40" fmla="*/ 0 w 1396"/>
                <a:gd name="T41" fmla="*/ 213 h 225"/>
                <a:gd name="T42" fmla="*/ 34 w 1396"/>
                <a:gd name="T43" fmla="*/ 191 h 225"/>
                <a:gd name="T44" fmla="*/ 40 w 1396"/>
                <a:gd name="T45" fmla="*/ 225 h 225"/>
                <a:gd name="T46" fmla="*/ 1356 w 1396"/>
                <a:gd name="T47" fmla="*/ 0 h 225"/>
                <a:gd name="T48" fmla="*/ 1396 w 1396"/>
                <a:gd name="T49" fmla="*/ 11 h 225"/>
                <a:gd name="T50" fmla="*/ 1361 w 1396"/>
                <a:gd name="T51" fmla="*/ 33 h 225"/>
                <a:gd name="T52" fmla="*/ 1356 w 1396"/>
                <a:gd name="T53" fmla="*/ 0 h 2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96"/>
                <a:gd name="T82" fmla="*/ 0 h 225"/>
                <a:gd name="T83" fmla="*/ 1396 w 1396"/>
                <a:gd name="T84" fmla="*/ 225 h 22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96" h="225">
                  <a:moveTo>
                    <a:pt x="31" y="205"/>
                  </a:moveTo>
                  <a:lnTo>
                    <a:pt x="1365" y="13"/>
                  </a:lnTo>
                  <a:lnTo>
                    <a:pt x="1367" y="13"/>
                  </a:lnTo>
                  <a:lnTo>
                    <a:pt x="1369" y="14"/>
                  </a:lnTo>
                  <a:lnTo>
                    <a:pt x="1369" y="16"/>
                  </a:lnTo>
                  <a:lnTo>
                    <a:pt x="1367" y="17"/>
                  </a:lnTo>
                  <a:lnTo>
                    <a:pt x="1365" y="17"/>
                  </a:lnTo>
                  <a:lnTo>
                    <a:pt x="31" y="212"/>
                  </a:lnTo>
                  <a:lnTo>
                    <a:pt x="29" y="212"/>
                  </a:lnTo>
                  <a:lnTo>
                    <a:pt x="29" y="210"/>
                  </a:lnTo>
                  <a:lnTo>
                    <a:pt x="27" y="209"/>
                  </a:lnTo>
                  <a:lnTo>
                    <a:pt x="29" y="207"/>
                  </a:lnTo>
                  <a:lnTo>
                    <a:pt x="31" y="205"/>
                  </a:lnTo>
                  <a:close/>
                  <a:moveTo>
                    <a:pt x="40" y="225"/>
                  </a:moveTo>
                  <a:lnTo>
                    <a:pt x="0" y="213"/>
                  </a:lnTo>
                  <a:lnTo>
                    <a:pt x="34" y="191"/>
                  </a:lnTo>
                  <a:lnTo>
                    <a:pt x="40" y="225"/>
                  </a:lnTo>
                  <a:close/>
                  <a:moveTo>
                    <a:pt x="1356" y="0"/>
                  </a:moveTo>
                  <a:lnTo>
                    <a:pt x="1396" y="11"/>
                  </a:lnTo>
                  <a:lnTo>
                    <a:pt x="1361" y="3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</p:grpSp>
    </p:spTree>
    <p:extLst>
      <p:ext uri="{BB962C8B-B14F-4D97-AF65-F5344CB8AC3E}">
        <p14:creationId xmlns:p14="http://schemas.microsoft.com/office/powerpoint/2010/main" val="37204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>
            <a:extLst>
              <a:ext uri="{FF2B5EF4-FFF2-40B4-BE49-F238E27FC236}">
                <a16:creationId xmlns:a16="http://schemas.microsoft.com/office/drawing/2014/main" id="{9A68B0AB-6581-5FFC-5E70-203757D5D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175" y="201612"/>
            <a:ext cx="7613650" cy="56038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Drivers of Supply Chain Performance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AD7DD12-1A87-A57E-DC12-89969F36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11" y="963611"/>
            <a:ext cx="9772783" cy="476567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Facilities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places where inventory is stored, assembled, or fabricated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sites and storage sites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Inventory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raw materials, WIP (work in progress), finished goods within a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inventory policies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Transportation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inventory from point to point in a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combinations of transportation modes and routes</a:t>
            </a:r>
          </a:p>
        </p:txBody>
      </p:sp>
    </p:spTree>
    <p:extLst>
      <p:ext uri="{BB962C8B-B14F-4D97-AF65-F5344CB8AC3E}">
        <p14:creationId xmlns:p14="http://schemas.microsoft.com/office/powerpoint/2010/main" val="150168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>
            <a:extLst>
              <a:ext uri="{FF2B5EF4-FFF2-40B4-BE49-F238E27FC236}">
                <a16:creationId xmlns:a16="http://schemas.microsoft.com/office/drawing/2014/main" id="{57EA5C50-8FFC-9F2F-6BCE-69884AD96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175" y="201612"/>
            <a:ext cx="7613650" cy="56038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Drivers of Supply Chain Performance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3D50A7-B48C-99B4-EA98-A8386E11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040" y="963612"/>
            <a:ext cx="9676420" cy="392228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and analysis regarding inventory, transportation, facilities throughout the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potentially the biggest driver of supply chain performance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Sourcing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a firm performs and functions that are outsourced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Pricing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Price associated with goods and services provided by a firm to the supply chain</a:t>
            </a:r>
          </a:p>
        </p:txBody>
      </p:sp>
    </p:spTree>
    <p:extLst>
      <p:ext uri="{BB962C8B-B14F-4D97-AF65-F5344CB8AC3E}">
        <p14:creationId xmlns:p14="http://schemas.microsoft.com/office/powerpoint/2010/main" val="34629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FF368C-A9AF-FDD7-03C7-E6B2497B8F94}"/>
              </a:ext>
            </a:extLst>
          </p:cNvPr>
          <p:cNvSpPr/>
          <p:nvPr/>
        </p:nvSpPr>
        <p:spPr>
          <a:xfrm>
            <a:off x="2926166" y="2750992"/>
            <a:ext cx="76498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u="sng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 OF THE CHAPTER…</a:t>
            </a:r>
            <a:endParaRPr lang="en-GB" sz="4800" u="sng" dirty="0">
              <a:solidFill>
                <a:srgbClr val="BD12A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99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sequence of organizations - their facilities, functions, and activities that are involved in producing and delivering a product or service.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sequence begins with </a:t>
            </a:r>
            <a:r>
              <a:rPr lang="en-GB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suppliers of raw materials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extends all the way to their final customers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Facilities include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warehouses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factories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processing centres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distribution centres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retail outlets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offices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and activities include forecasting, purchasing, inventory management, information management, quality assurance, scheduling, production, distribution, delivery, and customer service. </a:t>
            </a:r>
          </a:p>
        </p:txBody>
      </p:sp>
    </p:spTree>
    <p:extLst>
      <p:ext uri="{BB962C8B-B14F-4D97-AF65-F5344CB8AC3E}">
        <p14:creationId xmlns:p14="http://schemas.microsoft.com/office/powerpoint/2010/main" val="22586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Management 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strategic coordination of business functions within a business organization and throughout its supply chain for the purpose of integrating supply and demand management.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managers are people at various levels of the organization who are responsible for managing supply and demand both within and across business organizations.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are involved with planning and coordinating activities that include sourcing and procurement of materials and services, transformation activities, and logistics.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main actions are </a:t>
            </a:r>
            <a:r>
              <a:rPr lang="en-GB" sz="2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8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8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deliver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8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the part of a supply chain involved with the forward and reverse flow of goods, services, cash, and information.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 includes management of inbound and outbound transportation, material handling, warehousing, inventory, order fulfilment and distribution, third-party logistics, and reverse logistics (the return of goods from customers).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chains are sometimes referred to as </a:t>
            </a:r>
            <a:r>
              <a:rPr lang="en-GB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chains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term that reflects the concept that value is added as goods and services progress through the chain. </a:t>
            </a:r>
          </a:p>
        </p:txBody>
      </p:sp>
    </p:spTree>
    <p:extLst>
      <p:ext uri="{BB962C8B-B14F-4D97-AF65-F5344CB8AC3E}">
        <p14:creationId xmlns:p14="http://schemas.microsoft.com/office/powerpoint/2010/main" val="193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chains are the lifeblood of any business organization.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connect suppliers, producers, and final customers in a network that is essential to the creation and delivery of goods and services.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the supply chain is the process of planning, implementing, and controlling supply chain operations.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basic components are strategy, procurement, supply management, demand management, and logistics.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goal of supply chain management is to match supply to demand as effectively and efficiently as possible.</a:t>
            </a:r>
            <a:endParaRPr lang="en-GB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12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important aspect of supply chain management is </a:t>
            </a:r>
            <a:r>
              <a:rPr lang="en-GB" sz="24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 management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three types of flow that need to be managed are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 and service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financial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 and service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the movement of goods or services from suppliers to customers, as well as handling customer service needs and product returns.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GB" sz="24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sharing forecast and sales data, transmitting orders, tracking shipments, and updating order status.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GB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Financial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credit terms, payments, and consignment and title ownership arrangements. </a:t>
            </a:r>
            <a:endParaRPr lang="en-GB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0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6162B4F1-7DB3-ECC2-6EFA-82B7F01D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469885"/>
            <a:ext cx="10944785" cy="46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078FDA-703D-C9A2-A848-2C35A42D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8" y="1257509"/>
            <a:ext cx="99568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416933" y="599189"/>
            <a:ext cx="9102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for Supply Chain Management </a:t>
            </a:r>
            <a:endParaRPr lang="en-GB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C65CB2-43EB-0C55-2264-6B5C7BCC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33" y="1252151"/>
            <a:ext cx="8762250" cy="53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5" tIns="39369" rIns="80145" bIns="39369"/>
          <a:lstStyle>
            <a:lvl1pPr marL="323850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</a:t>
            </a:r>
            <a:r>
              <a:rPr lang="en-US" altLang="en-US" sz="3000" b="1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 operational efficiency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</a:t>
            </a: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levels of </a:t>
            </a:r>
            <a:r>
              <a:rPr lang="en-US" altLang="en-US" sz="30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outsourcing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Optimizing </a:t>
            </a:r>
            <a:r>
              <a:rPr lang="en-US" altLang="en-US" sz="30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transportation costs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Improved </a:t>
            </a:r>
            <a:r>
              <a:rPr lang="en-US" altLang="en-US" sz="30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Competitiveness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</a:t>
            </a:r>
            <a:r>
              <a:rPr lang="en-US" altLang="en-US" sz="3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globalization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importance of </a:t>
            </a:r>
            <a:r>
              <a:rPr lang="en-US" altLang="en-US" sz="3000" b="1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e-commerce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manage </a:t>
            </a:r>
            <a:r>
              <a:rPr lang="en-US" altLang="en-US" sz="30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inventories</a:t>
            </a:r>
          </a:p>
        </p:txBody>
      </p:sp>
    </p:spTree>
    <p:extLst>
      <p:ext uri="{BB962C8B-B14F-4D97-AF65-F5344CB8AC3E}">
        <p14:creationId xmlns:p14="http://schemas.microsoft.com/office/powerpoint/2010/main" val="30072824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899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Arial Unicode MS</vt:lpstr>
      <vt:lpstr>Calibri</vt:lpstr>
      <vt:lpstr>Calibri Light</vt:lpstr>
      <vt:lpstr>Times New Roman</vt:lpstr>
      <vt:lpstr>Wingdings 2</vt:lpstr>
      <vt:lpstr>Metropolitan</vt:lpstr>
      <vt:lpstr>Supply Chain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Framework for Structuring Drivers</vt:lpstr>
      <vt:lpstr>Drivers of Supply Chain Performance</vt:lpstr>
      <vt:lpstr>Drivers of Supply Chain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3</cp:revision>
  <dcterms:created xsi:type="dcterms:W3CDTF">2022-11-15T06:12:28Z</dcterms:created>
  <dcterms:modified xsi:type="dcterms:W3CDTF">2022-11-15T07:03:36Z</dcterms:modified>
</cp:coreProperties>
</file>