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82" r:id="rId20"/>
    <p:sldId id="284" r:id="rId21"/>
    <p:sldId id="288" r:id="rId22"/>
    <p:sldId id="289" r:id="rId23"/>
    <p:sldId id="290" r:id="rId24"/>
    <p:sldId id="291" r:id="rId25"/>
    <p:sldId id="292" r:id="rId26"/>
    <p:sldId id="293" r:id="rId27"/>
    <p:sldId id="450" r:id="rId28"/>
    <p:sldId id="295" r:id="rId29"/>
    <p:sldId id="296" r:id="rId30"/>
    <p:sldId id="297" r:id="rId31"/>
    <p:sldId id="298" r:id="rId32"/>
    <p:sldId id="285" r:id="rId33"/>
    <p:sldId id="299" r:id="rId34"/>
    <p:sldId id="300" r:id="rId35"/>
    <p:sldId id="301" r:id="rId36"/>
    <p:sldId id="286" r:id="rId37"/>
    <p:sldId id="280" r:id="rId38"/>
    <p:sldId id="273" r:id="rId39"/>
    <p:sldId id="274" r:id="rId40"/>
    <p:sldId id="276" r:id="rId41"/>
    <p:sldId id="278" r:id="rId42"/>
    <p:sldId id="277" r:id="rId43"/>
    <p:sldId id="279" r:id="rId44"/>
    <p:sldId id="281" r:id="rId45"/>
    <p:sldId id="287" r:id="rId46"/>
    <p:sldId id="451" r:id="rId47"/>
    <p:sldId id="452" r:id="rId48"/>
    <p:sldId id="453" r:id="rId49"/>
    <p:sldId id="454" r:id="rId50"/>
    <p:sldId id="455" r:id="rId51"/>
    <p:sldId id="456" r:id="rId52"/>
    <p:sldId id="457" r:id="rId53"/>
    <p:sldId id="458" r:id="rId54"/>
    <p:sldId id="459" r:id="rId55"/>
    <p:sldId id="460" r:id="rId56"/>
    <p:sldId id="313" r:id="rId57"/>
    <p:sldId id="312" r:id="rId58"/>
    <p:sldId id="314" r:id="rId59"/>
    <p:sldId id="315" r:id="rId60"/>
    <p:sldId id="316" r:id="rId61"/>
    <p:sldId id="31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57BCA-587E-4561-A9E0-447F302D06AB}"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F5E3A-4C99-489B-AF58-CB26AE3621FF}" type="slidenum">
              <a:rPr lang="en-US" smtClean="0"/>
              <a:t>‹#›</a:t>
            </a:fld>
            <a:endParaRPr lang="en-US"/>
          </a:p>
        </p:txBody>
      </p:sp>
    </p:spTree>
    <p:extLst>
      <p:ext uri="{BB962C8B-B14F-4D97-AF65-F5344CB8AC3E}">
        <p14:creationId xmlns:p14="http://schemas.microsoft.com/office/powerpoint/2010/main" val="39277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51</a:t>
            </a:fld>
            <a:endParaRPr lang="en-BD"/>
          </a:p>
        </p:txBody>
      </p:sp>
    </p:spTree>
    <p:extLst>
      <p:ext uri="{BB962C8B-B14F-4D97-AF65-F5344CB8AC3E}">
        <p14:creationId xmlns:p14="http://schemas.microsoft.com/office/powerpoint/2010/main" val="1663987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60</a:t>
            </a:fld>
            <a:endParaRPr lang="en-BD"/>
          </a:p>
        </p:txBody>
      </p:sp>
    </p:spTree>
    <p:extLst>
      <p:ext uri="{BB962C8B-B14F-4D97-AF65-F5344CB8AC3E}">
        <p14:creationId xmlns:p14="http://schemas.microsoft.com/office/powerpoint/2010/main" val="2519660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61</a:t>
            </a:fld>
            <a:endParaRPr lang="en-BD"/>
          </a:p>
        </p:txBody>
      </p:sp>
    </p:spTree>
    <p:extLst>
      <p:ext uri="{BB962C8B-B14F-4D97-AF65-F5344CB8AC3E}">
        <p14:creationId xmlns:p14="http://schemas.microsoft.com/office/powerpoint/2010/main" val="181666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52</a:t>
            </a:fld>
            <a:endParaRPr lang="en-BD"/>
          </a:p>
        </p:txBody>
      </p:sp>
    </p:spTree>
    <p:extLst>
      <p:ext uri="{BB962C8B-B14F-4D97-AF65-F5344CB8AC3E}">
        <p14:creationId xmlns:p14="http://schemas.microsoft.com/office/powerpoint/2010/main" val="2339398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53</a:t>
            </a:fld>
            <a:endParaRPr lang="en-BD"/>
          </a:p>
        </p:txBody>
      </p:sp>
    </p:spTree>
    <p:extLst>
      <p:ext uri="{BB962C8B-B14F-4D97-AF65-F5344CB8AC3E}">
        <p14:creationId xmlns:p14="http://schemas.microsoft.com/office/powerpoint/2010/main" val="206559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54</a:t>
            </a:fld>
            <a:endParaRPr lang="en-BD"/>
          </a:p>
        </p:txBody>
      </p:sp>
    </p:spTree>
    <p:extLst>
      <p:ext uri="{BB962C8B-B14F-4D97-AF65-F5344CB8AC3E}">
        <p14:creationId xmlns:p14="http://schemas.microsoft.com/office/powerpoint/2010/main" val="1756878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55</a:t>
            </a:fld>
            <a:endParaRPr lang="en-BD"/>
          </a:p>
        </p:txBody>
      </p:sp>
    </p:spTree>
    <p:extLst>
      <p:ext uri="{BB962C8B-B14F-4D97-AF65-F5344CB8AC3E}">
        <p14:creationId xmlns:p14="http://schemas.microsoft.com/office/powerpoint/2010/main" val="1934568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56</a:t>
            </a:fld>
            <a:endParaRPr lang="en-BD"/>
          </a:p>
        </p:txBody>
      </p:sp>
    </p:spTree>
    <p:extLst>
      <p:ext uri="{BB962C8B-B14F-4D97-AF65-F5344CB8AC3E}">
        <p14:creationId xmlns:p14="http://schemas.microsoft.com/office/powerpoint/2010/main" val="2116635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57</a:t>
            </a:fld>
            <a:endParaRPr lang="en-BD"/>
          </a:p>
        </p:txBody>
      </p:sp>
    </p:spTree>
    <p:extLst>
      <p:ext uri="{BB962C8B-B14F-4D97-AF65-F5344CB8AC3E}">
        <p14:creationId xmlns:p14="http://schemas.microsoft.com/office/powerpoint/2010/main" val="497626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58</a:t>
            </a:fld>
            <a:endParaRPr lang="en-BD"/>
          </a:p>
        </p:txBody>
      </p:sp>
    </p:spTree>
    <p:extLst>
      <p:ext uri="{BB962C8B-B14F-4D97-AF65-F5344CB8AC3E}">
        <p14:creationId xmlns:p14="http://schemas.microsoft.com/office/powerpoint/2010/main" val="16577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03C5654-88DB-7A43-8D65-773D268E2265}" type="slidenum">
              <a:rPr lang="en-BD" smtClean="0"/>
              <a:t>59</a:t>
            </a:fld>
            <a:endParaRPr lang="en-BD"/>
          </a:p>
        </p:txBody>
      </p:sp>
    </p:spTree>
    <p:extLst>
      <p:ext uri="{BB962C8B-B14F-4D97-AF65-F5344CB8AC3E}">
        <p14:creationId xmlns:p14="http://schemas.microsoft.com/office/powerpoint/2010/main" val="2658170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252428-4C27-48A4-BD0F-00EE68CC48B7}"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125922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52428-4C27-48A4-BD0F-00EE68CC48B7}"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29025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52428-4C27-48A4-BD0F-00EE68CC48B7}"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E8B2E-3B54-49B7-9FDC-990BEDDD7F6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28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52428-4C27-48A4-BD0F-00EE68CC48B7}"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2916973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52428-4C27-48A4-BD0F-00EE68CC48B7}"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E8B2E-3B54-49B7-9FDC-990BEDDD7F6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6482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52428-4C27-48A4-BD0F-00EE68CC48B7}"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2249766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52428-4C27-48A4-BD0F-00EE68CC48B7}"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2577728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52428-4C27-48A4-BD0F-00EE68CC48B7}"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223563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52428-4C27-48A4-BD0F-00EE68CC48B7}"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317095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52428-4C27-48A4-BD0F-00EE68CC48B7}"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221165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52428-4C27-48A4-BD0F-00EE68CC48B7}"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388390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252428-4C27-48A4-BD0F-00EE68CC48B7}"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340156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252428-4C27-48A4-BD0F-00EE68CC48B7}"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62903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52428-4C27-48A4-BD0F-00EE68CC48B7}"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431014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252428-4C27-48A4-BD0F-00EE68CC48B7}"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45563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52428-4C27-48A4-BD0F-00EE68CC48B7}"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E8B2E-3B54-49B7-9FDC-990BEDDD7F68}" type="slidenum">
              <a:rPr lang="en-US" smtClean="0"/>
              <a:t>‹#›</a:t>
            </a:fld>
            <a:endParaRPr lang="en-US"/>
          </a:p>
        </p:txBody>
      </p:sp>
    </p:spTree>
    <p:extLst>
      <p:ext uri="{BB962C8B-B14F-4D97-AF65-F5344CB8AC3E}">
        <p14:creationId xmlns:p14="http://schemas.microsoft.com/office/powerpoint/2010/main" val="181438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252428-4C27-48A4-BD0F-00EE68CC48B7}" type="datetimeFigureOut">
              <a:rPr lang="en-US" smtClean="0"/>
              <a:t>5/10/2024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9E8B2E-3B54-49B7-9FDC-990BEDDD7F68}" type="slidenum">
              <a:rPr lang="en-US" smtClean="0"/>
              <a:t>‹#›</a:t>
            </a:fld>
            <a:endParaRPr lang="en-US"/>
          </a:p>
        </p:txBody>
      </p:sp>
    </p:spTree>
    <p:extLst>
      <p:ext uri="{BB962C8B-B14F-4D97-AF65-F5344CB8AC3E}">
        <p14:creationId xmlns:p14="http://schemas.microsoft.com/office/powerpoint/2010/main" val="1845110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B1E1-B638-8673-E05C-E3E8AAC9D519}"/>
              </a:ext>
            </a:extLst>
          </p:cNvPr>
          <p:cNvSpPr>
            <a:spLocks noGrp="1"/>
          </p:cNvSpPr>
          <p:nvPr>
            <p:ph type="ctrTitle"/>
          </p:nvPr>
        </p:nvSpPr>
        <p:spPr/>
        <p:txBody>
          <a:bodyPr>
            <a:normAutofit/>
          </a:bodyPr>
          <a:lstStyle/>
          <a:p>
            <a:r>
              <a:rPr lang="en" sz="3600" b="1" dirty="0">
                <a:solidFill>
                  <a:srgbClr val="FF99FF"/>
                </a:solidFill>
              </a:rPr>
              <a:t>Engineering Management</a:t>
            </a:r>
            <a:br>
              <a:rPr lang="en-BD" sz="3600" b="1" dirty="0">
                <a:solidFill>
                  <a:srgbClr val="FF99FF"/>
                </a:solidFill>
              </a:rPr>
            </a:br>
            <a:endParaRPr lang="en-US" sz="3600" dirty="0"/>
          </a:p>
        </p:txBody>
      </p:sp>
      <p:sp>
        <p:nvSpPr>
          <p:cNvPr id="3" name="Subtitle 2">
            <a:extLst>
              <a:ext uri="{FF2B5EF4-FFF2-40B4-BE49-F238E27FC236}">
                <a16:creationId xmlns:a16="http://schemas.microsoft.com/office/drawing/2014/main" id="{F8945294-B17F-8C37-24BE-187859718741}"/>
              </a:ext>
            </a:extLst>
          </p:cNvPr>
          <p:cNvSpPr>
            <a:spLocks noGrp="1"/>
          </p:cNvSpPr>
          <p:nvPr>
            <p:ph type="subTitle" idx="1"/>
          </p:nvPr>
        </p:nvSpPr>
        <p:spPr/>
        <p:txBody>
          <a:bodyPr>
            <a:normAutofit/>
          </a:bodyPr>
          <a:lstStyle/>
          <a:p>
            <a:r>
              <a:rPr lang="en-US" sz="3200" b="1" dirty="0"/>
              <a:t>Project Management</a:t>
            </a:r>
          </a:p>
        </p:txBody>
      </p:sp>
    </p:spTree>
    <p:extLst>
      <p:ext uri="{BB962C8B-B14F-4D97-AF65-F5344CB8AC3E}">
        <p14:creationId xmlns:p14="http://schemas.microsoft.com/office/powerpoint/2010/main" val="358540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3" y="697430"/>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1938992"/>
          </a:xfrm>
          <a:prstGeom prst="rect">
            <a:avLst/>
          </a:prstGeom>
          <a:noFill/>
        </p:spPr>
        <p:txBody>
          <a:bodyPr wrap="square">
            <a:spAutoFit/>
          </a:bodyPr>
          <a:lstStyle/>
          <a:p>
            <a:pPr algn="just"/>
            <a:r>
              <a:rPr lang="en-US" sz="2800" b="1" dirty="0">
                <a:latin typeface="Arial Nova Light" panose="020B0304020202020204" pitchFamily="34" charset="0"/>
              </a:rPr>
              <a:t>Project Management Tools:</a:t>
            </a:r>
          </a:p>
          <a:p>
            <a:pPr algn="just"/>
            <a:endParaRPr lang="en-US" sz="800" b="1" dirty="0">
              <a:latin typeface="Arial Nova Light" panose="020B0304020202020204" pitchFamily="34" charset="0"/>
            </a:endParaRPr>
          </a:p>
          <a:p>
            <a:pPr algn="just"/>
            <a:r>
              <a:rPr lang="en-US" sz="2800" b="1" dirty="0">
                <a:solidFill>
                  <a:srgbClr val="FF99CC"/>
                </a:solidFill>
                <a:latin typeface="Arial Nova Light" panose="020B0304020202020204" pitchFamily="34" charset="0"/>
                <a:sym typeface="Wingdings" panose="05000000000000000000" pitchFamily="2" charset="2"/>
              </a:rPr>
              <a:t>	 </a:t>
            </a:r>
            <a:r>
              <a:rPr lang="en-US" sz="2800" b="1" dirty="0">
                <a:latin typeface="Arial Nova Light" panose="020B0304020202020204" pitchFamily="34" charset="0"/>
              </a:rPr>
              <a:t>Work Breakdown Structure</a:t>
            </a:r>
          </a:p>
          <a:p>
            <a:pPr algn="just"/>
            <a:r>
              <a:rPr lang="en-US" sz="2800" b="1" dirty="0">
                <a:solidFill>
                  <a:srgbClr val="FF99CC"/>
                </a:solidFill>
                <a:latin typeface="Arial Nova Light" panose="020B0304020202020204" pitchFamily="34" charset="0"/>
                <a:sym typeface="Wingdings" panose="05000000000000000000" pitchFamily="2" charset="2"/>
              </a:rPr>
              <a:t>	 </a:t>
            </a:r>
            <a:r>
              <a:rPr lang="en-US" sz="2800" b="1" dirty="0">
                <a:latin typeface="Arial Nova Light" panose="020B0304020202020204" pitchFamily="34" charset="0"/>
              </a:rPr>
              <a:t>Gantt Charts </a:t>
            </a:r>
          </a:p>
          <a:p>
            <a:pPr algn="just"/>
            <a:r>
              <a:rPr lang="en-US" sz="2800" b="1" dirty="0">
                <a:solidFill>
                  <a:srgbClr val="FF99CC"/>
                </a:solidFill>
                <a:latin typeface="Arial Nova Light" panose="020B0304020202020204" pitchFamily="34" charset="0"/>
                <a:sym typeface="Wingdings" panose="05000000000000000000" pitchFamily="2" charset="2"/>
              </a:rPr>
              <a:t>	 </a:t>
            </a:r>
            <a:r>
              <a:rPr lang="en-US" sz="2800" b="1" dirty="0">
                <a:latin typeface="Arial Nova Light" panose="020B0304020202020204" pitchFamily="34" charset="0"/>
              </a:rPr>
              <a:t>PERT and CPM</a:t>
            </a:r>
          </a:p>
        </p:txBody>
      </p:sp>
    </p:spTree>
    <p:extLst>
      <p:ext uri="{BB962C8B-B14F-4D97-AF65-F5344CB8AC3E}">
        <p14:creationId xmlns:p14="http://schemas.microsoft.com/office/powerpoint/2010/main" val="418916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3" y="697430"/>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523220"/>
          </a:xfrm>
          <a:prstGeom prst="rect">
            <a:avLst/>
          </a:prstGeom>
          <a:noFill/>
        </p:spPr>
        <p:txBody>
          <a:bodyPr wrap="square">
            <a:spAutoFit/>
          </a:bodyPr>
          <a:lstStyle/>
          <a:p>
            <a:pPr algn="just"/>
            <a:r>
              <a:rPr lang="en-US" sz="2800" b="1" dirty="0">
                <a:solidFill>
                  <a:srgbClr val="FF99CC"/>
                </a:solidFill>
                <a:latin typeface="Arial Nova Light" panose="020B0304020202020204" pitchFamily="34" charset="0"/>
                <a:sym typeface="Wingdings" panose="05000000000000000000" pitchFamily="2" charset="2"/>
              </a:rPr>
              <a:t> </a:t>
            </a:r>
            <a:r>
              <a:rPr lang="en-US" sz="2800" b="1" dirty="0">
                <a:latin typeface="Arial Nova Light" panose="020B0304020202020204" pitchFamily="34" charset="0"/>
              </a:rPr>
              <a:t>Work Breakdown Structure</a:t>
            </a:r>
          </a:p>
        </p:txBody>
      </p:sp>
      <p:sp>
        <p:nvSpPr>
          <p:cNvPr id="4" name="TextBox 3">
            <a:extLst>
              <a:ext uri="{FF2B5EF4-FFF2-40B4-BE49-F238E27FC236}">
                <a16:creationId xmlns:a16="http://schemas.microsoft.com/office/drawing/2014/main" id="{4E14DD57-7888-02CB-02A7-37A5DC89ABA0}"/>
              </a:ext>
            </a:extLst>
          </p:cNvPr>
          <p:cNvSpPr txBox="1"/>
          <p:nvPr/>
        </p:nvSpPr>
        <p:spPr>
          <a:xfrm>
            <a:off x="686508" y="2661998"/>
            <a:ext cx="11106688" cy="2923877"/>
          </a:xfrm>
          <a:prstGeom prst="rect">
            <a:avLst/>
          </a:prstGeom>
          <a:noFill/>
        </p:spPr>
        <p:txBody>
          <a:bodyPr wrap="square">
            <a:spAutoFit/>
          </a:bodyPr>
          <a:lstStyle/>
          <a:p>
            <a:pPr algn="just"/>
            <a:r>
              <a:rPr lang="en-GB" sz="2400" b="1" dirty="0">
                <a:solidFill>
                  <a:srgbClr val="FFFF00"/>
                </a:solidFill>
                <a:effectLst/>
                <a:latin typeface="Arial Unicode MS" panose="020B0604020202020204" pitchFamily="34" charset="-128"/>
                <a:ea typeface="Arial Unicode MS" panose="020B0604020202020204" pitchFamily="34" charset="-128"/>
                <a:cs typeface="Arial Unicode MS" panose="020B0604020202020204" pitchFamily="34" charset="-128"/>
              </a:rPr>
              <a:t>Work breakdown structure (WBS) </a:t>
            </a:r>
            <a:r>
              <a:rPr lang="en-GB" sz="2400" dirty="0">
                <a:effectLst/>
                <a:latin typeface="Arial Unicode MS" panose="020B0604020202020204" pitchFamily="34" charset="-128"/>
                <a:ea typeface="Arial Unicode MS" panose="020B0604020202020204" pitchFamily="34" charset="-128"/>
                <a:cs typeface="Arial Unicode MS" panose="020B0604020202020204" pitchFamily="34" charset="-128"/>
              </a:rPr>
              <a:t>A hierarchical listing of what must be done during a project. </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This methodology establishes a logical framework for identifying the required activities for the project. </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The first step in developing the work breakdown structure is to identify the major elements of the project. These are the Level 2 boxes. </a:t>
            </a:r>
          </a:p>
          <a:p>
            <a:pPr algn="just"/>
            <a:endParaRPr lang="en-GB" sz="24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48259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3" y="697430"/>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523220"/>
          </a:xfrm>
          <a:prstGeom prst="rect">
            <a:avLst/>
          </a:prstGeom>
          <a:noFill/>
        </p:spPr>
        <p:txBody>
          <a:bodyPr wrap="square">
            <a:spAutoFit/>
          </a:bodyPr>
          <a:lstStyle/>
          <a:p>
            <a:pPr algn="just"/>
            <a:r>
              <a:rPr lang="en-US" sz="2800" b="1" dirty="0">
                <a:solidFill>
                  <a:srgbClr val="FF99CC"/>
                </a:solidFill>
                <a:latin typeface="Arial Nova Light" panose="020B0304020202020204" pitchFamily="34" charset="0"/>
                <a:sym typeface="Wingdings" panose="05000000000000000000" pitchFamily="2" charset="2"/>
              </a:rPr>
              <a:t> </a:t>
            </a:r>
            <a:r>
              <a:rPr lang="en-US" sz="2800" b="1" dirty="0">
                <a:latin typeface="Arial Nova Light" panose="020B0304020202020204" pitchFamily="34" charset="0"/>
              </a:rPr>
              <a:t>Work Breakdown Structure</a:t>
            </a:r>
          </a:p>
        </p:txBody>
      </p:sp>
      <p:sp>
        <p:nvSpPr>
          <p:cNvPr id="4" name="TextBox 3">
            <a:extLst>
              <a:ext uri="{FF2B5EF4-FFF2-40B4-BE49-F238E27FC236}">
                <a16:creationId xmlns:a16="http://schemas.microsoft.com/office/drawing/2014/main" id="{4E14DD57-7888-02CB-02A7-37A5DC89ABA0}"/>
              </a:ext>
            </a:extLst>
          </p:cNvPr>
          <p:cNvSpPr txBox="1"/>
          <p:nvPr/>
        </p:nvSpPr>
        <p:spPr>
          <a:xfrm>
            <a:off x="686508" y="2661998"/>
            <a:ext cx="11106688" cy="3539430"/>
          </a:xfrm>
          <a:prstGeom prst="rect">
            <a:avLst/>
          </a:prstGeom>
          <a:noFill/>
        </p:spPr>
        <p:txBody>
          <a:bodyPr wrap="square">
            <a:spAutoFit/>
          </a:bodyPr>
          <a:lstStyle/>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The next step is to identify the major supporting activities for each of the major elements - the Level 3 boxes. </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Then, each major supporting activity is broken down into a list of the activities that will be needed to accomplish it - the Level 4 boxes. </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For purposes of illustration, only a portion of the Level 4 boxes are shown.) </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Usually there are many activities in the Level 4 lists.</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Large projects involve additional levels, but the figure gives you some idea of the concept of the work breakdown structure. </a:t>
            </a:r>
            <a:endParaRPr lang="en-GB" sz="24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5080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3" y="697430"/>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523220"/>
          </a:xfrm>
          <a:prstGeom prst="rect">
            <a:avLst/>
          </a:prstGeom>
          <a:noFill/>
        </p:spPr>
        <p:txBody>
          <a:bodyPr wrap="square">
            <a:spAutoFit/>
          </a:bodyPr>
          <a:lstStyle/>
          <a:p>
            <a:pPr algn="just"/>
            <a:r>
              <a:rPr lang="en-US" sz="2800" b="1" dirty="0">
                <a:solidFill>
                  <a:srgbClr val="FF99CC"/>
                </a:solidFill>
                <a:latin typeface="Arial Nova Light" panose="020B0304020202020204" pitchFamily="34" charset="0"/>
                <a:sym typeface="Wingdings" panose="05000000000000000000" pitchFamily="2" charset="2"/>
              </a:rPr>
              <a:t> </a:t>
            </a:r>
            <a:r>
              <a:rPr lang="en-US" sz="2800" b="1" dirty="0">
                <a:latin typeface="Arial Nova Light" panose="020B0304020202020204" pitchFamily="34" charset="0"/>
              </a:rPr>
              <a:t>Work Breakdown Structure</a:t>
            </a:r>
          </a:p>
        </p:txBody>
      </p:sp>
      <p:pic>
        <p:nvPicPr>
          <p:cNvPr id="5" name="Picture 4">
            <a:extLst>
              <a:ext uri="{FF2B5EF4-FFF2-40B4-BE49-F238E27FC236}">
                <a16:creationId xmlns:a16="http://schemas.microsoft.com/office/drawing/2014/main" id="{6F629C49-D22D-0612-AE1E-B74A0D563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551" y="2729003"/>
            <a:ext cx="9174561" cy="3968362"/>
          </a:xfrm>
          <a:prstGeom prst="rect">
            <a:avLst/>
          </a:prstGeom>
        </p:spPr>
      </p:pic>
    </p:spTree>
    <p:extLst>
      <p:ext uri="{BB962C8B-B14F-4D97-AF65-F5344CB8AC3E}">
        <p14:creationId xmlns:p14="http://schemas.microsoft.com/office/powerpoint/2010/main" val="344841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3" y="697430"/>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523220"/>
          </a:xfrm>
          <a:prstGeom prst="rect">
            <a:avLst/>
          </a:prstGeom>
          <a:noFill/>
        </p:spPr>
        <p:txBody>
          <a:bodyPr wrap="square">
            <a:spAutoFit/>
          </a:bodyPr>
          <a:lstStyle/>
          <a:p>
            <a:pPr algn="just"/>
            <a:r>
              <a:rPr lang="en-US" sz="2800" b="1" dirty="0">
                <a:solidFill>
                  <a:srgbClr val="FF99CC"/>
                </a:solidFill>
                <a:latin typeface="Arial Nova Light" panose="020B0304020202020204" pitchFamily="34" charset="0"/>
                <a:sym typeface="Wingdings" panose="05000000000000000000" pitchFamily="2" charset="2"/>
              </a:rPr>
              <a:t> </a:t>
            </a:r>
            <a:r>
              <a:rPr lang="en-US" sz="2800" b="1" dirty="0">
                <a:latin typeface="Arial Nova Light" panose="020B0304020202020204" pitchFamily="34" charset="0"/>
              </a:rPr>
              <a:t>Gantt Chart</a:t>
            </a:r>
          </a:p>
        </p:txBody>
      </p:sp>
      <p:sp>
        <p:nvSpPr>
          <p:cNvPr id="4" name="TextBox 3">
            <a:extLst>
              <a:ext uri="{FF2B5EF4-FFF2-40B4-BE49-F238E27FC236}">
                <a16:creationId xmlns:a16="http://schemas.microsoft.com/office/drawing/2014/main" id="{4E14DD57-7888-02CB-02A7-37A5DC89ABA0}"/>
              </a:ext>
            </a:extLst>
          </p:cNvPr>
          <p:cNvSpPr txBox="1"/>
          <p:nvPr/>
        </p:nvSpPr>
        <p:spPr>
          <a:xfrm>
            <a:off x="686508" y="2661998"/>
            <a:ext cx="11106688" cy="3785652"/>
          </a:xfrm>
          <a:prstGeom prst="rect">
            <a:avLst/>
          </a:prstGeom>
          <a:noFill/>
        </p:spPr>
        <p:txBody>
          <a:bodyPr wrap="square">
            <a:spAutoFit/>
          </a:bodyPr>
          <a:lstStyle/>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The Gantt chart is a popular visual tool for planning and scheduling simple projects. It enables a manager to initially schedule project activities and then to monitor progress over time by comparing planned progress to actual progress. </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The figure illustrates a Gantt chart for a bank’s plan to establish a new direct marketing department.</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To prepare the chart, the vice president in charge of the project had to first identify the major activities that would be required.</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Next, time estimates for each activity were made, and the sequence of activities was determined.</a:t>
            </a:r>
            <a:endParaRPr lang="en-GB" sz="24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7798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3" y="697430"/>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523220"/>
          </a:xfrm>
          <a:prstGeom prst="rect">
            <a:avLst/>
          </a:prstGeom>
          <a:noFill/>
        </p:spPr>
        <p:txBody>
          <a:bodyPr wrap="square">
            <a:spAutoFit/>
          </a:bodyPr>
          <a:lstStyle/>
          <a:p>
            <a:pPr algn="just"/>
            <a:r>
              <a:rPr lang="en-US" sz="2800" b="1" dirty="0">
                <a:solidFill>
                  <a:srgbClr val="FF99CC"/>
                </a:solidFill>
                <a:latin typeface="Arial Nova Light" panose="020B0304020202020204" pitchFamily="34" charset="0"/>
                <a:sym typeface="Wingdings" panose="05000000000000000000" pitchFamily="2" charset="2"/>
              </a:rPr>
              <a:t> </a:t>
            </a:r>
            <a:r>
              <a:rPr lang="en-US" sz="2800" b="1" dirty="0">
                <a:latin typeface="Arial Nova Light" panose="020B0304020202020204" pitchFamily="34" charset="0"/>
              </a:rPr>
              <a:t>Gantt Chart</a:t>
            </a:r>
          </a:p>
        </p:txBody>
      </p:sp>
      <p:sp>
        <p:nvSpPr>
          <p:cNvPr id="4" name="TextBox 3">
            <a:extLst>
              <a:ext uri="{FF2B5EF4-FFF2-40B4-BE49-F238E27FC236}">
                <a16:creationId xmlns:a16="http://schemas.microsoft.com/office/drawing/2014/main" id="{4E14DD57-7888-02CB-02A7-37A5DC89ABA0}"/>
              </a:ext>
            </a:extLst>
          </p:cNvPr>
          <p:cNvSpPr txBox="1"/>
          <p:nvPr/>
        </p:nvSpPr>
        <p:spPr>
          <a:xfrm>
            <a:off x="686508" y="2661998"/>
            <a:ext cx="11106688" cy="1692771"/>
          </a:xfrm>
          <a:prstGeom prst="rect">
            <a:avLst/>
          </a:prstGeom>
          <a:noFill/>
        </p:spPr>
        <p:txBody>
          <a:bodyPr wrap="square">
            <a:spAutoFit/>
          </a:bodyPr>
          <a:lstStyle/>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Once completed, the chart indicated which activities were to occur, their planned duration, and when they were to occur.</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400" dirty="0">
                <a:latin typeface="Arial Unicode MS" panose="020B0604020202020204" pitchFamily="34" charset="-128"/>
                <a:ea typeface="Arial Unicode MS" panose="020B0604020202020204" pitchFamily="34" charset="-128"/>
                <a:cs typeface="Arial Unicode MS" panose="020B0604020202020204" pitchFamily="34" charset="-128"/>
              </a:rPr>
              <a:t>Then, as the project progressed, the manager was able to see which activities were on schedule and which were behind schedule.</a:t>
            </a:r>
            <a:endParaRPr lang="en-GB" sz="24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14881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3" y="697430"/>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523220"/>
          </a:xfrm>
          <a:prstGeom prst="rect">
            <a:avLst/>
          </a:prstGeom>
          <a:noFill/>
        </p:spPr>
        <p:txBody>
          <a:bodyPr wrap="square">
            <a:spAutoFit/>
          </a:bodyPr>
          <a:lstStyle/>
          <a:p>
            <a:pPr algn="just"/>
            <a:r>
              <a:rPr lang="en-US" sz="2800" b="1" dirty="0">
                <a:solidFill>
                  <a:srgbClr val="FF99CC"/>
                </a:solidFill>
                <a:latin typeface="Arial Nova Light" panose="020B0304020202020204" pitchFamily="34" charset="0"/>
                <a:sym typeface="Wingdings" panose="05000000000000000000" pitchFamily="2" charset="2"/>
              </a:rPr>
              <a:t> </a:t>
            </a:r>
            <a:r>
              <a:rPr lang="en-US" sz="2800" b="1" dirty="0">
                <a:latin typeface="Arial Nova Light" panose="020B0304020202020204" pitchFamily="34" charset="0"/>
              </a:rPr>
              <a:t>Gantt Chart</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pic>
        <p:nvPicPr>
          <p:cNvPr id="6" name="Picture 5">
            <a:extLst>
              <a:ext uri="{FF2B5EF4-FFF2-40B4-BE49-F238E27FC236}">
                <a16:creationId xmlns:a16="http://schemas.microsoft.com/office/drawing/2014/main" id="{BA3705A9-94D2-4B39-FD7D-A57C10AB6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882" y="2391739"/>
            <a:ext cx="8428282" cy="4176753"/>
          </a:xfrm>
          <a:prstGeom prst="rect">
            <a:avLst/>
          </a:prstGeom>
        </p:spPr>
      </p:pic>
    </p:spTree>
    <p:extLst>
      <p:ext uri="{BB962C8B-B14F-4D97-AF65-F5344CB8AC3E}">
        <p14:creationId xmlns:p14="http://schemas.microsoft.com/office/powerpoint/2010/main" val="299280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3" y="697430"/>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523220"/>
          </a:xfrm>
          <a:prstGeom prst="rect">
            <a:avLst/>
          </a:prstGeom>
          <a:noFill/>
        </p:spPr>
        <p:txBody>
          <a:bodyPr wrap="square">
            <a:spAutoFit/>
          </a:bodyPr>
          <a:lstStyle/>
          <a:p>
            <a:pPr algn="just"/>
            <a:r>
              <a:rPr lang="en-US" sz="2800" b="1" dirty="0">
                <a:solidFill>
                  <a:srgbClr val="FF99CC"/>
                </a:solidFill>
                <a:latin typeface="Arial Nova Light" panose="020B0304020202020204" pitchFamily="34" charset="0"/>
                <a:sym typeface="Wingdings" panose="05000000000000000000" pitchFamily="2" charset="2"/>
              </a:rPr>
              <a:t> </a:t>
            </a:r>
            <a:r>
              <a:rPr lang="en-US" sz="2800" b="1" dirty="0">
                <a:latin typeface="Arial Nova Light" panose="020B0304020202020204" pitchFamily="34" charset="0"/>
              </a:rPr>
              <a:t>PERT and CPM</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7" name="TextBox 6">
            <a:extLst>
              <a:ext uri="{FF2B5EF4-FFF2-40B4-BE49-F238E27FC236}">
                <a16:creationId xmlns:a16="http://schemas.microsoft.com/office/drawing/2014/main" id="{1BB0982F-98B5-EC11-3B26-FB8D70144202}"/>
              </a:ext>
            </a:extLst>
          </p:cNvPr>
          <p:cNvSpPr txBox="1"/>
          <p:nvPr/>
        </p:nvSpPr>
        <p:spPr>
          <a:xfrm>
            <a:off x="686508" y="2653349"/>
            <a:ext cx="11155656" cy="3108543"/>
          </a:xfrm>
          <a:prstGeom prst="rect">
            <a:avLst/>
          </a:prstGeom>
          <a:noFill/>
        </p:spPr>
        <p:txBody>
          <a:bodyPr wrap="square">
            <a:spAutoFit/>
          </a:bodyPr>
          <a:lstStyle/>
          <a:p>
            <a:pPr algn="just"/>
            <a:r>
              <a:rPr lang="en-GB" sz="2400" b="1" dirty="0">
                <a:solidFill>
                  <a:srgbClr val="00B0F0"/>
                </a:solidFill>
                <a:latin typeface="Arial Unicode MS" panose="020B0604020202020204" pitchFamily="34" charset="-128"/>
                <a:ea typeface="Arial Unicode MS" panose="020B0604020202020204" pitchFamily="34" charset="-128"/>
                <a:cs typeface="Arial Unicode MS" panose="020B0604020202020204" pitchFamily="34" charset="-128"/>
              </a:rPr>
              <a:t>PERT</a:t>
            </a:r>
            <a:r>
              <a:rPr lang="en-GB"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400" b="1" dirty="0">
                <a:solidFill>
                  <a:srgbClr val="80EFFF"/>
                </a:solidFill>
                <a:latin typeface="Arial Unicode MS" panose="020B0604020202020204" pitchFamily="34" charset="-128"/>
                <a:ea typeface="Arial Unicode MS" panose="020B0604020202020204" pitchFamily="34" charset="-128"/>
                <a:cs typeface="Arial Unicode MS" panose="020B0604020202020204" pitchFamily="34" charset="-128"/>
              </a:rPr>
              <a:t>Program Evaluation and Review Technique</a:t>
            </a:r>
            <a:r>
              <a:rPr lang="en-GB" sz="2200" dirty="0">
                <a:latin typeface="Arial Unicode MS" panose="020B0604020202020204" pitchFamily="34" charset="-128"/>
                <a:ea typeface="Arial Unicode MS" panose="020B0604020202020204" pitchFamily="34" charset="-128"/>
                <a:cs typeface="Arial Unicode MS" panose="020B0604020202020204" pitchFamily="34" charset="-128"/>
              </a:rPr>
              <a:t>) and </a:t>
            </a:r>
            <a:r>
              <a:rPr lang="en-GB" sz="2400" b="1" dirty="0">
                <a:solidFill>
                  <a:srgbClr val="CCFFCC"/>
                </a:solidFill>
                <a:latin typeface="Arial Unicode MS" panose="020B0604020202020204" pitchFamily="34" charset="-128"/>
                <a:ea typeface="Arial Unicode MS" panose="020B0604020202020204" pitchFamily="34" charset="-128"/>
                <a:cs typeface="Arial Unicode MS" panose="020B0604020202020204" pitchFamily="34" charset="-128"/>
              </a:rPr>
              <a:t>CPM</a:t>
            </a:r>
            <a:r>
              <a:rPr lang="en-GB"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400" b="1" dirty="0">
                <a:solidFill>
                  <a:srgbClr val="FF9966"/>
                </a:solidFill>
                <a:latin typeface="Arial Unicode MS" panose="020B0604020202020204" pitchFamily="34" charset="-128"/>
                <a:ea typeface="Arial Unicode MS" panose="020B0604020202020204" pitchFamily="34" charset="-128"/>
                <a:cs typeface="Arial Unicode MS" panose="020B0604020202020204" pitchFamily="34" charset="-128"/>
              </a:rPr>
              <a:t>Critical Path Method</a:t>
            </a:r>
            <a:r>
              <a:rPr lang="en-GB" sz="2200" dirty="0">
                <a:latin typeface="Arial Unicode MS" panose="020B0604020202020204" pitchFamily="34" charset="-128"/>
                <a:ea typeface="Arial Unicode MS" panose="020B0604020202020204" pitchFamily="34" charset="-128"/>
                <a:cs typeface="Arial Unicode MS" panose="020B0604020202020204" pitchFamily="34" charset="-128"/>
              </a:rPr>
              <a:t>) are two of the most widely used techniques for planning and coordinating large-scale projects.</a:t>
            </a:r>
          </a:p>
          <a:p>
            <a:pPr algn="just"/>
            <a:endParaRPr lang="en-GB"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GB" sz="2200" dirty="0">
                <a:latin typeface="Arial Unicode MS" panose="020B0604020202020204" pitchFamily="34" charset="-128"/>
                <a:ea typeface="Arial Unicode MS" panose="020B0604020202020204" pitchFamily="34" charset="-128"/>
                <a:cs typeface="Arial Unicode MS" panose="020B0604020202020204" pitchFamily="34" charset="-128"/>
              </a:rPr>
              <a:t>By using PERT or CPM, managers are able to obtain: </a:t>
            </a:r>
          </a:p>
          <a:p>
            <a:pPr algn="just"/>
            <a:endParaRPr lang="en-US" sz="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200" b="1" dirty="0">
                <a:solidFill>
                  <a:srgbClr val="FFFF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 graphical </a:t>
            </a:r>
            <a:r>
              <a:rPr lang="en-US" sz="2200"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display</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of project activities</a:t>
            </a:r>
          </a:p>
          <a:p>
            <a:pPr algn="just"/>
            <a:r>
              <a:rPr lang="en-US" sz="2200" b="1" dirty="0">
                <a:solidFill>
                  <a:srgbClr val="FFFF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An estimate of </a:t>
            </a:r>
            <a:r>
              <a:rPr lang="en-US" sz="2200"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how long</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the project will take</a:t>
            </a:r>
          </a:p>
          <a:p>
            <a:pPr algn="just"/>
            <a:r>
              <a:rPr lang="en-US" sz="2200" b="1" dirty="0">
                <a:solidFill>
                  <a:srgbClr val="FFFF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An indication of which activities are the most </a:t>
            </a:r>
            <a:r>
              <a:rPr lang="en-US" sz="2200"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critical</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to timely project completion</a:t>
            </a:r>
          </a:p>
          <a:p>
            <a:pPr algn="just"/>
            <a:r>
              <a:rPr lang="en-US" sz="2200" b="1" dirty="0">
                <a:solidFill>
                  <a:srgbClr val="FFFF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An indication of how long any activity can be </a:t>
            </a:r>
            <a:r>
              <a:rPr lang="en-US" sz="2200"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delayed</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without delaying the project</a:t>
            </a:r>
            <a:endParaRPr lang="en-GB"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31495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6" name="Content Placeholder 2">
            <a:extLst>
              <a:ext uri="{FF2B5EF4-FFF2-40B4-BE49-F238E27FC236}">
                <a16:creationId xmlns:a16="http://schemas.microsoft.com/office/drawing/2014/main" id="{26C8F8CD-7BA4-5FC9-5C34-BAFA23E49E2E}"/>
              </a:ext>
            </a:extLst>
          </p:cNvPr>
          <p:cNvSpPr>
            <a:spLocks noGrp="1"/>
          </p:cNvSpPr>
          <p:nvPr>
            <p:ph idx="1"/>
          </p:nvPr>
        </p:nvSpPr>
        <p:spPr>
          <a:xfrm>
            <a:off x="1280695" y="2264271"/>
            <a:ext cx="10190479" cy="3811642"/>
          </a:xfrm>
        </p:spPr>
        <p:txBody>
          <a:bodyPr>
            <a:normAutofit/>
          </a:bodyPr>
          <a:lstStyle/>
          <a:p>
            <a:pPr marL="0" lvl="1" indent="-457200" algn="just">
              <a:lnSpc>
                <a:spcPct val="100000"/>
              </a:lnSpc>
              <a:spcBef>
                <a:spcPts val="0"/>
              </a:spcBef>
              <a:buFontTx/>
              <a:buNone/>
            </a:pPr>
            <a:r>
              <a:rPr lang="en-MY" altLang="en-US" sz="2600" b="1" dirty="0">
                <a:latin typeface="Arial Nova Light" panose="020B0304020202020204" pitchFamily="34" charset="0"/>
              </a:rPr>
              <a:t>	- Also called </a:t>
            </a:r>
            <a:r>
              <a:rPr lang="en-MY" altLang="en-US" sz="2800" b="1" dirty="0">
                <a:solidFill>
                  <a:srgbClr val="CCFFCC">
                    <a:alpha val="70000"/>
                  </a:srgbClr>
                </a:solidFill>
                <a:effectLst>
                  <a:outerShdw blurRad="38100" dist="38100" dir="2700000" algn="tl">
                    <a:srgbClr val="000000">
                      <a:alpha val="43137"/>
                    </a:srgbClr>
                  </a:outerShdw>
                </a:effectLst>
                <a:latin typeface="Arial Nova Light" panose="020B0304020202020204" pitchFamily="34" charset="0"/>
              </a:rPr>
              <a:t>critical path method </a:t>
            </a:r>
            <a:r>
              <a:rPr lang="en-MY" altLang="en-US" sz="2600" b="1" dirty="0">
                <a:latin typeface="Arial Nova Light" panose="020B0304020202020204" pitchFamily="34" charset="0"/>
              </a:rPr>
              <a:t>- is a network </a:t>
            </a:r>
            <a:r>
              <a:rPr lang="en-MY" altLang="en-US" sz="2600" b="1" dirty="0">
                <a:solidFill>
                  <a:srgbClr val="80EFFF">
                    <a:alpha val="70000"/>
                  </a:srgbClr>
                </a:solidFill>
                <a:effectLst>
                  <a:outerShdw blurRad="38100" dist="38100" dir="2700000" algn="tl">
                    <a:srgbClr val="000000">
                      <a:alpha val="43137"/>
                    </a:srgbClr>
                  </a:outerShdw>
                </a:effectLst>
                <a:latin typeface="Arial Nova Light" panose="020B0304020202020204" pitchFamily="34" charset="0"/>
              </a:rPr>
              <a:t>diagramming technique</a:t>
            </a:r>
            <a:r>
              <a:rPr lang="en-MY" altLang="en-US" sz="2600" b="1" dirty="0">
                <a:latin typeface="Arial Nova Light" panose="020B0304020202020204" pitchFamily="34" charset="0"/>
              </a:rPr>
              <a:t> used to predict total project duration. </a:t>
            </a:r>
          </a:p>
          <a:p>
            <a:pPr marL="0" indent="-457200" algn="just">
              <a:lnSpc>
                <a:spcPct val="100000"/>
              </a:lnSpc>
              <a:spcBef>
                <a:spcPts val="0"/>
              </a:spcBef>
              <a:buFontTx/>
              <a:buNone/>
            </a:pPr>
            <a:endParaRPr lang="en-MY" altLang="en-US" sz="1200" b="1" dirty="0">
              <a:latin typeface="Arial Nova Light" panose="020B0304020202020204" pitchFamily="34" charset="0"/>
            </a:endParaRPr>
          </a:p>
          <a:p>
            <a:pPr marL="0" indent="-457200" algn="just">
              <a:lnSpc>
                <a:spcPct val="100000"/>
              </a:lnSpc>
              <a:spcBef>
                <a:spcPts val="0"/>
              </a:spcBef>
              <a:buFontTx/>
              <a:buNone/>
            </a:pPr>
            <a:r>
              <a:rPr lang="en-MY" altLang="en-US" sz="2600" b="1" dirty="0">
                <a:latin typeface="Arial Nova Light" panose="020B0304020202020204" pitchFamily="34" charset="0"/>
              </a:rPr>
              <a:t>	- </a:t>
            </a:r>
            <a:r>
              <a:rPr lang="en-MY" altLang="en-US" sz="2600" b="1" dirty="0">
                <a:solidFill>
                  <a:schemeClr val="tx1"/>
                </a:solidFill>
                <a:latin typeface="Arial Nova Light" panose="020B0304020202020204" pitchFamily="34" charset="0"/>
              </a:rPr>
              <a:t>A critical path is the series of activities that determine the </a:t>
            </a:r>
            <a:r>
              <a:rPr lang="en-MY" altLang="en-US" sz="2600" b="1" dirty="0">
                <a:solidFill>
                  <a:srgbClr val="0070C0"/>
                </a:solidFill>
                <a:latin typeface="Arial Nova Light" panose="020B0304020202020204" pitchFamily="34" charset="0"/>
              </a:rPr>
              <a:t>earliest time</a:t>
            </a:r>
            <a:r>
              <a:rPr lang="en-MY" altLang="en-US" sz="2600" b="1" dirty="0">
                <a:solidFill>
                  <a:schemeClr val="tx1"/>
                </a:solidFill>
                <a:latin typeface="Arial Nova Light" panose="020B0304020202020204" pitchFamily="34" charset="0"/>
              </a:rPr>
              <a:t> by which the project can be completed.</a:t>
            </a:r>
          </a:p>
          <a:p>
            <a:pPr marL="0" indent="-457200" algn="just">
              <a:lnSpc>
                <a:spcPct val="100000"/>
              </a:lnSpc>
              <a:spcBef>
                <a:spcPts val="0"/>
              </a:spcBef>
              <a:buFontTx/>
              <a:buNone/>
            </a:pPr>
            <a:endParaRPr lang="en-MY" altLang="en-US" sz="1200" b="1" dirty="0">
              <a:latin typeface="Arial Nova Light" panose="020B0304020202020204" pitchFamily="34" charset="0"/>
            </a:endParaRPr>
          </a:p>
          <a:p>
            <a:pPr marL="0" indent="-457200" algn="just">
              <a:lnSpc>
                <a:spcPct val="100000"/>
              </a:lnSpc>
              <a:spcBef>
                <a:spcPts val="0"/>
              </a:spcBef>
              <a:buFontTx/>
              <a:buNone/>
            </a:pPr>
            <a:r>
              <a:rPr lang="en-MY" altLang="en-US" sz="2600" b="1" dirty="0">
                <a:latin typeface="Arial Nova Light" panose="020B0304020202020204" pitchFamily="34" charset="0"/>
              </a:rPr>
              <a:t>	-</a:t>
            </a:r>
            <a:r>
              <a:rPr lang="en-US" altLang="en-US" sz="2600" b="1" dirty="0">
                <a:latin typeface="Arial Nova Light" panose="020B0304020202020204" pitchFamily="34" charset="0"/>
              </a:rPr>
              <a:t> </a:t>
            </a:r>
            <a:r>
              <a:rPr lang="en-MY" altLang="en-US" sz="2600" b="1" dirty="0">
                <a:latin typeface="Arial Nova Light" panose="020B0304020202020204" pitchFamily="34" charset="0"/>
              </a:rPr>
              <a:t>The longest path or the path containing the critical tasks is what is driving the completion date for the project.</a:t>
            </a:r>
            <a:endParaRPr lang="en-US" altLang="en-US" sz="2600" b="1" dirty="0">
              <a:latin typeface="Arial Nova Light" panose="020B0304020202020204" pitchFamily="34" charset="0"/>
            </a:endParaRPr>
          </a:p>
        </p:txBody>
      </p:sp>
    </p:spTree>
    <p:extLst>
      <p:ext uri="{BB962C8B-B14F-4D97-AF65-F5344CB8AC3E}">
        <p14:creationId xmlns:p14="http://schemas.microsoft.com/office/powerpoint/2010/main" val="313963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10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fade">
                                      <p:cBhvr>
                                        <p:cTn id="12" dur="10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xEl>
                                              <p:pRg st="4" end="4"/>
                                            </p:txEl>
                                          </p:spTgt>
                                        </p:tgtEl>
                                        <p:attrNameLst>
                                          <p:attrName>style.visibility</p:attrName>
                                        </p:attrNameLst>
                                      </p:cBhvr>
                                      <p:to>
                                        <p:strVal val="visible"/>
                                      </p:to>
                                    </p:set>
                                    <p:animEffect transition="in" filter="fade">
                                      <p:cBhvr>
                                        <p:cTn id="17" dur="10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27" name="TextBox 26">
            <a:extLst>
              <a:ext uri="{FF2B5EF4-FFF2-40B4-BE49-F238E27FC236}">
                <a16:creationId xmlns:a16="http://schemas.microsoft.com/office/drawing/2014/main" id="{AFA0B641-22FB-1943-7EE3-31E0158F1A1C}"/>
              </a:ext>
            </a:extLst>
          </p:cNvPr>
          <p:cNvSpPr txBox="1"/>
          <p:nvPr/>
        </p:nvSpPr>
        <p:spPr>
          <a:xfrm>
            <a:off x="478971" y="2896356"/>
            <a:ext cx="11364686" cy="2554545"/>
          </a:xfrm>
          <a:prstGeom prst="rect">
            <a:avLst/>
          </a:prstGeom>
          <a:noFill/>
        </p:spPr>
        <p:txBody>
          <a:bodyPr wrap="square">
            <a:spAutoFit/>
          </a:bodyPr>
          <a:lstStyle/>
          <a:p>
            <a:pPr algn="just"/>
            <a:r>
              <a:rPr lang="en-US" sz="2400" dirty="0">
                <a:latin typeface="Arial Nova Light" panose="020B0304020202020204" pitchFamily="34" charset="0"/>
              </a:rPr>
              <a:t>One of the main features of PERT and related techniques is their use of a network (or precedence) diagram to depict major project activities and their sequential relationships.</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There are two slightly different conventions for constructing these network diagrams. </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Under one convention, the arrows designate activities; under the other convention, the nodes designate activities.</a:t>
            </a:r>
          </a:p>
        </p:txBody>
      </p:sp>
    </p:spTree>
    <p:extLst>
      <p:ext uri="{BB962C8B-B14F-4D97-AF65-F5344CB8AC3E}">
        <p14:creationId xmlns:p14="http://schemas.microsoft.com/office/powerpoint/2010/main" val="50460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4" y="697430"/>
            <a:ext cx="8564528" cy="774543"/>
          </a:xfrm>
        </p:spPr>
        <p:txBody>
          <a:bodyPr anchor="ctr">
            <a:normAutofit/>
          </a:bodyPr>
          <a:lstStyle/>
          <a:p>
            <a:r>
              <a:rPr lang="en-US" sz="4000" dirty="0">
                <a:solidFill>
                  <a:srgbClr val="FFC000"/>
                </a:solidFill>
                <a:latin typeface="Arial Rounded MT Bold" panose="020F0704030504030204" pitchFamily="34" charset="0"/>
              </a:rPr>
              <a:t>Project management</a:t>
            </a:r>
          </a:p>
        </p:txBody>
      </p:sp>
      <p:grpSp>
        <p:nvGrpSpPr>
          <p:cNvPr id="24" name="Group 4">
            <a:extLst>
              <a:ext uri="{FF2B5EF4-FFF2-40B4-BE49-F238E27FC236}">
                <a16:creationId xmlns:a16="http://schemas.microsoft.com/office/drawing/2014/main" id="{4345AABC-D8E2-6AA0-51A7-90DDE13474DD}"/>
              </a:ext>
            </a:extLst>
          </p:cNvPr>
          <p:cNvGrpSpPr>
            <a:grpSpLocks/>
          </p:cNvGrpSpPr>
          <p:nvPr/>
        </p:nvGrpSpPr>
        <p:grpSpPr bwMode="auto">
          <a:xfrm>
            <a:off x="6831685" y="2702594"/>
            <a:ext cx="5132388" cy="3009900"/>
            <a:chOff x="1324" y="868"/>
            <a:chExt cx="3592" cy="2188"/>
          </a:xfrm>
        </p:grpSpPr>
        <p:sp>
          <p:nvSpPr>
            <p:cNvPr id="25" name="Rectangle 5">
              <a:extLst>
                <a:ext uri="{FF2B5EF4-FFF2-40B4-BE49-F238E27FC236}">
                  <a16:creationId xmlns:a16="http://schemas.microsoft.com/office/drawing/2014/main" id="{2038B6E4-91AF-8B14-FD1D-03C5C5FA6DEE}"/>
                </a:ext>
              </a:extLst>
            </p:cNvPr>
            <p:cNvSpPr>
              <a:spLocks noChangeArrowheads="1"/>
            </p:cNvSpPr>
            <p:nvPr/>
          </p:nvSpPr>
          <p:spPr bwMode="auto">
            <a:xfrm>
              <a:off x="1324" y="868"/>
              <a:ext cx="568" cy="2188"/>
            </a:xfrm>
            <a:prstGeom prst="rect">
              <a:avLst/>
            </a:prstGeom>
            <a:solidFill>
              <a:srgbClr val="00FFCC"/>
            </a:solidFill>
            <a:ln w="12700">
              <a:solidFill>
                <a:srgbClr val="000000"/>
              </a:solidFill>
              <a:miter lim="800000"/>
              <a:headEnd/>
              <a:tailEnd/>
            </a:ln>
          </p:spPr>
          <p:txBody>
            <a:bodyPr lIns="103188" tIns="514350" rIns="103188" bIns="514350"/>
            <a:lstStyle>
              <a:lvl1pPr defTabSz="454025">
                <a:defRPr sz="2400">
                  <a:solidFill>
                    <a:schemeClr val="tx1"/>
                  </a:solidFill>
                  <a:latin typeface="Times New Roman" panose="02020603050405020304" pitchFamily="18" charset="0"/>
                </a:defRPr>
              </a:lvl1pPr>
              <a:lvl2pPr marL="742950" indent="-285750" defTabSz="454025">
                <a:defRPr sz="2400">
                  <a:solidFill>
                    <a:schemeClr val="tx1"/>
                  </a:solidFill>
                  <a:latin typeface="Times New Roman" panose="02020603050405020304" pitchFamily="18" charset="0"/>
                </a:defRPr>
              </a:lvl2pPr>
              <a:lvl3pPr marL="1143000" indent="-228600" defTabSz="454025">
                <a:defRPr sz="2400">
                  <a:solidFill>
                    <a:schemeClr val="tx1"/>
                  </a:solidFill>
                  <a:latin typeface="Times New Roman" panose="02020603050405020304" pitchFamily="18" charset="0"/>
                </a:defRPr>
              </a:lvl3pPr>
              <a:lvl4pPr marL="1600200" indent="-228600" defTabSz="454025">
                <a:defRPr sz="2400">
                  <a:solidFill>
                    <a:schemeClr val="tx1"/>
                  </a:solidFill>
                  <a:latin typeface="Times New Roman" panose="02020603050405020304" pitchFamily="18" charset="0"/>
                </a:defRPr>
              </a:lvl4pPr>
              <a:lvl5pPr marL="2057400" indent="-228600" defTabSz="454025">
                <a:defRPr sz="2400">
                  <a:solidFill>
                    <a:schemeClr val="tx1"/>
                  </a:solidFill>
                  <a:latin typeface="Times New Roman" panose="02020603050405020304" pitchFamily="18" charset="0"/>
                </a:defRPr>
              </a:lvl5pPr>
              <a:lvl6pPr marL="2514600" indent="-228600" defTabSz="4540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40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40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40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80000"/>
                </a:spcBef>
              </a:pPr>
              <a:r>
                <a:rPr lang="en-US" altLang="en-US" sz="1200" b="1" i="1" dirty="0">
                  <a:solidFill>
                    <a:srgbClr val="FF0000"/>
                  </a:solidFill>
                  <a:latin typeface="Arial Nova Light" panose="020B0304020202020204" pitchFamily="34" charset="0"/>
                </a:rPr>
                <a:t>Build A</a:t>
              </a:r>
            </a:p>
            <a:p>
              <a:pPr>
                <a:spcBef>
                  <a:spcPct val="80000"/>
                </a:spcBef>
              </a:pPr>
              <a:r>
                <a:rPr lang="en-US" altLang="en-US" sz="1200" b="1" i="1" dirty="0">
                  <a:solidFill>
                    <a:srgbClr val="000000"/>
                  </a:solidFill>
                  <a:latin typeface="Arial Nova Light" panose="020B0304020202020204" pitchFamily="34" charset="0"/>
                </a:rPr>
                <a:t>A Done</a:t>
              </a:r>
            </a:p>
            <a:p>
              <a:pPr>
                <a:spcBef>
                  <a:spcPct val="80000"/>
                </a:spcBef>
              </a:pPr>
              <a:r>
                <a:rPr lang="en-US" altLang="en-US" sz="1200" b="1" i="1" dirty="0">
                  <a:solidFill>
                    <a:srgbClr val="FF0000"/>
                  </a:solidFill>
                  <a:latin typeface="Arial Nova Light" panose="020B0304020202020204" pitchFamily="34" charset="0"/>
                </a:rPr>
                <a:t>Build B</a:t>
              </a:r>
            </a:p>
            <a:p>
              <a:pPr>
                <a:spcBef>
                  <a:spcPct val="80000"/>
                </a:spcBef>
              </a:pPr>
              <a:r>
                <a:rPr lang="en-US" altLang="en-US" sz="1200" b="1" i="1" dirty="0">
                  <a:solidFill>
                    <a:srgbClr val="000000"/>
                  </a:solidFill>
                  <a:latin typeface="Arial Nova Light" panose="020B0304020202020204" pitchFamily="34" charset="0"/>
                </a:rPr>
                <a:t>B Done</a:t>
              </a:r>
            </a:p>
            <a:p>
              <a:pPr>
                <a:spcBef>
                  <a:spcPct val="80000"/>
                </a:spcBef>
              </a:pPr>
              <a:r>
                <a:rPr lang="en-US" altLang="en-US" sz="1200" b="1" i="1" dirty="0">
                  <a:solidFill>
                    <a:srgbClr val="FF0000"/>
                  </a:solidFill>
                  <a:latin typeface="Arial Nova Light" panose="020B0304020202020204" pitchFamily="34" charset="0"/>
                </a:rPr>
                <a:t>Build C</a:t>
              </a:r>
            </a:p>
            <a:p>
              <a:pPr>
                <a:spcBef>
                  <a:spcPct val="80000"/>
                </a:spcBef>
              </a:pPr>
              <a:r>
                <a:rPr lang="en-US" altLang="en-US" sz="1200" b="1" i="1" dirty="0">
                  <a:solidFill>
                    <a:srgbClr val="000000"/>
                  </a:solidFill>
                  <a:latin typeface="Arial Nova Light" panose="020B0304020202020204" pitchFamily="34" charset="0"/>
                </a:rPr>
                <a:t>C Done</a:t>
              </a:r>
            </a:p>
            <a:p>
              <a:pPr>
                <a:spcBef>
                  <a:spcPct val="80000"/>
                </a:spcBef>
              </a:pPr>
              <a:r>
                <a:rPr lang="en-US" altLang="en-US" sz="1200" b="1" i="1" dirty="0">
                  <a:solidFill>
                    <a:srgbClr val="FF0000"/>
                  </a:solidFill>
                  <a:latin typeface="Arial Nova Light" panose="020B0304020202020204" pitchFamily="34" charset="0"/>
                </a:rPr>
                <a:t>Build D</a:t>
              </a:r>
            </a:p>
            <a:p>
              <a:pPr>
                <a:spcBef>
                  <a:spcPct val="80000"/>
                </a:spcBef>
              </a:pPr>
              <a:r>
                <a:rPr lang="en-US" altLang="en-US" sz="1200" b="1" i="1" dirty="0">
                  <a:solidFill>
                    <a:srgbClr val="000000"/>
                  </a:solidFill>
                  <a:latin typeface="Arial Nova Light" panose="020B0304020202020204" pitchFamily="34" charset="0"/>
                </a:rPr>
                <a:t>Ship</a:t>
              </a:r>
            </a:p>
          </p:txBody>
        </p:sp>
        <p:grpSp>
          <p:nvGrpSpPr>
            <p:cNvPr id="26" name="Group 6">
              <a:extLst>
                <a:ext uri="{FF2B5EF4-FFF2-40B4-BE49-F238E27FC236}">
                  <a16:creationId xmlns:a16="http://schemas.microsoft.com/office/drawing/2014/main" id="{87211780-698B-E494-B969-39D90E0BB6F5}"/>
                </a:ext>
              </a:extLst>
            </p:cNvPr>
            <p:cNvGrpSpPr>
              <a:grpSpLocks/>
            </p:cNvGrpSpPr>
            <p:nvPr/>
          </p:nvGrpSpPr>
          <p:grpSpPr bwMode="auto">
            <a:xfrm>
              <a:off x="1900" y="868"/>
              <a:ext cx="3016" cy="2188"/>
              <a:chOff x="1900" y="868"/>
              <a:chExt cx="3016" cy="2188"/>
            </a:xfrm>
          </p:grpSpPr>
          <p:sp>
            <p:nvSpPr>
              <p:cNvPr id="48" name="Rectangle 7">
                <a:extLst>
                  <a:ext uri="{FF2B5EF4-FFF2-40B4-BE49-F238E27FC236}">
                    <a16:creationId xmlns:a16="http://schemas.microsoft.com/office/drawing/2014/main" id="{DA201E6D-47F4-2848-57D4-376EC10B99D8}"/>
                  </a:ext>
                </a:extLst>
              </p:cNvPr>
              <p:cNvSpPr>
                <a:spLocks noChangeArrowheads="1"/>
              </p:cNvSpPr>
              <p:nvPr/>
            </p:nvSpPr>
            <p:spPr bwMode="auto">
              <a:xfrm>
                <a:off x="1900" y="868"/>
                <a:ext cx="3016" cy="2188"/>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sp>
            <p:nvSpPr>
              <p:cNvPr id="49" name="Rectangle 8">
                <a:extLst>
                  <a:ext uri="{FF2B5EF4-FFF2-40B4-BE49-F238E27FC236}">
                    <a16:creationId xmlns:a16="http://schemas.microsoft.com/office/drawing/2014/main" id="{12470BDA-F36A-4D27-874F-BA89ED663DDA}"/>
                  </a:ext>
                </a:extLst>
              </p:cNvPr>
              <p:cNvSpPr>
                <a:spLocks noChangeArrowheads="1"/>
              </p:cNvSpPr>
              <p:nvPr/>
            </p:nvSpPr>
            <p:spPr bwMode="auto">
              <a:xfrm>
                <a:off x="1900" y="868"/>
                <a:ext cx="496" cy="208"/>
              </a:xfrm>
              <a:prstGeom prst="rect">
                <a:avLst/>
              </a:prstGeom>
              <a:solidFill>
                <a:schemeClr val="hlink"/>
              </a:solidFill>
              <a:ln w="12700">
                <a:solidFill>
                  <a:srgbClr val="000000"/>
                </a:solidFill>
                <a:miter lim="800000"/>
                <a:headEnd/>
                <a:tailEnd/>
              </a:ln>
            </p:spPr>
            <p:txBody>
              <a:bodyPr wrap="none" lIns="96838" tIns="49212" rIns="96838" bIns="49212" anchor="ctr"/>
              <a:lstStyle>
                <a:lvl1pPr defTabSz="638175">
                  <a:defRPr sz="2400">
                    <a:solidFill>
                      <a:schemeClr val="tx1"/>
                    </a:solidFill>
                    <a:latin typeface="Times New Roman" panose="02020603050405020304" pitchFamily="18" charset="0"/>
                  </a:defRPr>
                </a:lvl1pPr>
                <a:lvl2pPr marL="742950" indent="-285750" defTabSz="638175">
                  <a:defRPr sz="2400">
                    <a:solidFill>
                      <a:schemeClr val="tx1"/>
                    </a:solidFill>
                    <a:latin typeface="Times New Roman" panose="02020603050405020304" pitchFamily="18" charset="0"/>
                  </a:defRPr>
                </a:lvl2pPr>
                <a:lvl3pPr marL="1143000" indent="-228600" defTabSz="638175">
                  <a:defRPr sz="2400">
                    <a:solidFill>
                      <a:schemeClr val="tx1"/>
                    </a:solidFill>
                    <a:latin typeface="Times New Roman" panose="02020603050405020304" pitchFamily="18" charset="0"/>
                  </a:defRPr>
                </a:lvl3pPr>
                <a:lvl4pPr marL="1600200" indent="-228600" defTabSz="638175">
                  <a:defRPr sz="2400">
                    <a:solidFill>
                      <a:schemeClr val="tx1"/>
                    </a:solidFill>
                    <a:latin typeface="Times New Roman" panose="02020603050405020304" pitchFamily="18" charset="0"/>
                  </a:defRPr>
                </a:lvl4pPr>
                <a:lvl5pPr marL="2057400" indent="-228600" defTabSz="638175">
                  <a:defRPr sz="2400">
                    <a:solidFill>
                      <a:schemeClr val="tx1"/>
                    </a:solidFill>
                    <a:latin typeface="Times New Roman" panose="02020603050405020304" pitchFamily="18" charset="0"/>
                  </a:defRPr>
                </a:lvl5pPr>
                <a:lvl6pPr marL="2514600" indent="-228600" defTabSz="638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8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8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81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dirty="0">
                    <a:solidFill>
                      <a:srgbClr val="000000"/>
                    </a:solidFill>
                    <a:latin typeface="Arial Nova Light" panose="020B0304020202020204" pitchFamily="34" charset="0"/>
                  </a:rPr>
                  <a:t>JAN</a:t>
                </a:r>
              </a:p>
            </p:txBody>
          </p:sp>
          <p:sp>
            <p:nvSpPr>
              <p:cNvPr id="50" name="Rectangle 9">
                <a:extLst>
                  <a:ext uri="{FF2B5EF4-FFF2-40B4-BE49-F238E27FC236}">
                    <a16:creationId xmlns:a16="http://schemas.microsoft.com/office/drawing/2014/main" id="{EE04A601-C927-0B03-6FC8-C144E8AF04E3}"/>
                  </a:ext>
                </a:extLst>
              </p:cNvPr>
              <p:cNvSpPr>
                <a:spLocks noChangeArrowheads="1"/>
              </p:cNvSpPr>
              <p:nvPr/>
            </p:nvSpPr>
            <p:spPr bwMode="auto">
              <a:xfrm>
                <a:off x="2404" y="868"/>
                <a:ext cx="496" cy="208"/>
              </a:xfrm>
              <a:prstGeom prst="rect">
                <a:avLst/>
              </a:prstGeom>
              <a:solidFill>
                <a:schemeClr val="hlink"/>
              </a:solidFill>
              <a:ln w="12700">
                <a:solidFill>
                  <a:srgbClr val="000000"/>
                </a:solidFill>
                <a:miter lim="800000"/>
                <a:headEnd/>
                <a:tailEnd/>
              </a:ln>
            </p:spPr>
            <p:txBody>
              <a:bodyPr wrap="none" lIns="96838" tIns="49212" rIns="96838" bIns="49212" anchor="ctr"/>
              <a:lstStyle>
                <a:lvl1pPr defTabSz="638175">
                  <a:defRPr sz="2400">
                    <a:solidFill>
                      <a:schemeClr val="tx1"/>
                    </a:solidFill>
                    <a:latin typeface="Times New Roman" panose="02020603050405020304" pitchFamily="18" charset="0"/>
                  </a:defRPr>
                </a:lvl1pPr>
                <a:lvl2pPr marL="742950" indent="-285750" defTabSz="638175">
                  <a:defRPr sz="2400">
                    <a:solidFill>
                      <a:schemeClr val="tx1"/>
                    </a:solidFill>
                    <a:latin typeface="Times New Roman" panose="02020603050405020304" pitchFamily="18" charset="0"/>
                  </a:defRPr>
                </a:lvl2pPr>
                <a:lvl3pPr marL="1143000" indent="-228600" defTabSz="638175">
                  <a:defRPr sz="2400">
                    <a:solidFill>
                      <a:schemeClr val="tx1"/>
                    </a:solidFill>
                    <a:latin typeface="Times New Roman" panose="02020603050405020304" pitchFamily="18" charset="0"/>
                  </a:defRPr>
                </a:lvl3pPr>
                <a:lvl4pPr marL="1600200" indent="-228600" defTabSz="638175">
                  <a:defRPr sz="2400">
                    <a:solidFill>
                      <a:schemeClr val="tx1"/>
                    </a:solidFill>
                    <a:latin typeface="Times New Roman" panose="02020603050405020304" pitchFamily="18" charset="0"/>
                  </a:defRPr>
                </a:lvl4pPr>
                <a:lvl5pPr marL="2057400" indent="-228600" defTabSz="638175">
                  <a:defRPr sz="2400">
                    <a:solidFill>
                      <a:schemeClr val="tx1"/>
                    </a:solidFill>
                    <a:latin typeface="Times New Roman" panose="02020603050405020304" pitchFamily="18" charset="0"/>
                  </a:defRPr>
                </a:lvl5pPr>
                <a:lvl6pPr marL="2514600" indent="-228600" defTabSz="638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8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8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81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rgbClr val="000000"/>
                    </a:solidFill>
                    <a:latin typeface="Arial Nova Light" panose="020B0304020202020204" pitchFamily="34" charset="0"/>
                  </a:rPr>
                  <a:t>FEB</a:t>
                </a:r>
              </a:p>
            </p:txBody>
          </p:sp>
          <p:sp>
            <p:nvSpPr>
              <p:cNvPr id="51" name="Rectangle 10">
                <a:extLst>
                  <a:ext uri="{FF2B5EF4-FFF2-40B4-BE49-F238E27FC236}">
                    <a16:creationId xmlns:a16="http://schemas.microsoft.com/office/drawing/2014/main" id="{27069C3B-0E10-14CB-6290-8F5A901D26A0}"/>
                  </a:ext>
                </a:extLst>
              </p:cNvPr>
              <p:cNvSpPr>
                <a:spLocks noChangeArrowheads="1"/>
              </p:cNvSpPr>
              <p:nvPr/>
            </p:nvSpPr>
            <p:spPr bwMode="auto">
              <a:xfrm>
                <a:off x="2908" y="868"/>
                <a:ext cx="496" cy="208"/>
              </a:xfrm>
              <a:prstGeom prst="rect">
                <a:avLst/>
              </a:prstGeom>
              <a:solidFill>
                <a:schemeClr val="hlink"/>
              </a:solidFill>
              <a:ln w="12700">
                <a:solidFill>
                  <a:srgbClr val="000000"/>
                </a:solidFill>
                <a:miter lim="800000"/>
                <a:headEnd/>
                <a:tailEnd/>
              </a:ln>
            </p:spPr>
            <p:txBody>
              <a:bodyPr wrap="none" lIns="96838" tIns="49212" rIns="96838" bIns="49212" anchor="ctr"/>
              <a:lstStyle>
                <a:lvl1pPr defTabSz="638175">
                  <a:defRPr sz="2400">
                    <a:solidFill>
                      <a:schemeClr val="tx1"/>
                    </a:solidFill>
                    <a:latin typeface="Times New Roman" panose="02020603050405020304" pitchFamily="18" charset="0"/>
                  </a:defRPr>
                </a:lvl1pPr>
                <a:lvl2pPr marL="742950" indent="-285750" defTabSz="638175">
                  <a:defRPr sz="2400">
                    <a:solidFill>
                      <a:schemeClr val="tx1"/>
                    </a:solidFill>
                    <a:latin typeface="Times New Roman" panose="02020603050405020304" pitchFamily="18" charset="0"/>
                  </a:defRPr>
                </a:lvl2pPr>
                <a:lvl3pPr marL="1143000" indent="-228600" defTabSz="638175">
                  <a:defRPr sz="2400">
                    <a:solidFill>
                      <a:schemeClr val="tx1"/>
                    </a:solidFill>
                    <a:latin typeface="Times New Roman" panose="02020603050405020304" pitchFamily="18" charset="0"/>
                  </a:defRPr>
                </a:lvl3pPr>
                <a:lvl4pPr marL="1600200" indent="-228600" defTabSz="638175">
                  <a:defRPr sz="2400">
                    <a:solidFill>
                      <a:schemeClr val="tx1"/>
                    </a:solidFill>
                    <a:latin typeface="Times New Roman" panose="02020603050405020304" pitchFamily="18" charset="0"/>
                  </a:defRPr>
                </a:lvl4pPr>
                <a:lvl5pPr marL="2057400" indent="-228600" defTabSz="638175">
                  <a:defRPr sz="2400">
                    <a:solidFill>
                      <a:schemeClr val="tx1"/>
                    </a:solidFill>
                    <a:latin typeface="Times New Roman" panose="02020603050405020304" pitchFamily="18" charset="0"/>
                  </a:defRPr>
                </a:lvl5pPr>
                <a:lvl6pPr marL="2514600" indent="-228600" defTabSz="638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8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8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81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rgbClr val="000000"/>
                    </a:solidFill>
                    <a:latin typeface="Arial Nova Light" panose="020B0304020202020204" pitchFamily="34" charset="0"/>
                  </a:rPr>
                  <a:t>MAR</a:t>
                </a:r>
              </a:p>
            </p:txBody>
          </p:sp>
          <p:sp>
            <p:nvSpPr>
              <p:cNvPr id="52" name="Rectangle 11">
                <a:extLst>
                  <a:ext uri="{FF2B5EF4-FFF2-40B4-BE49-F238E27FC236}">
                    <a16:creationId xmlns:a16="http://schemas.microsoft.com/office/drawing/2014/main" id="{DB6B6E4B-6A5C-4F06-4CA9-CE92052B6D5C}"/>
                  </a:ext>
                </a:extLst>
              </p:cNvPr>
              <p:cNvSpPr>
                <a:spLocks noChangeArrowheads="1"/>
              </p:cNvSpPr>
              <p:nvPr/>
            </p:nvSpPr>
            <p:spPr bwMode="auto">
              <a:xfrm>
                <a:off x="3412" y="868"/>
                <a:ext cx="496" cy="208"/>
              </a:xfrm>
              <a:prstGeom prst="rect">
                <a:avLst/>
              </a:prstGeom>
              <a:solidFill>
                <a:schemeClr val="hlink"/>
              </a:solidFill>
              <a:ln w="12700">
                <a:solidFill>
                  <a:srgbClr val="000000"/>
                </a:solidFill>
                <a:miter lim="800000"/>
                <a:headEnd/>
                <a:tailEnd/>
              </a:ln>
            </p:spPr>
            <p:txBody>
              <a:bodyPr wrap="none" lIns="96838" tIns="49212" rIns="96838" bIns="49212" anchor="ctr"/>
              <a:lstStyle>
                <a:lvl1pPr defTabSz="638175">
                  <a:defRPr sz="2400">
                    <a:solidFill>
                      <a:schemeClr val="tx1"/>
                    </a:solidFill>
                    <a:latin typeface="Times New Roman" panose="02020603050405020304" pitchFamily="18" charset="0"/>
                  </a:defRPr>
                </a:lvl1pPr>
                <a:lvl2pPr marL="742950" indent="-285750" defTabSz="638175">
                  <a:defRPr sz="2400">
                    <a:solidFill>
                      <a:schemeClr val="tx1"/>
                    </a:solidFill>
                    <a:latin typeface="Times New Roman" panose="02020603050405020304" pitchFamily="18" charset="0"/>
                  </a:defRPr>
                </a:lvl2pPr>
                <a:lvl3pPr marL="1143000" indent="-228600" defTabSz="638175">
                  <a:defRPr sz="2400">
                    <a:solidFill>
                      <a:schemeClr val="tx1"/>
                    </a:solidFill>
                    <a:latin typeface="Times New Roman" panose="02020603050405020304" pitchFamily="18" charset="0"/>
                  </a:defRPr>
                </a:lvl3pPr>
                <a:lvl4pPr marL="1600200" indent="-228600" defTabSz="638175">
                  <a:defRPr sz="2400">
                    <a:solidFill>
                      <a:schemeClr val="tx1"/>
                    </a:solidFill>
                    <a:latin typeface="Times New Roman" panose="02020603050405020304" pitchFamily="18" charset="0"/>
                  </a:defRPr>
                </a:lvl4pPr>
                <a:lvl5pPr marL="2057400" indent="-228600" defTabSz="638175">
                  <a:defRPr sz="2400">
                    <a:solidFill>
                      <a:schemeClr val="tx1"/>
                    </a:solidFill>
                    <a:latin typeface="Times New Roman" panose="02020603050405020304" pitchFamily="18" charset="0"/>
                  </a:defRPr>
                </a:lvl5pPr>
                <a:lvl6pPr marL="2514600" indent="-228600" defTabSz="638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8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8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81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rgbClr val="000000"/>
                    </a:solidFill>
                    <a:latin typeface="Arial Nova Light" panose="020B0304020202020204" pitchFamily="34" charset="0"/>
                  </a:rPr>
                  <a:t>APR</a:t>
                </a:r>
              </a:p>
            </p:txBody>
          </p:sp>
          <p:sp>
            <p:nvSpPr>
              <p:cNvPr id="53" name="Rectangle 12">
                <a:extLst>
                  <a:ext uri="{FF2B5EF4-FFF2-40B4-BE49-F238E27FC236}">
                    <a16:creationId xmlns:a16="http://schemas.microsoft.com/office/drawing/2014/main" id="{043CD6E6-6ACD-4C03-B01A-82FF189626CC}"/>
                  </a:ext>
                </a:extLst>
              </p:cNvPr>
              <p:cNvSpPr>
                <a:spLocks noChangeArrowheads="1"/>
              </p:cNvSpPr>
              <p:nvPr/>
            </p:nvSpPr>
            <p:spPr bwMode="auto">
              <a:xfrm>
                <a:off x="3916" y="868"/>
                <a:ext cx="496" cy="208"/>
              </a:xfrm>
              <a:prstGeom prst="rect">
                <a:avLst/>
              </a:prstGeom>
              <a:solidFill>
                <a:schemeClr val="hlink"/>
              </a:solidFill>
              <a:ln w="12700">
                <a:solidFill>
                  <a:srgbClr val="000000"/>
                </a:solidFill>
                <a:miter lim="800000"/>
                <a:headEnd/>
                <a:tailEnd/>
              </a:ln>
            </p:spPr>
            <p:txBody>
              <a:bodyPr wrap="none" lIns="96838" tIns="49212" rIns="96838" bIns="49212" anchor="ctr"/>
              <a:lstStyle>
                <a:lvl1pPr defTabSz="638175">
                  <a:defRPr sz="2400">
                    <a:solidFill>
                      <a:schemeClr val="tx1"/>
                    </a:solidFill>
                    <a:latin typeface="Times New Roman" panose="02020603050405020304" pitchFamily="18" charset="0"/>
                  </a:defRPr>
                </a:lvl1pPr>
                <a:lvl2pPr marL="742950" indent="-285750" defTabSz="638175">
                  <a:defRPr sz="2400">
                    <a:solidFill>
                      <a:schemeClr val="tx1"/>
                    </a:solidFill>
                    <a:latin typeface="Times New Roman" panose="02020603050405020304" pitchFamily="18" charset="0"/>
                  </a:defRPr>
                </a:lvl2pPr>
                <a:lvl3pPr marL="1143000" indent="-228600" defTabSz="638175">
                  <a:defRPr sz="2400">
                    <a:solidFill>
                      <a:schemeClr val="tx1"/>
                    </a:solidFill>
                    <a:latin typeface="Times New Roman" panose="02020603050405020304" pitchFamily="18" charset="0"/>
                  </a:defRPr>
                </a:lvl3pPr>
                <a:lvl4pPr marL="1600200" indent="-228600" defTabSz="638175">
                  <a:defRPr sz="2400">
                    <a:solidFill>
                      <a:schemeClr val="tx1"/>
                    </a:solidFill>
                    <a:latin typeface="Times New Roman" panose="02020603050405020304" pitchFamily="18" charset="0"/>
                  </a:defRPr>
                </a:lvl4pPr>
                <a:lvl5pPr marL="2057400" indent="-228600" defTabSz="638175">
                  <a:defRPr sz="2400">
                    <a:solidFill>
                      <a:schemeClr val="tx1"/>
                    </a:solidFill>
                    <a:latin typeface="Times New Roman" panose="02020603050405020304" pitchFamily="18" charset="0"/>
                  </a:defRPr>
                </a:lvl5pPr>
                <a:lvl6pPr marL="2514600" indent="-228600" defTabSz="638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8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8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81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dirty="0">
                    <a:solidFill>
                      <a:srgbClr val="000000"/>
                    </a:solidFill>
                    <a:latin typeface="Arial Nova Light" panose="020B0304020202020204" pitchFamily="34" charset="0"/>
                  </a:rPr>
                  <a:t>MAY</a:t>
                </a:r>
              </a:p>
            </p:txBody>
          </p:sp>
          <p:sp>
            <p:nvSpPr>
              <p:cNvPr id="54" name="Rectangle 13">
                <a:extLst>
                  <a:ext uri="{FF2B5EF4-FFF2-40B4-BE49-F238E27FC236}">
                    <a16:creationId xmlns:a16="http://schemas.microsoft.com/office/drawing/2014/main" id="{046BC93D-69BC-429E-A88E-5440E3906120}"/>
                  </a:ext>
                </a:extLst>
              </p:cNvPr>
              <p:cNvSpPr>
                <a:spLocks noChangeArrowheads="1"/>
              </p:cNvSpPr>
              <p:nvPr/>
            </p:nvSpPr>
            <p:spPr bwMode="auto">
              <a:xfrm>
                <a:off x="4420" y="868"/>
                <a:ext cx="496" cy="208"/>
              </a:xfrm>
              <a:prstGeom prst="rect">
                <a:avLst/>
              </a:prstGeom>
              <a:solidFill>
                <a:schemeClr val="hlink"/>
              </a:solidFill>
              <a:ln w="12700">
                <a:solidFill>
                  <a:srgbClr val="000000"/>
                </a:solidFill>
                <a:miter lim="800000"/>
                <a:headEnd/>
                <a:tailEnd/>
              </a:ln>
            </p:spPr>
            <p:txBody>
              <a:bodyPr wrap="none" lIns="96838" tIns="49212" rIns="96838" bIns="49212" anchor="ctr"/>
              <a:lstStyle>
                <a:lvl1pPr defTabSz="638175">
                  <a:defRPr sz="2400">
                    <a:solidFill>
                      <a:schemeClr val="tx1"/>
                    </a:solidFill>
                    <a:latin typeface="Times New Roman" panose="02020603050405020304" pitchFamily="18" charset="0"/>
                  </a:defRPr>
                </a:lvl1pPr>
                <a:lvl2pPr marL="742950" indent="-285750" defTabSz="638175">
                  <a:defRPr sz="2400">
                    <a:solidFill>
                      <a:schemeClr val="tx1"/>
                    </a:solidFill>
                    <a:latin typeface="Times New Roman" panose="02020603050405020304" pitchFamily="18" charset="0"/>
                  </a:defRPr>
                </a:lvl2pPr>
                <a:lvl3pPr marL="1143000" indent="-228600" defTabSz="638175">
                  <a:defRPr sz="2400">
                    <a:solidFill>
                      <a:schemeClr val="tx1"/>
                    </a:solidFill>
                    <a:latin typeface="Times New Roman" panose="02020603050405020304" pitchFamily="18" charset="0"/>
                  </a:defRPr>
                </a:lvl3pPr>
                <a:lvl4pPr marL="1600200" indent="-228600" defTabSz="638175">
                  <a:defRPr sz="2400">
                    <a:solidFill>
                      <a:schemeClr val="tx1"/>
                    </a:solidFill>
                    <a:latin typeface="Times New Roman" panose="02020603050405020304" pitchFamily="18" charset="0"/>
                  </a:defRPr>
                </a:lvl4pPr>
                <a:lvl5pPr marL="2057400" indent="-228600" defTabSz="638175">
                  <a:defRPr sz="2400">
                    <a:solidFill>
                      <a:schemeClr val="tx1"/>
                    </a:solidFill>
                    <a:latin typeface="Times New Roman" panose="02020603050405020304" pitchFamily="18" charset="0"/>
                  </a:defRPr>
                </a:lvl5pPr>
                <a:lvl6pPr marL="2514600" indent="-228600" defTabSz="638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38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38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3817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solidFill>
                      <a:srgbClr val="000000"/>
                    </a:solidFill>
                    <a:latin typeface="Arial Nova Light" panose="020B0304020202020204" pitchFamily="34" charset="0"/>
                  </a:rPr>
                  <a:t>JUN</a:t>
                </a:r>
              </a:p>
            </p:txBody>
          </p:sp>
          <p:sp>
            <p:nvSpPr>
              <p:cNvPr id="55" name="Line 14">
                <a:extLst>
                  <a:ext uri="{FF2B5EF4-FFF2-40B4-BE49-F238E27FC236}">
                    <a16:creationId xmlns:a16="http://schemas.microsoft.com/office/drawing/2014/main" id="{F63F1919-186E-6F4A-CF0E-129048B17EB4}"/>
                  </a:ext>
                </a:extLst>
              </p:cNvPr>
              <p:cNvSpPr>
                <a:spLocks noChangeShapeType="1"/>
              </p:cNvSpPr>
              <p:nvPr/>
            </p:nvSpPr>
            <p:spPr bwMode="auto">
              <a:xfrm>
                <a:off x="1913" y="1080"/>
                <a:ext cx="299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Arial Nova Light" panose="020B0304020202020204" pitchFamily="34" charset="0"/>
                </a:endParaRPr>
              </a:p>
            </p:txBody>
          </p:sp>
          <p:sp>
            <p:nvSpPr>
              <p:cNvPr id="56" name="Line 15">
                <a:extLst>
                  <a:ext uri="{FF2B5EF4-FFF2-40B4-BE49-F238E27FC236}">
                    <a16:creationId xmlns:a16="http://schemas.microsoft.com/office/drawing/2014/main" id="{CDF50EF2-9953-3580-C5B6-9C408CBDEC0B}"/>
                  </a:ext>
                </a:extLst>
              </p:cNvPr>
              <p:cNvSpPr>
                <a:spLocks noChangeShapeType="1"/>
              </p:cNvSpPr>
              <p:nvPr/>
            </p:nvSpPr>
            <p:spPr bwMode="auto">
              <a:xfrm>
                <a:off x="2400" y="1089"/>
                <a:ext cx="0" cy="1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Arial Nova Light" panose="020B0304020202020204" pitchFamily="34" charset="0"/>
                </a:endParaRPr>
              </a:p>
            </p:txBody>
          </p:sp>
          <p:sp>
            <p:nvSpPr>
              <p:cNvPr id="57" name="Line 16">
                <a:extLst>
                  <a:ext uri="{FF2B5EF4-FFF2-40B4-BE49-F238E27FC236}">
                    <a16:creationId xmlns:a16="http://schemas.microsoft.com/office/drawing/2014/main" id="{E881C3C8-0992-9B3D-AA45-50D38938225C}"/>
                  </a:ext>
                </a:extLst>
              </p:cNvPr>
              <p:cNvSpPr>
                <a:spLocks noChangeShapeType="1"/>
              </p:cNvSpPr>
              <p:nvPr/>
            </p:nvSpPr>
            <p:spPr bwMode="auto">
              <a:xfrm>
                <a:off x="2904" y="1089"/>
                <a:ext cx="0" cy="1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Arial Nova Light" panose="020B0304020202020204" pitchFamily="34" charset="0"/>
                </a:endParaRPr>
              </a:p>
            </p:txBody>
          </p:sp>
          <p:sp>
            <p:nvSpPr>
              <p:cNvPr id="58" name="Line 17">
                <a:extLst>
                  <a:ext uri="{FF2B5EF4-FFF2-40B4-BE49-F238E27FC236}">
                    <a16:creationId xmlns:a16="http://schemas.microsoft.com/office/drawing/2014/main" id="{3A058DF9-C566-E9A0-4528-2E16E538A563}"/>
                  </a:ext>
                </a:extLst>
              </p:cNvPr>
              <p:cNvSpPr>
                <a:spLocks noChangeShapeType="1"/>
              </p:cNvSpPr>
              <p:nvPr/>
            </p:nvSpPr>
            <p:spPr bwMode="auto">
              <a:xfrm>
                <a:off x="3408" y="1089"/>
                <a:ext cx="0" cy="1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Arial Nova Light" panose="020B0304020202020204" pitchFamily="34" charset="0"/>
                </a:endParaRPr>
              </a:p>
            </p:txBody>
          </p:sp>
          <p:sp>
            <p:nvSpPr>
              <p:cNvPr id="59" name="Line 18">
                <a:extLst>
                  <a:ext uri="{FF2B5EF4-FFF2-40B4-BE49-F238E27FC236}">
                    <a16:creationId xmlns:a16="http://schemas.microsoft.com/office/drawing/2014/main" id="{0D195FEC-FF8E-CC01-5F30-25B430E04F03}"/>
                  </a:ext>
                </a:extLst>
              </p:cNvPr>
              <p:cNvSpPr>
                <a:spLocks noChangeShapeType="1"/>
              </p:cNvSpPr>
              <p:nvPr/>
            </p:nvSpPr>
            <p:spPr bwMode="auto">
              <a:xfrm>
                <a:off x="3912" y="1089"/>
                <a:ext cx="0" cy="1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Arial Nova Light" panose="020B0304020202020204" pitchFamily="34" charset="0"/>
                </a:endParaRPr>
              </a:p>
            </p:txBody>
          </p:sp>
          <p:sp>
            <p:nvSpPr>
              <p:cNvPr id="60" name="Line 19">
                <a:extLst>
                  <a:ext uri="{FF2B5EF4-FFF2-40B4-BE49-F238E27FC236}">
                    <a16:creationId xmlns:a16="http://schemas.microsoft.com/office/drawing/2014/main" id="{151E5DDC-D415-2E72-FC5C-94A5DB8E9C86}"/>
                  </a:ext>
                </a:extLst>
              </p:cNvPr>
              <p:cNvSpPr>
                <a:spLocks noChangeShapeType="1"/>
              </p:cNvSpPr>
              <p:nvPr/>
            </p:nvSpPr>
            <p:spPr bwMode="auto">
              <a:xfrm>
                <a:off x="4416" y="1089"/>
                <a:ext cx="0" cy="19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Arial Nova Light" panose="020B0304020202020204" pitchFamily="34" charset="0"/>
                </a:endParaRPr>
              </a:p>
            </p:txBody>
          </p:sp>
        </p:grpSp>
        <p:grpSp>
          <p:nvGrpSpPr>
            <p:cNvPr id="27" name="Group 20">
              <a:extLst>
                <a:ext uri="{FF2B5EF4-FFF2-40B4-BE49-F238E27FC236}">
                  <a16:creationId xmlns:a16="http://schemas.microsoft.com/office/drawing/2014/main" id="{B914FE76-9819-6045-B90E-C5564574DCC6}"/>
                </a:ext>
              </a:extLst>
            </p:cNvPr>
            <p:cNvGrpSpPr>
              <a:grpSpLocks/>
            </p:cNvGrpSpPr>
            <p:nvPr/>
          </p:nvGrpSpPr>
          <p:grpSpPr bwMode="auto">
            <a:xfrm>
              <a:off x="1972" y="1192"/>
              <a:ext cx="640" cy="100"/>
              <a:chOff x="1972" y="1192"/>
              <a:chExt cx="640" cy="100"/>
            </a:xfrm>
          </p:grpSpPr>
          <p:sp>
            <p:nvSpPr>
              <p:cNvPr id="45" name="Line 21">
                <a:extLst>
                  <a:ext uri="{FF2B5EF4-FFF2-40B4-BE49-F238E27FC236}">
                    <a16:creationId xmlns:a16="http://schemas.microsoft.com/office/drawing/2014/main" id="{48E75292-D4C7-0426-A771-8E8AD4DE1ED2}"/>
                  </a:ext>
                </a:extLst>
              </p:cNvPr>
              <p:cNvSpPr>
                <a:spLocks noChangeShapeType="1"/>
              </p:cNvSpPr>
              <p:nvPr/>
            </p:nvSpPr>
            <p:spPr bwMode="auto">
              <a:xfrm>
                <a:off x="2049" y="1251"/>
                <a:ext cx="4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Arial Nova Light" panose="020B0304020202020204" pitchFamily="34" charset="0"/>
                </a:endParaRPr>
              </a:p>
            </p:txBody>
          </p:sp>
          <p:sp>
            <p:nvSpPr>
              <p:cNvPr id="46" name="AutoShape 22">
                <a:extLst>
                  <a:ext uri="{FF2B5EF4-FFF2-40B4-BE49-F238E27FC236}">
                    <a16:creationId xmlns:a16="http://schemas.microsoft.com/office/drawing/2014/main" id="{8314BC0D-94C4-14A2-ACA9-35202FA84488}"/>
                  </a:ext>
                </a:extLst>
              </p:cNvPr>
              <p:cNvSpPr>
                <a:spLocks noChangeArrowheads="1"/>
              </p:cNvSpPr>
              <p:nvPr/>
            </p:nvSpPr>
            <p:spPr bwMode="auto">
              <a:xfrm>
                <a:off x="1972" y="1192"/>
                <a:ext cx="100" cy="100"/>
              </a:xfrm>
              <a:prstGeom prst="triangle">
                <a:avLst>
                  <a:gd name="adj" fmla="val 49986"/>
                </a:avLst>
              </a:prstGeom>
              <a:solidFill>
                <a:schemeClr val="accent2"/>
              </a:solidFill>
              <a:ln w="127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sp>
            <p:nvSpPr>
              <p:cNvPr id="47" name="AutoShape 23">
                <a:extLst>
                  <a:ext uri="{FF2B5EF4-FFF2-40B4-BE49-F238E27FC236}">
                    <a16:creationId xmlns:a16="http://schemas.microsoft.com/office/drawing/2014/main" id="{5B4FE30A-1EE0-6E27-6CC9-A69E4CE4833F}"/>
                  </a:ext>
                </a:extLst>
              </p:cNvPr>
              <p:cNvSpPr>
                <a:spLocks noChangeArrowheads="1"/>
              </p:cNvSpPr>
              <p:nvPr/>
            </p:nvSpPr>
            <p:spPr bwMode="auto">
              <a:xfrm rot="10800000" flipH="1">
                <a:off x="2512" y="1192"/>
                <a:ext cx="100" cy="100"/>
              </a:xfrm>
              <a:prstGeom prst="triangle">
                <a:avLst>
                  <a:gd name="adj" fmla="val 49986"/>
                </a:avLst>
              </a:prstGeom>
              <a:solidFill>
                <a:schemeClr val="accent2"/>
              </a:solidFill>
              <a:ln w="127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grpSp>
        <p:sp>
          <p:nvSpPr>
            <p:cNvPr id="28" name="Oval 24">
              <a:extLst>
                <a:ext uri="{FF2B5EF4-FFF2-40B4-BE49-F238E27FC236}">
                  <a16:creationId xmlns:a16="http://schemas.microsoft.com/office/drawing/2014/main" id="{26171760-E40F-4E57-EF5D-44FE9040F41F}"/>
                </a:ext>
              </a:extLst>
            </p:cNvPr>
            <p:cNvSpPr>
              <a:spLocks noChangeArrowheads="1"/>
            </p:cNvSpPr>
            <p:nvPr/>
          </p:nvSpPr>
          <p:spPr bwMode="auto">
            <a:xfrm>
              <a:off x="2512" y="1426"/>
              <a:ext cx="100" cy="100"/>
            </a:xfrm>
            <a:prstGeom prst="ellipse">
              <a:avLst/>
            </a:prstGeom>
            <a:solidFill>
              <a:schemeClr val="accent2"/>
            </a:solidFill>
            <a:ln w="12700">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grpSp>
          <p:nvGrpSpPr>
            <p:cNvPr id="29" name="Group 25">
              <a:extLst>
                <a:ext uri="{FF2B5EF4-FFF2-40B4-BE49-F238E27FC236}">
                  <a16:creationId xmlns:a16="http://schemas.microsoft.com/office/drawing/2014/main" id="{C3CD9DB6-D7D4-3720-785F-3089D4A5DDC7}"/>
                </a:ext>
              </a:extLst>
            </p:cNvPr>
            <p:cNvGrpSpPr>
              <a:grpSpLocks/>
            </p:cNvGrpSpPr>
            <p:nvPr/>
          </p:nvGrpSpPr>
          <p:grpSpPr bwMode="auto">
            <a:xfrm>
              <a:off x="2512" y="1678"/>
              <a:ext cx="640" cy="100"/>
              <a:chOff x="2512" y="1678"/>
              <a:chExt cx="640" cy="100"/>
            </a:xfrm>
          </p:grpSpPr>
          <p:sp>
            <p:nvSpPr>
              <p:cNvPr id="42" name="Line 26">
                <a:extLst>
                  <a:ext uri="{FF2B5EF4-FFF2-40B4-BE49-F238E27FC236}">
                    <a16:creationId xmlns:a16="http://schemas.microsoft.com/office/drawing/2014/main" id="{E43C704A-7EAF-F112-B01C-71088A6317D6}"/>
                  </a:ext>
                </a:extLst>
              </p:cNvPr>
              <p:cNvSpPr>
                <a:spLocks noChangeShapeType="1"/>
              </p:cNvSpPr>
              <p:nvPr/>
            </p:nvSpPr>
            <p:spPr bwMode="auto">
              <a:xfrm>
                <a:off x="2589" y="1728"/>
                <a:ext cx="4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Arial Nova Light" panose="020B0304020202020204" pitchFamily="34" charset="0"/>
                </a:endParaRPr>
              </a:p>
            </p:txBody>
          </p:sp>
          <p:sp>
            <p:nvSpPr>
              <p:cNvPr id="43" name="Oval 27">
                <a:extLst>
                  <a:ext uri="{FF2B5EF4-FFF2-40B4-BE49-F238E27FC236}">
                    <a16:creationId xmlns:a16="http://schemas.microsoft.com/office/drawing/2014/main" id="{5EE7D9CD-D44E-1786-4A95-B21FEFB497B0}"/>
                  </a:ext>
                </a:extLst>
              </p:cNvPr>
              <p:cNvSpPr>
                <a:spLocks noChangeArrowheads="1"/>
              </p:cNvSpPr>
              <p:nvPr/>
            </p:nvSpPr>
            <p:spPr bwMode="auto">
              <a:xfrm>
                <a:off x="2512" y="1678"/>
                <a:ext cx="100" cy="100"/>
              </a:xfrm>
              <a:prstGeom prst="ellipse">
                <a:avLst/>
              </a:prstGeom>
              <a:solidFill>
                <a:schemeClr val="accent2"/>
              </a:solidFill>
              <a:ln w="12700">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sp>
            <p:nvSpPr>
              <p:cNvPr id="44" name="AutoShape 28">
                <a:extLst>
                  <a:ext uri="{FF2B5EF4-FFF2-40B4-BE49-F238E27FC236}">
                    <a16:creationId xmlns:a16="http://schemas.microsoft.com/office/drawing/2014/main" id="{01CA361B-6BF7-839F-4C0A-9AE8BB9CD67C}"/>
                  </a:ext>
                </a:extLst>
              </p:cNvPr>
              <p:cNvSpPr>
                <a:spLocks noChangeArrowheads="1"/>
              </p:cNvSpPr>
              <p:nvPr/>
            </p:nvSpPr>
            <p:spPr bwMode="auto">
              <a:xfrm>
                <a:off x="3052" y="1678"/>
                <a:ext cx="100" cy="100"/>
              </a:xfrm>
              <a:prstGeom prst="diamond">
                <a:avLst/>
              </a:prstGeom>
              <a:solidFill>
                <a:schemeClr val="accent2"/>
              </a:solidFill>
              <a:ln w="127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grpSp>
        <p:sp>
          <p:nvSpPr>
            <p:cNvPr id="30" name="AutoShape 29">
              <a:extLst>
                <a:ext uri="{FF2B5EF4-FFF2-40B4-BE49-F238E27FC236}">
                  <a16:creationId xmlns:a16="http://schemas.microsoft.com/office/drawing/2014/main" id="{43DCD0FF-1413-1BD9-C43C-12E5A7A13467}"/>
                </a:ext>
              </a:extLst>
            </p:cNvPr>
            <p:cNvSpPr>
              <a:spLocks noChangeArrowheads="1"/>
            </p:cNvSpPr>
            <p:nvPr/>
          </p:nvSpPr>
          <p:spPr bwMode="auto">
            <a:xfrm>
              <a:off x="3052" y="1903"/>
              <a:ext cx="100" cy="100"/>
            </a:xfrm>
            <a:prstGeom prst="diamond">
              <a:avLst/>
            </a:prstGeom>
            <a:solidFill>
              <a:schemeClr val="accent2"/>
            </a:solidFill>
            <a:ln w="127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grpSp>
          <p:nvGrpSpPr>
            <p:cNvPr id="31" name="Group 30">
              <a:extLst>
                <a:ext uri="{FF2B5EF4-FFF2-40B4-BE49-F238E27FC236}">
                  <a16:creationId xmlns:a16="http://schemas.microsoft.com/office/drawing/2014/main" id="{E9018E7F-F00B-8B01-62FE-7285DC257893}"/>
                </a:ext>
              </a:extLst>
            </p:cNvPr>
            <p:cNvGrpSpPr>
              <a:grpSpLocks/>
            </p:cNvGrpSpPr>
            <p:nvPr/>
          </p:nvGrpSpPr>
          <p:grpSpPr bwMode="auto">
            <a:xfrm>
              <a:off x="3052" y="2128"/>
              <a:ext cx="640" cy="100"/>
              <a:chOff x="3052" y="2128"/>
              <a:chExt cx="640" cy="100"/>
            </a:xfrm>
          </p:grpSpPr>
          <p:sp>
            <p:nvSpPr>
              <p:cNvPr id="39" name="Line 31">
                <a:extLst>
                  <a:ext uri="{FF2B5EF4-FFF2-40B4-BE49-F238E27FC236}">
                    <a16:creationId xmlns:a16="http://schemas.microsoft.com/office/drawing/2014/main" id="{F7CDCE69-56C6-494A-8ECB-F5D7A8C2BF35}"/>
                  </a:ext>
                </a:extLst>
              </p:cNvPr>
              <p:cNvSpPr>
                <a:spLocks noChangeShapeType="1"/>
              </p:cNvSpPr>
              <p:nvPr/>
            </p:nvSpPr>
            <p:spPr bwMode="auto">
              <a:xfrm>
                <a:off x="3129" y="2178"/>
                <a:ext cx="4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Arial Nova Light" panose="020B0304020202020204" pitchFamily="34" charset="0"/>
                </a:endParaRPr>
              </a:p>
            </p:txBody>
          </p:sp>
          <p:sp>
            <p:nvSpPr>
              <p:cNvPr id="40" name="AutoShape 32">
                <a:extLst>
                  <a:ext uri="{FF2B5EF4-FFF2-40B4-BE49-F238E27FC236}">
                    <a16:creationId xmlns:a16="http://schemas.microsoft.com/office/drawing/2014/main" id="{12F7B802-73EF-63A1-B934-F78D39F1249A}"/>
                  </a:ext>
                </a:extLst>
              </p:cNvPr>
              <p:cNvSpPr>
                <a:spLocks noChangeArrowheads="1"/>
              </p:cNvSpPr>
              <p:nvPr/>
            </p:nvSpPr>
            <p:spPr bwMode="auto">
              <a:xfrm>
                <a:off x="3052" y="2128"/>
                <a:ext cx="100" cy="100"/>
              </a:xfrm>
              <a:prstGeom prst="diamond">
                <a:avLst/>
              </a:prstGeom>
              <a:solidFill>
                <a:schemeClr val="accent2"/>
              </a:solidFill>
              <a:ln w="127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sp>
            <p:nvSpPr>
              <p:cNvPr id="41" name="AutoShape 33">
                <a:extLst>
                  <a:ext uri="{FF2B5EF4-FFF2-40B4-BE49-F238E27FC236}">
                    <a16:creationId xmlns:a16="http://schemas.microsoft.com/office/drawing/2014/main" id="{0FBBFDC6-4CEF-F815-3F3A-7A722FDEE1FF}"/>
                  </a:ext>
                </a:extLst>
              </p:cNvPr>
              <p:cNvSpPr>
                <a:spLocks noChangeArrowheads="1"/>
              </p:cNvSpPr>
              <p:nvPr/>
            </p:nvSpPr>
            <p:spPr bwMode="auto">
              <a:xfrm>
                <a:off x="3592" y="2128"/>
                <a:ext cx="100" cy="100"/>
              </a:xfrm>
              <a:prstGeom prst="diamond">
                <a:avLst/>
              </a:prstGeom>
              <a:solidFill>
                <a:schemeClr val="accent2"/>
              </a:solidFill>
              <a:ln w="127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grpSp>
        <p:sp>
          <p:nvSpPr>
            <p:cNvPr id="32" name="AutoShape 34">
              <a:extLst>
                <a:ext uri="{FF2B5EF4-FFF2-40B4-BE49-F238E27FC236}">
                  <a16:creationId xmlns:a16="http://schemas.microsoft.com/office/drawing/2014/main" id="{49909C7D-9904-E23D-97B8-70F305B84ED6}"/>
                </a:ext>
              </a:extLst>
            </p:cNvPr>
            <p:cNvSpPr>
              <a:spLocks noChangeArrowheads="1"/>
            </p:cNvSpPr>
            <p:nvPr/>
          </p:nvSpPr>
          <p:spPr bwMode="auto">
            <a:xfrm>
              <a:off x="3592" y="2362"/>
              <a:ext cx="100" cy="100"/>
            </a:xfrm>
            <a:prstGeom prst="cube">
              <a:avLst>
                <a:gd name="adj" fmla="val 20000"/>
              </a:avLst>
            </a:prstGeom>
            <a:solidFill>
              <a:schemeClr val="accent2"/>
            </a:solidFill>
            <a:ln w="127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grpSp>
          <p:nvGrpSpPr>
            <p:cNvPr id="33" name="Group 35">
              <a:extLst>
                <a:ext uri="{FF2B5EF4-FFF2-40B4-BE49-F238E27FC236}">
                  <a16:creationId xmlns:a16="http://schemas.microsoft.com/office/drawing/2014/main" id="{7A58F417-74A7-5936-5C01-62667DA22FD0}"/>
                </a:ext>
              </a:extLst>
            </p:cNvPr>
            <p:cNvGrpSpPr>
              <a:grpSpLocks/>
            </p:cNvGrpSpPr>
            <p:nvPr/>
          </p:nvGrpSpPr>
          <p:grpSpPr bwMode="auto">
            <a:xfrm>
              <a:off x="3592" y="2614"/>
              <a:ext cx="640" cy="100"/>
              <a:chOff x="3592" y="2614"/>
              <a:chExt cx="640" cy="100"/>
            </a:xfrm>
          </p:grpSpPr>
          <p:sp>
            <p:nvSpPr>
              <p:cNvPr id="36" name="Line 36">
                <a:extLst>
                  <a:ext uri="{FF2B5EF4-FFF2-40B4-BE49-F238E27FC236}">
                    <a16:creationId xmlns:a16="http://schemas.microsoft.com/office/drawing/2014/main" id="{6C30782C-0566-CAB4-1BCF-2002227A8B48}"/>
                  </a:ext>
                </a:extLst>
              </p:cNvPr>
              <p:cNvSpPr>
                <a:spLocks noChangeShapeType="1"/>
              </p:cNvSpPr>
              <p:nvPr/>
            </p:nvSpPr>
            <p:spPr bwMode="auto">
              <a:xfrm>
                <a:off x="3669" y="2673"/>
                <a:ext cx="4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Arial Nova Light" panose="020B0304020202020204" pitchFamily="34" charset="0"/>
                </a:endParaRPr>
              </a:p>
            </p:txBody>
          </p:sp>
          <p:sp>
            <p:nvSpPr>
              <p:cNvPr id="37" name="AutoShape 37">
                <a:extLst>
                  <a:ext uri="{FF2B5EF4-FFF2-40B4-BE49-F238E27FC236}">
                    <a16:creationId xmlns:a16="http://schemas.microsoft.com/office/drawing/2014/main" id="{5447F250-AAC3-AA77-04A3-93AF8C49C8F0}"/>
                  </a:ext>
                </a:extLst>
              </p:cNvPr>
              <p:cNvSpPr>
                <a:spLocks noChangeArrowheads="1"/>
              </p:cNvSpPr>
              <p:nvPr/>
            </p:nvSpPr>
            <p:spPr bwMode="auto">
              <a:xfrm>
                <a:off x="3592" y="2614"/>
                <a:ext cx="100" cy="100"/>
              </a:xfrm>
              <a:prstGeom prst="cube">
                <a:avLst>
                  <a:gd name="adj" fmla="val 24986"/>
                </a:avLst>
              </a:prstGeom>
              <a:solidFill>
                <a:schemeClr val="accent2"/>
              </a:solidFill>
              <a:ln w="127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sp>
            <p:nvSpPr>
              <p:cNvPr id="38" name="AutoShape 38">
                <a:extLst>
                  <a:ext uri="{FF2B5EF4-FFF2-40B4-BE49-F238E27FC236}">
                    <a16:creationId xmlns:a16="http://schemas.microsoft.com/office/drawing/2014/main" id="{7E8839A5-F353-D7CB-F991-21D364DBE153}"/>
                  </a:ext>
                </a:extLst>
              </p:cNvPr>
              <p:cNvSpPr>
                <a:spLocks noChangeArrowheads="1"/>
              </p:cNvSpPr>
              <p:nvPr/>
            </p:nvSpPr>
            <p:spPr bwMode="auto">
              <a:xfrm>
                <a:off x="4132" y="2614"/>
                <a:ext cx="100" cy="100"/>
              </a:xfrm>
              <a:prstGeom prst="cube">
                <a:avLst>
                  <a:gd name="adj" fmla="val 24986"/>
                </a:avLst>
              </a:prstGeom>
              <a:solidFill>
                <a:schemeClr val="accent2"/>
              </a:solidFill>
              <a:ln w="127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Arial Nova Light" panose="020B0304020202020204" pitchFamily="34" charset="0"/>
                </a:endParaRPr>
              </a:p>
            </p:txBody>
          </p:sp>
        </p:grpSp>
        <p:sp>
          <p:nvSpPr>
            <p:cNvPr id="34" name="AutoShape 39">
              <a:extLst>
                <a:ext uri="{FF2B5EF4-FFF2-40B4-BE49-F238E27FC236}">
                  <a16:creationId xmlns:a16="http://schemas.microsoft.com/office/drawing/2014/main" id="{043F9C9E-2AC1-2A7E-9112-223353C322D1}"/>
                </a:ext>
              </a:extLst>
            </p:cNvPr>
            <p:cNvSpPr>
              <a:spLocks noChangeArrowheads="1"/>
            </p:cNvSpPr>
            <p:nvPr/>
          </p:nvSpPr>
          <p:spPr bwMode="auto">
            <a:xfrm>
              <a:off x="4528" y="2776"/>
              <a:ext cx="172" cy="172"/>
            </a:xfrm>
            <a:prstGeom prst="star5">
              <a:avLst/>
            </a:prstGeom>
            <a:solidFill>
              <a:srgbClr val="FF0000"/>
            </a:solidFill>
            <a:ln w="12700">
              <a:solidFill>
                <a:srgbClr val="000000"/>
              </a:solidFill>
              <a:miter lim="800000"/>
              <a:headEnd/>
              <a:tailEnd/>
            </a:ln>
            <a:effectLst/>
          </p:spPr>
          <p:txBody>
            <a:bodyPr wrap="none" anchor="ctr"/>
            <a:lstStyle/>
            <a:p>
              <a:pPr>
                <a:defRPr/>
              </a:pPr>
              <a:endParaRPr lang="en-US">
                <a:latin typeface="Arial Nova Light" panose="020B0304020202020204" pitchFamily="34" charset="0"/>
              </a:endParaRPr>
            </a:p>
          </p:txBody>
        </p:sp>
        <p:sp>
          <p:nvSpPr>
            <p:cNvPr id="35" name="AutoShape 40">
              <a:extLst>
                <a:ext uri="{FF2B5EF4-FFF2-40B4-BE49-F238E27FC236}">
                  <a16:creationId xmlns:a16="http://schemas.microsoft.com/office/drawing/2014/main" id="{B059643F-63BB-CFAF-1BE2-7EFC61ACE638}"/>
                </a:ext>
              </a:extLst>
            </p:cNvPr>
            <p:cNvSpPr>
              <a:spLocks noChangeArrowheads="1"/>
            </p:cNvSpPr>
            <p:nvPr/>
          </p:nvSpPr>
          <p:spPr bwMode="auto">
            <a:xfrm flipH="1">
              <a:off x="4312" y="2524"/>
              <a:ext cx="532" cy="203"/>
            </a:xfrm>
            <a:prstGeom prst="wedgeRoundRectCallout">
              <a:avLst>
                <a:gd name="adj1" fmla="val -18347"/>
                <a:gd name="adj2" fmla="val 66667"/>
                <a:gd name="adj3" fmla="val 16667"/>
              </a:avLst>
            </a:prstGeom>
            <a:solidFill>
              <a:srgbClr val="FFFFFF"/>
            </a:solidFill>
            <a:ln w="12700">
              <a:solidFill>
                <a:srgbClr val="000000"/>
              </a:solidFill>
              <a:miter lim="800000"/>
              <a:headEnd/>
              <a:tailEnd/>
            </a:ln>
          </p:spPr>
          <p:txBody>
            <a:bodyPr wrap="none" lIns="69850" tIns="34925" rIns="69850" bIns="34925" anchor="ctr"/>
            <a:lstStyle>
              <a:lvl1pPr defTabSz="454025">
                <a:defRPr sz="2400">
                  <a:solidFill>
                    <a:schemeClr val="tx1"/>
                  </a:solidFill>
                  <a:latin typeface="Times New Roman" panose="02020603050405020304" pitchFamily="18" charset="0"/>
                </a:defRPr>
              </a:lvl1pPr>
              <a:lvl2pPr marL="742950" indent="-285750" defTabSz="454025">
                <a:defRPr sz="2400">
                  <a:solidFill>
                    <a:schemeClr val="tx1"/>
                  </a:solidFill>
                  <a:latin typeface="Times New Roman" panose="02020603050405020304" pitchFamily="18" charset="0"/>
                </a:defRPr>
              </a:lvl2pPr>
              <a:lvl3pPr marL="1143000" indent="-228600" defTabSz="454025">
                <a:defRPr sz="2400">
                  <a:solidFill>
                    <a:schemeClr val="tx1"/>
                  </a:solidFill>
                  <a:latin typeface="Times New Roman" panose="02020603050405020304" pitchFamily="18" charset="0"/>
                </a:defRPr>
              </a:lvl3pPr>
              <a:lvl4pPr marL="1600200" indent="-228600" defTabSz="454025">
                <a:defRPr sz="2400">
                  <a:solidFill>
                    <a:schemeClr val="tx1"/>
                  </a:solidFill>
                  <a:latin typeface="Times New Roman" panose="02020603050405020304" pitchFamily="18" charset="0"/>
                </a:defRPr>
              </a:lvl4pPr>
              <a:lvl5pPr marL="2057400" indent="-228600" defTabSz="454025">
                <a:defRPr sz="2400">
                  <a:solidFill>
                    <a:schemeClr val="tx1"/>
                  </a:solidFill>
                  <a:latin typeface="Times New Roman" panose="02020603050405020304" pitchFamily="18" charset="0"/>
                </a:defRPr>
              </a:lvl5pPr>
              <a:lvl6pPr marL="2514600" indent="-228600" defTabSz="4540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40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40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402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dirty="0">
                  <a:solidFill>
                    <a:srgbClr val="C40CC8"/>
                  </a:solidFill>
                  <a:effectLst>
                    <a:outerShdw blurRad="38100" dist="38100" dir="2700000" algn="tl">
                      <a:srgbClr val="000000">
                        <a:alpha val="43137"/>
                      </a:srgbClr>
                    </a:outerShdw>
                  </a:effectLst>
                  <a:latin typeface="Arial Nova Light" panose="020B0304020202020204" pitchFamily="34" charset="0"/>
                </a:rPr>
                <a:t>On time!</a:t>
              </a:r>
            </a:p>
          </p:txBody>
        </p:sp>
      </p:grpSp>
      <p:sp>
        <p:nvSpPr>
          <p:cNvPr id="61" name="TextBox 60">
            <a:extLst>
              <a:ext uri="{FF2B5EF4-FFF2-40B4-BE49-F238E27FC236}">
                <a16:creationId xmlns:a16="http://schemas.microsoft.com/office/drawing/2014/main" id="{DF27DA85-F987-F1D8-D192-5F2FDFB3E97F}"/>
              </a:ext>
            </a:extLst>
          </p:cNvPr>
          <p:cNvSpPr txBox="1"/>
          <p:nvPr/>
        </p:nvSpPr>
        <p:spPr>
          <a:xfrm>
            <a:off x="426749" y="2245261"/>
            <a:ext cx="6177010" cy="3662541"/>
          </a:xfrm>
          <a:prstGeom prst="rect">
            <a:avLst/>
          </a:prstGeom>
          <a:noFill/>
        </p:spPr>
        <p:txBody>
          <a:bodyPr wrap="square">
            <a:spAutoFit/>
          </a:bodyPr>
          <a:lstStyle/>
          <a:p>
            <a:r>
              <a:rPr lang="en-US" sz="2400" b="1" dirty="0">
                <a:solidFill>
                  <a:srgbClr val="92D050"/>
                </a:solidFill>
                <a:effectLst>
                  <a:outerShdw blurRad="38100" dist="38100" dir="2700000" algn="tl">
                    <a:srgbClr val="000000">
                      <a:alpha val="43137"/>
                    </a:srgbClr>
                  </a:outerShdw>
                </a:effectLst>
                <a:latin typeface="Arial Nova Light" panose="020B0304020202020204" pitchFamily="34" charset="0"/>
              </a:rPr>
              <a:t>Projects</a:t>
            </a:r>
          </a:p>
          <a:p>
            <a:pPr algn="just"/>
            <a:endParaRPr lang="en-US" sz="800" dirty="0">
              <a:solidFill>
                <a:srgbClr val="99FFCC"/>
              </a:solidFill>
              <a:effectLst>
                <a:outerShdw blurRad="38100" dist="38100" dir="2700000" algn="tl">
                  <a:srgbClr val="000000">
                    <a:alpha val="43137"/>
                  </a:srgbClr>
                </a:outerShdw>
              </a:effectLst>
              <a:latin typeface="Arial Nova Light" panose="020B0304020202020204" pitchFamily="34" charset="0"/>
            </a:endParaRPr>
          </a:p>
          <a:p>
            <a:pPr algn="just"/>
            <a:r>
              <a:rPr lang="en-US" sz="2000" dirty="0">
                <a:solidFill>
                  <a:srgbClr val="00B0F0"/>
                </a:solidFill>
                <a:effectLst>
                  <a:outerShdw blurRad="38100" dist="38100" dir="2700000" algn="tl">
                    <a:srgbClr val="000000">
                      <a:alpha val="43137"/>
                    </a:srgbClr>
                  </a:outerShdw>
                </a:effectLst>
                <a:latin typeface="Arial Nova Light" panose="020B0304020202020204" pitchFamily="34" charset="0"/>
              </a:rPr>
              <a:t>Projects are unique, one-time operations designed to accomplish a set of objectives in a limited time frame. </a:t>
            </a:r>
          </a:p>
          <a:p>
            <a:pPr algn="just"/>
            <a:endParaRPr lang="en-US" sz="800" dirty="0">
              <a:latin typeface="Arial Nova Light" panose="020B0304020202020204" pitchFamily="34" charset="0"/>
            </a:endParaRPr>
          </a:p>
          <a:p>
            <a:pPr algn="just"/>
            <a:r>
              <a:rPr lang="en-US" dirty="0">
                <a:latin typeface="Arial Nova Light" panose="020B0304020202020204" pitchFamily="34" charset="0"/>
              </a:rPr>
              <a:t>Examples of projects include constructing a shopping complex, merging two companies, putting on a play, and designing and running a political campaign.</a:t>
            </a:r>
          </a:p>
          <a:p>
            <a:pPr algn="just"/>
            <a:endParaRPr lang="en-US" sz="800" dirty="0">
              <a:latin typeface="Arial Nova Light" panose="020B0304020202020204" pitchFamily="34" charset="0"/>
            </a:endParaRPr>
          </a:p>
          <a:p>
            <a:pPr algn="just"/>
            <a:r>
              <a:rPr lang="en-US" dirty="0">
                <a:latin typeface="Arial Nova Light" panose="020B0304020202020204" pitchFamily="34" charset="0"/>
              </a:rPr>
              <a:t>Examples of projects within business organizations include designing new products or services, designing advertising campaigns, designing information systems, reengineering a process, designing databases, software development, and designing web pages.</a:t>
            </a:r>
          </a:p>
        </p:txBody>
      </p:sp>
    </p:spTree>
    <p:extLst>
      <p:ext uri="{BB962C8B-B14F-4D97-AF65-F5344CB8AC3E}">
        <p14:creationId xmlns:p14="http://schemas.microsoft.com/office/powerpoint/2010/main" val="1108166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27" name="TextBox 26">
            <a:extLst>
              <a:ext uri="{FF2B5EF4-FFF2-40B4-BE49-F238E27FC236}">
                <a16:creationId xmlns:a16="http://schemas.microsoft.com/office/drawing/2014/main" id="{AFA0B641-22FB-1943-7EE3-31E0158F1A1C}"/>
              </a:ext>
            </a:extLst>
          </p:cNvPr>
          <p:cNvSpPr txBox="1"/>
          <p:nvPr/>
        </p:nvSpPr>
        <p:spPr>
          <a:xfrm>
            <a:off x="478971" y="2896356"/>
            <a:ext cx="11364686" cy="954107"/>
          </a:xfrm>
          <a:prstGeom prst="rect">
            <a:avLst/>
          </a:prstGeom>
          <a:noFill/>
        </p:spPr>
        <p:txBody>
          <a:bodyPr wrap="square">
            <a:spAutoFit/>
          </a:bodyPr>
          <a:lstStyle/>
          <a:p>
            <a:pPr algn="ctr"/>
            <a:r>
              <a:rPr lang="en-US" sz="2400" dirty="0">
                <a:latin typeface="Arial Nova Light" panose="020B0304020202020204" pitchFamily="34" charset="0"/>
              </a:rPr>
              <a:t>These conventions are referred to as:</a:t>
            </a:r>
          </a:p>
          <a:p>
            <a:pPr algn="ctr"/>
            <a:r>
              <a:rPr lang="en-US" sz="3200" b="1" dirty="0">
                <a:solidFill>
                  <a:srgbClr val="CCCCFF"/>
                </a:solidFill>
                <a:latin typeface="Arial Nova Light" panose="020B0304020202020204" pitchFamily="34" charset="0"/>
              </a:rPr>
              <a:t>Activity-on-Arrow (AOA) </a:t>
            </a:r>
            <a:r>
              <a:rPr lang="en-US" sz="2400" dirty="0">
                <a:latin typeface="Arial Nova Light" panose="020B0304020202020204" pitchFamily="34" charset="0"/>
              </a:rPr>
              <a:t>and </a:t>
            </a:r>
            <a:r>
              <a:rPr lang="en-US" sz="3200" b="1" dirty="0">
                <a:solidFill>
                  <a:srgbClr val="FF99CC"/>
                </a:solidFill>
                <a:latin typeface="Arial Nova Light" panose="020B0304020202020204" pitchFamily="34" charset="0"/>
              </a:rPr>
              <a:t>Activity-on-Node (AON)</a:t>
            </a:r>
          </a:p>
        </p:txBody>
      </p:sp>
    </p:spTree>
    <p:extLst>
      <p:ext uri="{BB962C8B-B14F-4D97-AF65-F5344CB8AC3E}">
        <p14:creationId xmlns:p14="http://schemas.microsoft.com/office/powerpoint/2010/main" val="1659735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27" name="TextBox 26">
            <a:extLst>
              <a:ext uri="{FF2B5EF4-FFF2-40B4-BE49-F238E27FC236}">
                <a16:creationId xmlns:a16="http://schemas.microsoft.com/office/drawing/2014/main" id="{AFA0B641-22FB-1943-7EE3-31E0158F1A1C}"/>
              </a:ext>
            </a:extLst>
          </p:cNvPr>
          <p:cNvSpPr txBox="1"/>
          <p:nvPr/>
        </p:nvSpPr>
        <p:spPr>
          <a:xfrm>
            <a:off x="478971" y="2896356"/>
            <a:ext cx="11364686" cy="2554545"/>
          </a:xfrm>
          <a:prstGeom prst="rect">
            <a:avLst/>
          </a:prstGeom>
          <a:noFill/>
        </p:spPr>
        <p:txBody>
          <a:bodyPr wrap="square">
            <a:spAutoFit/>
          </a:bodyPr>
          <a:lstStyle/>
          <a:p>
            <a:pPr algn="just"/>
            <a:r>
              <a:rPr lang="en-US" sz="2800" b="1" dirty="0">
                <a:solidFill>
                  <a:srgbClr val="CCCCFF"/>
                </a:solidFill>
                <a:latin typeface="Arial Nova Light" panose="020B0304020202020204" pitchFamily="34" charset="0"/>
              </a:rPr>
              <a:t>Activity</a:t>
            </a:r>
          </a:p>
          <a:p>
            <a:pPr algn="just"/>
            <a:r>
              <a:rPr lang="en-US" sz="2400" dirty="0">
                <a:latin typeface="Arial Nova Light" panose="020B0304020202020204" pitchFamily="34" charset="0"/>
              </a:rPr>
              <a:t>A specific </a:t>
            </a:r>
            <a:r>
              <a:rPr lang="en-US" sz="2400" b="1" dirty="0">
                <a:latin typeface="Arial Nova Light" panose="020B0304020202020204" pitchFamily="34" charset="0"/>
              </a:rPr>
              <a:t>task or set of tasks</a:t>
            </a:r>
            <a:r>
              <a:rPr lang="en-US" sz="2400" dirty="0">
                <a:latin typeface="Arial Nova Light" panose="020B0304020202020204" pitchFamily="34" charset="0"/>
              </a:rPr>
              <a:t> that are required by the project, use up resources, and take time to complete.</a:t>
            </a:r>
          </a:p>
          <a:p>
            <a:pPr algn="just"/>
            <a:endParaRPr lang="en-US" sz="800" dirty="0">
              <a:latin typeface="Arial Nova Light" panose="020B0304020202020204" pitchFamily="34" charset="0"/>
            </a:endParaRPr>
          </a:p>
          <a:p>
            <a:pPr algn="just"/>
            <a:r>
              <a:rPr lang="en-US" sz="2800" b="1" dirty="0">
                <a:solidFill>
                  <a:srgbClr val="FF9966"/>
                </a:solidFill>
                <a:latin typeface="Arial Nova Light" panose="020B0304020202020204" pitchFamily="34" charset="0"/>
              </a:rPr>
              <a:t>Event</a:t>
            </a:r>
          </a:p>
          <a:p>
            <a:pPr algn="just"/>
            <a:r>
              <a:rPr lang="en-US" sz="2400" dirty="0">
                <a:latin typeface="Arial Nova Light" panose="020B0304020202020204" pitchFamily="34" charset="0"/>
              </a:rPr>
              <a:t>The </a:t>
            </a:r>
            <a:r>
              <a:rPr lang="en-US" sz="2400" b="1" dirty="0">
                <a:latin typeface="Arial Nova Light" panose="020B0304020202020204" pitchFamily="34" charset="0"/>
              </a:rPr>
              <a:t>result</a:t>
            </a:r>
            <a:r>
              <a:rPr lang="en-US" sz="2400" dirty="0">
                <a:latin typeface="Arial Nova Light" panose="020B0304020202020204" pitchFamily="34" charset="0"/>
              </a:rPr>
              <a:t> of completing one or more activities. An identifiable end state that occurs at a particular time. Events use no resources.</a:t>
            </a:r>
          </a:p>
        </p:txBody>
      </p:sp>
    </p:spTree>
    <p:extLst>
      <p:ext uri="{BB962C8B-B14F-4D97-AF65-F5344CB8AC3E}">
        <p14:creationId xmlns:p14="http://schemas.microsoft.com/office/powerpoint/2010/main" val="1812800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27" name="TextBox 26">
            <a:extLst>
              <a:ext uri="{FF2B5EF4-FFF2-40B4-BE49-F238E27FC236}">
                <a16:creationId xmlns:a16="http://schemas.microsoft.com/office/drawing/2014/main" id="{AFA0B641-22FB-1943-7EE3-31E0158F1A1C}"/>
              </a:ext>
            </a:extLst>
          </p:cNvPr>
          <p:cNvSpPr txBox="1"/>
          <p:nvPr/>
        </p:nvSpPr>
        <p:spPr>
          <a:xfrm>
            <a:off x="478971" y="2896356"/>
            <a:ext cx="11364686" cy="3477875"/>
          </a:xfrm>
          <a:prstGeom prst="rect">
            <a:avLst/>
          </a:prstGeom>
          <a:noFill/>
        </p:spPr>
        <p:txBody>
          <a:bodyPr wrap="square">
            <a:spAutoFit/>
          </a:bodyPr>
          <a:lstStyle/>
          <a:p>
            <a:pPr algn="just"/>
            <a:r>
              <a:rPr lang="en-US" sz="2800" b="1" dirty="0">
                <a:solidFill>
                  <a:srgbClr val="FF99CC"/>
                </a:solidFill>
                <a:latin typeface="Arial Nova Light" panose="020B0304020202020204" pitchFamily="34" charset="0"/>
              </a:rPr>
              <a:t>Network</a:t>
            </a:r>
            <a:endParaRPr lang="en-US" sz="2400" b="1" dirty="0">
              <a:solidFill>
                <a:srgbClr val="FF99CC"/>
              </a:solidFill>
              <a:latin typeface="Arial Nova Light" panose="020B0304020202020204" pitchFamily="34" charset="0"/>
            </a:endParaRPr>
          </a:p>
          <a:p>
            <a:pPr algn="just"/>
            <a:r>
              <a:rPr lang="en-US" sz="2400" dirty="0">
                <a:latin typeface="Arial Nova Light" panose="020B0304020202020204" pitchFamily="34" charset="0"/>
              </a:rPr>
              <a:t>The arrangement of all activities (and, in some cases, events) in a project arrayed in their logical sequence and represented by arcs and nodes.</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This arrangement (network) defines the project and the activity precedence relationships. </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Networks are usually drawn starting on the left and proceeding to the right. </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Arrowheads placed on the arcs are used to indicate the direction of flow - that is, to show the proper </a:t>
            </a:r>
            <a:r>
              <a:rPr lang="en-US" sz="2400" dirty="0" err="1">
                <a:latin typeface="Arial Nova Light" panose="020B0304020202020204" pitchFamily="34" charset="0"/>
              </a:rPr>
              <a:t>precedences</a:t>
            </a:r>
            <a:r>
              <a:rPr lang="en-US" sz="2400" dirty="0">
                <a:latin typeface="Arial Nova Light" panose="020B0304020202020204" pitchFamily="34" charset="0"/>
              </a:rPr>
              <a:t>.</a:t>
            </a:r>
          </a:p>
        </p:txBody>
      </p:sp>
    </p:spTree>
    <p:extLst>
      <p:ext uri="{BB962C8B-B14F-4D97-AF65-F5344CB8AC3E}">
        <p14:creationId xmlns:p14="http://schemas.microsoft.com/office/powerpoint/2010/main" val="239083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27" name="TextBox 26">
            <a:extLst>
              <a:ext uri="{FF2B5EF4-FFF2-40B4-BE49-F238E27FC236}">
                <a16:creationId xmlns:a16="http://schemas.microsoft.com/office/drawing/2014/main" id="{AFA0B641-22FB-1943-7EE3-31E0158F1A1C}"/>
              </a:ext>
            </a:extLst>
          </p:cNvPr>
          <p:cNvSpPr txBox="1"/>
          <p:nvPr/>
        </p:nvSpPr>
        <p:spPr>
          <a:xfrm>
            <a:off x="478971" y="2896356"/>
            <a:ext cx="11364686" cy="2616101"/>
          </a:xfrm>
          <a:prstGeom prst="rect">
            <a:avLst/>
          </a:prstGeom>
          <a:noFill/>
        </p:spPr>
        <p:txBody>
          <a:bodyPr wrap="square">
            <a:spAutoFit/>
          </a:bodyPr>
          <a:lstStyle/>
          <a:p>
            <a:pPr algn="just"/>
            <a:r>
              <a:rPr lang="en-US" sz="2800" b="1" dirty="0">
                <a:solidFill>
                  <a:srgbClr val="FF99CC"/>
                </a:solidFill>
                <a:latin typeface="Arial Nova Light" panose="020B0304020202020204" pitchFamily="34" charset="0"/>
              </a:rPr>
              <a:t>Network (Contd.)</a:t>
            </a:r>
            <a:endParaRPr lang="en-US" sz="2400" b="1" dirty="0">
              <a:solidFill>
                <a:srgbClr val="FF99CC"/>
              </a:solidFill>
              <a:latin typeface="Arial Nova Light" panose="020B0304020202020204" pitchFamily="34" charset="0"/>
            </a:endParaRPr>
          </a:p>
          <a:p>
            <a:pPr algn="just"/>
            <a:r>
              <a:rPr lang="en-US" sz="2400" dirty="0">
                <a:latin typeface="Arial Nova Light" panose="020B0304020202020204" pitchFamily="34" charset="0"/>
              </a:rPr>
              <a:t>Before an event can be realized—that is, achieved—all activities that immediately precede it must be completed.</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These are called its predecessors.</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Thus, an event represents an instant in time when each and every predecessor activity has been finished.</a:t>
            </a:r>
          </a:p>
        </p:txBody>
      </p:sp>
    </p:spTree>
    <p:extLst>
      <p:ext uri="{BB962C8B-B14F-4D97-AF65-F5344CB8AC3E}">
        <p14:creationId xmlns:p14="http://schemas.microsoft.com/office/powerpoint/2010/main" val="103551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27" name="TextBox 26">
            <a:extLst>
              <a:ext uri="{FF2B5EF4-FFF2-40B4-BE49-F238E27FC236}">
                <a16:creationId xmlns:a16="http://schemas.microsoft.com/office/drawing/2014/main" id="{AFA0B641-22FB-1943-7EE3-31E0158F1A1C}"/>
              </a:ext>
            </a:extLst>
          </p:cNvPr>
          <p:cNvSpPr txBox="1"/>
          <p:nvPr/>
        </p:nvSpPr>
        <p:spPr>
          <a:xfrm>
            <a:off x="478971" y="2896356"/>
            <a:ext cx="11364686" cy="3662541"/>
          </a:xfrm>
          <a:prstGeom prst="rect">
            <a:avLst/>
          </a:prstGeom>
          <a:noFill/>
        </p:spPr>
        <p:txBody>
          <a:bodyPr wrap="square">
            <a:spAutoFit/>
          </a:bodyPr>
          <a:lstStyle/>
          <a:p>
            <a:pPr algn="just"/>
            <a:r>
              <a:rPr lang="en-US" sz="2800" b="1" dirty="0">
                <a:solidFill>
                  <a:srgbClr val="CCCCFF"/>
                </a:solidFill>
                <a:latin typeface="Arial Nova Light" panose="020B0304020202020204" pitchFamily="34" charset="0"/>
              </a:rPr>
              <a:t>Path</a:t>
            </a:r>
          </a:p>
          <a:p>
            <a:pPr algn="just"/>
            <a:r>
              <a:rPr lang="en-US" sz="2400" dirty="0">
                <a:latin typeface="Arial Nova Light" panose="020B0304020202020204" pitchFamily="34" charset="0"/>
              </a:rPr>
              <a:t>The series of </a:t>
            </a:r>
            <a:r>
              <a:rPr lang="en-US" sz="2400" b="1" dirty="0">
                <a:latin typeface="Arial Nova Light" panose="020B0304020202020204" pitchFamily="34" charset="0"/>
              </a:rPr>
              <a:t>connected activities</a:t>
            </a:r>
            <a:r>
              <a:rPr lang="en-US" sz="2400" dirty="0">
                <a:latin typeface="Arial Nova Light" panose="020B0304020202020204" pitchFamily="34" charset="0"/>
              </a:rPr>
              <a:t> (or intermediate events) between any two events in a network.</a:t>
            </a:r>
          </a:p>
          <a:p>
            <a:pPr algn="just"/>
            <a:endParaRPr lang="en-US" sz="1600" dirty="0">
              <a:latin typeface="Arial Nova Light" panose="020B0304020202020204" pitchFamily="34" charset="0"/>
            </a:endParaRPr>
          </a:p>
          <a:p>
            <a:pPr algn="just"/>
            <a:r>
              <a:rPr lang="en-US" sz="2800" b="1" dirty="0">
                <a:solidFill>
                  <a:srgbClr val="FFFF00"/>
                </a:solidFill>
                <a:latin typeface="Arial Nova Light" panose="020B0304020202020204" pitchFamily="34" charset="0"/>
              </a:rPr>
              <a:t>Critical Activities</a:t>
            </a:r>
            <a:r>
              <a:rPr lang="en-US" sz="2400" dirty="0">
                <a:latin typeface="Arial Nova Light" panose="020B0304020202020204" pitchFamily="34" charset="0"/>
              </a:rPr>
              <a:t>, events, or paths that, if </a:t>
            </a:r>
            <a:r>
              <a:rPr lang="en-US" sz="2400" b="1" dirty="0">
                <a:latin typeface="Arial Nova Light" panose="020B0304020202020204" pitchFamily="34" charset="0"/>
              </a:rPr>
              <a:t>delayed</a:t>
            </a:r>
            <a:r>
              <a:rPr lang="en-US" sz="2400" dirty="0">
                <a:latin typeface="Arial Nova Light" panose="020B0304020202020204" pitchFamily="34" charset="0"/>
              </a:rPr>
              <a:t>, will delay the completion of the project.</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A project’s critical path is understood to mean that sequence of critical activities (and critical events) that connects the project’s start event to its finish event and which cannot be delayed without delaying the project.</a:t>
            </a:r>
          </a:p>
        </p:txBody>
      </p:sp>
    </p:spTree>
    <p:extLst>
      <p:ext uri="{BB962C8B-B14F-4D97-AF65-F5344CB8AC3E}">
        <p14:creationId xmlns:p14="http://schemas.microsoft.com/office/powerpoint/2010/main" val="315910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27" name="TextBox 26">
            <a:extLst>
              <a:ext uri="{FF2B5EF4-FFF2-40B4-BE49-F238E27FC236}">
                <a16:creationId xmlns:a16="http://schemas.microsoft.com/office/drawing/2014/main" id="{AFA0B641-22FB-1943-7EE3-31E0158F1A1C}"/>
              </a:ext>
            </a:extLst>
          </p:cNvPr>
          <p:cNvSpPr txBox="1"/>
          <p:nvPr/>
        </p:nvSpPr>
        <p:spPr>
          <a:xfrm>
            <a:off x="478971" y="2896356"/>
            <a:ext cx="11364686" cy="2431435"/>
          </a:xfrm>
          <a:prstGeom prst="rect">
            <a:avLst/>
          </a:prstGeom>
          <a:noFill/>
        </p:spPr>
        <p:txBody>
          <a:bodyPr wrap="square">
            <a:spAutoFit/>
          </a:bodyPr>
          <a:lstStyle/>
          <a:p>
            <a:pPr algn="just"/>
            <a:r>
              <a:rPr lang="en-US" sz="2400" dirty="0">
                <a:latin typeface="Arial Nova Light" panose="020B0304020202020204" pitchFamily="34" charset="0"/>
              </a:rPr>
              <a:t>To transform a project plan into a network, one must know what activities comprise the project and, for each activity, what its predecessors (or successors) are. </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An activity can be in any of these conditions:</a:t>
            </a:r>
          </a:p>
          <a:p>
            <a:pPr marL="457200" indent="-457200" algn="just">
              <a:buAutoNum type="arabicParenBoth"/>
            </a:pPr>
            <a:r>
              <a:rPr lang="en-US" sz="2400" dirty="0">
                <a:latin typeface="Arial Nova Light" panose="020B0304020202020204" pitchFamily="34" charset="0"/>
              </a:rPr>
              <a:t>it may have a successor(s) but no predecessor(s); </a:t>
            </a:r>
          </a:p>
          <a:p>
            <a:pPr marL="457200" indent="-457200" algn="just">
              <a:buAutoNum type="arabicParenBoth"/>
            </a:pPr>
            <a:r>
              <a:rPr lang="en-US" sz="2400" dirty="0">
                <a:latin typeface="Arial Nova Light" panose="020B0304020202020204" pitchFamily="34" charset="0"/>
              </a:rPr>
              <a:t>it may have a predecessor(s) but no successor(s); and </a:t>
            </a:r>
          </a:p>
          <a:p>
            <a:pPr marL="457200" indent="-457200" algn="just">
              <a:buAutoNum type="arabicParenBoth"/>
            </a:pPr>
            <a:r>
              <a:rPr lang="en-US" sz="2400" dirty="0">
                <a:latin typeface="Arial Nova Light" panose="020B0304020202020204" pitchFamily="34" charset="0"/>
              </a:rPr>
              <a:t>it may have both predecessor(s) and successor(s). </a:t>
            </a:r>
          </a:p>
        </p:txBody>
      </p:sp>
    </p:spTree>
    <p:extLst>
      <p:ext uri="{BB962C8B-B14F-4D97-AF65-F5344CB8AC3E}">
        <p14:creationId xmlns:p14="http://schemas.microsoft.com/office/powerpoint/2010/main" val="644524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27" name="TextBox 26">
            <a:extLst>
              <a:ext uri="{FF2B5EF4-FFF2-40B4-BE49-F238E27FC236}">
                <a16:creationId xmlns:a16="http://schemas.microsoft.com/office/drawing/2014/main" id="{AFA0B641-22FB-1943-7EE3-31E0158F1A1C}"/>
              </a:ext>
            </a:extLst>
          </p:cNvPr>
          <p:cNvSpPr txBox="1"/>
          <p:nvPr/>
        </p:nvSpPr>
        <p:spPr>
          <a:xfrm>
            <a:off x="478971" y="2896356"/>
            <a:ext cx="11364686" cy="1569660"/>
          </a:xfrm>
          <a:prstGeom prst="rect">
            <a:avLst/>
          </a:prstGeom>
          <a:noFill/>
        </p:spPr>
        <p:txBody>
          <a:bodyPr wrap="square">
            <a:spAutoFit/>
          </a:bodyPr>
          <a:lstStyle/>
          <a:p>
            <a:pPr algn="just"/>
            <a:r>
              <a:rPr lang="en-US" sz="2400" dirty="0">
                <a:latin typeface="Arial Nova Light" panose="020B0304020202020204" pitchFamily="34" charset="0"/>
              </a:rPr>
              <a:t>The first of these is an activity that starts a network.</a:t>
            </a:r>
          </a:p>
          <a:p>
            <a:pPr algn="just"/>
            <a:r>
              <a:rPr lang="en-US" sz="2400" dirty="0">
                <a:latin typeface="Arial Nova Light" panose="020B0304020202020204" pitchFamily="34" charset="0"/>
              </a:rPr>
              <a:t>The second ends a network.</a:t>
            </a:r>
          </a:p>
          <a:p>
            <a:pPr algn="just"/>
            <a:r>
              <a:rPr lang="en-US" sz="2400" dirty="0">
                <a:latin typeface="Arial Nova Light" panose="020B0304020202020204" pitchFamily="34" charset="0"/>
              </a:rPr>
              <a:t>The third is in the middle.</a:t>
            </a:r>
          </a:p>
          <a:p>
            <a:pPr algn="just"/>
            <a:r>
              <a:rPr lang="en-US" sz="2400" dirty="0">
                <a:latin typeface="Arial Nova Light" panose="020B0304020202020204" pitchFamily="34" charset="0"/>
              </a:rPr>
              <a:t>Figure 8.1 shows each of the three types of activities.</a:t>
            </a:r>
          </a:p>
        </p:txBody>
      </p:sp>
      <p:pic>
        <p:nvPicPr>
          <p:cNvPr id="5" name="Picture 4">
            <a:extLst>
              <a:ext uri="{FF2B5EF4-FFF2-40B4-BE49-F238E27FC236}">
                <a16:creationId xmlns:a16="http://schemas.microsoft.com/office/drawing/2014/main" id="{93522DF2-2CE9-58C0-04CA-50B6AD0AC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438" y="4548826"/>
            <a:ext cx="6217104" cy="2216436"/>
          </a:xfrm>
          <a:prstGeom prst="rect">
            <a:avLst/>
          </a:prstGeom>
        </p:spPr>
      </p:pic>
    </p:spTree>
    <p:extLst>
      <p:ext uri="{BB962C8B-B14F-4D97-AF65-F5344CB8AC3E}">
        <p14:creationId xmlns:p14="http://schemas.microsoft.com/office/powerpoint/2010/main" val="3251133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27" name="TextBox 26">
            <a:extLst>
              <a:ext uri="{FF2B5EF4-FFF2-40B4-BE49-F238E27FC236}">
                <a16:creationId xmlns:a16="http://schemas.microsoft.com/office/drawing/2014/main" id="{AFA0B641-22FB-1943-7EE3-31E0158F1A1C}"/>
              </a:ext>
            </a:extLst>
          </p:cNvPr>
          <p:cNvSpPr txBox="1"/>
          <p:nvPr/>
        </p:nvSpPr>
        <p:spPr>
          <a:xfrm>
            <a:off x="478971" y="2896356"/>
            <a:ext cx="11364686" cy="2616101"/>
          </a:xfrm>
          <a:prstGeom prst="rect">
            <a:avLst/>
          </a:prstGeom>
          <a:noFill/>
        </p:spPr>
        <p:txBody>
          <a:bodyPr wrap="square">
            <a:spAutoFit/>
          </a:bodyPr>
          <a:lstStyle/>
          <a:p>
            <a:pPr algn="just"/>
            <a:r>
              <a:rPr lang="en-US" sz="2400" dirty="0">
                <a:latin typeface="Arial Nova Light" panose="020B0304020202020204" pitchFamily="34" charset="0"/>
              </a:rPr>
              <a:t>Activities are represented here by rectangles (one form of what in a network are called </a:t>
            </a:r>
            <a:r>
              <a:rPr lang="en-US" sz="2800" b="1" dirty="0">
                <a:solidFill>
                  <a:srgbClr val="99FFCC"/>
                </a:solidFill>
                <a:latin typeface="Arial Nova Light" panose="020B0304020202020204" pitchFamily="34" charset="0"/>
              </a:rPr>
              <a:t>“nodes”</a:t>
            </a:r>
            <a:r>
              <a:rPr lang="en-US" sz="2400" dirty="0">
                <a:latin typeface="Arial Nova Light" panose="020B0304020202020204" pitchFamily="34" charset="0"/>
              </a:rPr>
              <a:t>) with arrows to show the precedence relationships.</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When there are multiple activities with no predecessors, it is usual to show them all emanating from a single node called </a:t>
            </a:r>
            <a:r>
              <a:rPr lang="en-US" sz="2400" b="1" dirty="0">
                <a:solidFill>
                  <a:srgbClr val="FF99CC"/>
                </a:solidFill>
                <a:latin typeface="Arial Nova Light" panose="020B0304020202020204" pitchFamily="34" charset="0"/>
              </a:rPr>
              <a:t>“START”</a:t>
            </a:r>
            <a:r>
              <a:rPr lang="en-US" sz="2400" dirty="0">
                <a:latin typeface="Arial Nova Light" panose="020B0304020202020204" pitchFamily="34" charset="0"/>
              </a:rPr>
              <a:t>, as in Figure 8.2.</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Similarly, when multiple activities have no successors, it is usual to show them connected to a node called </a:t>
            </a:r>
            <a:r>
              <a:rPr lang="en-US" sz="2400" b="1" dirty="0">
                <a:solidFill>
                  <a:srgbClr val="FF99CC"/>
                </a:solidFill>
                <a:latin typeface="Arial Nova Light" panose="020B0304020202020204" pitchFamily="34" charset="0"/>
              </a:rPr>
              <a:t>“END”.</a:t>
            </a:r>
            <a:endParaRPr lang="en-US" sz="2400" dirty="0">
              <a:latin typeface="Arial Nova Light" panose="020B0304020202020204" pitchFamily="34" charset="0"/>
            </a:endParaRPr>
          </a:p>
        </p:txBody>
      </p:sp>
    </p:spTree>
    <p:extLst>
      <p:ext uri="{BB962C8B-B14F-4D97-AF65-F5344CB8AC3E}">
        <p14:creationId xmlns:p14="http://schemas.microsoft.com/office/powerpoint/2010/main" val="3901774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pic>
        <p:nvPicPr>
          <p:cNvPr id="5" name="Picture 4" descr="Diagram&#10;&#10;Description automatically generated">
            <a:extLst>
              <a:ext uri="{FF2B5EF4-FFF2-40B4-BE49-F238E27FC236}">
                <a16:creationId xmlns:a16="http://schemas.microsoft.com/office/drawing/2014/main" id="{73AACE7E-A951-A64A-36FD-3B851CDC8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071" y="2762335"/>
            <a:ext cx="6019928" cy="3951678"/>
          </a:xfrm>
          <a:prstGeom prst="rect">
            <a:avLst/>
          </a:prstGeom>
        </p:spPr>
      </p:pic>
    </p:spTree>
    <p:extLst>
      <p:ext uri="{BB962C8B-B14F-4D97-AF65-F5344CB8AC3E}">
        <p14:creationId xmlns:p14="http://schemas.microsoft.com/office/powerpoint/2010/main" val="3935951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6" name="TextBox 5">
            <a:extLst>
              <a:ext uri="{FF2B5EF4-FFF2-40B4-BE49-F238E27FC236}">
                <a16:creationId xmlns:a16="http://schemas.microsoft.com/office/drawing/2014/main" id="{0E68D6CB-8B24-C7DD-A540-37A9ACF60ABF}"/>
              </a:ext>
            </a:extLst>
          </p:cNvPr>
          <p:cNvSpPr txBox="1"/>
          <p:nvPr/>
        </p:nvSpPr>
        <p:spPr>
          <a:xfrm>
            <a:off x="952074" y="2788837"/>
            <a:ext cx="10701061" cy="3785652"/>
          </a:xfrm>
          <a:prstGeom prst="rect">
            <a:avLst/>
          </a:prstGeom>
          <a:noFill/>
        </p:spPr>
        <p:txBody>
          <a:bodyPr wrap="square">
            <a:spAutoFit/>
          </a:bodyPr>
          <a:lstStyle/>
          <a:p>
            <a:pPr algn="just"/>
            <a:r>
              <a:rPr lang="en-GB" sz="2400" dirty="0">
                <a:effectLst/>
                <a:latin typeface="Arial Nova" panose="020B0504020202020204" pitchFamily="34" charset="0"/>
              </a:rPr>
              <a:t>In the preceding examples, </a:t>
            </a:r>
            <a:r>
              <a:rPr lang="en-GB" sz="2400" b="1" dirty="0">
                <a:solidFill>
                  <a:srgbClr val="80EFFF"/>
                </a:solidFill>
                <a:effectLst/>
                <a:latin typeface="Arial Nova" panose="020B0504020202020204" pitchFamily="34" charset="0"/>
              </a:rPr>
              <a:t>rectangles (nodes) represented the activities</a:t>
            </a:r>
            <a:r>
              <a:rPr lang="en-GB" sz="2400" dirty="0">
                <a:effectLst/>
                <a:latin typeface="Arial Nova" panose="020B0504020202020204" pitchFamily="34" charset="0"/>
              </a:rPr>
              <a:t>; hence, it was called an </a:t>
            </a:r>
            <a:r>
              <a:rPr lang="en-GB" sz="2400" b="1" dirty="0">
                <a:solidFill>
                  <a:srgbClr val="CCCCFF"/>
                </a:solidFill>
                <a:effectLst/>
                <a:latin typeface="Arial Nova" panose="020B0504020202020204" pitchFamily="34" charset="0"/>
              </a:rPr>
              <a:t>activity-on-node (AON) </a:t>
            </a:r>
            <a:r>
              <a:rPr lang="en-GB" sz="2400" dirty="0">
                <a:effectLst/>
                <a:latin typeface="Arial Nova" panose="020B0504020202020204" pitchFamily="34" charset="0"/>
              </a:rPr>
              <a:t>network.</a:t>
            </a:r>
          </a:p>
          <a:p>
            <a:pPr algn="just"/>
            <a:endParaRPr lang="en-GB" sz="800" dirty="0">
              <a:latin typeface="Arial Nova" panose="020B0504020202020204" pitchFamily="34" charset="0"/>
            </a:endParaRPr>
          </a:p>
          <a:p>
            <a:pPr algn="just"/>
            <a:r>
              <a:rPr lang="en-GB" sz="2400" dirty="0">
                <a:effectLst/>
                <a:latin typeface="Arial Nova" panose="020B0504020202020204" pitchFamily="34" charset="0"/>
              </a:rPr>
              <a:t>Another format for drawing networks is activity-on-arrow (AOA), as shown in Figure 8.3.</a:t>
            </a:r>
          </a:p>
          <a:p>
            <a:pPr algn="just"/>
            <a:endParaRPr lang="en-GB" sz="800" dirty="0">
              <a:latin typeface="Arial Nova" panose="020B0504020202020204" pitchFamily="34" charset="0"/>
            </a:endParaRPr>
          </a:p>
          <a:p>
            <a:pPr algn="just"/>
            <a:r>
              <a:rPr lang="en-GB" sz="2400" dirty="0">
                <a:effectLst/>
                <a:latin typeface="Arial Nova" panose="020B0504020202020204" pitchFamily="34" charset="0"/>
              </a:rPr>
              <a:t>Here, the </a:t>
            </a:r>
            <a:r>
              <a:rPr lang="en-GB" sz="2400" b="1" dirty="0">
                <a:solidFill>
                  <a:srgbClr val="0070C0"/>
                </a:solidFill>
                <a:effectLst/>
                <a:latin typeface="Arial Nova" panose="020B0504020202020204" pitchFamily="34" charset="0"/>
              </a:rPr>
              <a:t>activities are shown on the arrows</a:t>
            </a:r>
            <a:r>
              <a:rPr lang="en-GB" sz="2400" dirty="0">
                <a:effectLst/>
                <a:latin typeface="Arial Nova" panose="020B0504020202020204" pitchFamily="34" charset="0"/>
              </a:rPr>
              <a:t>, and the </a:t>
            </a:r>
            <a:r>
              <a:rPr lang="en-GB" sz="2400" b="1" dirty="0">
                <a:solidFill>
                  <a:srgbClr val="CCCCFF"/>
                </a:solidFill>
                <a:effectLst/>
                <a:latin typeface="Arial Nova" panose="020B0504020202020204" pitchFamily="34" charset="0"/>
              </a:rPr>
              <a:t>(circular) nodes represent events</a:t>
            </a:r>
            <a:r>
              <a:rPr lang="en-GB" sz="2400" dirty="0">
                <a:effectLst/>
                <a:latin typeface="Arial Nova" panose="020B0504020202020204" pitchFamily="34" charset="0"/>
              </a:rPr>
              <a:t>.</a:t>
            </a:r>
          </a:p>
          <a:p>
            <a:pPr algn="just"/>
            <a:endParaRPr lang="en-GB" sz="800" dirty="0">
              <a:latin typeface="Arial Nova" panose="020B0504020202020204" pitchFamily="34" charset="0"/>
            </a:endParaRPr>
          </a:p>
          <a:p>
            <a:pPr algn="just"/>
            <a:r>
              <a:rPr lang="en-GB" sz="2400" dirty="0">
                <a:effectLst/>
                <a:latin typeface="Arial Nova" panose="020B0504020202020204" pitchFamily="34" charset="0"/>
              </a:rPr>
              <a:t>If the project begins with multiple activities, they can all be drawn emanating from the initial node, and multiple activities can terminate in a single node at the end of the project. </a:t>
            </a:r>
            <a:endParaRPr lang="en-GB" sz="2400" dirty="0">
              <a:latin typeface="Arial Nova" panose="020B0504020202020204" pitchFamily="34" charset="0"/>
            </a:endParaRPr>
          </a:p>
        </p:txBody>
      </p:sp>
    </p:spTree>
    <p:extLst>
      <p:ext uri="{BB962C8B-B14F-4D97-AF65-F5344CB8AC3E}">
        <p14:creationId xmlns:p14="http://schemas.microsoft.com/office/powerpoint/2010/main" val="267194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4" y="697430"/>
            <a:ext cx="8564528" cy="774543"/>
          </a:xfrm>
        </p:spPr>
        <p:txBody>
          <a:bodyPr anchor="ctr">
            <a:normAutofit/>
          </a:bodyPr>
          <a:lstStyle/>
          <a:p>
            <a:r>
              <a:rPr lang="en-US" sz="4000" dirty="0">
                <a:solidFill>
                  <a:srgbClr val="FFC000"/>
                </a:solidFill>
                <a:latin typeface="Arial Rounded MT Bold" panose="020F0704030504030204" pitchFamily="34" charset="0"/>
              </a:rPr>
              <a:t>PROJECT LIFE CYCLE</a:t>
            </a:r>
          </a:p>
        </p:txBody>
      </p:sp>
      <p:sp>
        <p:nvSpPr>
          <p:cNvPr id="61" name="TextBox 60">
            <a:extLst>
              <a:ext uri="{FF2B5EF4-FFF2-40B4-BE49-F238E27FC236}">
                <a16:creationId xmlns:a16="http://schemas.microsoft.com/office/drawing/2014/main" id="{DF27DA85-F987-F1D8-D192-5F2FDFB3E97F}"/>
              </a:ext>
            </a:extLst>
          </p:cNvPr>
          <p:cNvSpPr txBox="1"/>
          <p:nvPr/>
        </p:nvSpPr>
        <p:spPr>
          <a:xfrm>
            <a:off x="521286" y="2101750"/>
            <a:ext cx="4136439" cy="3385542"/>
          </a:xfrm>
          <a:prstGeom prst="rect">
            <a:avLst/>
          </a:prstGeom>
          <a:noFill/>
        </p:spPr>
        <p:txBody>
          <a:bodyPr wrap="square">
            <a:spAutoFit/>
          </a:bodyPr>
          <a:lstStyle/>
          <a:p>
            <a:pPr algn="just"/>
            <a:r>
              <a:rPr lang="en-US" sz="2200" b="1" dirty="0">
                <a:latin typeface="Arial Nova Light" panose="020B0304020202020204" pitchFamily="34" charset="0"/>
              </a:rPr>
              <a:t>The size, length, and scope of projects vary widely according to the nature and purpose of the project. </a:t>
            </a:r>
          </a:p>
          <a:p>
            <a:pPr algn="just"/>
            <a:endParaRPr lang="en-US" sz="800" dirty="0">
              <a:latin typeface="Arial Nova Light" panose="020B0304020202020204" pitchFamily="34" charset="0"/>
            </a:endParaRPr>
          </a:p>
          <a:p>
            <a:pPr algn="just"/>
            <a:r>
              <a:rPr lang="en-US" sz="2200" dirty="0">
                <a:latin typeface="Arial Nova Light" panose="020B0304020202020204" pitchFamily="34" charset="0"/>
              </a:rPr>
              <a:t>Nevertheless, all projects have something in common:</a:t>
            </a:r>
          </a:p>
          <a:p>
            <a:pPr algn="just"/>
            <a:endParaRPr lang="en-US" sz="800" dirty="0">
              <a:latin typeface="Arial Nova Light" panose="020B0304020202020204" pitchFamily="34" charset="0"/>
            </a:endParaRPr>
          </a:p>
          <a:p>
            <a:pPr algn="just"/>
            <a:r>
              <a:rPr lang="en-US" sz="2200" dirty="0">
                <a:latin typeface="Arial Nova Light" panose="020B0304020202020204" pitchFamily="34" charset="0"/>
              </a:rPr>
              <a:t>They go through a life cycle, which typically consists of five phases.</a:t>
            </a:r>
          </a:p>
        </p:txBody>
      </p:sp>
      <p:pic>
        <p:nvPicPr>
          <p:cNvPr id="4" name="Picture 3">
            <a:extLst>
              <a:ext uri="{FF2B5EF4-FFF2-40B4-BE49-F238E27FC236}">
                <a16:creationId xmlns:a16="http://schemas.microsoft.com/office/drawing/2014/main" id="{14164729-CAFB-9E98-F71E-098005085FA1}"/>
              </a:ext>
            </a:extLst>
          </p:cNvPr>
          <p:cNvPicPr>
            <a:picLocks noChangeAspect="1"/>
          </p:cNvPicPr>
          <p:nvPr/>
        </p:nvPicPr>
        <p:blipFill>
          <a:blip r:embed="rId2"/>
          <a:stretch>
            <a:fillRect/>
          </a:stretch>
        </p:blipFill>
        <p:spPr>
          <a:xfrm>
            <a:off x="4922843" y="2245260"/>
            <a:ext cx="7147324" cy="4226977"/>
          </a:xfrm>
          <a:prstGeom prst="rect">
            <a:avLst/>
          </a:prstGeom>
        </p:spPr>
      </p:pic>
    </p:spTree>
    <p:extLst>
      <p:ext uri="{BB962C8B-B14F-4D97-AF65-F5344CB8AC3E}">
        <p14:creationId xmlns:p14="http://schemas.microsoft.com/office/powerpoint/2010/main" val="880809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6" name="TextBox 5">
            <a:extLst>
              <a:ext uri="{FF2B5EF4-FFF2-40B4-BE49-F238E27FC236}">
                <a16:creationId xmlns:a16="http://schemas.microsoft.com/office/drawing/2014/main" id="{0E68D6CB-8B24-C7DD-A540-37A9ACF60ABF}"/>
              </a:ext>
            </a:extLst>
          </p:cNvPr>
          <p:cNvSpPr txBox="1"/>
          <p:nvPr/>
        </p:nvSpPr>
        <p:spPr>
          <a:xfrm>
            <a:off x="952074" y="2788837"/>
            <a:ext cx="10701061" cy="3785652"/>
          </a:xfrm>
          <a:prstGeom prst="rect">
            <a:avLst/>
          </a:prstGeom>
          <a:noFill/>
        </p:spPr>
        <p:txBody>
          <a:bodyPr wrap="square">
            <a:spAutoFit/>
          </a:bodyPr>
          <a:lstStyle/>
          <a:p>
            <a:pPr algn="just"/>
            <a:r>
              <a:rPr lang="en-GB" sz="2400" dirty="0">
                <a:effectLst/>
                <a:latin typeface="Arial Nova" panose="020B0504020202020204" pitchFamily="34" charset="0"/>
              </a:rPr>
              <a:t>In the preceding examples, </a:t>
            </a:r>
            <a:r>
              <a:rPr lang="en-GB" sz="2400" b="1" dirty="0">
                <a:solidFill>
                  <a:srgbClr val="80EFFF"/>
                </a:solidFill>
                <a:effectLst/>
                <a:latin typeface="Arial Nova" panose="020B0504020202020204" pitchFamily="34" charset="0"/>
              </a:rPr>
              <a:t>rectangles (nodes) represented the activities</a:t>
            </a:r>
            <a:r>
              <a:rPr lang="en-GB" sz="2400" dirty="0">
                <a:effectLst/>
                <a:latin typeface="Arial Nova" panose="020B0504020202020204" pitchFamily="34" charset="0"/>
              </a:rPr>
              <a:t>; hence, it was called an </a:t>
            </a:r>
            <a:r>
              <a:rPr lang="en-GB" sz="2400" b="1" dirty="0">
                <a:solidFill>
                  <a:srgbClr val="CCCCFF"/>
                </a:solidFill>
                <a:effectLst/>
                <a:latin typeface="Arial Nova" panose="020B0504020202020204" pitchFamily="34" charset="0"/>
              </a:rPr>
              <a:t>activity-on-node (AON) </a:t>
            </a:r>
            <a:r>
              <a:rPr lang="en-GB" sz="2400" dirty="0">
                <a:effectLst/>
                <a:latin typeface="Arial Nova" panose="020B0504020202020204" pitchFamily="34" charset="0"/>
              </a:rPr>
              <a:t>network.</a:t>
            </a:r>
          </a:p>
          <a:p>
            <a:pPr algn="just"/>
            <a:endParaRPr lang="en-GB" sz="800" dirty="0">
              <a:latin typeface="Arial Nova" panose="020B0504020202020204" pitchFamily="34" charset="0"/>
            </a:endParaRPr>
          </a:p>
          <a:p>
            <a:pPr algn="just"/>
            <a:r>
              <a:rPr lang="en-GB" sz="2400" dirty="0">
                <a:effectLst/>
                <a:latin typeface="Arial Nova" panose="020B0504020202020204" pitchFamily="34" charset="0"/>
              </a:rPr>
              <a:t>Another format for drawing networks is activity-on-arrow (AOA), as shown in Figure 8.3.</a:t>
            </a:r>
          </a:p>
          <a:p>
            <a:pPr algn="just"/>
            <a:endParaRPr lang="en-GB" sz="800" dirty="0">
              <a:latin typeface="Arial Nova" panose="020B0504020202020204" pitchFamily="34" charset="0"/>
            </a:endParaRPr>
          </a:p>
          <a:p>
            <a:pPr algn="just"/>
            <a:r>
              <a:rPr lang="en-GB" sz="2400" dirty="0">
                <a:effectLst/>
                <a:latin typeface="Arial Nova" panose="020B0504020202020204" pitchFamily="34" charset="0"/>
              </a:rPr>
              <a:t>Here, the </a:t>
            </a:r>
            <a:r>
              <a:rPr lang="en-GB" sz="2400" b="1" dirty="0">
                <a:solidFill>
                  <a:srgbClr val="CCFFCC"/>
                </a:solidFill>
                <a:effectLst/>
                <a:latin typeface="Arial Nova" panose="020B0504020202020204" pitchFamily="34" charset="0"/>
              </a:rPr>
              <a:t>activities are shown on the arrows</a:t>
            </a:r>
            <a:r>
              <a:rPr lang="en-GB" sz="2400" dirty="0">
                <a:effectLst/>
                <a:latin typeface="Arial Nova" panose="020B0504020202020204" pitchFamily="34" charset="0"/>
              </a:rPr>
              <a:t>, and the </a:t>
            </a:r>
            <a:r>
              <a:rPr lang="en-GB" sz="2400" b="1" dirty="0">
                <a:solidFill>
                  <a:srgbClr val="CCCCFF"/>
                </a:solidFill>
                <a:effectLst/>
                <a:latin typeface="Arial Nova" panose="020B0504020202020204" pitchFamily="34" charset="0"/>
              </a:rPr>
              <a:t>(circular) nodes represent events</a:t>
            </a:r>
            <a:r>
              <a:rPr lang="en-GB" sz="2400" dirty="0">
                <a:effectLst/>
                <a:latin typeface="Arial Nova" panose="020B0504020202020204" pitchFamily="34" charset="0"/>
              </a:rPr>
              <a:t>.</a:t>
            </a:r>
          </a:p>
          <a:p>
            <a:pPr algn="just"/>
            <a:endParaRPr lang="en-GB" sz="800" dirty="0">
              <a:latin typeface="Arial Nova" panose="020B0504020202020204" pitchFamily="34" charset="0"/>
            </a:endParaRPr>
          </a:p>
          <a:p>
            <a:pPr algn="just"/>
            <a:r>
              <a:rPr lang="en-GB" sz="2400" dirty="0">
                <a:effectLst/>
                <a:latin typeface="Arial Nova" panose="020B0504020202020204" pitchFamily="34" charset="0"/>
              </a:rPr>
              <a:t>If the project begins with multiple activities, they can all be drawn emanating from the initial node, and multiple activities can terminate in a single node at the end of the project. </a:t>
            </a:r>
            <a:endParaRPr lang="en-GB" sz="2400" dirty="0">
              <a:latin typeface="Arial Nova" panose="020B0504020202020204" pitchFamily="34" charset="0"/>
            </a:endParaRPr>
          </a:p>
        </p:txBody>
      </p:sp>
    </p:spTree>
    <p:extLst>
      <p:ext uri="{BB962C8B-B14F-4D97-AF65-F5344CB8AC3E}">
        <p14:creationId xmlns:p14="http://schemas.microsoft.com/office/powerpoint/2010/main" val="979453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pic>
        <p:nvPicPr>
          <p:cNvPr id="5" name="Picture 4">
            <a:extLst>
              <a:ext uri="{FF2B5EF4-FFF2-40B4-BE49-F238E27FC236}">
                <a16:creationId xmlns:a16="http://schemas.microsoft.com/office/drawing/2014/main" id="{B078CE56-C951-D9DE-C9CA-A049B8EC6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426" y="2982190"/>
            <a:ext cx="6805148" cy="3487905"/>
          </a:xfrm>
          <a:prstGeom prst="rect">
            <a:avLst/>
          </a:prstGeom>
        </p:spPr>
      </p:pic>
    </p:spTree>
    <p:extLst>
      <p:ext uri="{BB962C8B-B14F-4D97-AF65-F5344CB8AC3E}">
        <p14:creationId xmlns:p14="http://schemas.microsoft.com/office/powerpoint/2010/main" val="345625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pic>
        <p:nvPicPr>
          <p:cNvPr id="9" name="Picture 8" descr="Graphical user interface, chart&#10;&#10;Description automatically generated">
            <a:extLst>
              <a:ext uri="{FF2B5EF4-FFF2-40B4-BE49-F238E27FC236}">
                <a16:creationId xmlns:a16="http://schemas.microsoft.com/office/drawing/2014/main" id="{BC1A864E-F1A1-34E8-420B-CAA3AF9F3392}"/>
              </a:ext>
            </a:extLst>
          </p:cNvPr>
          <p:cNvPicPr>
            <a:picLocks noChangeAspect="1"/>
          </p:cNvPicPr>
          <p:nvPr/>
        </p:nvPicPr>
        <p:blipFill rotWithShape="1">
          <a:blip r:embed="rId2">
            <a:extLst>
              <a:ext uri="{28A0092B-C50C-407E-A947-70E740481C1C}">
                <a14:useLocalDpi xmlns:a14="http://schemas.microsoft.com/office/drawing/2010/main" val="0"/>
              </a:ext>
            </a:extLst>
          </a:blip>
          <a:srcRect l="11475" t="25553" r="7809" b="20625"/>
          <a:stretch/>
        </p:blipFill>
        <p:spPr>
          <a:xfrm>
            <a:off x="1399038" y="2858092"/>
            <a:ext cx="9840887" cy="3691116"/>
          </a:xfrm>
          <a:prstGeom prst="rect">
            <a:avLst/>
          </a:prstGeom>
        </p:spPr>
      </p:pic>
    </p:spTree>
    <p:extLst>
      <p:ext uri="{BB962C8B-B14F-4D97-AF65-F5344CB8AC3E}">
        <p14:creationId xmlns:p14="http://schemas.microsoft.com/office/powerpoint/2010/main" val="1896016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pic>
        <p:nvPicPr>
          <p:cNvPr id="5" name="Picture 4" descr="Table&#10;&#10;Description automatically generated">
            <a:extLst>
              <a:ext uri="{FF2B5EF4-FFF2-40B4-BE49-F238E27FC236}">
                <a16:creationId xmlns:a16="http://schemas.microsoft.com/office/drawing/2014/main" id="{A954AD04-A798-56CA-DA7C-0674CB557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20" y="2984333"/>
            <a:ext cx="6896100" cy="3467100"/>
          </a:xfrm>
          <a:prstGeom prst="rect">
            <a:avLst/>
          </a:prstGeom>
        </p:spPr>
      </p:pic>
    </p:spTree>
    <p:extLst>
      <p:ext uri="{BB962C8B-B14F-4D97-AF65-F5344CB8AC3E}">
        <p14:creationId xmlns:p14="http://schemas.microsoft.com/office/powerpoint/2010/main" val="1361142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pic>
        <p:nvPicPr>
          <p:cNvPr id="5" name="Picture 4" descr="Table&#10;&#10;Description automatically generated">
            <a:extLst>
              <a:ext uri="{FF2B5EF4-FFF2-40B4-BE49-F238E27FC236}">
                <a16:creationId xmlns:a16="http://schemas.microsoft.com/office/drawing/2014/main" id="{A954AD04-A798-56CA-DA7C-0674CB557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20" y="2984333"/>
            <a:ext cx="6896100" cy="3467100"/>
          </a:xfrm>
          <a:prstGeom prst="rect">
            <a:avLst/>
          </a:prstGeom>
        </p:spPr>
      </p:pic>
    </p:spTree>
    <p:extLst>
      <p:ext uri="{BB962C8B-B14F-4D97-AF65-F5344CB8AC3E}">
        <p14:creationId xmlns:p14="http://schemas.microsoft.com/office/powerpoint/2010/main" val="3111092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pic>
        <p:nvPicPr>
          <p:cNvPr id="6" name="Picture 5" descr="Diagram&#10;&#10;Description automatically generated">
            <a:extLst>
              <a:ext uri="{FF2B5EF4-FFF2-40B4-BE49-F238E27FC236}">
                <a16:creationId xmlns:a16="http://schemas.microsoft.com/office/drawing/2014/main" id="{38785AD9-1D66-A608-1D35-9042EBFA2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3" y="3190994"/>
            <a:ext cx="10580434" cy="2664138"/>
          </a:xfrm>
          <a:prstGeom prst="rect">
            <a:avLst/>
          </a:prstGeom>
        </p:spPr>
      </p:pic>
    </p:spTree>
    <p:extLst>
      <p:ext uri="{BB962C8B-B14F-4D97-AF65-F5344CB8AC3E}">
        <p14:creationId xmlns:p14="http://schemas.microsoft.com/office/powerpoint/2010/main" val="2647787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ED0EF6E8-BECD-2BFF-7110-98944BA81AA7}"/>
              </a:ext>
            </a:extLst>
          </p:cNvPr>
          <p:cNvSpPr txBox="1"/>
          <p:nvPr/>
        </p:nvSpPr>
        <p:spPr>
          <a:xfrm>
            <a:off x="952075" y="2239115"/>
            <a:ext cx="6096000" cy="523220"/>
          </a:xfrm>
          <a:prstGeom prst="rect">
            <a:avLst/>
          </a:prstGeom>
          <a:noFill/>
        </p:spPr>
        <p:txBody>
          <a:bodyPr wrap="square">
            <a:spAutoFit/>
          </a:bodyPr>
          <a:lstStyle/>
          <a:p>
            <a:pPr algn="just"/>
            <a:r>
              <a:rPr lang="en-US" sz="2800" b="1" dirty="0">
                <a:solidFill>
                  <a:srgbClr val="99FFCC"/>
                </a:solidFill>
                <a:effectLst>
                  <a:outerShdw blurRad="38100" dist="38100" dir="2700000" algn="tl">
                    <a:srgbClr val="000000">
                      <a:alpha val="43137"/>
                    </a:srgbClr>
                  </a:outerShdw>
                </a:effectLst>
                <a:latin typeface="Arial Nova Light" panose="020B0304020202020204" pitchFamily="34" charset="0"/>
              </a:rPr>
              <a:t>The Network Diagram</a:t>
            </a:r>
          </a:p>
        </p:txBody>
      </p:sp>
      <p:sp>
        <p:nvSpPr>
          <p:cNvPr id="26" name="TextBox 25">
            <a:extLst>
              <a:ext uri="{FF2B5EF4-FFF2-40B4-BE49-F238E27FC236}">
                <a16:creationId xmlns:a16="http://schemas.microsoft.com/office/drawing/2014/main" id="{62C1DC34-B7DC-F98A-7B2A-5A16F348045C}"/>
              </a:ext>
            </a:extLst>
          </p:cNvPr>
          <p:cNvSpPr txBox="1"/>
          <p:nvPr/>
        </p:nvSpPr>
        <p:spPr>
          <a:xfrm>
            <a:off x="952074" y="2785256"/>
            <a:ext cx="10701061" cy="2616101"/>
          </a:xfrm>
          <a:prstGeom prst="rect">
            <a:avLst/>
          </a:prstGeom>
          <a:noFill/>
        </p:spPr>
        <p:txBody>
          <a:bodyPr wrap="square">
            <a:spAutoFit/>
          </a:bodyPr>
          <a:lstStyle/>
          <a:p>
            <a:pPr algn="just"/>
            <a:r>
              <a:rPr lang="en-US" sz="2400" dirty="0">
                <a:latin typeface="Arial Nova Light" panose="020B0304020202020204" pitchFamily="34" charset="0"/>
              </a:rPr>
              <a:t>Paths that are shorter than the critical path can experience some delays and still not affect the overall project completion time as long as the ultimate path time does not exceed the length of the critical path.</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The allowable slippage for any path is called </a:t>
            </a:r>
            <a:r>
              <a:rPr lang="en-US" sz="2800" b="1" dirty="0">
                <a:solidFill>
                  <a:srgbClr val="80EFFF"/>
                </a:solidFill>
                <a:latin typeface="Arial Nova Light" panose="020B0304020202020204" pitchFamily="34" charset="0"/>
              </a:rPr>
              <a:t>slack</a:t>
            </a:r>
            <a:r>
              <a:rPr lang="en-US" sz="2400" dirty="0">
                <a:latin typeface="Arial Nova Light" panose="020B0304020202020204" pitchFamily="34" charset="0"/>
              </a:rPr>
              <a:t>, and it reflects the difference between the length of a given path and the length of the critical path. </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The critical path, then, has zero slack time.</a:t>
            </a:r>
          </a:p>
        </p:txBody>
      </p:sp>
    </p:spTree>
    <p:extLst>
      <p:ext uri="{BB962C8B-B14F-4D97-AF65-F5344CB8AC3E}">
        <p14:creationId xmlns:p14="http://schemas.microsoft.com/office/powerpoint/2010/main" val="1805322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pic>
        <p:nvPicPr>
          <p:cNvPr id="24" name="Picture 4" descr="PMBOK-Figure 6-5">
            <a:extLst>
              <a:ext uri="{FF2B5EF4-FFF2-40B4-BE49-F238E27FC236}">
                <a16:creationId xmlns:a16="http://schemas.microsoft.com/office/drawing/2014/main" id="{7D19B7F2-62C4-C8C0-057E-856ED2A4F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081" y="2017117"/>
            <a:ext cx="7342088" cy="454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7723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3" y="697430"/>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954107"/>
          </a:xfrm>
          <a:prstGeom prst="rect">
            <a:avLst/>
          </a:prstGeom>
          <a:noFill/>
        </p:spPr>
        <p:txBody>
          <a:bodyPr wrap="square">
            <a:spAutoFit/>
          </a:bodyPr>
          <a:lstStyle/>
          <a:p>
            <a:pPr algn="just"/>
            <a:r>
              <a:rPr lang="en-US" sz="2800" b="1" dirty="0">
                <a:solidFill>
                  <a:srgbClr val="FF99CC"/>
                </a:solidFill>
                <a:latin typeface="Arial Nova Light" panose="020B0304020202020204" pitchFamily="34" charset="0"/>
                <a:sym typeface="Wingdings" panose="05000000000000000000" pitchFamily="2" charset="2"/>
              </a:rPr>
              <a:t> </a:t>
            </a:r>
            <a:r>
              <a:rPr lang="en-US" sz="2800" b="1" dirty="0">
                <a:latin typeface="Arial Nova Light" panose="020B0304020202020204" pitchFamily="34" charset="0"/>
              </a:rPr>
              <a:t>Draw Precedence diagram and find critical path and expected project duration</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Tree>
    <p:extLst>
      <p:ext uri="{BB962C8B-B14F-4D97-AF65-F5344CB8AC3E}">
        <p14:creationId xmlns:p14="http://schemas.microsoft.com/office/powerpoint/2010/main" val="727395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graphicFrame>
        <p:nvGraphicFramePr>
          <p:cNvPr id="24" name="Table 23">
            <a:extLst>
              <a:ext uri="{FF2B5EF4-FFF2-40B4-BE49-F238E27FC236}">
                <a16:creationId xmlns:a16="http://schemas.microsoft.com/office/drawing/2014/main" id="{AFC01039-BF68-0FA7-314A-80381AA715CD}"/>
              </a:ext>
            </a:extLst>
          </p:cNvPr>
          <p:cNvGraphicFramePr>
            <a:graphicFrameLocks noGrp="1"/>
          </p:cNvGraphicFramePr>
          <p:nvPr/>
        </p:nvGraphicFramePr>
        <p:xfrm>
          <a:off x="2512836" y="1700303"/>
          <a:ext cx="7578725" cy="4129092"/>
        </p:xfrm>
        <a:graphic>
          <a:graphicData uri="http://schemas.openxmlformats.org/drawingml/2006/table">
            <a:tbl>
              <a:tblPr/>
              <a:tblGrid>
                <a:gridCol w="1699901">
                  <a:extLst>
                    <a:ext uri="{9D8B030D-6E8A-4147-A177-3AD203B41FA5}">
                      <a16:colId xmlns:a16="http://schemas.microsoft.com/office/drawing/2014/main" val="20000"/>
                    </a:ext>
                  </a:extLst>
                </a:gridCol>
                <a:gridCol w="1699901">
                  <a:extLst>
                    <a:ext uri="{9D8B030D-6E8A-4147-A177-3AD203B41FA5}">
                      <a16:colId xmlns:a16="http://schemas.microsoft.com/office/drawing/2014/main" val="20001"/>
                    </a:ext>
                  </a:extLst>
                </a:gridCol>
                <a:gridCol w="4178923">
                  <a:extLst>
                    <a:ext uri="{9D8B030D-6E8A-4147-A177-3AD203B41FA5}">
                      <a16:colId xmlns:a16="http://schemas.microsoft.com/office/drawing/2014/main" val="20002"/>
                    </a:ext>
                  </a:extLst>
                </a:gridCol>
              </a:tblGrid>
              <a:tr h="375372">
                <a:tc>
                  <a:txBody>
                    <a:bodyPr/>
                    <a:lstStyle/>
                    <a:p>
                      <a:pPr algn="ctr" fontAlgn="b">
                        <a:buClr>
                          <a:srgbClr val="000000"/>
                        </a:buClr>
                        <a:buSzPts val="1100"/>
                        <a:buFont typeface="Calibri"/>
                        <a:buNone/>
                      </a:pPr>
                      <a:r>
                        <a:rPr lang="en-US" sz="2400" b="0" i="0" u="none" strike="noStrike" dirty="0">
                          <a:solidFill>
                            <a:schemeClr val="bg1"/>
                          </a:solidFill>
                          <a:latin typeface="Arial Rounded MT Bold" panose="020F0704030504030204" pitchFamily="34" charset="0"/>
                        </a:rPr>
                        <a:t>ACITIVITY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Duration</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a:solidFill>
                            <a:schemeClr val="bg1"/>
                          </a:solidFill>
                          <a:latin typeface="Arial Rounded MT Bold" panose="020F0704030504030204" pitchFamily="34" charset="0"/>
                        </a:rPr>
                        <a:t>Immediate Predecessor</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75372">
                <a:tc>
                  <a:txBody>
                    <a:bodyPr/>
                    <a:lstStyle/>
                    <a:p>
                      <a:pPr algn="ctr" fontAlgn="b">
                        <a:buClr>
                          <a:srgbClr val="000000"/>
                        </a:buClr>
                        <a:buSzPts val="1100"/>
                        <a:buFont typeface="Calibri"/>
                        <a:buNone/>
                      </a:pPr>
                      <a:r>
                        <a:rPr lang="en-US" sz="2400" b="0" i="0" u="none" strike="noStrike" dirty="0">
                          <a:solidFill>
                            <a:schemeClr val="bg1"/>
                          </a:solidFill>
                          <a:latin typeface="Arial Rounded MT Bold" panose="020F0704030504030204" pitchFamily="34" charset="0"/>
                        </a:rPr>
                        <a:t>A</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1 Day</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n/a</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75372">
                <a:tc>
                  <a:txBody>
                    <a:bodyPr/>
                    <a:lstStyle/>
                    <a:p>
                      <a:pPr algn="ctr" fontAlgn="b">
                        <a:buClr>
                          <a:srgbClr val="000000"/>
                        </a:buClr>
                        <a:buSzPts val="1100"/>
                        <a:buFont typeface="Calibri"/>
                        <a:buNone/>
                      </a:pPr>
                      <a:r>
                        <a:rPr lang="en-US" sz="2400" b="0" i="0" u="none" strike="noStrike" dirty="0">
                          <a:solidFill>
                            <a:schemeClr val="bg1"/>
                          </a:solidFill>
                          <a:latin typeface="Arial Rounded MT Bold" panose="020F0704030504030204" pitchFamily="34" charset="0"/>
                        </a:rPr>
                        <a:t>B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2 Days</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n/a</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375372">
                <a:tc>
                  <a:txBody>
                    <a:bodyPr/>
                    <a:lstStyle/>
                    <a:p>
                      <a:pPr algn="ctr" fontAlgn="b">
                        <a:buClr>
                          <a:srgbClr val="000000"/>
                        </a:buClr>
                        <a:buSzPts val="1100"/>
                        <a:buFont typeface="Calibri"/>
                        <a:buNone/>
                      </a:pPr>
                      <a:r>
                        <a:rPr lang="en-US" sz="2400" b="0" i="0" u="none" strike="noStrike" dirty="0">
                          <a:solidFill>
                            <a:schemeClr val="bg1"/>
                          </a:solidFill>
                          <a:latin typeface="Arial Rounded MT Bold" panose="020F0704030504030204" pitchFamily="34" charset="0"/>
                        </a:rPr>
                        <a:t>C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3 Days</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n/a</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375372">
                <a:tc>
                  <a:txBody>
                    <a:bodyPr/>
                    <a:lstStyle/>
                    <a:p>
                      <a:pPr algn="ctr" fontAlgn="b">
                        <a:buClr>
                          <a:srgbClr val="000000"/>
                        </a:buClr>
                        <a:buSzPts val="1100"/>
                        <a:buFont typeface="Calibri"/>
                        <a:buNone/>
                      </a:pPr>
                      <a:r>
                        <a:rPr lang="en-US" sz="2400" b="0" i="0" u="none" strike="noStrike" dirty="0">
                          <a:solidFill>
                            <a:schemeClr val="bg1"/>
                          </a:solidFill>
                          <a:latin typeface="Arial Rounded MT Bold" panose="020F0704030504030204" pitchFamily="34" charset="0"/>
                        </a:rPr>
                        <a:t>D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4 Days</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A</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375372">
                <a:tc>
                  <a:txBody>
                    <a:bodyPr/>
                    <a:lstStyle/>
                    <a:p>
                      <a:pPr algn="ctr" fontAlgn="b">
                        <a:buClr>
                          <a:srgbClr val="000000"/>
                        </a:buClr>
                        <a:buSzPts val="1100"/>
                        <a:buFont typeface="Calibri"/>
                        <a:buNone/>
                      </a:pPr>
                      <a:r>
                        <a:rPr lang="en-US" sz="2400" b="0" i="0" u="none" strike="noStrike" dirty="0">
                          <a:solidFill>
                            <a:schemeClr val="bg1"/>
                          </a:solidFill>
                          <a:latin typeface="Arial Rounded MT Bold" panose="020F0704030504030204" pitchFamily="34" charset="0"/>
                        </a:rPr>
                        <a:t>E</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5 Days</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B</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375372">
                <a:tc>
                  <a:txBody>
                    <a:bodyPr/>
                    <a:lstStyle/>
                    <a:p>
                      <a:pPr algn="ctr" fontAlgn="b">
                        <a:buClr>
                          <a:srgbClr val="000000"/>
                        </a:buClr>
                        <a:buSzPts val="1100"/>
                        <a:buFont typeface="Calibri"/>
                        <a:buNone/>
                      </a:pPr>
                      <a:r>
                        <a:rPr lang="en-US" sz="2400" b="0" i="0" u="none" strike="noStrike" dirty="0">
                          <a:solidFill>
                            <a:schemeClr val="bg1"/>
                          </a:solidFill>
                          <a:latin typeface="Arial Rounded MT Bold" panose="020F0704030504030204" pitchFamily="34" charset="0"/>
                        </a:rPr>
                        <a:t>F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4 Days</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B</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375372">
                <a:tc>
                  <a:txBody>
                    <a:bodyPr/>
                    <a:lstStyle/>
                    <a:p>
                      <a:pPr algn="ctr" fontAlgn="b">
                        <a:buClr>
                          <a:srgbClr val="000000"/>
                        </a:buClr>
                        <a:buSzPts val="1100"/>
                        <a:buFont typeface="Calibri"/>
                        <a:buNone/>
                      </a:pPr>
                      <a:r>
                        <a:rPr lang="en-US" sz="2400" b="0" i="0" u="none" strike="noStrike" dirty="0">
                          <a:solidFill>
                            <a:schemeClr val="bg1"/>
                          </a:solidFill>
                          <a:latin typeface="Arial Rounded MT Bold" panose="020F0704030504030204" pitchFamily="34" charset="0"/>
                        </a:rPr>
                        <a:t>G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6 Days</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C</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375372">
                <a:tc>
                  <a:txBody>
                    <a:bodyPr/>
                    <a:lstStyle/>
                    <a:p>
                      <a:pPr algn="ctr" fontAlgn="b">
                        <a:buClr>
                          <a:srgbClr val="000000"/>
                        </a:buClr>
                        <a:buSzPts val="1100"/>
                        <a:buFont typeface="Calibri"/>
                        <a:buNone/>
                      </a:pPr>
                      <a:r>
                        <a:rPr lang="en-US" sz="2400" b="0" i="0" u="none" strike="noStrike" dirty="0">
                          <a:solidFill>
                            <a:schemeClr val="bg1"/>
                          </a:solidFill>
                          <a:latin typeface="Arial Rounded MT Bold" panose="020F0704030504030204" pitchFamily="34" charset="0"/>
                        </a:rPr>
                        <a:t>H</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6 Days</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D, E</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375372">
                <a:tc>
                  <a:txBody>
                    <a:bodyPr/>
                    <a:lstStyle/>
                    <a:p>
                      <a:pPr algn="ctr" fontAlgn="b">
                        <a:buClr>
                          <a:srgbClr val="000000"/>
                        </a:buClr>
                        <a:buSzPts val="1100"/>
                        <a:buFont typeface="Calibri"/>
                        <a:buNone/>
                      </a:pPr>
                      <a:r>
                        <a:rPr lang="en-US" sz="2400" b="0" i="0" u="none" strike="noStrike" dirty="0">
                          <a:solidFill>
                            <a:schemeClr val="bg1"/>
                          </a:solidFill>
                          <a:latin typeface="Arial Rounded MT Bold" panose="020F0704030504030204" pitchFamily="34" charset="0"/>
                        </a:rPr>
                        <a:t>I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2 Days</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G</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r h="375372">
                <a:tc>
                  <a:txBody>
                    <a:bodyPr/>
                    <a:lstStyle/>
                    <a:p>
                      <a:pPr algn="ctr" fontAlgn="b"/>
                      <a:r>
                        <a:rPr lang="en-US" sz="2400" b="0" i="0" u="none" strike="noStrike" dirty="0">
                          <a:solidFill>
                            <a:schemeClr val="bg1"/>
                          </a:solidFill>
                          <a:latin typeface="Arial Rounded MT Bold" panose="020F0704030504030204" pitchFamily="34" charset="0"/>
                        </a:rPr>
                        <a:t>J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3 Days</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2400" b="0" i="0" u="none" strike="noStrike" dirty="0">
                          <a:solidFill>
                            <a:schemeClr val="bg1"/>
                          </a:solidFill>
                          <a:latin typeface="Arial Rounded MT Bold" panose="020F0704030504030204" pitchFamily="34" charset="0"/>
                        </a:rPr>
                        <a:t>H, F, I</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9132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4" y="697430"/>
            <a:ext cx="8564528" cy="774543"/>
          </a:xfrm>
        </p:spPr>
        <p:txBody>
          <a:bodyPr anchor="ctr">
            <a:normAutofit/>
          </a:bodyPr>
          <a:lstStyle/>
          <a:p>
            <a:r>
              <a:rPr lang="en-US" sz="4000" dirty="0">
                <a:solidFill>
                  <a:srgbClr val="FFC000"/>
                </a:solidFill>
                <a:latin typeface="Arial Rounded MT Bold" panose="020F0704030504030204" pitchFamily="34" charset="0"/>
              </a:rPr>
              <a:t>PROJECT LIFE CYCLE</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3570208"/>
          </a:xfrm>
          <a:prstGeom prst="rect">
            <a:avLst/>
          </a:prstGeom>
          <a:noFill/>
        </p:spPr>
        <p:txBody>
          <a:bodyPr wrap="square">
            <a:spAutoFit/>
          </a:bodyPr>
          <a:lstStyle/>
          <a:p>
            <a:pPr marL="457200" indent="-457200" algn="just">
              <a:buFont typeface="+mj-lt"/>
              <a:buAutoNum type="arabicPeriod"/>
            </a:pPr>
            <a:r>
              <a:rPr lang="en-US" sz="2400" b="1" dirty="0">
                <a:solidFill>
                  <a:srgbClr val="FFFF00"/>
                </a:solidFill>
                <a:latin typeface="Arial Nova Light" panose="020B0304020202020204" pitchFamily="34" charset="0"/>
              </a:rPr>
              <a:t>Initiating -  </a:t>
            </a:r>
            <a:r>
              <a:rPr lang="en-US" sz="2200" dirty="0">
                <a:latin typeface="Arial Nova Light" panose="020B0304020202020204" pitchFamily="34" charset="0"/>
              </a:rPr>
              <a:t>This begins the process by outlining the expected costs, benefits, and risks associated with a project.</a:t>
            </a:r>
          </a:p>
          <a:p>
            <a:pPr lvl="1" algn="just"/>
            <a:endParaRPr lang="en-US" sz="800" dirty="0">
              <a:latin typeface="Arial Nova Light" panose="020B0304020202020204" pitchFamily="34" charset="0"/>
            </a:endParaRPr>
          </a:p>
          <a:p>
            <a:pPr lvl="1" algn="just"/>
            <a:r>
              <a:rPr lang="en-US" sz="2200" dirty="0">
                <a:latin typeface="Arial Nova Light" panose="020B0304020202020204" pitchFamily="34" charset="0"/>
              </a:rPr>
              <a:t>It includes defining the major project goals and choosing a project manager.</a:t>
            </a:r>
          </a:p>
          <a:p>
            <a:pPr marL="228600" indent="-228600" algn="just">
              <a:buFont typeface="+mj-lt"/>
              <a:buAutoNum type="arabicPeriod"/>
            </a:pPr>
            <a:endParaRPr lang="en-US" sz="800" dirty="0">
              <a:latin typeface="Arial Nova Light" panose="020B0304020202020204" pitchFamily="34" charset="0"/>
            </a:endParaRPr>
          </a:p>
          <a:p>
            <a:pPr marL="457200" indent="-457200" algn="just">
              <a:buFont typeface="+mj-lt"/>
              <a:buAutoNum type="arabicPeriod"/>
            </a:pPr>
            <a:r>
              <a:rPr lang="en-US" sz="2400" b="1" dirty="0">
                <a:solidFill>
                  <a:srgbClr val="FF99CC"/>
                </a:solidFill>
                <a:latin typeface="Arial Nova Light" panose="020B0304020202020204" pitchFamily="34" charset="0"/>
              </a:rPr>
              <a:t>Planning - </a:t>
            </a:r>
            <a:r>
              <a:rPr lang="en-US" sz="2200" dirty="0">
                <a:latin typeface="Arial Nova Light" panose="020B0304020202020204" pitchFamily="34" charset="0"/>
              </a:rPr>
              <a:t>This phase provides details on deliverables, the scope of the project, the budget, schedule and milestones, performance objectives, resources needed, a quality plan, and a plan for handling risks.</a:t>
            </a:r>
          </a:p>
          <a:p>
            <a:pPr algn="just"/>
            <a:endParaRPr lang="en-US" sz="800" dirty="0">
              <a:latin typeface="Arial Nova Light" panose="020B0304020202020204" pitchFamily="34" charset="0"/>
            </a:endParaRPr>
          </a:p>
          <a:p>
            <a:pPr lvl="1" algn="just"/>
            <a:r>
              <a:rPr lang="en-US" sz="2200" dirty="0">
                <a:latin typeface="Arial Nova Light" panose="020B0304020202020204" pitchFamily="34" charset="0"/>
              </a:rPr>
              <a:t>The accompanying documents generated in the planning phase will be used in the executing and monitoring phases to guide activities and monitor progress. Members of the project team are chosen.</a:t>
            </a:r>
          </a:p>
        </p:txBody>
      </p:sp>
    </p:spTree>
    <p:extLst>
      <p:ext uri="{BB962C8B-B14F-4D97-AF65-F5344CB8AC3E}">
        <p14:creationId xmlns:p14="http://schemas.microsoft.com/office/powerpoint/2010/main" val="3476628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604692"/>
          </a:xfrm>
        </p:spPr>
        <p:txBody>
          <a:bodyPr anchor="ctr">
            <a:normAutofit fontScale="90000"/>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062901" y="74233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pic>
        <p:nvPicPr>
          <p:cNvPr id="27" name="Picture 5" descr="Fig04-07">
            <a:extLst>
              <a:ext uri="{FF2B5EF4-FFF2-40B4-BE49-F238E27FC236}">
                <a16:creationId xmlns:a16="http://schemas.microsoft.com/office/drawing/2014/main" id="{0EF76FED-6F79-2426-1266-D7CA958A8A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6208"/>
          <a:stretch/>
        </p:blipFill>
        <p:spPr bwMode="auto">
          <a:xfrm>
            <a:off x="2139081" y="1337738"/>
            <a:ext cx="8317139" cy="307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D2351F7-883F-EB81-2086-F55DE349B272}"/>
              </a:ext>
            </a:extLst>
          </p:cNvPr>
          <p:cNvSpPr txBox="1"/>
          <p:nvPr/>
        </p:nvSpPr>
        <p:spPr>
          <a:xfrm>
            <a:off x="1233276" y="4568650"/>
            <a:ext cx="3744680" cy="461665"/>
          </a:xfrm>
          <a:prstGeom prst="rect">
            <a:avLst/>
          </a:prstGeom>
          <a:noFill/>
        </p:spPr>
        <p:txBody>
          <a:bodyPr wrap="square" rtlCol="0">
            <a:spAutoFit/>
          </a:bodyPr>
          <a:lstStyle/>
          <a:p>
            <a:r>
              <a:rPr lang="en-US" sz="2400" b="1" dirty="0">
                <a:latin typeface="Arial Nova Light" panose="020B0304020202020204" pitchFamily="34" charset="0"/>
              </a:rPr>
              <a:t>Path 1 : A – D – H - J</a:t>
            </a:r>
          </a:p>
        </p:txBody>
      </p:sp>
      <p:sp>
        <p:nvSpPr>
          <p:cNvPr id="28" name="TextBox 27">
            <a:extLst>
              <a:ext uri="{FF2B5EF4-FFF2-40B4-BE49-F238E27FC236}">
                <a16:creationId xmlns:a16="http://schemas.microsoft.com/office/drawing/2014/main" id="{029D1BED-0B32-4561-EDC8-55BD0672B853}"/>
              </a:ext>
            </a:extLst>
          </p:cNvPr>
          <p:cNvSpPr txBox="1"/>
          <p:nvPr/>
        </p:nvSpPr>
        <p:spPr>
          <a:xfrm>
            <a:off x="1233276" y="5093369"/>
            <a:ext cx="3744680" cy="461665"/>
          </a:xfrm>
          <a:prstGeom prst="rect">
            <a:avLst/>
          </a:prstGeom>
          <a:noFill/>
        </p:spPr>
        <p:txBody>
          <a:bodyPr wrap="square" rtlCol="0">
            <a:spAutoFit/>
          </a:bodyPr>
          <a:lstStyle/>
          <a:p>
            <a:r>
              <a:rPr lang="en-US" sz="2400" b="1" dirty="0">
                <a:latin typeface="Arial Nova Light" panose="020B0304020202020204" pitchFamily="34" charset="0"/>
              </a:rPr>
              <a:t>Path 2 : B – E – H - J</a:t>
            </a:r>
          </a:p>
        </p:txBody>
      </p:sp>
      <p:sp>
        <p:nvSpPr>
          <p:cNvPr id="29" name="TextBox 28">
            <a:extLst>
              <a:ext uri="{FF2B5EF4-FFF2-40B4-BE49-F238E27FC236}">
                <a16:creationId xmlns:a16="http://schemas.microsoft.com/office/drawing/2014/main" id="{41EFE2E3-5F54-0D43-6D74-BEB17A489E5C}"/>
              </a:ext>
            </a:extLst>
          </p:cNvPr>
          <p:cNvSpPr txBox="1"/>
          <p:nvPr/>
        </p:nvSpPr>
        <p:spPr>
          <a:xfrm>
            <a:off x="1227379" y="5567360"/>
            <a:ext cx="3744680" cy="461665"/>
          </a:xfrm>
          <a:prstGeom prst="rect">
            <a:avLst/>
          </a:prstGeom>
          <a:noFill/>
        </p:spPr>
        <p:txBody>
          <a:bodyPr wrap="square" rtlCol="0">
            <a:spAutoFit/>
          </a:bodyPr>
          <a:lstStyle/>
          <a:p>
            <a:r>
              <a:rPr lang="en-US" sz="2400" b="1" dirty="0">
                <a:latin typeface="Arial Nova Light" panose="020B0304020202020204" pitchFamily="34" charset="0"/>
              </a:rPr>
              <a:t>Path 3 : B – F – J</a:t>
            </a:r>
          </a:p>
        </p:txBody>
      </p:sp>
      <p:sp>
        <p:nvSpPr>
          <p:cNvPr id="30" name="TextBox 29">
            <a:extLst>
              <a:ext uri="{FF2B5EF4-FFF2-40B4-BE49-F238E27FC236}">
                <a16:creationId xmlns:a16="http://schemas.microsoft.com/office/drawing/2014/main" id="{CDB6E879-26AC-2CF4-C7E1-9C29E46EA846}"/>
              </a:ext>
            </a:extLst>
          </p:cNvPr>
          <p:cNvSpPr txBox="1"/>
          <p:nvPr/>
        </p:nvSpPr>
        <p:spPr>
          <a:xfrm>
            <a:off x="1227379" y="6029025"/>
            <a:ext cx="3744680" cy="461665"/>
          </a:xfrm>
          <a:prstGeom prst="rect">
            <a:avLst/>
          </a:prstGeom>
          <a:noFill/>
        </p:spPr>
        <p:txBody>
          <a:bodyPr wrap="square" rtlCol="0">
            <a:spAutoFit/>
          </a:bodyPr>
          <a:lstStyle/>
          <a:p>
            <a:r>
              <a:rPr lang="en-US" sz="2400" b="1" dirty="0">
                <a:latin typeface="Arial Nova Light" panose="020B0304020202020204" pitchFamily="34" charset="0"/>
              </a:rPr>
              <a:t>Path 4 : C – G – I - J</a:t>
            </a:r>
          </a:p>
        </p:txBody>
      </p:sp>
    </p:spTree>
    <p:extLst>
      <p:ext uri="{BB962C8B-B14F-4D97-AF65-F5344CB8AC3E}">
        <p14:creationId xmlns:p14="http://schemas.microsoft.com/office/powerpoint/2010/main" val="3324825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604692"/>
          </a:xfrm>
        </p:spPr>
        <p:txBody>
          <a:bodyPr anchor="ctr">
            <a:normAutofit fontScale="90000"/>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062901" y="74233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pic>
        <p:nvPicPr>
          <p:cNvPr id="27" name="Picture 5" descr="Fig04-07">
            <a:extLst>
              <a:ext uri="{FF2B5EF4-FFF2-40B4-BE49-F238E27FC236}">
                <a16:creationId xmlns:a16="http://schemas.microsoft.com/office/drawing/2014/main" id="{0EF76FED-6F79-2426-1266-D7CA958A8A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6208"/>
          <a:stretch/>
        </p:blipFill>
        <p:spPr bwMode="auto">
          <a:xfrm>
            <a:off x="2139081" y="1337738"/>
            <a:ext cx="8317139" cy="307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D2351F7-883F-EB81-2086-F55DE349B272}"/>
              </a:ext>
            </a:extLst>
          </p:cNvPr>
          <p:cNvSpPr txBox="1"/>
          <p:nvPr/>
        </p:nvSpPr>
        <p:spPr>
          <a:xfrm>
            <a:off x="1233276" y="4568650"/>
            <a:ext cx="3744680" cy="461665"/>
          </a:xfrm>
          <a:prstGeom prst="rect">
            <a:avLst/>
          </a:prstGeom>
          <a:noFill/>
        </p:spPr>
        <p:txBody>
          <a:bodyPr wrap="square" rtlCol="0">
            <a:spAutoFit/>
          </a:bodyPr>
          <a:lstStyle/>
          <a:p>
            <a:r>
              <a:rPr lang="en-US" sz="2400" b="1" dirty="0">
                <a:latin typeface="Arial Nova Light" panose="020B0304020202020204" pitchFamily="34" charset="0"/>
              </a:rPr>
              <a:t>Path 1 : A – D – H - J</a:t>
            </a:r>
          </a:p>
        </p:txBody>
      </p:sp>
      <p:sp>
        <p:nvSpPr>
          <p:cNvPr id="28" name="TextBox 27">
            <a:extLst>
              <a:ext uri="{FF2B5EF4-FFF2-40B4-BE49-F238E27FC236}">
                <a16:creationId xmlns:a16="http://schemas.microsoft.com/office/drawing/2014/main" id="{029D1BED-0B32-4561-EDC8-55BD0672B853}"/>
              </a:ext>
            </a:extLst>
          </p:cNvPr>
          <p:cNvSpPr txBox="1"/>
          <p:nvPr/>
        </p:nvSpPr>
        <p:spPr>
          <a:xfrm>
            <a:off x="1233276" y="5093369"/>
            <a:ext cx="3744680" cy="461665"/>
          </a:xfrm>
          <a:prstGeom prst="rect">
            <a:avLst/>
          </a:prstGeom>
          <a:noFill/>
        </p:spPr>
        <p:txBody>
          <a:bodyPr wrap="square" rtlCol="0">
            <a:spAutoFit/>
          </a:bodyPr>
          <a:lstStyle/>
          <a:p>
            <a:r>
              <a:rPr lang="en-US" sz="2400" b="1" dirty="0">
                <a:latin typeface="Arial Nova Light" panose="020B0304020202020204" pitchFamily="34" charset="0"/>
              </a:rPr>
              <a:t>Path 2 : B – E – H - J</a:t>
            </a:r>
          </a:p>
        </p:txBody>
      </p:sp>
      <p:sp>
        <p:nvSpPr>
          <p:cNvPr id="29" name="TextBox 28">
            <a:extLst>
              <a:ext uri="{FF2B5EF4-FFF2-40B4-BE49-F238E27FC236}">
                <a16:creationId xmlns:a16="http://schemas.microsoft.com/office/drawing/2014/main" id="{41EFE2E3-5F54-0D43-6D74-BEB17A489E5C}"/>
              </a:ext>
            </a:extLst>
          </p:cNvPr>
          <p:cNvSpPr txBox="1"/>
          <p:nvPr/>
        </p:nvSpPr>
        <p:spPr>
          <a:xfrm>
            <a:off x="1227379" y="5567360"/>
            <a:ext cx="3744680" cy="461665"/>
          </a:xfrm>
          <a:prstGeom prst="rect">
            <a:avLst/>
          </a:prstGeom>
          <a:noFill/>
        </p:spPr>
        <p:txBody>
          <a:bodyPr wrap="square" rtlCol="0">
            <a:spAutoFit/>
          </a:bodyPr>
          <a:lstStyle/>
          <a:p>
            <a:r>
              <a:rPr lang="en-US" sz="2400" b="1" dirty="0">
                <a:latin typeface="Arial Nova Light" panose="020B0304020202020204" pitchFamily="34" charset="0"/>
              </a:rPr>
              <a:t>Path 3 : B – F – J</a:t>
            </a:r>
          </a:p>
        </p:txBody>
      </p:sp>
      <p:sp>
        <p:nvSpPr>
          <p:cNvPr id="30" name="TextBox 29">
            <a:extLst>
              <a:ext uri="{FF2B5EF4-FFF2-40B4-BE49-F238E27FC236}">
                <a16:creationId xmlns:a16="http://schemas.microsoft.com/office/drawing/2014/main" id="{CDB6E879-26AC-2CF4-C7E1-9C29E46EA846}"/>
              </a:ext>
            </a:extLst>
          </p:cNvPr>
          <p:cNvSpPr txBox="1"/>
          <p:nvPr/>
        </p:nvSpPr>
        <p:spPr>
          <a:xfrm>
            <a:off x="1227379" y="6029025"/>
            <a:ext cx="3744680" cy="461665"/>
          </a:xfrm>
          <a:prstGeom prst="rect">
            <a:avLst/>
          </a:prstGeom>
          <a:noFill/>
        </p:spPr>
        <p:txBody>
          <a:bodyPr wrap="square" rtlCol="0">
            <a:spAutoFit/>
          </a:bodyPr>
          <a:lstStyle/>
          <a:p>
            <a:r>
              <a:rPr lang="en-US" sz="2400" b="1" dirty="0">
                <a:latin typeface="Arial Nova Light" panose="020B0304020202020204" pitchFamily="34" charset="0"/>
              </a:rPr>
              <a:t>Path 4 : C – G – I - J</a:t>
            </a:r>
          </a:p>
        </p:txBody>
      </p:sp>
      <p:sp>
        <p:nvSpPr>
          <p:cNvPr id="31" name="TextBox 30">
            <a:extLst>
              <a:ext uri="{FF2B5EF4-FFF2-40B4-BE49-F238E27FC236}">
                <a16:creationId xmlns:a16="http://schemas.microsoft.com/office/drawing/2014/main" id="{C9DF7F5A-FECA-71EC-AB3F-8BF4D3BE6BB8}"/>
              </a:ext>
            </a:extLst>
          </p:cNvPr>
          <p:cNvSpPr txBox="1"/>
          <p:nvPr/>
        </p:nvSpPr>
        <p:spPr>
          <a:xfrm>
            <a:off x="4575190" y="4568650"/>
            <a:ext cx="4797410" cy="461665"/>
          </a:xfrm>
          <a:prstGeom prst="rect">
            <a:avLst/>
          </a:prstGeom>
          <a:noFill/>
        </p:spPr>
        <p:txBody>
          <a:bodyPr wrap="square" rtlCol="0">
            <a:spAutoFit/>
          </a:bodyPr>
          <a:lstStyle/>
          <a:p>
            <a:r>
              <a:rPr lang="en-US" sz="2400" b="1" dirty="0">
                <a:latin typeface="Arial Nova Light" panose="020B0304020202020204" pitchFamily="34" charset="0"/>
              </a:rPr>
              <a:t>Length 1 : 1+4+6+3 = 14 days</a:t>
            </a:r>
          </a:p>
        </p:txBody>
      </p:sp>
      <p:sp>
        <p:nvSpPr>
          <p:cNvPr id="26" name="TextBox 25">
            <a:extLst>
              <a:ext uri="{FF2B5EF4-FFF2-40B4-BE49-F238E27FC236}">
                <a16:creationId xmlns:a16="http://schemas.microsoft.com/office/drawing/2014/main" id="{90636576-2C2D-A51B-DA80-469B5596AD61}"/>
              </a:ext>
            </a:extLst>
          </p:cNvPr>
          <p:cNvSpPr txBox="1"/>
          <p:nvPr/>
        </p:nvSpPr>
        <p:spPr>
          <a:xfrm>
            <a:off x="4567826" y="5035247"/>
            <a:ext cx="4797410" cy="523220"/>
          </a:xfrm>
          <a:prstGeom prst="rect">
            <a:avLst/>
          </a:prstGeom>
          <a:noFill/>
        </p:spPr>
        <p:txBody>
          <a:bodyPr wrap="square" rtlCol="0">
            <a:spAutoFit/>
          </a:bodyPr>
          <a:lstStyle/>
          <a:p>
            <a:r>
              <a:rPr lang="en-US" sz="2400" b="1" dirty="0">
                <a:latin typeface="Arial Nova Light" panose="020B0304020202020204" pitchFamily="34" charset="0"/>
              </a:rPr>
              <a:t>Length 2 : 2+5+6+3 = </a:t>
            </a:r>
            <a:r>
              <a:rPr lang="en-US" sz="2800" b="1" dirty="0">
                <a:solidFill>
                  <a:srgbClr val="FF9966"/>
                </a:solidFill>
                <a:latin typeface="Arial Nova Light" panose="020B0304020202020204" pitchFamily="34" charset="0"/>
              </a:rPr>
              <a:t>16 days</a:t>
            </a:r>
            <a:endParaRPr lang="en-US" sz="2400" b="1" dirty="0">
              <a:solidFill>
                <a:srgbClr val="FF9966"/>
              </a:solidFill>
              <a:latin typeface="Arial Nova Light" panose="020B0304020202020204" pitchFamily="34" charset="0"/>
            </a:endParaRPr>
          </a:p>
        </p:txBody>
      </p:sp>
      <p:sp>
        <p:nvSpPr>
          <p:cNvPr id="32" name="TextBox 31">
            <a:extLst>
              <a:ext uri="{FF2B5EF4-FFF2-40B4-BE49-F238E27FC236}">
                <a16:creationId xmlns:a16="http://schemas.microsoft.com/office/drawing/2014/main" id="{1E543D3E-FC4F-BBB9-AD95-948D50CAC97D}"/>
              </a:ext>
            </a:extLst>
          </p:cNvPr>
          <p:cNvSpPr txBox="1"/>
          <p:nvPr/>
        </p:nvSpPr>
        <p:spPr>
          <a:xfrm>
            <a:off x="4567826" y="5555034"/>
            <a:ext cx="4797410" cy="461665"/>
          </a:xfrm>
          <a:prstGeom prst="rect">
            <a:avLst/>
          </a:prstGeom>
          <a:noFill/>
        </p:spPr>
        <p:txBody>
          <a:bodyPr wrap="square" rtlCol="0">
            <a:spAutoFit/>
          </a:bodyPr>
          <a:lstStyle/>
          <a:p>
            <a:r>
              <a:rPr lang="en-US" sz="2400" b="1" dirty="0">
                <a:latin typeface="Arial Nova Light" panose="020B0304020202020204" pitchFamily="34" charset="0"/>
              </a:rPr>
              <a:t>Length 3 : 2+4+3 = 9 days</a:t>
            </a:r>
          </a:p>
        </p:txBody>
      </p:sp>
      <p:sp>
        <p:nvSpPr>
          <p:cNvPr id="33" name="TextBox 32">
            <a:extLst>
              <a:ext uri="{FF2B5EF4-FFF2-40B4-BE49-F238E27FC236}">
                <a16:creationId xmlns:a16="http://schemas.microsoft.com/office/drawing/2014/main" id="{0E4991D8-7B24-F52C-0554-16A8324569F3}"/>
              </a:ext>
            </a:extLst>
          </p:cNvPr>
          <p:cNvSpPr txBox="1"/>
          <p:nvPr/>
        </p:nvSpPr>
        <p:spPr>
          <a:xfrm>
            <a:off x="4548034" y="6016699"/>
            <a:ext cx="4797410" cy="461665"/>
          </a:xfrm>
          <a:prstGeom prst="rect">
            <a:avLst/>
          </a:prstGeom>
          <a:noFill/>
        </p:spPr>
        <p:txBody>
          <a:bodyPr wrap="square" rtlCol="0">
            <a:spAutoFit/>
          </a:bodyPr>
          <a:lstStyle/>
          <a:p>
            <a:r>
              <a:rPr lang="en-US" sz="2400" b="1" dirty="0">
                <a:latin typeface="Arial Nova Light" panose="020B0304020202020204" pitchFamily="34" charset="0"/>
              </a:rPr>
              <a:t>Length 4 : 3+6+2+3 = 14 days</a:t>
            </a:r>
          </a:p>
        </p:txBody>
      </p:sp>
    </p:spTree>
    <p:extLst>
      <p:ext uri="{BB962C8B-B14F-4D97-AF65-F5344CB8AC3E}">
        <p14:creationId xmlns:p14="http://schemas.microsoft.com/office/powerpoint/2010/main" val="2907338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pic>
        <p:nvPicPr>
          <p:cNvPr id="27" name="Picture 5" descr="Fig04-07">
            <a:extLst>
              <a:ext uri="{FF2B5EF4-FFF2-40B4-BE49-F238E27FC236}">
                <a16:creationId xmlns:a16="http://schemas.microsoft.com/office/drawing/2014/main" id="{0EF76FED-6F79-2426-1266-D7CA958A8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937878"/>
            <a:ext cx="8317139" cy="482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4335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24" name="TextBox 23">
            <a:extLst>
              <a:ext uri="{FF2B5EF4-FFF2-40B4-BE49-F238E27FC236}">
                <a16:creationId xmlns:a16="http://schemas.microsoft.com/office/drawing/2014/main" id="{9210FE08-F3A6-B9CE-981F-BC7A51740368}"/>
              </a:ext>
            </a:extLst>
          </p:cNvPr>
          <p:cNvSpPr txBox="1"/>
          <p:nvPr/>
        </p:nvSpPr>
        <p:spPr>
          <a:xfrm>
            <a:off x="424543" y="2345602"/>
            <a:ext cx="11364686" cy="3108543"/>
          </a:xfrm>
          <a:prstGeom prst="rect">
            <a:avLst/>
          </a:prstGeom>
          <a:noFill/>
        </p:spPr>
        <p:txBody>
          <a:bodyPr wrap="square">
            <a:spAutoFit/>
          </a:bodyPr>
          <a:lstStyle/>
          <a:p>
            <a:pPr algn="just"/>
            <a:r>
              <a:rPr lang="en-US" sz="2800" dirty="0">
                <a:latin typeface="Arial Nova Light" panose="020B0304020202020204" pitchFamily="34" charset="0"/>
              </a:rPr>
              <a:t>Identifying the Critical Path; Computing Project Duration and Slack Times for Deterministic Times Given the additional information on the bank network of Figure 17.4 shown in Figure 17.5, determine the following. </a:t>
            </a:r>
          </a:p>
          <a:p>
            <a:pPr marL="457200" indent="-457200" algn="just">
              <a:buAutoNum type="alphaLcPeriod"/>
            </a:pPr>
            <a:r>
              <a:rPr lang="en-US" sz="2800" dirty="0">
                <a:latin typeface="Arial Nova Light" panose="020B0304020202020204" pitchFamily="34" charset="0"/>
              </a:rPr>
              <a:t>The length of each path </a:t>
            </a:r>
          </a:p>
          <a:p>
            <a:pPr marL="457200" indent="-457200" algn="just">
              <a:buAutoNum type="alphaLcPeriod"/>
            </a:pPr>
            <a:r>
              <a:rPr lang="en-US" sz="2800" dirty="0">
                <a:latin typeface="Arial Nova Light" panose="020B0304020202020204" pitchFamily="34" charset="0"/>
              </a:rPr>
              <a:t>The critical path </a:t>
            </a:r>
          </a:p>
          <a:p>
            <a:pPr marL="457200" indent="-457200" algn="just">
              <a:buAutoNum type="alphaLcPeriod"/>
            </a:pPr>
            <a:r>
              <a:rPr lang="en-US" sz="2800" dirty="0">
                <a:latin typeface="Arial Nova Light" panose="020B0304020202020204" pitchFamily="34" charset="0"/>
              </a:rPr>
              <a:t>The expected length of the project </a:t>
            </a:r>
          </a:p>
          <a:p>
            <a:pPr marL="457200" indent="-457200" algn="just">
              <a:buAutoNum type="alphaLcPeriod"/>
            </a:pPr>
            <a:r>
              <a:rPr lang="en-US" sz="2800" dirty="0">
                <a:latin typeface="Arial Nova Light" panose="020B0304020202020204" pitchFamily="34" charset="0"/>
              </a:rPr>
              <a:t>The amount of slack time for each path</a:t>
            </a:r>
          </a:p>
        </p:txBody>
      </p:sp>
    </p:spTree>
    <p:extLst>
      <p:ext uri="{BB962C8B-B14F-4D97-AF65-F5344CB8AC3E}">
        <p14:creationId xmlns:p14="http://schemas.microsoft.com/office/powerpoint/2010/main" val="2414652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pic>
        <p:nvPicPr>
          <p:cNvPr id="5" name="Picture 4" descr="Graphical user interface&#10;&#10;Description automatically generated">
            <a:extLst>
              <a:ext uri="{FF2B5EF4-FFF2-40B4-BE49-F238E27FC236}">
                <a16:creationId xmlns:a16="http://schemas.microsoft.com/office/drawing/2014/main" id="{CCC93649-1A33-823B-E004-2BA838040ED5}"/>
              </a:ext>
            </a:extLst>
          </p:cNvPr>
          <p:cNvPicPr>
            <a:picLocks noChangeAspect="1"/>
          </p:cNvPicPr>
          <p:nvPr/>
        </p:nvPicPr>
        <p:blipFill rotWithShape="1">
          <a:blip r:embed="rId2">
            <a:extLst>
              <a:ext uri="{28A0092B-C50C-407E-A947-70E740481C1C}">
                <a14:useLocalDpi xmlns:a14="http://schemas.microsoft.com/office/drawing/2010/main" val="0"/>
              </a:ext>
            </a:extLst>
          </a:blip>
          <a:srcRect l="7809" t="31539" r="21426" b="25641"/>
          <a:stretch/>
        </p:blipFill>
        <p:spPr>
          <a:xfrm>
            <a:off x="1001061" y="2326134"/>
            <a:ext cx="10522577" cy="3581502"/>
          </a:xfrm>
          <a:prstGeom prst="rect">
            <a:avLst/>
          </a:prstGeom>
        </p:spPr>
      </p:pic>
    </p:spTree>
    <p:extLst>
      <p:ext uri="{BB962C8B-B14F-4D97-AF65-F5344CB8AC3E}">
        <p14:creationId xmlns:p14="http://schemas.microsoft.com/office/powerpoint/2010/main" val="4079280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pic>
        <p:nvPicPr>
          <p:cNvPr id="6" name="Picture 5" descr="Graphical user interface, text, application&#10;&#10;Description automatically generated">
            <a:extLst>
              <a:ext uri="{FF2B5EF4-FFF2-40B4-BE49-F238E27FC236}">
                <a16:creationId xmlns:a16="http://schemas.microsoft.com/office/drawing/2014/main" id="{03D69FFA-361A-E6A9-7381-A3584C79A9DB}"/>
              </a:ext>
            </a:extLst>
          </p:cNvPr>
          <p:cNvPicPr>
            <a:picLocks noChangeAspect="1"/>
          </p:cNvPicPr>
          <p:nvPr/>
        </p:nvPicPr>
        <p:blipFill rotWithShape="1">
          <a:blip r:embed="rId2">
            <a:extLst>
              <a:ext uri="{28A0092B-C50C-407E-A947-70E740481C1C}">
                <a14:useLocalDpi xmlns:a14="http://schemas.microsoft.com/office/drawing/2010/main" val="0"/>
              </a:ext>
            </a:extLst>
          </a:blip>
          <a:srcRect l="6518" t="23101" r="13388" b="18785"/>
          <a:stretch/>
        </p:blipFill>
        <p:spPr>
          <a:xfrm>
            <a:off x="1447593" y="2101750"/>
            <a:ext cx="9765019" cy="3985451"/>
          </a:xfrm>
          <a:prstGeom prst="rect">
            <a:avLst/>
          </a:prstGeom>
        </p:spPr>
      </p:pic>
    </p:spTree>
    <p:extLst>
      <p:ext uri="{BB962C8B-B14F-4D97-AF65-F5344CB8AC3E}">
        <p14:creationId xmlns:p14="http://schemas.microsoft.com/office/powerpoint/2010/main" val="499070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grpSp>
        <p:nvGrpSpPr>
          <p:cNvPr id="5" name="Group 3">
            <a:extLst>
              <a:ext uri="{FF2B5EF4-FFF2-40B4-BE49-F238E27FC236}">
                <a16:creationId xmlns:a16="http://schemas.microsoft.com/office/drawing/2014/main" id="{9EF9C62D-21EC-A05B-678D-09881909D75F}"/>
              </a:ext>
            </a:extLst>
          </p:cNvPr>
          <p:cNvGrpSpPr>
            <a:grpSpLocks/>
          </p:cNvGrpSpPr>
          <p:nvPr/>
        </p:nvGrpSpPr>
        <p:grpSpPr bwMode="auto">
          <a:xfrm>
            <a:off x="3081846" y="2586303"/>
            <a:ext cx="5837237" cy="1681163"/>
            <a:chOff x="1027" y="1632"/>
            <a:chExt cx="3677" cy="1059"/>
          </a:xfrm>
        </p:grpSpPr>
        <p:sp>
          <p:nvSpPr>
            <p:cNvPr id="7" name="Text Box 4">
              <a:extLst>
                <a:ext uri="{FF2B5EF4-FFF2-40B4-BE49-F238E27FC236}">
                  <a16:creationId xmlns:a16="http://schemas.microsoft.com/office/drawing/2014/main" id="{6AEC2EB2-ACB1-D3A8-0738-7DFBC8F7874C}"/>
                </a:ext>
              </a:extLst>
            </p:cNvPr>
            <p:cNvSpPr txBox="1">
              <a:spLocks noChangeArrowheads="1"/>
            </p:cNvSpPr>
            <p:nvPr/>
          </p:nvSpPr>
          <p:spPr bwMode="auto">
            <a:xfrm>
              <a:off x="1027" y="1867"/>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endParaRPr lang="en-GB" altLang="en-US" sz="2400">
                <a:latin typeface="Arial Nova" panose="020B0504020202020204" pitchFamily="34" charset="0"/>
              </a:endParaRPr>
            </a:p>
          </p:txBody>
        </p:sp>
        <p:sp>
          <p:nvSpPr>
            <p:cNvPr id="9" name="Rectangle 5">
              <a:extLst>
                <a:ext uri="{FF2B5EF4-FFF2-40B4-BE49-F238E27FC236}">
                  <a16:creationId xmlns:a16="http://schemas.microsoft.com/office/drawing/2014/main" id="{E07F881F-2660-B8BD-EE97-601BAE788256}"/>
                </a:ext>
              </a:extLst>
            </p:cNvPr>
            <p:cNvSpPr>
              <a:spLocks noChangeArrowheads="1"/>
            </p:cNvSpPr>
            <p:nvPr/>
          </p:nvSpPr>
          <p:spPr bwMode="auto">
            <a:xfrm>
              <a:off x="1086" y="1867"/>
              <a:ext cx="1363" cy="611"/>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r>
                <a:rPr lang="en-US" altLang="en-US" sz="1600" b="1" dirty="0">
                  <a:solidFill>
                    <a:schemeClr val="bg1"/>
                  </a:solidFill>
                  <a:latin typeface="Arial Nova" panose="020B0504020202020204" pitchFamily="34" charset="0"/>
                </a:rPr>
                <a:t>Activity Name</a:t>
              </a:r>
              <a:endParaRPr lang="en-US" altLang="en-US" dirty="0">
                <a:solidFill>
                  <a:schemeClr val="bg1"/>
                </a:solidFill>
                <a:latin typeface="Arial Nova" panose="020B0504020202020204" pitchFamily="34" charset="0"/>
              </a:endParaRPr>
            </a:p>
            <a:p>
              <a:pPr algn="ctr" eaLnBrk="1" hangingPunct="1"/>
              <a:endParaRPr lang="en-US" altLang="en-US" sz="1400" dirty="0">
                <a:solidFill>
                  <a:schemeClr val="bg1"/>
                </a:solidFill>
                <a:latin typeface="Arial Nova" panose="020B0504020202020204" pitchFamily="34" charset="0"/>
              </a:endParaRPr>
            </a:p>
            <a:p>
              <a:pPr algn="ctr" eaLnBrk="1" hangingPunct="1"/>
              <a:r>
                <a:rPr lang="en-US" altLang="en-US" sz="1400" dirty="0">
                  <a:solidFill>
                    <a:schemeClr val="bg1"/>
                  </a:solidFill>
                  <a:latin typeface="Arial Nova" panose="020B0504020202020204" pitchFamily="34" charset="0"/>
                </a:rPr>
                <a:t>Duration</a:t>
              </a:r>
              <a:endParaRPr lang="en-US" altLang="en-US" dirty="0">
                <a:solidFill>
                  <a:schemeClr val="bg1"/>
                </a:solidFill>
                <a:latin typeface="Arial Nova" panose="020B0504020202020204" pitchFamily="34" charset="0"/>
              </a:endParaRPr>
            </a:p>
          </p:txBody>
        </p:sp>
        <p:sp>
          <p:nvSpPr>
            <p:cNvPr id="24" name="Text Box 6">
              <a:extLst>
                <a:ext uri="{FF2B5EF4-FFF2-40B4-BE49-F238E27FC236}">
                  <a16:creationId xmlns:a16="http://schemas.microsoft.com/office/drawing/2014/main" id="{FF0EBC21-45C9-932B-DFF2-2E76BDF37AB8}"/>
                </a:ext>
              </a:extLst>
            </p:cNvPr>
            <p:cNvSpPr txBox="1">
              <a:spLocks noChangeArrowheads="1"/>
            </p:cNvSpPr>
            <p:nvPr/>
          </p:nvSpPr>
          <p:spPr bwMode="auto">
            <a:xfrm>
              <a:off x="1134" y="1632"/>
              <a:ext cx="2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1600" b="1" dirty="0">
                  <a:latin typeface="Arial Nova" panose="020B0504020202020204" pitchFamily="34" charset="0"/>
                </a:rPr>
                <a:t>ES</a:t>
              </a:r>
              <a:endParaRPr lang="en-US" altLang="en-US" sz="2400" dirty="0">
                <a:latin typeface="Arial Nova" panose="020B0504020202020204" pitchFamily="34" charset="0"/>
              </a:endParaRPr>
            </a:p>
          </p:txBody>
        </p:sp>
        <p:sp>
          <p:nvSpPr>
            <p:cNvPr id="26" name="Text Box 7">
              <a:extLst>
                <a:ext uri="{FF2B5EF4-FFF2-40B4-BE49-F238E27FC236}">
                  <a16:creationId xmlns:a16="http://schemas.microsoft.com/office/drawing/2014/main" id="{5249A9F4-F686-DB7D-1A5B-1B22BAFC3F4F}"/>
                </a:ext>
              </a:extLst>
            </p:cNvPr>
            <p:cNvSpPr txBox="1">
              <a:spLocks noChangeArrowheads="1"/>
            </p:cNvSpPr>
            <p:nvPr/>
          </p:nvSpPr>
          <p:spPr bwMode="auto">
            <a:xfrm>
              <a:off x="2094" y="163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1600" b="1" dirty="0">
                  <a:latin typeface="Arial Nova" panose="020B0504020202020204" pitchFamily="34" charset="0"/>
                </a:rPr>
                <a:t>EF</a:t>
              </a:r>
              <a:endParaRPr lang="en-US" altLang="en-US" sz="2400" dirty="0">
                <a:latin typeface="Arial Nova" panose="020B0504020202020204" pitchFamily="34" charset="0"/>
              </a:endParaRPr>
            </a:p>
          </p:txBody>
        </p:sp>
        <p:sp>
          <p:nvSpPr>
            <p:cNvPr id="27" name="Text Box 8">
              <a:extLst>
                <a:ext uri="{FF2B5EF4-FFF2-40B4-BE49-F238E27FC236}">
                  <a16:creationId xmlns:a16="http://schemas.microsoft.com/office/drawing/2014/main" id="{829B370A-AF58-7304-CDBD-5B00D3B7BC73}"/>
                </a:ext>
              </a:extLst>
            </p:cNvPr>
            <p:cNvSpPr txBox="1">
              <a:spLocks noChangeArrowheads="1"/>
            </p:cNvSpPr>
            <p:nvPr/>
          </p:nvSpPr>
          <p:spPr bwMode="auto">
            <a:xfrm>
              <a:off x="1146" y="2478"/>
              <a:ext cx="27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1600" b="1" dirty="0">
                  <a:latin typeface="Arial Nova" panose="020B0504020202020204" pitchFamily="34" charset="0"/>
                </a:rPr>
                <a:t>LS</a:t>
              </a:r>
              <a:endParaRPr lang="en-US" altLang="en-US" sz="2400" dirty="0">
                <a:latin typeface="Arial Nova" panose="020B0504020202020204" pitchFamily="34" charset="0"/>
              </a:endParaRPr>
            </a:p>
          </p:txBody>
        </p:sp>
        <p:sp>
          <p:nvSpPr>
            <p:cNvPr id="28" name="Text Box 9">
              <a:extLst>
                <a:ext uri="{FF2B5EF4-FFF2-40B4-BE49-F238E27FC236}">
                  <a16:creationId xmlns:a16="http://schemas.microsoft.com/office/drawing/2014/main" id="{03FC41B1-1F4F-4AE8-FA72-EAEE6F792C4F}"/>
                </a:ext>
              </a:extLst>
            </p:cNvPr>
            <p:cNvSpPr txBox="1">
              <a:spLocks noChangeArrowheads="1"/>
            </p:cNvSpPr>
            <p:nvPr/>
          </p:nvSpPr>
          <p:spPr bwMode="auto">
            <a:xfrm>
              <a:off x="2094" y="2478"/>
              <a:ext cx="26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1600" b="1" dirty="0">
                  <a:latin typeface="Arial Nova" panose="020B0504020202020204" pitchFamily="34" charset="0"/>
                </a:rPr>
                <a:t>LF</a:t>
              </a:r>
              <a:endParaRPr lang="en-US" altLang="en-US" sz="2400" dirty="0">
                <a:latin typeface="Arial Nova" panose="020B0504020202020204" pitchFamily="34" charset="0"/>
              </a:endParaRPr>
            </a:p>
          </p:txBody>
        </p:sp>
        <p:sp>
          <p:nvSpPr>
            <p:cNvPr id="29" name="Line 10">
              <a:extLst>
                <a:ext uri="{FF2B5EF4-FFF2-40B4-BE49-F238E27FC236}">
                  <a16:creationId xmlns:a16="http://schemas.microsoft.com/office/drawing/2014/main" id="{C58AA318-29EF-C056-7647-AF856DBDB0CC}"/>
                </a:ext>
              </a:extLst>
            </p:cNvPr>
            <p:cNvSpPr>
              <a:spLocks noChangeShapeType="1"/>
            </p:cNvSpPr>
            <p:nvPr/>
          </p:nvSpPr>
          <p:spPr bwMode="auto">
            <a:xfrm>
              <a:off x="1201" y="1826"/>
              <a:ext cx="240" cy="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30" name="Line 11">
              <a:extLst>
                <a:ext uri="{FF2B5EF4-FFF2-40B4-BE49-F238E27FC236}">
                  <a16:creationId xmlns:a16="http://schemas.microsoft.com/office/drawing/2014/main" id="{A211460E-C764-E85A-73C2-3A0D8917C00F}"/>
                </a:ext>
              </a:extLst>
            </p:cNvPr>
            <p:cNvSpPr>
              <a:spLocks noChangeShapeType="1"/>
            </p:cNvSpPr>
            <p:nvPr/>
          </p:nvSpPr>
          <p:spPr bwMode="auto">
            <a:xfrm flipV="1">
              <a:off x="2161" y="1826"/>
              <a:ext cx="240" cy="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31" name="Line 12">
              <a:extLst>
                <a:ext uri="{FF2B5EF4-FFF2-40B4-BE49-F238E27FC236}">
                  <a16:creationId xmlns:a16="http://schemas.microsoft.com/office/drawing/2014/main" id="{6C4D9D93-6EE1-49C4-CCFB-85F01DF9A38D}"/>
                </a:ext>
              </a:extLst>
            </p:cNvPr>
            <p:cNvSpPr>
              <a:spLocks noChangeShapeType="1"/>
            </p:cNvSpPr>
            <p:nvPr/>
          </p:nvSpPr>
          <p:spPr bwMode="auto">
            <a:xfrm>
              <a:off x="1205" y="2666"/>
              <a:ext cx="237" cy="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32" name="Line 13">
              <a:extLst>
                <a:ext uri="{FF2B5EF4-FFF2-40B4-BE49-F238E27FC236}">
                  <a16:creationId xmlns:a16="http://schemas.microsoft.com/office/drawing/2014/main" id="{A53EB45D-D1D7-1CFE-0EEA-79DF844EBB10}"/>
                </a:ext>
              </a:extLst>
            </p:cNvPr>
            <p:cNvSpPr>
              <a:spLocks noChangeShapeType="1"/>
            </p:cNvSpPr>
            <p:nvPr/>
          </p:nvSpPr>
          <p:spPr bwMode="auto">
            <a:xfrm>
              <a:off x="2153" y="2666"/>
              <a:ext cx="237" cy="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33" name="Text Box 14">
              <a:extLst>
                <a:ext uri="{FF2B5EF4-FFF2-40B4-BE49-F238E27FC236}">
                  <a16:creationId xmlns:a16="http://schemas.microsoft.com/office/drawing/2014/main" id="{07F2643A-DCB9-BCEB-ECF6-A143CB741896}"/>
                </a:ext>
              </a:extLst>
            </p:cNvPr>
            <p:cNvSpPr txBox="1">
              <a:spLocks noChangeArrowheads="1"/>
            </p:cNvSpPr>
            <p:nvPr/>
          </p:nvSpPr>
          <p:spPr bwMode="auto">
            <a:xfrm>
              <a:off x="3282" y="1867"/>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endParaRPr lang="en-GB" altLang="en-US" sz="2400">
                <a:latin typeface="Arial Nova" panose="020B0504020202020204" pitchFamily="34" charset="0"/>
              </a:endParaRPr>
            </a:p>
          </p:txBody>
        </p:sp>
        <p:sp>
          <p:nvSpPr>
            <p:cNvPr id="34" name="Rectangle 15">
              <a:extLst>
                <a:ext uri="{FF2B5EF4-FFF2-40B4-BE49-F238E27FC236}">
                  <a16:creationId xmlns:a16="http://schemas.microsoft.com/office/drawing/2014/main" id="{8E57F07E-A35A-93A1-EACB-0511A15AE6A8}"/>
                </a:ext>
              </a:extLst>
            </p:cNvPr>
            <p:cNvSpPr>
              <a:spLocks noChangeArrowheads="1"/>
            </p:cNvSpPr>
            <p:nvPr/>
          </p:nvSpPr>
          <p:spPr bwMode="auto">
            <a:xfrm>
              <a:off x="3341" y="1867"/>
              <a:ext cx="1363" cy="611"/>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r>
                <a:rPr lang="en-US" altLang="en-US" sz="1600" b="1" dirty="0">
                  <a:solidFill>
                    <a:schemeClr val="bg1"/>
                  </a:solidFill>
                  <a:latin typeface="Arial Nova" panose="020B0504020202020204" pitchFamily="34" charset="0"/>
                </a:rPr>
                <a:t>Activity Name</a:t>
              </a:r>
              <a:endParaRPr lang="en-US" altLang="en-US" dirty="0">
                <a:solidFill>
                  <a:schemeClr val="bg1"/>
                </a:solidFill>
                <a:latin typeface="Arial Nova" panose="020B0504020202020204" pitchFamily="34" charset="0"/>
              </a:endParaRPr>
            </a:p>
            <a:p>
              <a:pPr algn="ctr" eaLnBrk="1" hangingPunct="1"/>
              <a:endParaRPr lang="en-US" altLang="en-US" sz="1400" dirty="0">
                <a:solidFill>
                  <a:schemeClr val="bg1"/>
                </a:solidFill>
                <a:latin typeface="Arial Nova" panose="020B0504020202020204" pitchFamily="34" charset="0"/>
              </a:endParaRPr>
            </a:p>
            <a:p>
              <a:pPr algn="ctr" eaLnBrk="1" hangingPunct="1"/>
              <a:r>
                <a:rPr lang="en-US" altLang="en-US" sz="1400" dirty="0">
                  <a:solidFill>
                    <a:schemeClr val="bg1"/>
                  </a:solidFill>
                  <a:latin typeface="Arial Nova" panose="020B0504020202020204" pitchFamily="34" charset="0"/>
                </a:rPr>
                <a:t>Duration</a:t>
              </a:r>
              <a:endParaRPr lang="en-US" altLang="en-US" dirty="0">
                <a:solidFill>
                  <a:schemeClr val="bg1"/>
                </a:solidFill>
                <a:latin typeface="Arial Nova" panose="020B0504020202020204" pitchFamily="34" charset="0"/>
              </a:endParaRPr>
            </a:p>
          </p:txBody>
        </p:sp>
        <p:sp>
          <p:nvSpPr>
            <p:cNvPr id="35" name="Text Box 16">
              <a:extLst>
                <a:ext uri="{FF2B5EF4-FFF2-40B4-BE49-F238E27FC236}">
                  <a16:creationId xmlns:a16="http://schemas.microsoft.com/office/drawing/2014/main" id="{EAD52B49-0002-BA24-CB05-597788C122A4}"/>
                </a:ext>
              </a:extLst>
            </p:cNvPr>
            <p:cNvSpPr txBox="1">
              <a:spLocks noChangeArrowheads="1"/>
            </p:cNvSpPr>
            <p:nvPr/>
          </p:nvSpPr>
          <p:spPr bwMode="auto">
            <a:xfrm>
              <a:off x="3389" y="1632"/>
              <a:ext cx="2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1600" b="1" dirty="0">
                  <a:latin typeface="Arial Nova" panose="020B0504020202020204" pitchFamily="34" charset="0"/>
                </a:rPr>
                <a:t>ES</a:t>
              </a:r>
              <a:endParaRPr lang="en-US" altLang="en-US" sz="2400" dirty="0">
                <a:latin typeface="Arial Nova" panose="020B0504020202020204" pitchFamily="34" charset="0"/>
              </a:endParaRPr>
            </a:p>
          </p:txBody>
        </p:sp>
        <p:sp>
          <p:nvSpPr>
            <p:cNvPr id="36" name="Text Box 17">
              <a:extLst>
                <a:ext uri="{FF2B5EF4-FFF2-40B4-BE49-F238E27FC236}">
                  <a16:creationId xmlns:a16="http://schemas.microsoft.com/office/drawing/2014/main" id="{E0401C13-5ECE-A745-4FCB-78BA04FF53BE}"/>
                </a:ext>
              </a:extLst>
            </p:cNvPr>
            <p:cNvSpPr txBox="1">
              <a:spLocks noChangeArrowheads="1"/>
            </p:cNvSpPr>
            <p:nvPr/>
          </p:nvSpPr>
          <p:spPr bwMode="auto">
            <a:xfrm>
              <a:off x="4349" y="1632"/>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1600" b="1" dirty="0">
                  <a:latin typeface="Arial Nova" panose="020B0504020202020204" pitchFamily="34" charset="0"/>
                </a:rPr>
                <a:t>EF</a:t>
              </a:r>
              <a:endParaRPr lang="en-US" altLang="en-US" sz="2400" dirty="0">
                <a:latin typeface="Arial Nova" panose="020B0504020202020204" pitchFamily="34" charset="0"/>
              </a:endParaRPr>
            </a:p>
          </p:txBody>
        </p:sp>
        <p:sp>
          <p:nvSpPr>
            <p:cNvPr id="37" name="Text Box 18">
              <a:extLst>
                <a:ext uri="{FF2B5EF4-FFF2-40B4-BE49-F238E27FC236}">
                  <a16:creationId xmlns:a16="http://schemas.microsoft.com/office/drawing/2014/main" id="{13F68234-3719-B9C4-C7DC-76FA785371B1}"/>
                </a:ext>
              </a:extLst>
            </p:cNvPr>
            <p:cNvSpPr txBox="1">
              <a:spLocks noChangeArrowheads="1"/>
            </p:cNvSpPr>
            <p:nvPr/>
          </p:nvSpPr>
          <p:spPr bwMode="auto">
            <a:xfrm>
              <a:off x="3401" y="2478"/>
              <a:ext cx="27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1600" b="1" dirty="0">
                  <a:latin typeface="Arial Nova" panose="020B0504020202020204" pitchFamily="34" charset="0"/>
                </a:rPr>
                <a:t>LS</a:t>
              </a:r>
              <a:endParaRPr lang="en-US" altLang="en-US" sz="2400" dirty="0">
                <a:latin typeface="Arial Nova" panose="020B0504020202020204" pitchFamily="34" charset="0"/>
              </a:endParaRPr>
            </a:p>
          </p:txBody>
        </p:sp>
        <p:sp>
          <p:nvSpPr>
            <p:cNvPr id="38" name="Text Box 19">
              <a:extLst>
                <a:ext uri="{FF2B5EF4-FFF2-40B4-BE49-F238E27FC236}">
                  <a16:creationId xmlns:a16="http://schemas.microsoft.com/office/drawing/2014/main" id="{EC5F1C28-3258-7361-BC96-AE6A00BE60C8}"/>
                </a:ext>
              </a:extLst>
            </p:cNvPr>
            <p:cNvSpPr txBox="1">
              <a:spLocks noChangeArrowheads="1"/>
            </p:cNvSpPr>
            <p:nvPr/>
          </p:nvSpPr>
          <p:spPr bwMode="auto">
            <a:xfrm>
              <a:off x="4349" y="2478"/>
              <a:ext cx="26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1600" b="1" dirty="0">
                  <a:latin typeface="Arial Nova" panose="020B0504020202020204" pitchFamily="34" charset="0"/>
                </a:rPr>
                <a:t>LF</a:t>
              </a:r>
              <a:endParaRPr lang="en-US" altLang="en-US" sz="2400" dirty="0">
                <a:latin typeface="Arial Nova" panose="020B0504020202020204" pitchFamily="34" charset="0"/>
              </a:endParaRPr>
            </a:p>
          </p:txBody>
        </p:sp>
        <p:sp>
          <p:nvSpPr>
            <p:cNvPr id="39" name="Line 20">
              <a:extLst>
                <a:ext uri="{FF2B5EF4-FFF2-40B4-BE49-F238E27FC236}">
                  <a16:creationId xmlns:a16="http://schemas.microsoft.com/office/drawing/2014/main" id="{8DDA914E-F7D3-68CF-CE62-5393EF533DD9}"/>
                </a:ext>
              </a:extLst>
            </p:cNvPr>
            <p:cNvSpPr>
              <a:spLocks noChangeShapeType="1"/>
            </p:cNvSpPr>
            <p:nvPr/>
          </p:nvSpPr>
          <p:spPr bwMode="auto">
            <a:xfrm>
              <a:off x="3456" y="1826"/>
              <a:ext cx="240" cy="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40" name="Line 21">
              <a:extLst>
                <a:ext uri="{FF2B5EF4-FFF2-40B4-BE49-F238E27FC236}">
                  <a16:creationId xmlns:a16="http://schemas.microsoft.com/office/drawing/2014/main" id="{A104322B-C4AF-7DA5-B5D3-E5AAF860D9D1}"/>
                </a:ext>
              </a:extLst>
            </p:cNvPr>
            <p:cNvSpPr>
              <a:spLocks noChangeShapeType="1"/>
            </p:cNvSpPr>
            <p:nvPr/>
          </p:nvSpPr>
          <p:spPr bwMode="auto">
            <a:xfrm flipV="1">
              <a:off x="4416" y="1826"/>
              <a:ext cx="240" cy="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41" name="Line 22">
              <a:extLst>
                <a:ext uri="{FF2B5EF4-FFF2-40B4-BE49-F238E27FC236}">
                  <a16:creationId xmlns:a16="http://schemas.microsoft.com/office/drawing/2014/main" id="{F5B1C768-E8E5-DCD7-1848-50802CC8FBEE}"/>
                </a:ext>
              </a:extLst>
            </p:cNvPr>
            <p:cNvSpPr>
              <a:spLocks noChangeShapeType="1"/>
            </p:cNvSpPr>
            <p:nvPr/>
          </p:nvSpPr>
          <p:spPr bwMode="auto">
            <a:xfrm>
              <a:off x="3460" y="2666"/>
              <a:ext cx="237" cy="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42" name="Line 23">
              <a:extLst>
                <a:ext uri="{FF2B5EF4-FFF2-40B4-BE49-F238E27FC236}">
                  <a16:creationId xmlns:a16="http://schemas.microsoft.com/office/drawing/2014/main" id="{C8D5D77B-A319-5DCC-294A-20F877E7C048}"/>
                </a:ext>
              </a:extLst>
            </p:cNvPr>
            <p:cNvSpPr>
              <a:spLocks noChangeShapeType="1"/>
            </p:cNvSpPr>
            <p:nvPr/>
          </p:nvSpPr>
          <p:spPr bwMode="auto">
            <a:xfrm>
              <a:off x="4408" y="2666"/>
              <a:ext cx="237" cy="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43" name="Line 24">
              <a:extLst>
                <a:ext uri="{FF2B5EF4-FFF2-40B4-BE49-F238E27FC236}">
                  <a16:creationId xmlns:a16="http://schemas.microsoft.com/office/drawing/2014/main" id="{4596C38F-1B88-2C15-F291-91C4063B7E5A}"/>
                </a:ext>
              </a:extLst>
            </p:cNvPr>
            <p:cNvSpPr>
              <a:spLocks noChangeShapeType="1"/>
            </p:cNvSpPr>
            <p:nvPr/>
          </p:nvSpPr>
          <p:spPr bwMode="auto">
            <a:xfrm>
              <a:off x="2497" y="2162"/>
              <a:ext cx="76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grpSp>
      <p:sp>
        <p:nvSpPr>
          <p:cNvPr id="44" name="Text Box 25">
            <a:extLst>
              <a:ext uri="{FF2B5EF4-FFF2-40B4-BE49-F238E27FC236}">
                <a16:creationId xmlns:a16="http://schemas.microsoft.com/office/drawing/2014/main" id="{37A805F9-E9CF-9811-9E0E-4E73B367A553}"/>
              </a:ext>
            </a:extLst>
          </p:cNvPr>
          <p:cNvSpPr txBox="1">
            <a:spLocks noChangeArrowheads="1"/>
          </p:cNvSpPr>
          <p:nvPr/>
        </p:nvSpPr>
        <p:spPr bwMode="auto">
          <a:xfrm>
            <a:off x="949324" y="4526315"/>
            <a:ext cx="475142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3200" b="1" u="sng" dirty="0">
                <a:latin typeface="Arial Nova" panose="020B0504020202020204" pitchFamily="34" charset="0"/>
              </a:rPr>
              <a:t>Notes :</a:t>
            </a:r>
          </a:p>
          <a:p>
            <a:pPr eaLnBrk="1" hangingPunct="1"/>
            <a:r>
              <a:rPr lang="en-US" altLang="en-US" sz="3200" b="1" dirty="0">
                <a:latin typeface="Arial Nova" panose="020B0504020202020204" pitchFamily="34" charset="0"/>
              </a:rPr>
              <a:t>ES	:	Earliest Start</a:t>
            </a:r>
          </a:p>
          <a:p>
            <a:pPr eaLnBrk="1" hangingPunct="1"/>
            <a:r>
              <a:rPr lang="en-US" altLang="en-US" sz="3200" b="1" dirty="0">
                <a:latin typeface="Arial Nova" panose="020B0504020202020204" pitchFamily="34" charset="0"/>
              </a:rPr>
              <a:t>EF	:	Earliest Finish</a:t>
            </a:r>
          </a:p>
        </p:txBody>
      </p:sp>
      <p:sp>
        <p:nvSpPr>
          <p:cNvPr id="45" name="Text Box 26">
            <a:extLst>
              <a:ext uri="{FF2B5EF4-FFF2-40B4-BE49-F238E27FC236}">
                <a16:creationId xmlns:a16="http://schemas.microsoft.com/office/drawing/2014/main" id="{ED122BD1-8D09-35E3-9C1F-965231AB0BA5}"/>
              </a:ext>
            </a:extLst>
          </p:cNvPr>
          <p:cNvSpPr txBox="1">
            <a:spLocks noChangeArrowheads="1"/>
          </p:cNvSpPr>
          <p:nvPr/>
        </p:nvSpPr>
        <p:spPr bwMode="auto">
          <a:xfrm>
            <a:off x="6491249" y="4526315"/>
            <a:ext cx="447327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3200" b="1" u="sng" dirty="0">
                <a:latin typeface="Arial Nova" panose="020B0504020202020204" pitchFamily="34" charset="0"/>
              </a:rPr>
              <a:t>Notes :</a:t>
            </a:r>
          </a:p>
          <a:p>
            <a:pPr eaLnBrk="1" hangingPunct="1"/>
            <a:r>
              <a:rPr lang="en-US" altLang="en-US" sz="3200" b="1" dirty="0">
                <a:latin typeface="Arial Nova" panose="020B0504020202020204" pitchFamily="34" charset="0"/>
              </a:rPr>
              <a:t>LS	:	Latest Start</a:t>
            </a:r>
          </a:p>
          <a:p>
            <a:pPr eaLnBrk="1" hangingPunct="1"/>
            <a:r>
              <a:rPr lang="en-US" altLang="en-US" sz="3200" b="1" dirty="0">
                <a:latin typeface="Arial Nova" panose="020B0504020202020204" pitchFamily="34" charset="0"/>
              </a:rPr>
              <a:t>LF	:	Latest Finish</a:t>
            </a:r>
          </a:p>
        </p:txBody>
      </p:sp>
    </p:spTree>
    <p:extLst>
      <p:ext uri="{BB962C8B-B14F-4D97-AF65-F5344CB8AC3E}">
        <p14:creationId xmlns:p14="http://schemas.microsoft.com/office/powerpoint/2010/main" val="1189224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grpSp>
        <p:nvGrpSpPr>
          <p:cNvPr id="5" name="Group 3">
            <a:extLst>
              <a:ext uri="{FF2B5EF4-FFF2-40B4-BE49-F238E27FC236}">
                <a16:creationId xmlns:a16="http://schemas.microsoft.com/office/drawing/2014/main" id="{9EF9C62D-21EC-A05B-678D-09881909D75F}"/>
              </a:ext>
            </a:extLst>
          </p:cNvPr>
          <p:cNvGrpSpPr>
            <a:grpSpLocks/>
          </p:cNvGrpSpPr>
          <p:nvPr/>
        </p:nvGrpSpPr>
        <p:grpSpPr bwMode="auto">
          <a:xfrm>
            <a:off x="3027417" y="2047210"/>
            <a:ext cx="6096000" cy="1569689"/>
            <a:chOff x="1027" y="1642"/>
            <a:chExt cx="3677" cy="836"/>
          </a:xfrm>
        </p:grpSpPr>
        <p:sp>
          <p:nvSpPr>
            <p:cNvPr id="7" name="Text Box 4">
              <a:extLst>
                <a:ext uri="{FF2B5EF4-FFF2-40B4-BE49-F238E27FC236}">
                  <a16:creationId xmlns:a16="http://schemas.microsoft.com/office/drawing/2014/main" id="{6AEC2EB2-ACB1-D3A8-0738-7DFBC8F7874C}"/>
                </a:ext>
              </a:extLst>
            </p:cNvPr>
            <p:cNvSpPr txBox="1">
              <a:spLocks noChangeArrowheads="1"/>
            </p:cNvSpPr>
            <p:nvPr/>
          </p:nvSpPr>
          <p:spPr bwMode="auto">
            <a:xfrm>
              <a:off x="1027" y="1867"/>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endParaRPr lang="en-GB" altLang="en-US" sz="2400">
                <a:latin typeface="Arial Nova" panose="020B0504020202020204" pitchFamily="34" charset="0"/>
              </a:endParaRPr>
            </a:p>
          </p:txBody>
        </p:sp>
        <p:sp>
          <p:nvSpPr>
            <p:cNvPr id="9" name="Rectangle 5">
              <a:extLst>
                <a:ext uri="{FF2B5EF4-FFF2-40B4-BE49-F238E27FC236}">
                  <a16:creationId xmlns:a16="http://schemas.microsoft.com/office/drawing/2014/main" id="{E07F881F-2660-B8BD-EE97-601BAE788256}"/>
                </a:ext>
              </a:extLst>
            </p:cNvPr>
            <p:cNvSpPr>
              <a:spLocks noChangeArrowheads="1"/>
            </p:cNvSpPr>
            <p:nvPr/>
          </p:nvSpPr>
          <p:spPr bwMode="auto">
            <a:xfrm>
              <a:off x="1086" y="1867"/>
              <a:ext cx="1363" cy="611"/>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r>
                <a:rPr lang="en-US" altLang="en-US" sz="3600" b="1" dirty="0">
                  <a:solidFill>
                    <a:schemeClr val="bg1"/>
                  </a:solidFill>
                  <a:latin typeface="Arial Nova" panose="020B0504020202020204" pitchFamily="34" charset="0"/>
                </a:rPr>
                <a:t>D, 5</a:t>
              </a:r>
              <a:endParaRPr lang="en-US" altLang="en-US" sz="4000" dirty="0">
                <a:solidFill>
                  <a:schemeClr val="bg1"/>
                </a:solidFill>
                <a:latin typeface="Arial Nova" panose="020B0504020202020204" pitchFamily="34" charset="0"/>
              </a:endParaRPr>
            </a:p>
          </p:txBody>
        </p:sp>
        <p:sp>
          <p:nvSpPr>
            <p:cNvPr id="24" name="Text Box 6">
              <a:extLst>
                <a:ext uri="{FF2B5EF4-FFF2-40B4-BE49-F238E27FC236}">
                  <a16:creationId xmlns:a16="http://schemas.microsoft.com/office/drawing/2014/main" id="{FF0EBC21-45C9-932B-DFF2-2E76BDF37AB8}"/>
                </a:ext>
              </a:extLst>
            </p:cNvPr>
            <p:cNvSpPr txBox="1">
              <a:spLocks noChangeArrowheads="1"/>
            </p:cNvSpPr>
            <p:nvPr/>
          </p:nvSpPr>
          <p:spPr bwMode="auto">
            <a:xfrm>
              <a:off x="1114" y="1642"/>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4</a:t>
              </a:r>
              <a:endParaRPr lang="en-US" altLang="en-US" sz="3600" dirty="0">
                <a:latin typeface="Arial Nova" panose="020B0504020202020204" pitchFamily="34" charset="0"/>
              </a:endParaRPr>
            </a:p>
          </p:txBody>
        </p:sp>
        <p:sp>
          <p:nvSpPr>
            <p:cNvPr id="33" name="Text Box 14">
              <a:extLst>
                <a:ext uri="{FF2B5EF4-FFF2-40B4-BE49-F238E27FC236}">
                  <a16:creationId xmlns:a16="http://schemas.microsoft.com/office/drawing/2014/main" id="{07F2643A-DCB9-BCEB-ECF6-A143CB741896}"/>
                </a:ext>
              </a:extLst>
            </p:cNvPr>
            <p:cNvSpPr txBox="1">
              <a:spLocks noChangeArrowheads="1"/>
            </p:cNvSpPr>
            <p:nvPr/>
          </p:nvSpPr>
          <p:spPr bwMode="auto">
            <a:xfrm>
              <a:off x="3282" y="1867"/>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endParaRPr lang="en-GB" altLang="en-US" sz="2400">
                <a:latin typeface="Arial Nova" panose="020B0504020202020204" pitchFamily="34" charset="0"/>
              </a:endParaRPr>
            </a:p>
          </p:txBody>
        </p:sp>
        <p:sp>
          <p:nvSpPr>
            <p:cNvPr id="34" name="Rectangle 15">
              <a:extLst>
                <a:ext uri="{FF2B5EF4-FFF2-40B4-BE49-F238E27FC236}">
                  <a16:creationId xmlns:a16="http://schemas.microsoft.com/office/drawing/2014/main" id="{8E57F07E-A35A-93A1-EACB-0511A15AE6A8}"/>
                </a:ext>
              </a:extLst>
            </p:cNvPr>
            <p:cNvSpPr>
              <a:spLocks noChangeArrowheads="1"/>
            </p:cNvSpPr>
            <p:nvPr/>
          </p:nvSpPr>
          <p:spPr bwMode="auto">
            <a:xfrm>
              <a:off x="3341" y="1867"/>
              <a:ext cx="1363" cy="611"/>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3600" b="1" dirty="0">
                  <a:solidFill>
                    <a:schemeClr val="bg1"/>
                  </a:solidFill>
                  <a:latin typeface="Arial Nova" panose="020B0504020202020204" pitchFamily="34" charset="0"/>
                </a:rPr>
                <a:t>E, 3</a:t>
              </a:r>
              <a:endParaRPr lang="en-US" altLang="en-US" sz="4000" dirty="0">
                <a:solidFill>
                  <a:schemeClr val="bg1"/>
                </a:solidFill>
                <a:latin typeface="Arial Nova" panose="020B0504020202020204" pitchFamily="34" charset="0"/>
              </a:endParaRPr>
            </a:p>
          </p:txBody>
        </p:sp>
        <p:sp>
          <p:nvSpPr>
            <p:cNvPr id="43" name="Line 24">
              <a:extLst>
                <a:ext uri="{FF2B5EF4-FFF2-40B4-BE49-F238E27FC236}">
                  <a16:creationId xmlns:a16="http://schemas.microsoft.com/office/drawing/2014/main" id="{4596C38F-1B88-2C15-F291-91C4063B7E5A}"/>
                </a:ext>
              </a:extLst>
            </p:cNvPr>
            <p:cNvSpPr>
              <a:spLocks noChangeShapeType="1"/>
            </p:cNvSpPr>
            <p:nvPr/>
          </p:nvSpPr>
          <p:spPr bwMode="auto">
            <a:xfrm>
              <a:off x="2497" y="2162"/>
              <a:ext cx="76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grpSp>
      <p:sp>
        <p:nvSpPr>
          <p:cNvPr id="46" name="Text Box 6">
            <a:extLst>
              <a:ext uri="{FF2B5EF4-FFF2-40B4-BE49-F238E27FC236}">
                <a16:creationId xmlns:a16="http://schemas.microsoft.com/office/drawing/2014/main" id="{F8DF97AD-3153-B113-4B72-2AAC93C5B5DA}"/>
              </a:ext>
            </a:extLst>
          </p:cNvPr>
          <p:cNvSpPr txBox="1">
            <a:spLocks noChangeArrowheads="1"/>
          </p:cNvSpPr>
          <p:nvPr/>
        </p:nvSpPr>
        <p:spPr bwMode="auto">
          <a:xfrm>
            <a:off x="4936808" y="202256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9</a:t>
            </a:r>
            <a:endParaRPr lang="en-US" altLang="en-US" sz="3600" dirty="0">
              <a:latin typeface="Arial Nova" panose="020B0504020202020204" pitchFamily="34" charset="0"/>
            </a:endParaRPr>
          </a:p>
        </p:txBody>
      </p:sp>
      <p:sp>
        <p:nvSpPr>
          <p:cNvPr id="47" name="Text Box 6">
            <a:extLst>
              <a:ext uri="{FF2B5EF4-FFF2-40B4-BE49-F238E27FC236}">
                <a16:creationId xmlns:a16="http://schemas.microsoft.com/office/drawing/2014/main" id="{1A44C4CD-88B2-9B5A-8111-CB0C321CE588}"/>
              </a:ext>
            </a:extLst>
          </p:cNvPr>
          <p:cNvSpPr txBox="1">
            <a:spLocks noChangeArrowheads="1"/>
          </p:cNvSpPr>
          <p:nvPr/>
        </p:nvSpPr>
        <p:spPr bwMode="auto">
          <a:xfrm>
            <a:off x="3171879" y="3595752"/>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31</a:t>
            </a:r>
            <a:endParaRPr lang="en-US" altLang="en-US" sz="3600" dirty="0">
              <a:latin typeface="Arial Nova" panose="020B0504020202020204" pitchFamily="34" charset="0"/>
            </a:endParaRPr>
          </a:p>
        </p:txBody>
      </p:sp>
      <p:sp>
        <p:nvSpPr>
          <p:cNvPr id="48" name="Text Box 6">
            <a:extLst>
              <a:ext uri="{FF2B5EF4-FFF2-40B4-BE49-F238E27FC236}">
                <a16:creationId xmlns:a16="http://schemas.microsoft.com/office/drawing/2014/main" id="{E10BD1BA-56B0-05A5-D1CF-792A159B043B}"/>
              </a:ext>
            </a:extLst>
          </p:cNvPr>
          <p:cNvSpPr txBox="1">
            <a:spLocks noChangeArrowheads="1"/>
          </p:cNvSpPr>
          <p:nvPr/>
        </p:nvSpPr>
        <p:spPr bwMode="auto">
          <a:xfrm>
            <a:off x="4863917" y="3595752"/>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36</a:t>
            </a:r>
            <a:endParaRPr lang="en-US" altLang="en-US" sz="3600" dirty="0">
              <a:latin typeface="Arial Nova" panose="020B0504020202020204" pitchFamily="34" charset="0"/>
            </a:endParaRPr>
          </a:p>
        </p:txBody>
      </p:sp>
      <p:sp>
        <p:nvSpPr>
          <p:cNvPr id="49" name="Rectangle 15">
            <a:extLst>
              <a:ext uri="{FF2B5EF4-FFF2-40B4-BE49-F238E27FC236}">
                <a16:creationId xmlns:a16="http://schemas.microsoft.com/office/drawing/2014/main" id="{C2BD4A45-1587-F196-8D93-819BEF248F51}"/>
              </a:ext>
            </a:extLst>
          </p:cNvPr>
          <p:cNvSpPr>
            <a:spLocks noChangeArrowheads="1"/>
          </p:cNvSpPr>
          <p:nvPr/>
        </p:nvSpPr>
        <p:spPr bwMode="auto">
          <a:xfrm>
            <a:off x="3125231" y="4663837"/>
            <a:ext cx="2259681" cy="1147225"/>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3600" b="1" dirty="0">
                <a:solidFill>
                  <a:schemeClr val="bg1"/>
                </a:solidFill>
                <a:latin typeface="Arial Nova" panose="020B0504020202020204" pitchFamily="34" charset="0"/>
              </a:rPr>
              <a:t>G, 2</a:t>
            </a:r>
            <a:endParaRPr lang="en-US" altLang="en-US" sz="4000" dirty="0">
              <a:solidFill>
                <a:schemeClr val="bg1"/>
              </a:solidFill>
              <a:latin typeface="Arial Nova" panose="020B0504020202020204" pitchFamily="34" charset="0"/>
            </a:endParaRPr>
          </a:p>
        </p:txBody>
      </p:sp>
      <p:sp>
        <p:nvSpPr>
          <p:cNvPr id="50" name="Text Box 6">
            <a:extLst>
              <a:ext uri="{FF2B5EF4-FFF2-40B4-BE49-F238E27FC236}">
                <a16:creationId xmlns:a16="http://schemas.microsoft.com/office/drawing/2014/main" id="{510BE6A1-5EB6-0405-450C-5078F3B67CEA}"/>
              </a:ext>
            </a:extLst>
          </p:cNvPr>
          <p:cNvSpPr txBox="1">
            <a:spLocks noChangeArrowheads="1"/>
          </p:cNvSpPr>
          <p:nvPr/>
        </p:nvSpPr>
        <p:spPr bwMode="auto">
          <a:xfrm>
            <a:off x="3091930" y="4216723"/>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10</a:t>
            </a:r>
            <a:endParaRPr lang="en-US" altLang="en-US" sz="3600" dirty="0">
              <a:latin typeface="Arial Nova" panose="020B0504020202020204" pitchFamily="34" charset="0"/>
            </a:endParaRPr>
          </a:p>
        </p:txBody>
      </p:sp>
      <p:sp>
        <p:nvSpPr>
          <p:cNvPr id="51" name="Text Box 6">
            <a:extLst>
              <a:ext uri="{FF2B5EF4-FFF2-40B4-BE49-F238E27FC236}">
                <a16:creationId xmlns:a16="http://schemas.microsoft.com/office/drawing/2014/main" id="{FF699762-7415-FDE8-4017-40BE7B44A561}"/>
              </a:ext>
            </a:extLst>
          </p:cNvPr>
          <p:cNvSpPr txBox="1">
            <a:spLocks noChangeArrowheads="1"/>
          </p:cNvSpPr>
          <p:nvPr/>
        </p:nvSpPr>
        <p:spPr bwMode="auto">
          <a:xfrm>
            <a:off x="4951280" y="4231274"/>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12</a:t>
            </a:r>
            <a:endParaRPr lang="en-US" altLang="en-US" sz="3600" dirty="0">
              <a:latin typeface="Arial Nova" panose="020B0504020202020204" pitchFamily="34" charset="0"/>
            </a:endParaRPr>
          </a:p>
        </p:txBody>
      </p:sp>
      <p:sp>
        <p:nvSpPr>
          <p:cNvPr id="52" name="Text Box 6">
            <a:extLst>
              <a:ext uri="{FF2B5EF4-FFF2-40B4-BE49-F238E27FC236}">
                <a16:creationId xmlns:a16="http://schemas.microsoft.com/office/drawing/2014/main" id="{3CD6A51B-7587-888D-6371-E14D9F19D0E2}"/>
              </a:ext>
            </a:extLst>
          </p:cNvPr>
          <p:cNvSpPr txBox="1">
            <a:spLocks noChangeArrowheads="1"/>
          </p:cNvSpPr>
          <p:nvPr/>
        </p:nvSpPr>
        <p:spPr bwMode="auto">
          <a:xfrm>
            <a:off x="3101910" y="5781960"/>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34</a:t>
            </a:r>
            <a:endParaRPr lang="en-US" altLang="en-US" sz="3600" dirty="0">
              <a:latin typeface="Arial Nova" panose="020B0504020202020204" pitchFamily="34" charset="0"/>
            </a:endParaRPr>
          </a:p>
        </p:txBody>
      </p:sp>
      <p:sp>
        <p:nvSpPr>
          <p:cNvPr id="53" name="Text Box 6">
            <a:extLst>
              <a:ext uri="{FF2B5EF4-FFF2-40B4-BE49-F238E27FC236}">
                <a16:creationId xmlns:a16="http://schemas.microsoft.com/office/drawing/2014/main" id="{3836A8C7-59E4-0C0E-B60E-EBCD866247FB}"/>
              </a:ext>
            </a:extLst>
          </p:cNvPr>
          <p:cNvSpPr txBox="1">
            <a:spLocks noChangeArrowheads="1"/>
          </p:cNvSpPr>
          <p:nvPr/>
        </p:nvSpPr>
        <p:spPr bwMode="auto">
          <a:xfrm>
            <a:off x="4901035" y="5796511"/>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36</a:t>
            </a:r>
            <a:endParaRPr lang="en-US" altLang="en-US" sz="3600" dirty="0">
              <a:latin typeface="Arial Nova" panose="020B0504020202020204" pitchFamily="34" charset="0"/>
            </a:endParaRPr>
          </a:p>
        </p:txBody>
      </p:sp>
      <p:sp>
        <p:nvSpPr>
          <p:cNvPr id="54" name="Line 24">
            <a:extLst>
              <a:ext uri="{FF2B5EF4-FFF2-40B4-BE49-F238E27FC236}">
                <a16:creationId xmlns:a16="http://schemas.microsoft.com/office/drawing/2014/main" id="{AA9C4EBA-D53E-8229-FB84-C2395F645E50}"/>
              </a:ext>
            </a:extLst>
          </p:cNvPr>
          <p:cNvSpPr>
            <a:spLocks noChangeShapeType="1"/>
          </p:cNvSpPr>
          <p:nvPr/>
        </p:nvSpPr>
        <p:spPr bwMode="auto">
          <a:xfrm flipV="1">
            <a:off x="5384912" y="3068810"/>
            <a:ext cx="1422177" cy="222795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55" name="Text Box 6">
            <a:extLst>
              <a:ext uri="{FF2B5EF4-FFF2-40B4-BE49-F238E27FC236}">
                <a16:creationId xmlns:a16="http://schemas.microsoft.com/office/drawing/2014/main" id="{86389E2F-B89A-C016-B558-AF51BC7EEC03}"/>
              </a:ext>
            </a:extLst>
          </p:cNvPr>
          <p:cNvSpPr txBox="1">
            <a:spLocks noChangeArrowheads="1"/>
          </p:cNvSpPr>
          <p:nvPr/>
        </p:nvSpPr>
        <p:spPr bwMode="auto">
          <a:xfrm>
            <a:off x="6856547" y="2039915"/>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a:t>
            </a:r>
            <a:endParaRPr lang="en-US" altLang="en-US" sz="3600" dirty="0">
              <a:latin typeface="Arial Nova" panose="020B0504020202020204" pitchFamily="34" charset="0"/>
            </a:endParaRPr>
          </a:p>
        </p:txBody>
      </p:sp>
      <p:sp>
        <p:nvSpPr>
          <p:cNvPr id="56" name="Text Box 6">
            <a:extLst>
              <a:ext uri="{FF2B5EF4-FFF2-40B4-BE49-F238E27FC236}">
                <a16:creationId xmlns:a16="http://schemas.microsoft.com/office/drawing/2014/main" id="{4B8DD84F-230F-CA85-DE73-28AFDEA9FBE2}"/>
              </a:ext>
            </a:extLst>
          </p:cNvPr>
          <p:cNvSpPr txBox="1">
            <a:spLocks noChangeArrowheads="1"/>
          </p:cNvSpPr>
          <p:nvPr/>
        </p:nvSpPr>
        <p:spPr bwMode="auto">
          <a:xfrm>
            <a:off x="8824162" y="2035285"/>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a:t>
            </a:r>
            <a:endParaRPr lang="en-US" altLang="en-US" sz="3600" dirty="0">
              <a:latin typeface="Arial Nova" panose="020B0504020202020204" pitchFamily="34" charset="0"/>
            </a:endParaRPr>
          </a:p>
        </p:txBody>
      </p:sp>
      <p:sp>
        <p:nvSpPr>
          <p:cNvPr id="57" name="TextBox 56">
            <a:extLst>
              <a:ext uri="{FF2B5EF4-FFF2-40B4-BE49-F238E27FC236}">
                <a16:creationId xmlns:a16="http://schemas.microsoft.com/office/drawing/2014/main" id="{4F2BD928-9420-08E8-4F11-19D8292103FA}"/>
              </a:ext>
            </a:extLst>
          </p:cNvPr>
          <p:cNvSpPr txBox="1"/>
          <p:nvPr/>
        </p:nvSpPr>
        <p:spPr>
          <a:xfrm>
            <a:off x="7350076" y="1321468"/>
            <a:ext cx="4303060" cy="523220"/>
          </a:xfrm>
          <a:prstGeom prst="rect">
            <a:avLst/>
          </a:prstGeom>
          <a:noFill/>
        </p:spPr>
        <p:txBody>
          <a:bodyPr wrap="square" rtlCol="0">
            <a:spAutoFit/>
          </a:bodyPr>
          <a:lstStyle/>
          <a:p>
            <a:pPr algn="ctr"/>
            <a:r>
              <a:rPr lang="en-US" sz="2800" b="1" dirty="0">
                <a:solidFill>
                  <a:srgbClr val="CCCCFF"/>
                </a:solidFill>
                <a:latin typeface="Arial Nova" panose="020B0504020202020204" pitchFamily="34" charset="0"/>
              </a:rPr>
              <a:t>Forward Calculation</a:t>
            </a:r>
          </a:p>
        </p:txBody>
      </p:sp>
    </p:spTree>
    <p:extLst>
      <p:ext uri="{BB962C8B-B14F-4D97-AF65-F5344CB8AC3E}">
        <p14:creationId xmlns:p14="http://schemas.microsoft.com/office/powerpoint/2010/main" val="1000509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grpSp>
        <p:nvGrpSpPr>
          <p:cNvPr id="5" name="Group 3">
            <a:extLst>
              <a:ext uri="{FF2B5EF4-FFF2-40B4-BE49-F238E27FC236}">
                <a16:creationId xmlns:a16="http://schemas.microsoft.com/office/drawing/2014/main" id="{9EF9C62D-21EC-A05B-678D-09881909D75F}"/>
              </a:ext>
            </a:extLst>
          </p:cNvPr>
          <p:cNvGrpSpPr>
            <a:grpSpLocks/>
          </p:cNvGrpSpPr>
          <p:nvPr/>
        </p:nvGrpSpPr>
        <p:grpSpPr bwMode="auto">
          <a:xfrm>
            <a:off x="3027417" y="2047210"/>
            <a:ext cx="6096000" cy="1569689"/>
            <a:chOff x="1027" y="1642"/>
            <a:chExt cx="3677" cy="836"/>
          </a:xfrm>
        </p:grpSpPr>
        <p:sp>
          <p:nvSpPr>
            <p:cNvPr id="7" name="Text Box 4">
              <a:extLst>
                <a:ext uri="{FF2B5EF4-FFF2-40B4-BE49-F238E27FC236}">
                  <a16:creationId xmlns:a16="http://schemas.microsoft.com/office/drawing/2014/main" id="{6AEC2EB2-ACB1-D3A8-0738-7DFBC8F7874C}"/>
                </a:ext>
              </a:extLst>
            </p:cNvPr>
            <p:cNvSpPr txBox="1">
              <a:spLocks noChangeArrowheads="1"/>
            </p:cNvSpPr>
            <p:nvPr/>
          </p:nvSpPr>
          <p:spPr bwMode="auto">
            <a:xfrm>
              <a:off x="1027" y="1867"/>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endParaRPr lang="en-GB" altLang="en-US" sz="2400">
                <a:latin typeface="Arial Nova" panose="020B0504020202020204" pitchFamily="34" charset="0"/>
              </a:endParaRPr>
            </a:p>
          </p:txBody>
        </p:sp>
        <p:sp>
          <p:nvSpPr>
            <p:cNvPr id="9" name="Rectangle 5">
              <a:extLst>
                <a:ext uri="{FF2B5EF4-FFF2-40B4-BE49-F238E27FC236}">
                  <a16:creationId xmlns:a16="http://schemas.microsoft.com/office/drawing/2014/main" id="{E07F881F-2660-B8BD-EE97-601BAE788256}"/>
                </a:ext>
              </a:extLst>
            </p:cNvPr>
            <p:cNvSpPr>
              <a:spLocks noChangeArrowheads="1"/>
            </p:cNvSpPr>
            <p:nvPr/>
          </p:nvSpPr>
          <p:spPr bwMode="auto">
            <a:xfrm>
              <a:off x="1086" y="1867"/>
              <a:ext cx="1363" cy="611"/>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r>
                <a:rPr lang="en-US" altLang="en-US" sz="3600" b="1" dirty="0">
                  <a:solidFill>
                    <a:schemeClr val="bg1"/>
                  </a:solidFill>
                  <a:latin typeface="Arial Nova" panose="020B0504020202020204" pitchFamily="34" charset="0"/>
                </a:rPr>
                <a:t>D, 5</a:t>
              </a:r>
              <a:endParaRPr lang="en-US" altLang="en-US" sz="4000" dirty="0">
                <a:solidFill>
                  <a:schemeClr val="bg1"/>
                </a:solidFill>
                <a:latin typeface="Arial Nova" panose="020B0504020202020204" pitchFamily="34" charset="0"/>
              </a:endParaRPr>
            </a:p>
          </p:txBody>
        </p:sp>
        <p:sp>
          <p:nvSpPr>
            <p:cNvPr id="24" name="Text Box 6">
              <a:extLst>
                <a:ext uri="{FF2B5EF4-FFF2-40B4-BE49-F238E27FC236}">
                  <a16:creationId xmlns:a16="http://schemas.microsoft.com/office/drawing/2014/main" id="{FF0EBC21-45C9-932B-DFF2-2E76BDF37AB8}"/>
                </a:ext>
              </a:extLst>
            </p:cNvPr>
            <p:cNvSpPr txBox="1">
              <a:spLocks noChangeArrowheads="1"/>
            </p:cNvSpPr>
            <p:nvPr/>
          </p:nvSpPr>
          <p:spPr bwMode="auto">
            <a:xfrm>
              <a:off x="1114" y="1642"/>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4</a:t>
              </a:r>
              <a:endParaRPr lang="en-US" altLang="en-US" sz="3600" dirty="0">
                <a:latin typeface="Arial Nova" panose="020B0504020202020204" pitchFamily="34" charset="0"/>
              </a:endParaRPr>
            </a:p>
          </p:txBody>
        </p:sp>
        <p:sp>
          <p:nvSpPr>
            <p:cNvPr id="33" name="Text Box 14">
              <a:extLst>
                <a:ext uri="{FF2B5EF4-FFF2-40B4-BE49-F238E27FC236}">
                  <a16:creationId xmlns:a16="http://schemas.microsoft.com/office/drawing/2014/main" id="{07F2643A-DCB9-BCEB-ECF6-A143CB741896}"/>
                </a:ext>
              </a:extLst>
            </p:cNvPr>
            <p:cNvSpPr txBox="1">
              <a:spLocks noChangeArrowheads="1"/>
            </p:cNvSpPr>
            <p:nvPr/>
          </p:nvSpPr>
          <p:spPr bwMode="auto">
            <a:xfrm>
              <a:off x="3282" y="1867"/>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endParaRPr lang="en-GB" altLang="en-US" sz="2400">
                <a:latin typeface="Arial Nova" panose="020B0504020202020204" pitchFamily="34" charset="0"/>
              </a:endParaRPr>
            </a:p>
          </p:txBody>
        </p:sp>
        <p:sp>
          <p:nvSpPr>
            <p:cNvPr id="34" name="Rectangle 15">
              <a:extLst>
                <a:ext uri="{FF2B5EF4-FFF2-40B4-BE49-F238E27FC236}">
                  <a16:creationId xmlns:a16="http://schemas.microsoft.com/office/drawing/2014/main" id="{8E57F07E-A35A-93A1-EACB-0511A15AE6A8}"/>
                </a:ext>
              </a:extLst>
            </p:cNvPr>
            <p:cNvSpPr>
              <a:spLocks noChangeArrowheads="1"/>
            </p:cNvSpPr>
            <p:nvPr/>
          </p:nvSpPr>
          <p:spPr bwMode="auto">
            <a:xfrm>
              <a:off x="3341" y="1867"/>
              <a:ext cx="1363" cy="611"/>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3600" b="1" dirty="0">
                  <a:solidFill>
                    <a:schemeClr val="bg1"/>
                  </a:solidFill>
                  <a:latin typeface="Arial Nova" panose="020B0504020202020204" pitchFamily="34" charset="0"/>
                </a:rPr>
                <a:t>E, 3</a:t>
              </a:r>
              <a:endParaRPr lang="en-US" altLang="en-US" sz="4000" dirty="0">
                <a:solidFill>
                  <a:schemeClr val="bg1"/>
                </a:solidFill>
                <a:latin typeface="Arial Nova" panose="020B0504020202020204" pitchFamily="34" charset="0"/>
              </a:endParaRPr>
            </a:p>
          </p:txBody>
        </p:sp>
        <p:sp>
          <p:nvSpPr>
            <p:cNvPr id="43" name="Line 24">
              <a:extLst>
                <a:ext uri="{FF2B5EF4-FFF2-40B4-BE49-F238E27FC236}">
                  <a16:creationId xmlns:a16="http://schemas.microsoft.com/office/drawing/2014/main" id="{4596C38F-1B88-2C15-F291-91C4063B7E5A}"/>
                </a:ext>
              </a:extLst>
            </p:cNvPr>
            <p:cNvSpPr>
              <a:spLocks noChangeShapeType="1"/>
            </p:cNvSpPr>
            <p:nvPr/>
          </p:nvSpPr>
          <p:spPr bwMode="auto">
            <a:xfrm>
              <a:off x="2497" y="2162"/>
              <a:ext cx="76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grpSp>
      <p:sp>
        <p:nvSpPr>
          <p:cNvPr id="46" name="Text Box 6">
            <a:extLst>
              <a:ext uri="{FF2B5EF4-FFF2-40B4-BE49-F238E27FC236}">
                <a16:creationId xmlns:a16="http://schemas.microsoft.com/office/drawing/2014/main" id="{F8DF97AD-3153-B113-4B72-2AAC93C5B5DA}"/>
              </a:ext>
            </a:extLst>
          </p:cNvPr>
          <p:cNvSpPr txBox="1">
            <a:spLocks noChangeArrowheads="1"/>
          </p:cNvSpPr>
          <p:nvPr/>
        </p:nvSpPr>
        <p:spPr bwMode="auto">
          <a:xfrm>
            <a:off x="4936808" y="202256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9</a:t>
            </a:r>
            <a:endParaRPr lang="en-US" altLang="en-US" sz="3600" dirty="0">
              <a:latin typeface="Arial Nova" panose="020B0504020202020204" pitchFamily="34" charset="0"/>
            </a:endParaRPr>
          </a:p>
        </p:txBody>
      </p:sp>
      <p:sp>
        <p:nvSpPr>
          <p:cNvPr id="47" name="Text Box 6">
            <a:extLst>
              <a:ext uri="{FF2B5EF4-FFF2-40B4-BE49-F238E27FC236}">
                <a16:creationId xmlns:a16="http://schemas.microsoft.com/office/drawing/2014/main" id="{1A44C4CD-88B2-9B5A-8111-CB0C321CE588}"/>
              </a:ext>
            </a:extLst>
          </p:cNvPr>
          <p:cNvSpPr txBox="1">
            <a:spLocks noChangeArrowheads="1"/>
          </p:cNvSpPr>
          <p:nvPr/>
        </p:nvSpPr>
        <p:spPr bwMode="auto">
          <a:xfrm>
            <a:off x="3171879" y="3595752"/>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31</a:t>
            </a:r>
            <a:endParaRPr lang="en-US" altLang="en-US" sz="3600" dirty="0">
              <a:latin typeface="Arial Nova" panose="020B0504020202020204" pitchFamily="34" charset="0"/>
            </a:endParaRPr>
          </a:p>
        </p:txBody>
      </p:sp>
      <p:sp>
        <p:nvSpPr>
          <p:cNvPr id="48" name="Text Box 6">
            <a:extLst>
              <a:ext uri="{FF2B5EF4-FFF2-40B4-BE49-F238E27FC236}">
                <a16:creationId xmlns:a16="http://schemas.microsoft.com/office/drawing/2014/main" id="{E10BD1BA-56B0-05A5-D1CF-792A159B043B}"/>
              </a:ext>
            </a:extLst>
          </p:cNvPr>
          <p:cNvSpPr txBox="1">
            <a:spLocks noChangeArrowheads="1"/>
          </p:cNvSpPr>
          <p:nvPr/>
        </p:nvSpPr>
        <p:spPr bwMode="auto">
          <a:xfrm>
            <a:off x="4863917" y="3595752"/>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36</a:t>
            </a:r>
            <a:endParaRPr lang="en-US" altLang="en-US" sz="3600" dirty="0">
              <a:latin typeface="Arial Nova" panose="020B0504020202020204" pitchFamily="34" charset="0"/>
            </a:endParaRPr>
          </a:p>
        </p:txBody>
      </p:sp>
      <p:sp>
        <p:nvSpPr>
          <p:cNvPr id="49" name="Rectangle 15">
            <a:extLst>
              <a:ext uri="{FF2B5EF4-FFF2-40B4-BE49-F238E27FC236}">
                <a16:creationId xmlns:a16="http://schemas.microsoft.com/office/drawing/2014/main" id="{C2BD4A45-1587-F196-8D93-819BEF248F51}"/>
              </a:ext>
            </a:extLst>
          </p:cNvPr>
          <p:cNvSpPr>
            <a:spLocks noChangeArrowheads="1"/>
          </p:cNvSpPr>
          <p:nvPr/>
        </p:nvSpPr>
        <p:spPr bwMode="auto">
          <a:xfrm>
            <a:off x="3125231" y="4663837"/>
            <a:ext cx="2259681" cy="1147225"/>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3600" b="1" dirty="0">
                <a:solidFill>
                  <a:schemeClr val="bg1"/>
                </a:solidFill>
                <a:latin typeface="Arial Nova" panose="020B0504020202020204" pitchFamily="34" charset="0"/>
              </a:rPr>
              <a:t>G, 2</a:t>
            </a:r>
            <a:endParaRPr lang="en-US" altLang="en-US" sz="4000" dirty="0">
              <a:solidFill>
                <a:schemeClr val="bg1"/>
              </a:solidFill>
              <a:latin typeface="Arial Nova" panose="020B0504020202020204" pitchFamily="34" charset="0"/>
            </a:endParaRPr>
          </a:p>
        </p:txBody>
      </p:sp>
      <p:sp>
        <p:nvSpPr>
          <p:cNvPr id="50" name="Text Box 6">
            <a:extLst>
              <a:ext uri="{FF2B5EF4-FFF2-40B4-BE49-F238E27FC236}">
                <a16:creationId xmlns:a16="http://schemas.microsoft.com/office/drawing/2014/main" id="{510BE6A1-5EB6-0405-450C-5078F3B67CEA}"/>
              </a:ext>
            </a:extLst>
          </p:cNvPr>
          <p:cNvSpPr txBox="1">
            <a:spLocks noChangeArrowheads="1"/>
          </p:cNvSpPr>
          <p:nvPr/>
        </p:nvSpPr>
        <p:spPr bwMode="auto">
          <a:xfrm>
            <a:off x="3091930" y="4216723"/>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10</a:t>
            </a:r>
            <a:endParaRPr lang="en-US" altLang="en-US" sz="3600" dirty="0">
              <a:latin typeface="Arial Nova" panose="020B0504020202020204" pitchFamily="34" charset="0"/>
            </a:endParaRPr>
          </a:p>
        </p:txBody>
      </p:sp>
      <p:sp>
        <p:nvSpPr>
          <p:cNvPr id="51" name="Text Box 6">
            <a:extLst>
              <a:ext uri="{FF2B5EF4-FFF2-40B4-BE49-F238E27FC236}">
                <a16:creationId xmlns:a16="http://schemas.microsoft.com/office/drawing/2014/main" id="{FF699762-7415-FDE8-4017-40BE7B44A561}"/>
              </a:ext>
            </a:extLst>
          </p:cNvPr>
          <p:cNvSpPr txBox="1">
            <a:spLocks noChangeArrowheads="1"/>
          </p:cNvSpPr>
          <p:nvPr/>
        </p:nvSpPr>
        <p:spPr bwMode="auto">
          <a:xfrm>
            <a:off x="4951280" y="4231274"/>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12</a:t>
            </a:r>
            <a:endParaRPr lang="en-US" altLang="en-US" sz="3600" dirty="0">
              <a:latin typeface="Arial Nova" panose="020B0504020202020204" pitchFamily="34" charset="0"/>
            </a:endParaRPr>
          </a:p>
        </p:txBody>
      </p:sp>
      <p:sp>
        <p:nvSpPr>
          <p:cNvPr id="52" name="Text Box 6">
            <a:extLst>
              <a:ext uri="{FF2B5EF4-FFF2-40B4-BE49-F238E27FC236}">
                <a16:creationId xmlns:a16="http://schemas.microsoft.com/office/drawing/2014/main" id="{3CD6A51B-7587-888D-6371-E14D9F19D0E2}"/>
              </a:ext>
            </a:extLst>
          </p:cNvPr>
          <p:cNvSpPr txBox="1">
            <a:spLocks noChangeArrowheads="1"/>
          </p:cNvSpPr>
          <p:nvPr/>
        </p:nvSpPr>
        <p:spPr bwMode="auto">
          <a:xfrm>
            <a:off x="3101910" y="5781960"/>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34</a:t>
            </a:r>
            <a:endParaRPr lang="en-US" altLang="en-US" sz="3600" dirty="0">
              <a:latin typeface="Arial Nova" panose="020B0504020202020204" pitchFamily="34" charset="0"/>
            </a:endParaRPr>
          </a:p>
        </p:txBody>
      </p:sp>
      <p:sp>
        <p:nvSpPr>
          <p:cNvPr id="53" name="Text Box 6">
            <a:extLst>
              <a:ext uri="{FF2B5EF4-FFF2-40B4-BE49-F238E27FC236}">
                <a16:creationId xmlns:a16="http://schemas.microsoft.com/office/drawing/2014/main" id="{3836A8C7-59E4-0C0E-B60E-EBCD866247FB}"/>
              </a:ext>
            </a:extLst>
          </p:cNvPr>
          <p:cNvSpPr txBox="1">
            <a:spLocks noChangeArrowheads="1"/>
          </p:cNvSpPr>
          <p:nvPr/>
        </p:nvSpPr>
        <p:spPr bwMode="auto">
          <a:xfrm>
            <a:off x="4901035" y="5796511"/>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36</a:t>
            </a:r>
            <a:endParaRPr lang="en-US" altLang="en-US" sz="3600" dirty="0">
              <a:latin typeface="Arial Nova" panose="020B0504020202020204" pitchFamily="34" charset="0"/>
            </a:endParaRPr>
          </a:p>
        </p:txBody>
      </p:sp>
      <p:sp>
        <p:nvSpPr>
          <p:cNvPr id="54" name="Line 24">
            <a:extLst>
              <a:ext uri="{FF2B5EF4-FFF2-40B4-BE49-F238E27FC236}">
                <a16:creationId xmlns:a16="http://schemas.microsoft.com/office/drawing/2014/main" id="{AA9C4EBA-D53E-8229-FB84-C2395F645E50}"/>
              </a:ext>
            </a:extLst>
          </p:cNvPr>
          <p:cNvSpPr>
            <a:spLocks noChangeShapeType="1"/>
          </p:cNvSpPr>
          <p:nvPr/>
        </p:nvSpPr>
        <p:spPr bwMode="auto">
          <a:xfrm flipV="1">
            <a:off x="5384912" y="3068810"/>
            <a:ext cx="1422177" cy="222795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55" name="Text Box 6">
            <a:extLst>
              <a:ext uri="{FF2B5EF4-FFF2-40B4-BE49-F238E27FC236}">
                <a16:creationId xmlns:a16="http://schemas.microsoft.com/office/drawing/2014/main" id="{86389E2F-B89A-C016-B558-AF51BC7EEC03}"/>
              </a:ext>
            </a:extLst>
          </p:cNvPr>
          <p:cNvSpPr txBox="1">
            <a:spLocks noChangeArrowheads="1"/>
          </p:cNvSpPr>
          <p:nvPr/>
        </p:nvSpPr>
        <p:spPr bwMode="auto">
          <a:xfrm>
            <a:off x="6856547" y="2039915"/>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solidFill>
                  <a:srgbClr val="FF9966"/>
                </a:solidFill>
                <a:latin typeface="Arial Nova" panose="020B0504020202020204" pitchFamily="34" charset="0"/>
              </a:rPr>
              <a:t>12</a:t>
            </a:r>
            <a:endParaRPr lang="en-US" altLang="en-US" sz="3600" dirty="0">
              <a:solidFill>
                <a:srgbClr val="FF9966"/>
              </a:solidFill>
              <a:latin typeface="Arial Nova" panose="020B0504020202020204" pitchFamily="34" charset="0"/>
            </a:endParaRPr>
          </a:p>
        </p:txBody>
      </p:sp>
      <p:sp>
        <p:nvSpPr>
          <p:cNvPr id="56" name="Text Box 6">
            <a:extLst>
              <a:ext uri="{FF2B5EF4-FFF2-40B4-BE49-F238E27FC236}">
                <a16:creationId xmlns:a16="http://schemas.microsoft.com/office/drawing/2014/main" id="{4B8DD84F-230F-CA85-DE73-28AFDEA9FBE2}"/>
              </a:ext>
            </a:extLst>
          </p:cNvPr>
          <p:cNvSpPr txBox="1">
            <a:spLocks noChangeArrowheads="1"/>
          </p:cNvSpPr>
          <p:nvPr/>
        </p:nvSpPr>
        <p:spPr bwMode="auto">
          <a:xfrm>
            <a:off x="8572852" y="2043230"/>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15</a:t>
            </a:r>
            <a:endParaRPr lang="en-US" altLang="en-US" sz="3600" dirty="0">
              <a:latin typeface="Arial Nova" panose="020B0504020202020204" pitchFamily="34" charset="0"/>
            </a:endParaRPr>
          </a:p>
        </p:txBody>
      </p:sp>
      <p:sp>
        <p:nvSpPr>
          <p:cNvPr id="4" name="TextBox 3">
            <a:extLst>
              <a:ext uri="{FF2B5EF4-FFF2-40B4-BE49-F238E27FC236}">
                <a16:creationId xmlns:a16="http://schemas.microsoft.com/office/drawing/2014/main" id="{FA2610A3-F6F9-34B7-BF0F-5B6FED717C8A}"/>
              </a:ext>
            </a:extLst>
          </p:cNvPr>
          <p:cNvSpPr txBox="1"/>
          <p:nvPr/>
        </p:nvSpPr>
        <p:spPr>
          <a:xfrm>
            <a:off x="6736080" y="4858630"/>
            <a:ext cx="4303060" cy="1384995"/>
          </a:xfrm>
          <a:prstGeom prst="rect">
            <a:avLst/>
          </a:prstGeom>
          <a:noFill/>
        </p:spPr>
        <p:txBody>
          <a:bodyPr wrap="square" rtlCol="0">
            <a:spAutoFit/>
          </a:bodyPr>
          <a:lstStyle/>
          <a:p>
            <a:pPr algn="ctr"/>
            <a:r>
              <a:rPr lang="en-US" sz="2800" b="1" dirty="0">
                <a:solidFill>
                  <a:srgbClr val="00B0F0"/>
                </a:solidFill>
                <a:latin typeface="Arial Nova" panose="020B0504020202020204" pitchFamily="34" charset="0"/>
              </a:rPr>
              <a:t>Have to take the Higher EF for the Immediate Successor (E)</a:t>
            </a:r>
          </a:p>
        </p:txBody>
      </p:sp>
      <p:sp>
        <p:nvSpPr>
          <p:cNvPr id="39" name="TextBox 38">
            <a:extLst>
              <a:ext uri="{FF2B5EF4-FFF2-40B4-BE49-F238E27FC236}">
                <a16:creationId xmlns:a16="http://schemas.microsoft.com/office/drawing/2014/main" id="{BF97DDE7-224A-E14B-55A4-F48464D46B5C}"/>
              </a:ext>
            </a:extLst>
          </p:cNvPr>
          <p:cNvSpPr txBox="1"/>
          <p:nvPr/>
        </p:nvSpPr>
        <p:spPr>
          <a:xfrm>
            <a:off x="7350076" y="1321468"/>
            <a:ext cx="4303060" cy="523220"/>
          </a:xfrm>
          <a:prstGeom prst="rect">
            <a:avLst/>
          </a:prstGeom>
          <a:noFill/>
        </p:spPr>
        <p:txBody>
          <a:bodyPr wrap="square" rtlCol="0">
            <a:spAutoFit/>
          </a:bodyPr>
          <a:lstStyle/>
          <a:p>
            <a:pPr algn="ctr"/>
            <a:r>
              <a:rPr lang="en-US" sz="2800" b="1" dirty="0">
                <a:solidFill>
                  <a:srgbClr val="CCCCFF"/>
                </a:solidFill>
                <a:latin typeface="Arial Nova" panose="020B0504020202020204" pitchFamily="34" charset="0"/>
              </a:rPr>
              <a:t>Forward Calculation</a:t>
            </a:r>
          </a:p>
        </p:txBody>
      </p:sp>
    </p:spTree>
    <p:extLst>
      <p:ext uri="{BB962C8B-B14F-4D97-AF65-F5344CB8AC3E}">
        <p14:creationId xmlns:p14="http://schemas.microsoft.com/office/powerpoint/2010/main" val="3406137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grpSp>
        <p:nvGrpSpPr>
          <p:cNvPr id="5" name="Group 3">
            <a:extLst>
              <a:ext uri="{FF2B5EF4-FFF2-40B4-BE49-F238E27FC236}">
                <a16:creationId xmlns:a16="http://schemas.microsoft.com/office/drawing/2014/main" id="{9EF9C62D-21EC-A05B-678D-09881909D75F}"/>
              </a:ext>
            </a:extLst>
          </p:cNvPr>
          <p:cNvGrpSpPr>
            <a:grpSpLocks/>
          </p:cNvGrpSpPr>
          <p:nvPr/>
        </p:nvGrpSpPr>
        <p:grpSpPr bwMode="auto">
          <a:xfrm>
            <a:off x="3027417" y="2047210"/>
            <a:ext cx="6096000" cy="1569689"/>
            <a:chOff x="1027" y="1642"/>
            <a:chExt cx="3677" cy="836"/>
          </a:xfrm>
        </p:grpSpPr>
        <p:sp>
          <p:nvSpPr>
            <p:cNvPr id="7" name="Text Box 4">
              <a:extLst>
                <a:ext uri="{FF2B5EF4-FFF2-40B4-BE49-F238E27FC236}">
                  <a16:creationId xmlns:a16="http://schemas.microsoft.com/office/drawing/2014/main" id="{6AEC2EB2-ACB1-D3A8-0738-7DFBC8F7874C}"/>
                </a:ext>
              </a:extLst>
            </p:cNvPr>
            <p:cNvSpPr txBox="1">
              <a:spLocks noChangeArrowheads="1"/>
            </p:cNvSpPr>
            <p:nvPr/>
          </p:nvSpPr>
          <p:spPr bwMode="auto">
            <a:xfrm>
              <a:off x="1027" y="1867"/>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endParaRPr lang="en-GB" altLang="en-US" sz="2400">
                <a:latin typeface="Arial Nova" panose="020B0504020202020204" pitchFamily="34" charset="0"/>
              </a:endParaRPr>
            </a:p>
          </p:txBody>
        </p:sp>
        <p:sp>
          <p:nvSpPr>
            <p:cNvPr id="9" name="Rectangle 5">
              <a:extLst>
                <a:ext uri="{FF2B5EF4-FFF2-40B4-BE49-F238E27FC236}">
                  <a16:creationId xmlns:a16="http://schemas.microsoft.com/office/drawing/2014/main" id="{E07F881F-2660-B8BD-EE97-601BAE788256}"/>
                </a:ext>
              </a:extLst>
            </p:cNvPr>
            <p:cNvSpPr>
              <a:spLocks noChangeArrowheads="1"/>
            </p:cNvSpPr>
            <p:nvPr/>
          </p:nvSpPr>
          <p:spPr bwMode="auto">
            <a:xfrm>
              <a:off x="1086" y="1867"/>
              <a:ext cx="1363" cy="611"/>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r>
                <a:rPr lang="en-US" altLang="en-US" sz="3600" b="1" dirty="0">
                  <a:solidFill>
                    <a:schemeClr val="bg1"/>
                  </a:solidFill>
                  <a:latin typeface="Arial Nova" panose="020B0504020202020204" pitchFamily="34" charset="0"/>
                </a:rPr>
                <a:t>H, 16</a:t>
              </a:r>
              <a:endParaRPr lang="en-US" altLang="en-US" sz="4000" dirty="0">
                <a:solidFill>
                  <a:schemeClr val="bg1"/>
                </a:solidFill>
                <a:latin typeface="Arial Nova" panose="020B0504020202020204" pitchFamily="34" charset="0"/>
              </a:endParaRPr>
            </a:p>
          </p:txBody>
        </p:sp>
        <p:sp>
          <p:nvSpPr>
            <p:cNvPr id="24" name="Text Box 6">
              <a:extLst>
                <a:ext uri="{FF2B5EF4-FFF2-40B4-BE49-F238E27FC236}">
                  <a16:creationId xmlns:a16="http://schemas.microsoft.com/office/drawing/2014/main" id="{FF0EBC21-45C9-932B-DFF2-2E76BDF37AB8}"/>
                </a:ext>
              </a:extLst>
            </p:cNvPr>
            <p:cNvSpPr txBox="1">
              <a:spLocks noChangeArrowheads="1"/>
            </p:cNvSpPr>
            <p:nvPr/>
          </p:nvSpPr>
          <p:spPr bwMode="auto">
            <a:xfrm>
              <a:off x="1114" y="1642"/>
              <a:ext cx="32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10</a:t>
              </a:r>
              <a:endParaRPr lang="en-US" altLang="en-US" sz="3600" dirty="0">
                <a:latin typeface="Arial Nova" panose="020B0504020202020204" pitchFamily="34" charset="0"/>
              </a:endParaRPr>
            </a:p>
          </p:txBody>
        </p:sp>
        <p:sp>
          <p:nvSpPr>
            <p:cNvPr id="33" name="Text Box 14">
              <a:extLst>
                <a:ext uri="{FF2B5EF4-FFF2-40B4-BE49-F238E27FC236}">
                  <a16:creationId xmlns:a16="http://schemas.microsoft.com/office/drawing/2014/main" id="{07F2643A-DCB9-BCEB-ECF6-A143CB741896}"/>
                </a:ext>
              </a:extLst>
            </p:cNvPr>
            <p:cNvSpPr txBox="1">
              <a:spLocks noChangeArrowheads="1"/>
            </p:cNvSpPr>
            <p:nvPr/>
          </p:nvSpPr>
          <p:spPr bwMode="auto">
            <a:xfrm>
              <a:off x="3282" y="1867"/>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endParaRPr lang="en-GB" altLang="en-US" sz="2400">
                <a:latin typeface="Arial Nova" panose="020B0504020202020204" pitchFamily="34" charset="0"/>
              </a:endParaRPr>
            </a:p>
          </p:txBody>
        </p:sp>
        <p:sp>
          <p:nvSpPr>
            <p:cNvPr id="34" name="Rectangle 15">
              <a:extLst>
                <a:ext uri="{FF2B5EF4-FFF2-40B4-BE49-F238E27FC236}">
                  <a16:creationId xmlns:a16="http://schemas.microsoft.com/office/drawing/2014/main" id="{8E57F07E-A35A-93A1-EACB-0511A15AE6A8}"/>
                </a:ext>
              </a:extLst>
            </p:cNvPr>
            <p:cNvSpPr>
              <a:spLocks noChangeArrowheads="1"/>
            </p:cNvSpPr>
            <p:nvPr/>
          </p:nvSpPr>
          <p:spPr bwMode="auto">
            <a:xfrm>
              <a:off x="3341" y="1867"/>
              <a:ext cx="1363" cy="611"/>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3600" b="1" dirty="0">
                  <a:solidFill>
                    <a:schemeClr val="bg1"/>
                  </a:solidFill>
                  <a:latin typeface="Arial Nova" panose="020B0504020202020204" pitchFamily="34" charset="0"/>
                </a:rPr>
                <a:t>I, 4</a:t>
              </a:r>
              <a:endParaRPr lang="en-US" altLang="en-US" sz="4000" dirty="0">
                <a:solidFill>
                  <a:schemeClr val="bg1"/>
                </a:solidFill>
                <a:latin typeface="Arial Nova" panose="020B0504020202020204" pitchFamily="34" charset="0"/>
              </a:endParaRPr>
            </a:p>
          </p:txBody>
        </p:sp>
        <p:sp>
          <p:nvSpPr>
            <p:cNvPr id="43" name="Line 24">
              <a:extLst>
                <a:ext uri="{FF2B5EF4-FFF2-40B4-BE49-F238E27FC236}">
                  <a16:creationId xmlns:a16="http://schemas.microsoft.com/office/drawing/2014/main" id="{4596C38F-1B88-2C15-F291-91C4063B7E5A}"/>
                </a:ext>
              </a:extLst>
            </p:cNvPr>
            <p:cNvSpPr>
              <a:spLocks noChangeShapeType="1"/>
            </p:cNvSpPr>
            <p:nvPr/>
          </p:nvSpPr>
          <p:spPr bwMode="auto">
            <a:xfrm>
              <a:off x="2497" y="2162"/>
              <a:ext cx="76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grpSp>
      <p:sp>
        <p:nvSpPr>
          <p:cNvPr id="46" name="Text Box 6">
            <a:extLst>
              <a:ext uri="{FF2B5EF4-FFF2-40B4-BE49-F238E27FC236}">
                <a16:creationId xmlns:a16="http://schemas.microsoft.com/office/drawing/2014/main" id="{F8DF97AD-3153-B113-4B72-2AAC93C5B5DA}"/>
              </a:ext>
            </a:extLst>
          </p:cNvPr>
          <p:cNvSpPr txBox="1">
            <a:spLocks noChangeArrowheads="1"/>
          </p:cNvSpPr>
          <p:nvPr/>
        </p:nvSpPr>
        <p:spPr bwMode="auto">
          <a:xfrm>
            <a:off x="4936808" y="2022560"/>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26</a:t>
            </a:r>
            <a:endParaRPr lang="en-US" altLang="en-US" sz="3600" dirty="0">
              <a:latin typeface="Arial Nova" panose="020B0504020202020204" pitchFamily="34" charset="0"/>
            </a:endParaRPr>
          </a:p>
        </p:txBody>
      </p:sp>
      <p:sp>
        <p:nvSpPr>
          <p:cNvPr id="47" name="Text Box 6">
            <a:extLst>
              <a:ext uri="{FF2B5EF4-FFF2-40B4-BE49-F238E27FC236}">
                <a16:creationId xmlns:a16="http://schemas.microsoft.com/office/drawing/2014/main" id="{1A44C4CD-88B2-9B5A-8111-CB0C321CE588}"/>
              </a:ext>
            </a:extLst>
          </p:cNvPr>
          <p:cNvSpPr txBox="1">
            <a:spLocks noChangeArrowheads="1"/>
          </p:cNvSpPr>
          <p:nvPr/>
        </p:nvSpPr>
        <p:spPr bwMode="auto">
          <a:xfrm>
            <a:off x="3171879" y="3595752"/>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a:t>
            </a:r>
            <a:endParaRPr lang="en-US" altLang="en-US" sz="3600" dirty="0">
              <a:latin typeface="Arial Nova" panose="020B0504020202020204" pitchFamily="34" charset="0"/>
            </a:endParaRPr>
          </a:p>
        </p:txBody>
      </p:sp>
      <p:sp>
        <p:nvSpPr>
          <p:cNvPr id="48" name="Text Box 6">
            <a:extLst>
              <a:ext uri="{FF2B5EF4-FFF2-40B4-BE49-F238E27FC236}">
                <a16:creationId xmlns:a16="http://schemas.microsoft.com/office/drawing/2014/main" id="{E10BD1BA-56B0-05A5-D1CF-792A159B043B}"/>
              </a:ext>
            </a:extLst>
          </p:cNvPr>
          <p:cNvSpPr txBox="1">
            <a:spLocks noChangeArrowheads="1"/>
          </p:cNvSpPr>
          <p:nvPr/>
        </p:nvSpPr>
        <p:spPr bwMode="auto">
          <a:xfrm>
            <a:off x="4863917" y="3595752"/>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a:t>
            </a:r>
            <a:endParaRPr lang="en-US" altLang="en-US" sz="3600" dirty="0">
              <a:latin typeface="Arial Nova" panose="020B0504020202020204" pitchFamily="34" charset="0"/>
            </a:endParaRPr>
          </a:p>
        </p:txBody>
      </p:sp>
      <p:sp>
        <p:nvSpPr>
          <p:cNvPr id="49" name="Rectangle 15">
            <a:extLst>
              <a:ext uri="{FF2B5EF4-FFF2-40B4-BE49-F238E27FC236}">
                <a16:creationId xmlns:a16="http://schemas.microsoft.com/office/drawing/2014/main" id="{C2BD4A45-1587-F196-8D93-819BEF248F51}"/>
              </a:ext>
            </a:extLst>
          </p:cNvPr>
          <p:cNvSpPr>
            <a:spLocks noChangeArrowheads="1"/>
          </p:cNvSpPr>
          <p:nvPr/>
        </p:nvSpPr>
        <p:spPr bwMode="auto">
          <a:xfrm>
            <a:off x="6856547" y="4656715"/>
            <a:ext cx="2259681" cy="1147225"/>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3600" b="1" dirty="0">
                <a:solidFill>
                  <a:schemeClr val="bg1"/>
                </a:solidFill>
                <a:latin typeface="Arial Nova" panose="020B0504020202020204" pitchFamily="34" charset="0"/>
              </a:rPr>
              <a:t>J, 8</a:t>
            </a:r>
            <a:endParaRPr lang="en-US" altLang="en-US" sz="4000" dirty="0">
              <a:solidFill>
                <a:schemeClr val="bg1"/>
              </a:solidFill>
              <a:latin typeface="Arial Nova" panose="020B0504020202020204" pitchFamily="34" charset="0"/>
            </a:endParaRPr>
          </a:p>
        </p:txBody>
      </p:sp>
      <p:sp>
        <p:nvSpPr>
          <p:cNvPr id="50" name="Text Box 6">
            <a:extLst>
              <a:ext uri="{FF2B5EF4-FFF2-40B4-BE49-F238E27FC236}">
                <a16:creationId xmlns:a16="http://schemas.microsoft.com/office/drawing/2014/main" id="{510BE6A1-5EB6-0405-450C-5078F3B67CEA}"/>
              </a:ext>
            </a:extLst>
          </p:cNvPr>
          <p:cNvSpPr txBox="1">
            <a:spLocks noChangeArrowheads="1"/>
          </p:cNvSpPr>
          <p:nvPr/>
        </p:nvSpPr>
        <p:spPr bwMode="auto">
          <a:xfrm>
            <a:off x="6823246" y="4209601"/>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26</a:t>
            </a:r>
            <a:endParaRPr lang="en-US" altLang="en-US" sz="3600" dirty="0">
              <a:latin typeface="Arial Nova" panose="020B0504020202020204" pitchFamily="34" charset="0"/>
            </a:endParaRPr>
          </a:p>
        </p:txBody>
      </p:sp>
      <p:sp>
        <p:nvSpPr>
          <p:cNvPr id="51" name="Text Box 6">
            <a:extLst>
              <a:ext uri="{FF2B5EF4-FFF2-40B4-BE49-F238E27FC236}">
                <a16:creationId xmlns:a16="http://schemas.microsoft.com/office/drawing/2014/main" id="{FF699762-7415-FDE8-4017-40BE7B44A561}"/>
              </a:ext>
            </a:extLst>
          </p:cNvPr>
          <p:cNvSpPr txBox="1">
            <a:spLocks noChangeArrowheads="1"/>
          </p:cNvSpPr>
          <p:nvPr/>
        </p:nvSpPr>
        <p:spPr bwMode="auto">
          <a:xfrm>
            <a:off x="8682596" y="4224152"/>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34</a:t>
            </a:r>
            <a:endParaRPr lang="en-US" altLang="en-US" sz="3600" dirty="0">
              <a:latin typeface="Arial Nova" panose="020B0504020202020204" pitchFamily="34" charset="0"/>
            </a:endParaRPr>
          </a:p>
        </p:txBody>
      </p:sp>
      <p:sp>
        <p:nvSpPr>
          <p:cNvPr id="52" name="Text Box 6">
            <a:extLst>
              <a:ext uri="{FF2B5EF4-FFF2-40B4-BE49-F238E27FC236}">
                <a16:creationId xmlns:a16="http://schemas.microsoft.com/office/drawing/2014/main" id="{3CD6A51B-7587-888D-6371-E14D9F19D0E2}"/>
              </a:ext>
            </a:extLst>
          </p:cNvPr>
          <p:cNvSpPr txBox="1">
            <a:spLocks noChangeArrowheads="1"/>
          </p:cNvSpPr>
          <p:nvPr/>
        </p:nvSpPr>
        <p:spPr bwMode="auto">
          <a:xfrm>
            <a:off x="6833226" y="5774838"/>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26</a:t>
            </a:r>
            <a:endParaRPr lang="en-US" altLang="en-US" sz="3600" dirty="0">
              <a:latin typeface="Arial Nova" panose="020B0504020202020204" pitchFamily="34" charset="0"/>
            </a:endParaRPr>
          </a:p>
        </p:txBody>
      </p:sp>
      <p:sp>
        <p:nvSpPr>
          <p:cNvPr id="53" name="Text Box 6">
            <a:extLst>
              <a:ext uri="{FF2B5EF4-FFF2-40B4-BE49-F238E27FC236}">
                <a16:creationId xmlns:a16="http://schemas.microsoft.com/office/drawing/2014/main" id="{3836A8C7-59E4-0C0E-B60E-EBCD866247FB}"/>
              </a:ext>
            </a:extLst>
          </p:cNvPr>
          <p:cNvSpPr txBox="1">
            <a:spLocks noChangeArrowheads="1"/>
          </p:cNvSpPr>
          <p:nvPr/>
        </p:nvSpPr>
        <p:spPr bwMode="auto">
          <a:xfrm>
            <a:off x="8632351" y="5789389"/>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34</a:t>
            </a:r>
            <a:endParaRPr lang="en-US" altLang="en-US" sz="3600" dirty="0">
              <a:latin typeface="Arial Nova" panose="020B0504020202020204" pitchFamily="34" charset="0"/>
            </a:endParaRPr>
          </a:p>
        </p:txBody>
      </p:sp>
      <p:sp>
        <p:nvSpPr>
          <p:cNvPr id="54" name="Line 24">
            <a:extLst>
              <a:ext uri="{FF2B5EF4-FFF2-40B4-BE49-F238E27FC236}">
                <a16:creationId xmlns:a16="http://schemas.microsoft.com/office/drawing/2014/main" id="{AA9C4EBA-D53E-8229-FB84-C2395F645E50}"/>
              </a:ext>
            </a:extLst>
          </p:cNvPr>
          <p:cNvSpPr>
            <a:spLocks noChangeShapeType="1"/>
          </p:cNvSpPr>
          <p:nvPr/>
        </p:nvSpPr>
        <p:spPr bwMode="auto">
          <a:xfrm flipH="1" flipV="1">
            <a:off x="5464490" y="3098899"/>
            <a:ext cx="1329473" cy="2087820"/>
          </a:xfrm>
          <a:prstGeom prst="line">
            <a:avLst/>
          </a:prstGeom>
          <a:noFill/>
          <a:ln w="38100">
            <a:solidFill>
              <a:schemeClr val="tx1"/>
            </a:solidFill>
            <a:round/>
            <a:headEnd type="arrow" w="sm" len="sm"/>
            <a:tailEnd type="none" w="sm" len="sm"/>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55" name="Text Box 6">
            <a:extLst>
              <a:ext uri="{FF2B5EF4-FFF2-40B4-BE49-F238E27FC236}">
                <a16:creationId xmlns:a16="http://schemas.microsoft.com/office/drawing/2014/main" id="{86389E2F-B89A-C016-B558-AF51BC7EEC03}"/>
              </a:ext>
            </a:extLst>
          </p:cNvPr>
          <p:cNvSpPr txBox="1">
            <a:spLocks noChangeArrowheads="1"/>
          </p:cNvSpPr>
          <p:nvPr/>
        </p:nvSpPr>
        <p:spPr bwMode="auto">
          <a:xfrm>
            <a:off x="6856547" y="2039915"/>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26</a:t>
            </a:r>
            <a:endParaRPr lang="en-US" altLang="en-US" sz="3600" dirty="0">
              <a:latin typeface="Arial Nova" panose="020B0504020202020204" pitchFamily="34" charset="0"/>
            </a:endParaRPr>
          </a:p>
        </p:txBody>
      </p:sp>
      <p:sp>
        <p:nvSpPr>
          <p:cNvPr id="56" name="Text Box 6">
            <a:extLst>
              <a:ext uri="{FF2B5EF4-FFF2-40B4-BE49-F238E27FC236}">
                <a16:creationId xmlns:a16="http://schemas.microsoft.com/office/drawing/2014/main" id="{4B8DD84F-230F-CA85-DE73-28AFDEA9FBE2}"/>
              </a:ext>
            </a:extLst>
          </p:cNvPr>
          <p:cNvSpPr txBox="1">
            <a:spLocks noChangeArrowheads="1"/>
          </p:cNvSpPr>
          <p:nvPr/>
        </p:nvSpPr>
        <p:spPr bwMode="auto">
          <a:xfrm>
            <a:off x="8639578" y="2050696"/>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30</a:t>
            </a:r>
            <a:endParaRPr lang="en-US" altLang="en-US" sz="3600" dirty="0">
              <a:latin typeface="Arial Nova" panose="020B0504020202020204" pitchFamily="34" charset="0"/>
            </a:endParaRPr>
          </a:p>
        </p:txBody>
      </p:sp>
      <p:sp>
        <p:nvSpPr>
          <p:cNvPr id="38" name="Text Box 6">
            <a:extLst>
              <a:ext uri="{FF2B5EF4-FFF2-40B4-BE49-F238E27FC236}">
                <a16:creationId xmlns:a16="http://schemas.microsoft.com/office/drawing/2014/main" id="{E5DF1B56-06BC-CF96-07DC-2EC922482664}"/>
              </a:ext>
            </a:extLst>
          </p:cNvPr>
          <p:cNvSpPr txBox="1">
            <a:spLocks noChangeArrowheads="1"/>
          </p:cNvSpPr>
          <p:nvPr/>
        </p:nvSpPr>
        <p:spPr bwMode="auto">
          <a:xfrm>
            <a:off x="6793963" y="3580522"/>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36</a:t>
            </a:r>
            <a:endParaRPr lang="en-US" altLang="en-US" sz="3600" dirty="0">
              <a:latin typeface="Arial Nova" panose="020B0504020202020204" pitchFamily="34" charset="0"/>
            </a:endParaRPr>
          </a:p>
        </p:txBody>
      </p:sp>
      <p:sp>
        <p:nvSpPr>
          <p:cNvPr id="39" name="Text Box 6">
            <a:extLst>
              <a:ext uri="{FF2B5EF4-FFF2-40B4-BE49-F238E27FC236}">
                <a16:creationId xmlns:a16="http://schemas.microsoft.com/office/drawing/2014/main" id="{E6CE5E69-03FE-B560-AAA7-B3A568C19ED8}"/>
              </a:ext>
            </a:extLst>
          </p:cNvPr>
          <p:cNvSpPr txBox="1">
            <a:spLocks noChangeArrowheads="1"/>
          </p:cNvSpPr>
          <p:nvPr/>
        </p:nvSpPr>
        <p:spPr bwMode="auto">
          <a:xfrm>
            <a:off x="8653313" y="3595073"/>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40</a:t>
            </a:r>
            <a:endParaRPr lang="en-US" altLang="en-US" sz="3600" dirty="0">
              <a:latin typeface="Arial Nova" panose="020B0504020202020204" pitchFamily="34" charset="0"/>
            </a:endParaRPr>
          </a:p>
        </p:txBody>
      </p:sp>
      <p:sp>
        <p:nvSpPr>
          <p:cNvPr id="40" name="TextBox 39">
            <a:extLst>
              <a:ext uri="{FF2B5EF4-FFF2-40B4-BE49-F238E27FC236}">
                <a16:creationId xmlns:a16="http://schemas.microsoft.com/office/drawing/2014/main" id="{4C6C399B-A680-805D-D4B6-503887AAC41A}"/>
              </a:ext>
            </a:extLst>
          </p:cNvPr>
          <p:cNvSpPr txBox="1"/>
          <p:nvPr/>
        </p:nvSpPr>
        <p:spPr>
          <a:xfrm>
            <a:off x="7350076" y="1321468"/>
            <a:ext cx="4303060" cy="523220"/>
          </a:xfrm>
          <a:prstGeom prst="rect">
            <a:avLst/>
          </a:prstGeom>
          <a:noFill/>
        </p:spPr>
        <p:txBody>
          <a:bodyPr wrap="square" rtlCol="0">
            <a:spAutoFit/>
          </a:bodyPr>
          <a:lstStyle/>
          <a:p>
            <a:pPr algn="ctr"/>
            <a:r>
              <a:rPr lang="en-US" sz="2800" b="1" dirty="0">
                <a:solidFill>
                  <a:srgbClr val="CCCCFF"/>
                </a:solidFill>
                <a:latin typeface="Arial Nova" panose="020B0504020202020204" pitchFamily="34" charset="0"/>
              </a:rPr>
              <a:t>Backward Calculation</a:t>
            </a:r>
          </a:p>
        </p:txBody>
      </p:sp>
    </p:spTree>
    <p:extLst>
      <p:ext uri="{BB962C8B-B14F-4D97-AF65-F5344CB8AC3E}">
        <p14:creationId xmlns:p14="http://schemas.microsoft.com/office/powerpoint/2010/main" val="253371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4" y="697430"/>
            <a:ext cx="8564528" cy="774543"/>
          </a:xfrm>
        </p:spPr>
        <p:txBody>
          <a:bodyPr anchor="ctr">
            <a:normAutofit/>
          </a:bodyPr>
          <a:lstStyle/>
          <a:p>
            <a:r>
              <a:rPr lang="en-US" sz="4000" dirty="0">
                <a:solidFill>
                  <a:srgbClr val="FFC000"/>
                </a:solidFill>
                <a:latin typeface="Arial Rounded MT Bold" panose="020F0704030504030204" pitchFamily="34" charset="0"/>
              </a:rPr>
              <a:t>PROJECT LIFE CYCLE</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2554545"/>
          </a:xfrm>
          <a:prstGeom prst="rect">
            <a:avLst/>
          </a:prstGeom>
          <a:noFill/>
        </p:spPr>
        <p:txBody>
          <a:bodyPr wrap="square">
            <a:spAutoFit/>
          </a:bodyPr>
          <a:lstStyle/>
          <a:p>
            <a:pPr marL="457200" indent="-457200" algn="just">
              <a:buFont typeface="+mj-lt"/>
              <a:buAutoNum type="arabicPeriod" startAt="3"/>
            </a:pPr>
            <a:r>
              <a:rPr lang="en-US" sz="2400" b="1" dirty="0">
                <a:solidFill>
                  <a:srgbClr val="99FFCC"/>
                </a:solidFill>
                <a:effectLst>
                  <a:outerShdw blurRad="38100" dist="38100" dir="2700000" algn="tl">
                    <a:srgbClr val="000000">
                      <a:alpha val="43137"/>
                    </a:srgbClr>
                  </a:outerShdw>
                </a:effectLst>
                <a:latin typeface="Arial Nova Light" panose="020B0304020202020204" pitchFamily="34" charset="0"/>
              </a:rPr>
              <a:t>Executing -  </a:t>
            </a:r>
            <a:r>
              <a:rPr lang="en-US" sz="2400" dirty="0">
                <a:latin typeface="Arial Nova Light" panose="020B0304020202020204" pitchFamily="34" charset="0"/>
              </a:rPr>
              <a:t>In this phase, the actual work of the project is carried out.</a:t>
            </a:r>
          </a:p>
          <a:p>
            <a:pPr algn="just"/>
            <a:endParaRPr lang="en-US" sz="800" dirty="0">
              <a:latin typeface="Arial Nova Light" panose="020B0304020202020204" pitchFamily="34" charset="0"/>
            </a:endParaRPr>
          </a:p>
          <a:p>
            <a:pPr lvl="1" algn="just"/>
            <a:r>
              <a:rPr lang="en-US" sz="2400" dirty="0">
                <a:latin typeface="Arial Nova Light" panose="020B0304020202020204" pitchFamily="34" charset="0"/>
              </a:rPr>
              <a:t>The project is managed as activities are completed, resources are consumed, and milestones are reached.</a:t>
            </a:r>
          </a:p>
          <a:p>
            <a:pPr lvl="1" algn="just"/>
            <a:endParaRPr lang="en-US" sz="800" dirty="0">
              <a:latin typeface="Arial Nova Light" panose="020B0304020202020204" pitchFamily="34" charset="0"/>
            </a:endParaRPr>
          </a:p>
          <a:p>
            <a:pPr lvl="1" algn="just"/>
            <a:r>
              <a:rPr lang="en-US" sz="2400" dirty="0">
                <a:latin typeface="Arial Nova Light" panose="020B0304020202020204" pitchFamily="34" charset="0"/>
              </a:rPr>
              <a:t>Management involves what the Project Management Institute refers to as the nine management areas: project integration, scope, human resources, communications, time, risk, quality, cost, and procurement.</a:t>
            </a:r>
            <a:endParaRPr lang="en-US" sz="2200" dirty="0">
              <a:latin typeface="Arial Nova Light" panose="020B0304020202020204" pitchFamily="34" charset="0"/>
            </a:endParaRPr>
          </a:p>
        </p:txBody>
      </p:sp>
    </p:spTree>
    <p:extLst>
      <p:ext uri="{BB962C8B-B14F-4D97-AF65-F5344CB8AC3E}">
        <p14:creationId xmlns:p14="http://schemas.microsoft.com/office/powerpoint/2010/main" val="3075533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3" name="TextBox 2">
            <a:extLst>
              <a:ext uri="{FF2B5EF4-FFF2-40B4-BE49-F238E27FC236}">
                <a16:creationId xmlns:a16="http://schemas.microsoft.com/office/drawing/2014/main" id="{E1B3EC78-AF07-8A37-B218-94DF35BE2087}"/>
              </a:ext>
            </a:extLst>
          </p:cNvPr>
          <p:cNvSpPr txBox="1"/>
          <p:nvPr/>
        </p:nvSpPr>
        <p:spPr>
          <a:xfrm>
            <a:off x="9486900" y="5443538"/>
            <a:ext cx="184731" cy="369332"/>
          </a:xfrm>
          <a:prstGeom prst="rect">
            <a:avLst/>
          </a:prstGeom>
          <a:noFill/>
        </p:spPr>
        <p:txBody>
          <a:bodyPr wrap="none" rtlCol="0">
            <a:spAutoFit/>
          </a:bodyPr>
          <a:lstStyle/>
          <a:p>
            <a:endParaRPr lang="en-BD" dirty="0"/>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grpSp>
        <p:nvGrpSpPr>
          <p:cNvPr id="5" name="Group 3">
            <a:extLst>
              <a:ext uri="{FF2B5EF4-FFF2-40B4-BE49-F238E27FC236}">
                <a16:creationId xmlns:a16="http://schemas.microsoft.com/office/drawing/2014/main" id="{9EF9C62D-21EC-A05B-678D-09881909D75F}"/>
              </a:ext>
            </a:extLst>
          </p:cNvPr>
          <p:cNvGrpSpPr>
            <a:grpSpLocks/>
          </p:cNvGrpSpPr>
          <p:nvPr/>
        </p:nvGrpSpPr>
        <p:grpSpPr bwMode="auto">
          <a:xfrm>
            <a:off x="3027417" y="2047210"/>
            <a:ext cx="6096000" cy="1569689"/>
            <a:chOff x="1027" y="1642"/>
            <a:chExt cx="3677" cy="836"/>
          </a:xfrm>
        </p:grpSpPr>
        <p:sp>
          <p:nvSpPr>
            <p:cNvPr id="7" name="Text Box 4">
              <a:extLst>
                <a:ext uri="{FF2B5EF4-FFF2-40B4-BE49-F238E27FC236}">
                  <a16:creationId xmlns:a16="http://schemas.microsoft.com/office/drawing/2014/main" id="{6AEC2EB2-ACB1-D3A8-0738-7DFBC8F7874C}"/>
                </a:ext>
              </a:extLst>
            </p:cNvPr>
            <p:cNvSpPr txBox="1">
              <a:spLocks noChangeArrowheads="1"/>
            </p:cNvSpPr>
            <p:nvPr/>
          </p:nvSpPr>
          <p:spPr bwMode="auto">
            <a:xfrm>
              <a:off x="1027" y="1867"/>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endParaRPr lang="en-GB" altLang="en-US" sz="2400">
                <a:latin typeface="Arial Nova" panose="020B0504020202020204" pitchFamily="34" charset="0"/>
              </a:endParaRPr>
            </a:p>
          </p:txBody>
        </p:sp>
        <p:sp>
          <p:nvSpPr>
            <p:cNvPr id="9" name="Rectangle 5">
              <a:extLst>
                <a:ext uri="{FF2B5EF4-FFF2-40B4-BE49-F238E27FC236}">
                  <a16:creationId xmlns:a16="http://schemas.microsoft.com/office/drawing/2014/main" id="{E07F881F-2660-B8BD-EE97-601BAE788256}"/>
                </a:ext>
              </a:extLst>
            </p:cNvPr>
            <p:cNvSpPr>
              <a:spLocks noChangeArrowheads="1"/>
            </p:cNvSpPr>
            <p:nvPr/>
          </p:nvSpPr>
          <p:spPr bwMode="auto">
            <a:xfrm>
              <a:off x="1086" y="1867"/>
              <a:ext cx="1363" cy="611"/>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r>
                <a:rPr lang="en-US" altLang="en-US" sz="3600" b="1" dirty="0">
                  <a:solidFill>
                    <a:schemeClr val="bg1"/>
                  </a:solidFill>
                  <a:latin typeface="Arial Nova" panose="020B0504020202020204" pitchFamily="34" charset="0"/>
                </a:rPr>
                <a:t>H, 16</a:t>
              </a:r>
              <a:endParaRPr lang="en-US" altLang="en-US" sz="4000" dirty="0">
                <a:solidFill>
                  <a:schemeClr val="bg1"/>
                </a:solidFill>
                <a:latin typeface="Arial Nova" panose="020B0504020202020204" pitchFamily="34" charset="0"/>
              </a:endParaRPr>
            </a:p>
          </p:txBody>
        </p:sp>
        <p:sp>
          <p:nvSpPr>
            <p:cNvPr id="24" name="Text Box 6">
              <a:extLst>
                <a:ext uri="{FF2B5EF4-FFF2-40B4-BE49-F238E27FC236}">
                  <a16:creationId xmlns:a16="http://schemas.microsoft.com/office/drawing/2014/main" id="{FF0EBC21-45C9-932B-DFF2-2E76BDF37AB8}"/>
                </a:ext>
              </a:extLst>
            </p:cNvPr>
            <p:cNvSpPr txBox="1">
              <a:spLocks noChangeArrowheads="1"/>
            </p:cNvSpPr>
            <p:nvPr/>
          </p:nvSpPr>
          <p:spPr bwMode="auto">
            <a:xfrm>
              <a:off x="1114" y="1642"/>
              <a:ext cx="32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10</a:t>
              </a:r>
              <a:endParaRPr lang="en-US" altLang="en-US" sz="3600" dirty="0">
                <a:latin typeface="Arial Nova" panose="020B0504020202020204" pitchFamily="34" charset="0"/>
              </a:endParaRPr>
            </a:p>
          </p:txBody>
        </p:sp>
        <p:sp>
          <p:nvSpPr>
            <p:cNvPr id="33" name="Text Box 14">
              <a:extLst>
                <a:ext uri="{FF2B5EF4-FFF2-40B4-BE49-F238E27FC236}">
                  <a16:creationId xmlns:a16="http://schemas.microsoft.com/office/drawing/2014/main" id="{07F2643A-DCB9-BCEB-ECF6-A143CB741896}"/>
                </a:ext>
              </a:extLst>
            </p:cNvPr>
            <p:cNvSpPr txBox="1">
              <a:spLocks noChangeArrowheads="1"/>
            </p:cNvSpPr>
            <p:nvPr/>
          </p:nvSpPr>
          <p:spPr bwMode="auto">
            <a:xfrm>
              <a:off x="3282" y="1867"/>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spcBef>
                  <a:spcPct val="50000"/>
                </a:spcBef>
              </a:pPr>
              <a:endParaRPr lang="en-GB" altLang="en-US" sz="2400">
                <a:latin typeface="Arial Nova" panose="020B0504020202020204" pitchFamily="34" charset="0"/>
              </a:endParaRPr>
            </a:p>
          </p:txBody>
        </p:sp>
        <p:sp>
          <p:nvSpPr>
            <p:cNvPr id="34" name="Rectangle 15">
              <a:extLst>
                <a:ext uri="{FF2B5EF4-FFF2-40B4-BE49-F238E27FC236}">
                  <a16:creationId xmlns:a16="http://schemas.microsoft.com/office/drawing/2014/main" id="{8E57F07E-A35A-93A1-EACB-0511A15AE6A8}"/>
                </a:ext>
              </a:extLst>
            </p:cNvPr>
            <p:cNvSpPr>
              <a:spLocks noChangeArrowheads="1"/>
            </p:cNvSpPr>
            <p:nvPr/>
          </p:nvSpPr>
          <p:spPr bwMode="auto">
            <a:xfrm>
              <a:off x="3341" y="1867"/>
              <a:ext cx="1363" cy="611"/>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3600" b="1" dirty="0">
                  <a:solidFill>
                    <a:schemeClr val="bg1"/>
                  </a:solidFill>
                  <a:latin typeface="Arial Nova" panose="020B0504020202020204" pitchFamily="34" charset="0"/>
                </a:rPr>
                <a:t>I, 4</a:t>
              </a:r>
              <a:endParaRPr lang="en-US" altLang="en-US" sz="4000" dirty="0">
                <a:solidFill>
                  <a:schemeClr val="bg1"/>
                </a:solidFill>
                <a:latin typeface="Arial Nova" panose="020B0504020202020204" pitchFamily="34" charset="0"/>
              </a:endParaRPr>
            </a:p>
          </p:txBody>
        </p:sp>
        <p:sp>
          <p:nvSpPr>
            <p:cNvPr id="43" name="Line 24">
              <a:extLst>
                <a:ext uri="{FF2B5EF4-FFF2-40B4-BE49-F238E27FC236}">
                  <a16:creationId xmlns:a16="http://schemas.microsoft.com/office/drawing/2014/main" id="{4596C38F-1B88-2C15-F291-91C4063B7E5A}"/>
                </a:ext>
              </a:extLst>
            </p:cNvPr>
            <p:cNvSpPr>
              <a:spLocks noChangeShapeType="1"/>
            </p:cNvSpPr>
            <p:nvPr/>
          </p:nvSpPr>
          <p:spPr bwMode="auto">
            <a:xfrm>
              <a:off x="2497" y="2162"/>
              <a:ext cx="76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grpSp>
      <p:sp>
        <p:nvSpPr>
          <p:cNvPr id="46" name="Text Box 6">
            <a:extLst>
              <a:ext uri="{FF2B5EF4-FFF2-40B4-BE49-F238E27FC236}">
                <a16:creationId xmlns:a16="http://schemas.microsoft.com/office/drawing/2014/main" id="{F8DF97AD-3153-B113-4B72-2AAC93C5B5DA}"/>
              </a:ext>
            </a:extLst>
          </p:cNvPr>
          <p:cNvSpPr txBox="1">
            <a:spLocks noChangeArrowheads="1"/>
          </p:cNvSpPr>
          <p:nvPr/>
        </p:nvSpPr>
        <p:spPr bwMode="auto">
          <a:xfrm>
            <a:off x="4936808" y="2022560"/>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26</a:t>
            </a:r>
            <a:endParaRPr lang="en-US" altLang="en-US" sz="3600" dirty="0">
              <a:latin typeface="Arial Nova" panose="020B0504020202020204" pitchFamily="34" charset="0"/>
            </a:endParaRPr>
          </a:p>
        </p:txBody>
      </p:sp>
      <p:sp>
        <p:nvSpPr>
          <p:cNvPr id="47" name="Text Box 6">
            <a:extLst>
              <a:ext uri="{FF2B5EF4-FFF2-40B4-BE49-F238E27FC236}">
                <a16:creationId xmlns:a16="http://schemas.microsoft.com/office/drawing/2014/main" id="{1A44C4CD-88B2-9B5A-8111-CB0C321CE588}"/>
              </a:ext>
            </a:extLst>
          </p:cNvPr>
          <p:cNvSpPr txBox="1">
            <a:spLocks noChangeArrowheads="1"/>
          </p:cNvSpPr>
          <p:nvPr/>
        </p:nvSpPr>
        <p:spPr bwMode="auto">
          <a:xfrm>
            <a:off x="3171879" y="3595752"/>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10</a:t>
            </a:r>
            <a:endParaRPr lang="en-US" altLang="en-US" sz="3600" dirty="0">
              <a:latin typeface="Arial Nova" panose="020B0504020202020204" pitchFamily="34" charset="0"/>
            </a:endParaRPr>
          </a:p>
        </p:txBody>
      </p:sp>
      <p:sp>
        <p:nvSpPr>
          <p:cNvPr id="48" name="Text Box 6">
            <a:extLst>
              <a:ext uri="{FF2B5EF4-FFF2-40B4-BE49-F238E27FC236}">
                <a16:creationId xmlns:a16="http://schemas.microsoft.com/office/drawing/2014/main" id="{E10BD1BA-56B0-05A5-D1CF-792A159B043B}"/>
              </a:ext>
            </a:extLst>
          </p:cNvPr>
          <p:cNvSpPr txBox="1">
            <a:spLocks noChangeArrowheads="1"/>
          </p:cNvSpPr>
          <p:nvPr/>
        </p:nvSpPr>
        <p:spPr bwMode="auto">
          <a:xfrm>
            <a:off x="4863917" y="3595752"/>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solidFill>
                  <a:srgbClr val="FF9966"/>
                </a:solidFill>
                <a:latin typeface="Arial Nova" panose="020B0504020202020204" pitchFamily="34" charset="0"/>
              </a:rPr>
              <a:t>26</a:t>
            </a:r>
            <a:endParaRPr lang="en-US" altLang="en-US" sz="3600" dirty="0">
              <a:solidFill>
                <a:srgbClr val="FF9966"/>
              </a:solidFill>
              <a:latin typeface="Arial Nova" panose="020B0504020202020204" pitchFamily="34" charset="0"/>
            </a:endParaRPr>
          </a:p>
        </p:txBody>
      </p:sp>
      <p:sp>
        <p:nvSpPr>
          <p:cNvPr id="49" name="Rectangle 15">
            <a:extLst>
              <a:ext uri="{FF2B5EF4-FFF2-40B4-BE49-F238E27FC236}">
                <a16:creationId xmlns:a16="http://schemas.microsoft.com/office/drawing/2014/main" id="{C2BD4A45-1587-F196-8D93-819BEF248F51}"/>
              </a:ext>
            </a:extLst>
          </p:cNvPr>
          <p:cNvSpPr>
            <a:spLocks noChangeArrowheads="1"/>
          </p:cNvSpPr>
          <p:nvPr/>
        </p:nvSpPr>
        <p:spPr bwMode="auto">
          <a:xfrm>
            <a:off x="6856547" y="4656715"/>
            <a:ext cx="2259681" cy="1147225"/>
          </a:xfrm>
          <a:prstGeom prst="rect">
            <a:avLst/>
          </a:prstGeom>
          <a:solidFill>
            <a:srgbClr val="FFFF00"/>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3600" b="1" dirty="0">
                <a:solidFill>
                  <a:schemeClr val="bg1"/>
                </a:solidFill>
                <a:latin typeface="Arial Nova" panose="020B0504020202020204" pitchFamily="34" charset="0"/>
              </a:rPr>
              <a:t>J, 8</a:t>
            </a:r>
            <a:endParaRPr lang="en-US" altLang="en-US" sz="4000" dirty="0">
              <a:solidFill>
                <a:schemeClr val="bg1"/>
              </a:solidFill>
              <a:latin typeface="Arial Nova" panose="020B0504020202020204" pitchFamily="34" charset="0"/>
            </a:endParaRPr>
          </a:p>
        </p:txBody>
      </p:sp>
      <p:sp>
        <p:nvSpPr>
          <p:cNvPr id="50" name="Text Box 6">
            <a:extLst>
              <a:ext uri="{FF2B5EF4-FFF2-40B4-BE49-F238E27FC236}">
                <a16:creationId xmlns:a16="http://schemas.microsoft.com/office/drawing/2014/main" id="{510BE6A1-5EB6-0405-450C-5078F3B67CEA}"/>
              </a:ext>
            </a:extLst>
          </p:cNvPr>
          <p:cNvSpPr txBox="1">
            <a:spLocks noChangeArrowheads="1"/>
          </p:cNvSpPr>
          <p:nvPr/>
        </p:nvSpPr>
        <p:spPr bwMode="auto">
          <a:xfrm>
            <a:off x="6823246" y="4209601"/>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26</a:t>
            </a:r>
            <a:endParaRPr lang="en-US" altLang="en-US" sz="3600" dirty="0">
              <a:latin typeface="Arial Nova" panose="020B0504020202020204" pitchFamily="34" charset="0"/>
            </a:endParaRPr>
          </a:p>
        </p:txBody>
      </p:sp>
      <p:sp>
        <p:nvSpPr>
          <p:cNvPr id="51" name="Text Box 6">
            <a:extLst>
              <a:ext uri="{FF2B5EF4-FFF2-40B4-BE49-F238E27FC236}">
                <a16:creationId xmlns:a16="http://schemas.microsoft.com/office/drawing/2014/main" id="{FF699762-7415-FDE8-4017-40BE7B44A561}"/>
              </a:ext>
            </a:extLst>
          </p:cNvPr>
          <p:cNvSpPr txBox="1">
            <a:spLocks noChangeArrowheads="1"/>
          </p:cNvSpPr>
          <p:nvPr/>
        </p:nvSpPr>
        <p:spPr bwMode="auto">
          <a:xfrm>
            <a:off x="8682596" y="4224152"/>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34</a:t>
            </a:r>
            <a:endParaRPr lang="en-US" altLang="en-US" sz="3600" dirty="0">
              <a:latin typeface="Arial Nova" panose="020B0504020202020204" pitchFamily="34" charset="0"/>
            </a:endParaRPr>
          </a:p>
        </p:txBody>
      </p:sp>
      <p:sp>
        <p:nvSpPr>
          <p:cNvPr id="52" name="Text Box 6">
            <a:extLst>
              <a:ext uri="{FF2B5EF4-FFF2-40B4-BE49-F238E27FC236}">
                <a16:creationId xmlns:a16="http://schemas.microsoft.com/office/drawing/2014/main" id="{3CD6A51B-7587-888D-6371-E14D9F19D0E2}"/>
              </a:ext>
            </a:extLst>
          </p:cNvPr>
          <p:cNvSpPr txBox="1">
            <a:spLocks noChangeArrowheads="1"/>
          </p:cNvSpPr>
          <p:nvPr/>
        </p:nvSpPr>
        <p:spPr bwMode="auto">
          <a:xfrm>
            <a:off x="6833226" y="5774838"/>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26</a:t>
            </a:r>
            <a:endParaRPr lang="en-US" altLang="en-US" sz="3600" dirty="0">
              <a:latin typeface="Arial Nova" panose="020B0504020202020204" pitchFamily="34" charset="0"/>
            </a:endParaRPr>
          </a:p>
        </p:txBody>
      </p:sp>
      <p:sp>
        <p:nvSpPr>
          <p:cNvPr id="53" name="Text Box 6">
            <a:extLst>
              <a:ext uri="{FF2B5EF4-FFF2-40B4-BE49-F238E27FC236}">
                <a16:creationId xmlns:a16="http://schemas.microsoft.com/office/drawing/2014/main" id="{3836A8C7-59E4-0C0E-B60E-EBCD866247FB}"/>
              </a:ext>
            </a:extLst>
          </p:cNvPr>
          <p:cNvSpPr txBox="1">
            <a:spLocks noChangeArrowheads="1"/>
          </p:cNvSpPr>
          <p:nvPr/>
        </p:nvSpPr>
        <p:spPr bwMode="auto">
          <a:xfrm>
            <a:off x="8632351" y="5789389"/>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34</a:t>
            </a:r>
            <a:endParaRPr lang="en-US" altLang="en-US" sz="3600" dirty="0">
              <a:latin typeface="Arial Nova" panose="020B0504020202020204" pitchFamily="34" charset="0"/>
            </a:endParaRPr>
          </a:p>
        </p:txBody>
      </p:sp>
      <p:sp>
        <p:nvSpPr>
          <p:cNvPr id="54" name="Line 24">
            <a:extLst>
              <a:ext uri="{FF2B5EF4-FFF2-40B4-BE49-F238E27FC236}">
                <a16:creationId xmlns:a16="http://schemas.microsoft.com/office/drawing/2014/main" id="{AA9C4EBA-D53E-8229-FB84-C2395F645E50}"/>
              </a:ext>
            </a:extLst>
          </p:cNvPr>
          <p:cNvSpPr>
            <a:spLocks noChangeShapeType="1"/>
          </p:cNvSpPr>
          <p:nvPr/>
        </p:nvSpPr>
        <p:spPr bwMode="auto">
          <a:xfrm flipH="1" flipV="1">
            <a:off x="5464490" y="3098899"/>
            <a:ext cx="1329473" cy="2087820"/>
          </a:xfrm>
          <a:prstGeom prst="line">
            <a:avLst/>
          </a:prstGeom>
          <a:noFill/>
          <a:ln w="38100">
            <a:solidFill>
              <a:schemeClr val="tx1"/>
            </a:solidFill>
            <a:round/>
            <a:headEnd type="arrow" w="sm" len="sm"/>
            <a:tailEnd type="none" w="sm" len="sm"/>
          </a:ln>
          <a:extLst>
            <a:ext uri="{909E8E84-426E-40DD-AFC4-6F175D3DCCD1}">
              <a14:hiddenFill xmlns:a14="http://schemas.microsoft.com/office/drawing/2010/main">
                <a:noFill/>
              </a14:hiddenFill>
            </a:ext>
          </a:extLst>
        </p:spPr>
        <p:txBody>
          <a:bodyPr wrap="none" anchor="ctr"/>
          <a:lstStyle/>
          <a:p>
            <a:endParaRPr lang="en-BD">
              <a:latin typeface="Arial Nova" panose="020B0504020202020204" pitchFamily="34" charset="0"/>
            </a:endParaRPr>
          </a:p>
        </p:txBody>
      </p:sp>
      <p:sp>
        <p:nvSpPr>
          <p:cNvPr id="55" name="Text Box 6">
            <a:extLst>
              <a:ext uri="{FF2B5EF4-FFF2-40B4-BE49-F238E27FC236}">
                <a16:creationId xmlns:a16="http://schemas.microsoft.com/office/drawing/2014/main" id="{86389E2F-B89A-C016-B558-AF51BC7EEC03}"/>
              </a:ext>
            </a:extLst>
          </p:cNvPr>
          <p:cNvSpPr txBox="1">
            <a:spLocks noChangeArrowheads="1"/>
          </p:cNvSpPr>
          <p:nvPr/>
        </p:nvSpPr>
        <p:spPr bwMode="auto">
          <a:xfrm>
            <a:off x="6856547" y="2039915"/>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26</a:t>
            </a:r>
            <a:endParaRPr lang="en-US" altLang="en-US" sz="3600" dirty="0">
              <a:latin typeface="Arial Nova" panose="020B0504020202020204" pitchFamily="34" charset="0"/>
            </a:endParaRPr>
          </a:p>
        </p:txBody>
      </p:sp>
      <p:sp>
        <p:nvSpPr>
          <p:cNvPr id="56" name="Text Box 6">
            <a:extLst>
              <a:ext uri="{FF2B5EF4-FFF2-40B4-BE49-F238E27FC236}">
                <a16:creationId xmlns:a16="http://schemas.microsoft.com/office/drawing/2014/main" id="{4B8DD84F-230F-CA85-DE73-28AFDEA9FBE2}"/>
              </a:ext>
            </a:extLst>
          </p:cNvPr>
          <p:cNvSpPr txBox="1">
            <a:spLocks noChangeArrowheads="1"/>
          </p:cNvSpPr>
          <p:nvPr/>
        </p:nvSpPr>
        <p:spPr bwMode="auto">
          <a:xfrm>
            <a:off x="8639578" y="2050696"/>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30</a:t>
            </a:r>
            <a:endParaRPr lang="en-US" altLang="en-US" sz="3600" dirty="0">
              <a:latin typeface="Arial Nova" panose="020B0504020202020204" pitchFamily="34" charset="0"/>
            </a:endParaRPr>
          </a:p>
        </p:txBody>
      </p:sp>
      <p:sp>
        <p:nvSpPr>
          <p:cNvPr id="38" name="Text Box 6">
            <a:extLst>
              <a:ext uri="{FF2B5EF4-FFF2-40B4-BE49-F238E27FC236}">
                <a16:creationId xmlns:a16="http://schemas.microsoft.com/office/drawing/2014/main" id="{E5DF1B56-06BC-CF96-07DC-2EC922482664}"/>
              </a:ext>
            </a:extLst>
          </p:cNvPr>
          <p:cNvSpPr txBox="1">
            <a:spLocks noChangeArrowheads="1"/>
          </p:cNvSpPr>
          <p:nvPr/>
        </p:nvSpPr>
        <p:spPr bwMode="auto">
          <a:xfrm>
            <a:off x="6793963" y="3580522"/>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36</a:t>
            </a:r>
            <a:endParaRPr lang="en-US" altLang="en-US" sz="3600" dirty="0">
              <a:latin typeface="Arial Nova" panose="020B0504020202020204" pitchFamily="34" charset="0"/>
            </a:endParaRPr>
          </a:p>
        </p:txBody>
      </p:sp>
      <p:sp>
        <p:nvSpPr>
          <p:cNvPr id="39" name="Text Box 6">
            <a:extLst>
              <a:ext uri="{FF2B5EF4-FFF2-40B4-BE49-F238E27FC236}">
                <a16:creationId xmlns:a16="http://schemas.microsoft.com/office/drawing/2014/main" id="{E6CE5E69-03FE-B560-AAA7-B3A568C19ED8}"/>
              </a:ext>
            </a:extLst>
          </p:cNvPr>
          <p:cNvSpPr txBox="1">
            <a:spLocks noChangeArrowheads="1"/>
          </p:cNvSpPr>
          <p:nvPr/>
        </p:nvSpPr>
        <p:spPr bwMode="auto">
          <a:xfrm>
            <a:off x="8653313" y="3595073"/>
            <a:ext cx="5341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r>
              <a:rPr lang="en-US" altLang="en-US" sz="2400" b="1" dirty="0">
                <a:latin typeface="Arial Nova" panose="020B0504020202020204" pitchFamily="34" charset="0"/>
              </a:rPr>
              <a:t>40</a:t>
            </a:r>
            <a:endParaRPr lang="en-US" altLang="en-US" sz="3600" dirty="0">
              <a:latin typeface="Arial Nova" panose="020B0504020202020204" pitchFamily="34" charset="0"/>
            </a:endParaRPr>
          </a:p>
        </p:txBody>
      </p:sp>
      <p:sp>
        <p:nvSpPr>
          <p:cNvPr id="40" name="TextBox 39">
            <a:extLst>
              <a:ext uri="{FF2B5EF4-FFF2-40B4-BE49-F238E27FC236}">
                <a16:creationId xmlns:a16="http://schemas.microsoft.com/office/drawing/2014/main" id="{D92BBD99-2131-FD2B-5F86-4D20CE705BEC}"/>
              </a:ext>
            </a:extLst>
          </p:cNvPr>
          <p:cNvSpPr txBox="1"/>
          <p:nvPr/>
        </p:nvSpPr>
        <p:spPr>
          <a:xfrm>
            <a:off x="7350076" y="1321468"/>
            <a:ext cx="4303060" cy="523220"/>
          </a:xfrm>
          <a:prstGeom prst="rect">
            <a:avLst/>
          </a:prstGeom>
          <a:noFill/>
        </p:spPr>
        <p:txBody>
          <a:bodyPr wrap="square" rtlCol="0">
            <a:spAutoFit/>
          </a:bodyPr>
          <a:lstStyle/>
          <a:p>
            <a:pPr algn="ctr"/>
            <a:r>
              <a:rPr lang="en-US" sz="2800" b="1" dirty="0">
                <a:solidFill>
                  <a:srgbClr val="CCCCFF"/>
                </a:solidFill>
                <a:latin typeface="Arial Nova" panose="020B0504020202020204" pitchFamily="34" charset="0"/>
              </a:rPr>
              <a:t>Backward Calculation</a:t>
            </a:r>
          </a:p>
        </p:txBody>
      </p:sp>
      <p:sp>
        <p:nvSpPr>
          <p:cNvPr id="41" name="TextBox 40">
            <a:extLst>
              <a:ext uri="{FF2B5EF4-FFF2-40B4-BE49-F238E27FC236}">
                <a16:creationId xmlns:a16="http://schemas.microsoft.com/office/drawing/2014/main" id="{0BF9AFC5-B0EF-2750-55B3-D3FE1BFA4D36}"/>
              </a:ext>
            </a:extLst>
          </p:cNvPr>
          <p:cNvSpPr txBox="1"/>
          <p:nvPr/>
        </p:nvSpPr>
        <p:spPr>
          <a:xfrm>
            <a:off x="841002" y="4728426"/>
            <a:ext cx="4303060" cy="1384995"/>
          </a:xfrm>
          <a:prstGeom prst="rect">
            <a:avLst/>
          </a:prstGeom>
          <a:noFill/>
        </p:spPr>
        <p:txBody>
          <a:bodyPr wrap="square" rtlCol="0">
            <a:spAutoFit/>
          </a:bodyPr>
          <a:lstStyle/>
          <a:p>
            <a:pPr algn="ctr"/>
            <a:r>
              <a:rPr lang="en-US" sz="2800" b="1" dirty="0">
                <a:latin typeface="Arial Nova" panose="020B0504020202020204" pitchFamily="34" charset="0"/>
              </a:rPr>
              <a:t>Have to take the Lowest LS for the Immediate Predecessor (H)</a:t>
            </a:r>
          </a:p>
        </p:txBody>
      </p:sp>
    </p:spTree>
    <p:extLst>
      <p:ext uri="{BB962C8B-B14F-4D97-AF65-F5344CB8AC3E}">
        <p14:creationId xmlns:p14="http://schemas.microsoft.com/office/powerpoint/2010/main" val="1329746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4" name="TextBox 3">
            <a:extLst>
              <a:ext uri="{FF2B5EF4-FFF2-40B4-BE49-F238E27FC236}">
                <a16:creationId xmlns:a16="http://schemas.microsoft.com/office/drawing/2014/main" id="{1D1EBD71-B577-0908-79BD-AB02DC387319}"/>
              </a:ext>
            </a:extLst>
          </p:cNvPr>
          <p:cNvSpPr txBox="1"/>
          <p:nvPr/>
        </p:nvSpPr>
        <p:spPr>
          <a:xfrm>
            <a:off x="413657" y="2154534"/>
            <a:ext cx="11364686" cy="523220"/>
          </a:xfrm>
          <a:prstGeom prst="rect">
            <a:avLst/>
          </a:prstGeom>
          <a:noFill/>
        </p:spPr>
        <p:txBody>
          <a:bodyPr wrap="square">
            <a:spAutoFit/>
          </a:bodyPr>
          <a:lstStyle/>
          <a:p>
            <a:pPr algn="just"/>
            <a:r>
              <a:rPr lang="en-US" sz="2800" b="1" dirty="0">
                <a:solidFill>
                  <a:srgbClr val="80EFFF"/>
                </a:solidFill>
                <a:latin typeface="Arial Nova Light" panose="020B0304020202020204" pitchFamily="34" charset="0"/>
              </a:rPr>
              <a:t>Sample Problem #1</a:t>
            </a:r>
          </a:p>
        </p:txBody>
      </p:sp>
      <p:graphicFrame>
        <p:nvGraphicFramePr>
          <p:cNvPr id="46" name="Table 45">
            <a:extLst>
              <a:ext uri="{FF2B5EF4-FFF2-40B4-BE49-F238E27FC236}">
                <a16:creationId xmlns:a16="http://schemas.microsoft.com/office/drawing/2014/main" id="{34BCE682-56EF-C814-1702-A47A9229CDA9}"/>
              </a:ext>
            </a:extLst>
          </p:cNvPr>
          <p:cNvGraphicFramePr>
            <a:graphicFrameLocks noGrp="1"/>
          </p:cNvGraphicFramePr>
          <p:nvPr/>
        </p:nvGraphicFramePr>
        <p:xfrm>
          <a:off x="546841" y="2797158"/>
          <a:ext cx="11364685" cy="2743200"/>
        </p:xfrm>
        <a:graphic>
          <a:graphicData uri="http://schemas.openxmlformats.org/drawingml/2006/table">
            <a:tbl>
              <a:tblPr firstRow="1" firstCol="1" lastRow="1" lastCol="1" bandRow="1" bandCol="1">
                <a:tableStyleId>{17292A2E-F333-43FB-9621-5CBBE7FDCDCB}</a:tableStyleId>
              </a:tblPr>
              <a:tblGrid>
                <a:gridCol w="1079414">
                  <a:extLst>
                    <a:ext uri="{9D8B030D-6E8A-4147-A177-3AD203B41FA5}">
                      <a16:colId xmlns:a16="http://schemas.microsoft.com/office/drawing/2014/main" val="2438337212"/>
                    </a:ext>
                  </a:extLst>
                </a:gridCol>
                <a:gridCol w="2750319">
                  <a:extLst>
                    <a:ext uri="{9D8B030D-6E8A-4147-A177-3AD203B41FA5}">
                      <a16:colId xmlns:a16="http://schemas.microsoft.com/office/drawing/2014/main" val="2281864735"/>
                    </a:ext>
                  </a:extLst>
                </a:gridCol>
                <a:gridCol w="1814878">
                  <a:extLst>
                    <a:ext uri="{9D8B030D-6E8A-4147-A177-3AD203B41FA5}">
                      <a16:colId xmlns:a16="http://schemas.microsoft.com/office/drawing/2014/main" val="1594187936"/>
                    </a:ext>
                  </a:extLst>
                </a:gridCol>
                <a:gridCol w="432653">
                  <a:extLst>
                    <a:ext uri="{9D8B030D-6E8A-4147-A177-3AD203B41FA5}">
                      <a16:colId xmlns:a16="http://schemas.microsoft.com/office/drawing/2014/main" val="4018859751"/>
                    </a:ext>
                  </a:extLst>
                </a:gridCol>
                <a:gridCol w="1574655">
                  <a:extLst>
                    <a:ext uri="{9D8B030D-6E8A-4147-A177-3AD203B41FA5}">
                      <a16:colId xmlns:a16="http://schemas.microsoft.com/office/drawing/2014/main" val="3154749218"/>
                    </a:ext>
                  </a:extLst>
                </a:gridCol>
                <a:gridCol w="2133080">
                  <a:extLst>
                    <a:ext uri="{9D8B030D-6E8A-4147-A177-3AD203B41FA5}">
                      <a16:colId xmlns:a16="http://schemas.microsoft.com/office/drawing/2014/main" val="3093390047"/>
                    </a:ext>
                  </a:extLst>
                </a:gridCol>
                <a:gridCol w="1579686">
                  <a:extLst>
                    <a:ext uri="{9D8B030D-6E8A-4147-A177-3AD203B41FA5}">
                      <a16:colId xmlns:a16="http://schemas.microsoft.com/office/drawing/2014/main" val="1302050557"/>
                    </a:ext>
                  </a:extLst>
                </a:gridCol>
              </a:tblGrid>
              <a:tr h="279400">
                <a:tc>
                  <a:txBody>
                    <a:bodyPr/>
                    <a:lstStyle/>
                    <a:p>
                      <a:pPr algn="ctr"/>
                      <a:r>
                        <a:rPr lang="en-US" sz="2000">
                          <a:solidFill>
                            <a:schemeClr val="tx1"/>
                          </a:solidFill>
                          <a:effectLst/>
                          <a:latin typeface="Arial Nova" panose="020B0504020202020204" pitchFamily="34" charset="0"/>
                        </a:rPr>
                        <a:t>Activity</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dirty="0">
                          <a:solidFill>
                            <a:schemeClr val="tx1"/>
                          </a:solidFill>
                          <a:effectLst/>
                          <a:latin typeface="Arial Nova" panose="020B0504020202020204" pitchFamily="34" charset="0"/>
                        </a:rPr>
                        <a:t>Immediate Predecessor(s)</a:t>
                      </a:r>
                      <a:endParaRPr lang="en-BD" sz="2000" dirty="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Duration</a:t>
                      </a:r>
                      <a:endParaRPr lang="en-BD" sz="2000">
                        <a:solidFill>
                          <a:schemeClr val="tx1"/>
                        </a:solidFill>
                        <a:effectLst/>
                        <a:latin typeface="Arial Nova" panose="020B0504020202020204" pitchFamily="34" charset="0"/>
                      </a:endParaRPr>
                    </a:p>
                    <a:p>
                      <a:pPr algn="ctr"/>
                      <a:r>
                        <a:rPr lang="en-US" sz="2000">
                          <a:solidFill>
                            <a:schemeClr val="tx1"/>
                          </a:solidFill>
                          <a:effectLst/>
                          <a:latin typeface="Arial Nova" panose="020B0504020202020204" pitchFamily="34" charset="0"/>
                        </a:rPr>
                        <a:t>(Weeks)</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 </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Activity</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Immediate Predecessor(s)</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Duration</a:t>
                      </a:r>
                      <a:endParaRPr lang="en-BD" sz="2000">
                        <a:solidFill>
                          <a:schemeClr val="tx1"/>
                        </a:solidFill>
                        <a:effectLst/>
                        <a:latin typeface="Arial Nova" panose="020B0504020202020204" pitchFamily="34" charset="0"/>
                      </a:endParaRPr>
                    </a:p>
                    <a:p>
                      <a:pPr algn="ctr"/>
                      <a:r>
                        <a:rPr lang="en-US" sz="2000">
                          <a:solidFill>
                            <a:schemeClr val="tx1"/>
                          </a:solidFill>
                          <a:effectLst/>
                          <a:latin typeface="Arial Nova" panose="020B0504020202020204" pitchFamily="34" charset="0"/>
                        </a:rPr>
                        <a:t>(Weeks)</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11786674"/>
                  </a:ext>
                </a:extLst>
              </a:tr>
              <a:tr h="186055">
                <a:tc>
                  <a:txBody>
                    <a:bodyPr/>
                    <a:lstStyle/>
                    <a:p>
                      <a:pPr algn="ctr"/>
                      <a:r>
                        <a:rPr lang="en-US" sz="2000">
                          <a:solidFill>
                            <a:schemeClr val="tx1"/>
                          </a:solidFill>
                          <a:effectLst/>
                          <a:latin typeface="Arial Nova" panose="020B0504020202020204" pitchFamily="34" charset="0"/>
                        </a:rPr>
                        <a:t>N</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 </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5</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 </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tabLst>
                          <a:tab pos="674370" algn="ctr"/>
                          <a:tab pos="1348740" algn="r"/>
                        </a:tabLst>
                      </a:pPr>
                      <a:r>
                        <a:rPr lang="en-US" sz="2000">
                          <a:solidFill>
                            <a:schemeClr val="tx1"/>
                          </a:solidFill>
                          <a:effectLst/>
                          <a:latin typeface="Arial Nova" panose="020B0504020202020204" pitchFamily="34" charset="0"/>
                        </a:rPr>
                        <a:t>G</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B</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2</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723754676"/>
                  </a:ext>
                </a:extLst>
              </a:tr>
              <a:tr h="186055">
                <a:tc>
                  <a:txBody>
                    <a:bodyPr/>
                    <a:lstStyle/>
                    <a:p>
                      <a:pPr algn="ctr"/>
                      <a:r>
                        <a:rPr lang="en-US" sz="2000">
                          <a:solidFill>
                            <a:schemeClr val="tx1"/>
                          </a:solidFill>
                          <a:effectLst/>
                          <a:latin typeface="Arial Nova" panose="020B0504020202020204" pitchFamily="34" charset="0"/>
                        </a:rPr>
                        <a:t>A</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N</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4</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 </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H</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B</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16</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148672733"/>
                  </a:ext>
                </a:extLst>
              </a:tr>
              <a:tr h="186055">
                <a:tc>
                  <a:txBody>
                    <a:bodyPr/>
                    <a:lstStyle/>
                    <a:p>
                      <a:pPr algn="ctr"/>
                      <a:r>
                        <a:rPr lang="en-US" sz="2000">
                          <a:solidFill>
                            <a:schemeClr val="tx1"/>
                          </a:solidFill>
                          <a:effectLst/>
                          <a:latin typeface="Arial Nova" panose="020B0504020202020204" pitchFamily="34" charset="0"/>
                        </a:rPr>
                        <a:t>B</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N</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10</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 </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I</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H</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4</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793450613"/>
                  </a:ext>
                </a:extLst>
              </a:tr>
              <a:tr h="186055">
                <a:tc>
                  <a:txBody>
                    <a:bodyPr/>
                    <a:lstStyle/>
                    <a:p>
                      <a:pPr algn="ctr"/>
                      <a:r>
                        <a:rPr lang="en-US" sz="2000">
                          <a:solidFill>
                            <a:schemeClr val="tx1"/>
                          </a:solidFill>
                          <a:effectLst/>
                          <a:latin typeface="Arial Nova" panose="020B0504020202020204" pitchFamily="34" charset="0"/>
                        </a:rPr>
                        <a:t>C</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N</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7</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 </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J</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H</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8</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966009282"/>
                  </a:ext>
                </a:extLst>
              </a:tr>
              <a:tr h="186055">
                <a:tc>
                  <a:txBody>
                    <a:bodyPr/>
                    <a:lstStyle/>
                    <a:p>
                      <a:pPr algn="ctr"/>
                      <a:r>
                        <a:rPr lang="en-US" sz="2000">
                          <a:solidFill>
                            <a:schemeClr val="tx1"/>
                          </a:solidFill>
                          <a:effectLst/>
                          <a:latin typeface="Arial Nova" panose="020B0504020202020204" pitchFamily="34" charset="0"/>
                        </a:rPr>
                        <a:t>D</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A</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5</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 </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K</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I, J, L</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5</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436704120"/>
                  </a:ext>
                </a:extLst>
              </a:tr>
              <a:tr h="186055">
                <a:tc>
                  <a:txBody>
                    <a:bodyPr/>
                    <a:lstStyle/>
                    <a:p>
                      <a:pPr algn="ctr"/>
                      <a:r>
                        <a:rPr lang="en-US" sz="2000">
                          <a:solidFill>
                            <a:schemeClr val="tx1"/>
                          </a:solidFill>
                          <a:effectLst/>
                          <a:latin typeface="Arial Nova" panose="020B0504020202020204" pitchFamily="34" charset="0"/>
                        </a:rPr>
                        <a:t>E</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D, G</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3</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 </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L</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C</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9</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655774072"/>
                  </a:ext>
                </a:extLst>
              </a:tr>
              <a:tr h="186055">
                <a:tc>
                  <a:txBody>
                    <a:bodyPr/>
                    <a:lstStyle/>
                    <a:p>
                      <a:pPr algn="ctr"/>
                      <a:r>
                        <a:rPr lang="en-US" sz="2000">
                          <a:solidFill>
                            <a:schemeClr val="tx1"/>
                          </a:solidFill>
                          <a:effectLst/>
                          <a:latin typeface="Arial Nova" panose="020B0504020202020204" pitchFamily="34" charset="0"/>
                        </a:rPr>
                        <a:t>F</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E</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dirty="0">
                          <a:solidFill>
                            <a:schemeClr val="tx1"/>
                          </a:solidFill>
                          <a:effectLst/>
                          <a:latin typeface="Arial Nova" panose="020B0504020202020204" pitchFamily="34" charset="0"/>
                        </a:rPr>
                        <a:t>6</a:t>
                      </a:r>
                      <a:endParaRPr lang="en-BD" sz="2000" dirty="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 </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M</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a:solidFill>
                            <a:schemeClr val="tx1"/>
                          </a:solidFill>
                          <a:effectLst/>
                          <a:latin typeface="Arial Nova" panose="020B0504020202020204" pitchFamily="34" charset="0"/>
                        </a:rPr>
                        <a:t>J, L</a:t>
                      </a:r>
                      <a:endParaRPr lang="en-BD" sz="2000">
                        <a:solidFill>
                          <a:schemeClr val="tx1"/>
                        </a:solidFill>
                        <a:effectLst/>
                        <a:latin typeface="Arial Nova" panose="020B0504020202020204" pitchFamily="34" charset="0"/>
                        <a:ea typeface="Times New Roman" panose="02020603050405020304" pitchFamily="18" charset="0"/>
                      </a:endParaRPr>
                    </a:p>
                  </a:txBody>
                  <a:tcPr marL="68580" marR="68580" marT="0" marB="0"/>
                </a:tc>
                <a:tc>
                  <a:txBody>
                    <a:bodyPr/>
                    <a:lstStyle/>
                    <a:p>
                      <a:pPr algn="ctr"/>
                      <a:r>
                        <a:rPr lang="en-US" sz="2000" dirty="0">
                          <a:solidFill>
                            <a:schemeClr val="tx1"/>
                          </a:solidFill>
                          <a:effectLst/>
                          <a:latin typeface="Arial Nova" panose="020B0504020202020204" pitchFamily="34" charset="0"/>
                        </a:rPr>
                        <a:t>10</a:t>
                      </a:r>
                      <a:endParaRPr lang="en-BD" sz="2000" dirty="0">
                        <a:solidFill>
                          <a:schemeClr val="tx1"/>
                        </a:solidFill>
                        <a:effectLst/>
                        <a:latin typeface="Arial Nova" panose="020B05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879771075"/>
                  </a:ext>
                </a:extLst>
              </a:tr>
            </a:tbl>
          </a:graphicData>
        </a:graphic>
      </p:graphicFrame>
    </p:spTree>
    <p:extLst>
      <p:ext uri="{BB962C8B-B14F-4D97-AF65-F5344CB8AC3E}">
        <p14:creationId xmlns:p14="http://schemas.microsoft.com/office/powerpoint/2010/main" val="28529596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4" name="TextBox 3">
            <a:extLst>
              <a:ext uri="{FF2B5EF4-FFF2-40B4-BE49-F238E27FC236}">
                <a16:creationId xmlns:a16="http://schemas.microsoft.com/office/drawing/2014/main" id="{1D1EBD71-B577-0908-79BD-AB02DC387319}"/>
              </a:ext>
            </a:extLst>
          </p:cNvPr>
          <p:cNvSpPr txBox="1"/>
          <p:nvPr/>
        </p:nvSpPr>
        <p:spPr>
          <a:xfrm>
            <a:off x="413657" y="2154534"/>
            <a:ext cx="11364686" cy="523220"/>
          </a:xfrm>
          <a:prstGeom prst="rect">
            <a:avLst/>
          </a:prstGeom>
          <a:noFill/>
        </p:spPr>
        <p:txBody>
          <a:bodyPr wrap="square">
            <a:spAutoFit/>
          </a:bodyPr>
          <a:lstStyle/>
          <a:p>
            <a:pPr algn="just"/>
            <a:r>
              <a:rPr lang="en-US" sz="2800" b="1" dirty="0">
                <a:solidFill>
                  <a:srgbClr val="80EFFF"/>
                </a:solidFill>
                <a:latin typeface="Arial Nova Light" panose="020B0304020202020204" pitchFamily="34" charset="0"/>
              </a:rPr>
              <a:t>Sample Problem #1</a:t>
            </a:r>
          </a:p>
        </p:txBody>
      </p:sp>
      <p:sp>
        <p:nvSpPr>
          <p:cNvPr id="24" name="TextBox 23">
            <a:extLst>
              <a:ext uri="{FF2B5EF4-FFF2-40B4-BE49-F238E27FC236}">
                <a16:creationId xmlns:a16="http://schemas.microsoft.com/office/drawing/2014/main" id="{4546B23A-CEC3-DF5F-FB11-951B99936476}"/>
              </a:ext>
            </a:extLst>
          </p:cNvPr>
          <p:cNvSpPr txBox="1"/>
          <p:nvPr/>
        </p:nvSpPr>
        <p:spPr>
          <a:xfrm>
            <a:off x="413658" y="2637042"/>
            <a:ext cx="11364685" cy="3785652"/>
          </a:xfrm>
          <a:prstGeom prst="rect">
            <a:avLst/>
          </a:prstGeom>
          <a:noFill/>
        </p:spPr>
        <p:txBody>
          <a:bodyPr wrap="square">
            <a:spAutoFit/>
          </a:bodyPr>
          <a:lstStyle/>
          <a:p>
            <a:r>
              <a:rPr lang="en-US" sz="2400" dirty="0">
                <a:latin typeface="Arial Nova" panose="020B0504020202020204" pitchFamily="34" charset="0"/>
              </a:rPr>
              <a:t>a) Draw the network diagram and find the critical path and project completion time. </a:t>
            </a:r>
          </a:p>
          <a:p>
            <a:r>
              <a:rPr lang="en-US" sz="2400" dirty="0">
                <a:latin typeface="Arial Nova" panose="020B0504020202020204" pitchFamily="34" charset="0"/>
              </a:rPr>
              <a:t>b) Calculate float/ slack of the all activities. </a:t>
            </a:r>
          </a:p>
          <a:p>
            <a:r>
              <a:rPr lang="en-US" sz="2400" dirty="0">
                <a:latin typeface="Arial Nova" panose="020B0504020202020204" pitchFamily="34" charset="0"/>
              </a:rPr>
              <a:t>c) Can activity I be delayed without delaying the project completion time? If so, how many weeks? How much dollar can be saved by keeping the project completion time unchanged, if $2500 can be saved for each delayed week of activity I? </a:t>
            </a:r>
          </a:p>
          <a:p>
            <a:r>
              <a:rPr lang="en-US" sz="2400" dirty="0">
                <a:latin typeface="Arial Nova" panose="020B0504020202020204" pitchFamily="34" charset="0"/>
              </a:rPr>
              <a:t>d) What is the impact on the project if activity F needs a delayed time 2 weeks and extra time 5 weeks? </a:t>
            </a:r>
          </a:p>
          <a:p>
            <a:r>
              <a:rPr lang="en-US" sz="2400" dirty="0">
                <a:latin typeface="Arial Nova" panose="020B0504020202020204" pitchFamily="34" charset="0"/>
              </a:rPr>
              <a:t>e) The PM wants to delay the duration of the activity M from 10 weeks to 16 weeks. What is the impact on the project completion time?</a:t>
            </a:r>
          </a:p>
        </p:txBody>
      </p:sp>
    </p:spTree>
    <p:extLst>
      <p:ext uri="{BB962C8B-B14F-4D97-AF65-F5344CB8AC3E}">
        <p14:creationId xmlns:p14="http://schemas.microsoft.com/office/powerpoint/2010/main" val="1002970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727957"/>
          </a:xfrm>
        </p:spPr>
        <p:txBody>
          <a:bodyPr anchor="ctr">
            <a:normAutofit/>
          </a:bodyPr>
          <a:lstStyle/>
          <a:p>
            <a:r>
              <a:rPr lang="en-US" sz="3200" dirty="0">
                <a:solidFill>
                  <a:schemeClr val="accent6">
                    <a:lumMod val="40000"/>
                    <a:lumOff val="60000"/>
                  </a:schemeClr>
                </a:solidFill>
                <a:latin typeface="Arial Rounded MT Bold" panose="020F0704030504030204" pitchFamily="34" charset="0"/>
              </a:rPr>
              <a:t>Project management tools</a:t>
            </a:r>
          </a:p>
        </p:txBody>
      </p:sp>
      <p:sp>
        <p:nvSpPr>
          <p:cNvPr id="25" name="TextBox 24">
            <a:extLst>
              <a:ext uri="{FF2B5EF4-FFF2-40B4-BE49-F238E27FC236}">
                <a16:creationId xmlns:a16="http://schemas.microsoft.com/office/drawing/2014/main" id="{D856AD59-8AD1-B85F-4827-7B31CC175126}"/>
              </a:ext>
            </a:extLst>
          </p:cNvPr>
          <p:cNvSpPr txBox="1"/>
          <p:nvPr/>
        </p:nvSpPr>
        <p:spPr>
          <a:xfrm>
            <a:off x="2030244" y="634297"/>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3" name="Rectangle 2">
            <a:extLst>
              <a:ext uri="{FF2B5EF4-FFF2-40B4-BE49-F238E27FC236}">
                <a16:creationId xmlns:a16="http://schemas.microsoft.com/office/drawing/2014/main" id="{22678479-6982-0640-FED1-4C99EF92124D}"/>
              </a:ext>
            </a:extLst>
          </p:cNvPr>
          <p:cNvSpPr/>
          <p:nvPr/>
        </p:nvSpPr>
        <p:spPr>
          <a:xfrm>
            <a:off x="290032" y="3854837"/>
            <a:ext cx="1147104"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dirty="0">
                <a:solidFill>
                  <a:schemeClr val="bg1"/>
                </a:solidFill>
                <a:latin typeface="Arial Nova" panose="020B0504020202020204" pitchFamily="34" charset="0"/>
              </a:rPr>
              <a:t>Start</a:t>
            </a:r>
          </a:p>
        </p:txBody>
      </p:sp>
      <p:sp>
        <p:nvSpPr>
          <p:cNvPr id="5" name="Rectangle 4">
            <a:extLst>
              <a:ext uri="{FF2B5EF4-FFF2-40B4-BE49-F238E27FC236}">
                <a16:creationId xmlns:a16="http://schemas.microsoft.com/office/drawing/2014/main" id="{12D100C2-ACF3-D465-0C62-E73CF3BECEEF}"/>
              </a:ext>
            </a:extLst>
          </p:cNvPr>
          <p:cNvSpPr/>
          <p:nvPr/>
        </p:nvSpPr>
        <p:spPr>
          <a:xfrm>
            <a:off x="1912331" y="3854837"/>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N,5</a:t>
            </a:r>
          </a:p>
        </p:txBody>
      </p:sp>
      <p:sp>
        <p:nvSpPr>
          <p:cNvPr id="6" name="Rectangle 5">
            <a:extLst>
              <a:ext uri="{FF2B5EF4-FFF2-40B4-BE49-F238E27FC236}">
                <a16:creationId xmlns:a16="http://schemas.microsoft.com/office/drawing/2014/main" id="{64B1276E-BA45-6442-B26A-39DCBF97369A}"/>
              </a:ext>
            </a:extLst>
          </p:cNvPr>
          <p:cNvSpPr/>
          <p:nvPr/>
        </p:nvSpPr>
        <p:spPr>
          <a:xfrm>
            <a:off x="3543671" y="1920841"/>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A,4</a:t>
            </a:r>
          </a:p>
        </p:txBody>
      </p:sp>
      <p:sp>
        <p:nvSpPr>
          <p:cNvPr id="7" name="Rectangle 6">
            <a:extLst>
              <a:ext uri="{FF2B5EF4-FFF2-40B4-BE49-F238E27FC236}">
                <a16:creationId xmlns:a16="http://schemas.microsoft.com/office/drawing/2014/main" id="{F64195FC-F36F-83B6-6758-4E094EA9F4C6}"/>
              </a:ext>
            </a:extLst>
          </p:cNvPr>
          <p:cNvSpPr/>
          <p:nvPr/>
        </p:nvSpPr>
        <p:spPr>
          <a:xfrm>
            <a:off x="3534630" y="3854836"/>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B,10</a:t>
            </a:r>
          </a:p>
        </p:txBody>
      </p:sp>
      <p:sp>
        <p:nvSpPr>
          <p:cNvPr id="9" name="Rectangle 8">
            <a:extLst>
              <a:ext uri="{FF2B5EF4-FFF2-40B4-BE49-F238E27FC236}">
                <a16:creationId xmlns:a16="http://schemas.microsoft.com/office/drawing/2014/main" id="{494B9C95-D98D-136C-D6AC-0AAC3C8D312F}"/>
              </a:ext>
            </a:extLst>
          </p:cNvPr>
          <p:cNvSpPr/>
          <p:nvPr/>
        </p:nvSpPr>
        <p:spPr>
          <a:xfrm>
            <a:off x="3536703" y="6106475"/>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C,7</a:t>
            </a:r>
          </a:p>
        </p:txBody>
      </p:sp>
      <p:sp>
        <p:nvSpPr>
          <p:cNvPr id="24" name="Rectangle 23">
            <a:extLst>
              <a:ext uri="{FF2B5EF4-FFF2-40B4-BE49-F238E27FC236}">
                <a16:creationId xmlns:a16="http://schemas.microsoft.com/office/drawing/2014/main" id="{8BCCAD03-6700-2CAC-CBDA-A5BB9BC36A49}"/>
              </a:ext>
            </a:extLst>
          </p:cNvPr>
          <p:cNvSpPr/>
          <p:nvPr/>
        </p:nvSpPr>
        <p:spPr>
          <a:xfrm>
            <a:off x="5495704" y="1911304"/>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D,5</a:t>
            </a:r>
          </a:p>
        </p:txBody>
      </p:sp>
      <p:sp>
        <p:nvSpPr>
          <p:cNvPr id="26" name="Rectangle 25">
            <a:extLst>
              <a:ext uri="{FF2B5EF4-FFF2-40B4-BE49-F238E27FC236}">
                <a16:creationId xmlns:a16="http://schemas.microsoft.com/office/drawing/2014/main" id="{A925F98B-B8D6-38E4-3D38-64A6E511E46A}"/>
              </a:ext>
            </a:extLst>
          </p:cNvPr>
          <p:cNvSpPr/>
          <p:nvPr/>
        </p:nvSpPr>
        <p:spPr>
          <a:xfrm>
            <a:off x="5495704" y="3071384"/>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G,2</a:t>
            </a:r>
          </a:p>
        </p:txBody>
      </p:sp>
      <p:sp>
        <p:nvSpPr>
          <p:cNvPr id="27" name="Rectangle 26">
            <a:extLst>
              <a:ext uri="{FF2B5EF4-FFF2-40B4-BE49-F238E27FC236}">
                <a16:creationId xmlns:a16="http://schemas.microsoft.com/office/drawing/2014/main" id="{A42FE439-5F76-6887-4650-34EB9380ED35}"/>
              </a:ext>
            </a:extLst>
          </p:cNvPr>
          <p:cNvSpPr/>
          <p:nvPr/>
        </p:nvSpPr>
        <p:spPr>
          <a:xfrm>
            <a:off x="7135093" y="2421136"/>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E,3</a:t>
            </a:r>
          </a:p>
        </p:txBody>
      </p:sp>
      <p:sp>
        <p:nvSpPr>
          <p:cNvPr id="28" name="Rectangle 27">
            <a:extLst>
              <a:ext uri="{FF2B5EF4-FFF2-40B4-BE49-F238E27FC236}">
                <a16:creationId xmlns:a16="http://schemas.microsoft.com/office/drawing/2014/main" id="{21D39EEF-0AC8-2CC8-3708-857749077089}"/>
              </a:ext>
            </a:extLst>
          </p:cNvPr>
          <p:cNvSpPr/>
          <p:nvPr/>
        </p:nvSpPr>
        <p:spPr>
          <a:xfrm>
            <a:off x="5503157" y="4361440"/>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H,16</a:t>
            </a:r>
          </a:p>
        </p:txBody>
      </p:sp>
      <p:sp>
        <p:nvSpPr>
          <p:cNvPr id="29" name="Rectangle 28">
            <a:extLst>
              <a:ext uri="{FF2B5EF4-FFF2-40B4-BE49-F238E27FC236}">
                <a16:creationId xmlns:a16="http://schemas.microsoft.com/office/drawing/2014/main" id="{7948FFB7-38E8-DA7A-2A9C-75CE7E6B5FBA}"/>
              </a:ext>
            </a:extLst>
          </p:cNvPr>
          <p:cNvSpPr/>
          <p:nvPr/>
        </p:nvSpPr>
        <p:spPr>
          <a:xfrm>
            <a:off x="7135093" y="3610890"/>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I,4</a:t>
            </a:r>
          </a:p>
        </p:txBody>
      </p:sp>
      <p:sp>
        <p:nvSpPr>
          <p:cNvPr id="30" name="Rectangle 29">
            <a:extLst>
              <a:ext uri="{FF2B5EF4-FFF2-40B4-BE49-F238E27FC236}">
                <a16:creationId xmlns:a16="http://schemas.microsoft.com/office/drawing/2014/main" id="{A8FA4E22-F1A7-B683-29DD-676A616E729B}"/>
              </a:ext>
            </a:extLst>
          </p:cNvPr>
          <p:cNvSpPr/>
          <p:nvPr/>
        </p:nvSpPr>
        <p:spPr>
          <a:xfrm>
            <a:off x="7154528" y="4814065"/>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J,8</a:t>
            </a:r>
          </a:p>
        </p:txBody>
      </p:sp>
      <p:sp>
        <p:nvSpPr>
          <p:cNvPr id="31" name="Rectangle 30">
            <a:extLst>
              <a:ext uri="{FF2B5EF4-FFF2-40B4-BE49-F238E27FC236}">
                <a16:creationId xmlns:a16="http://schemas.microsoft.com/office/drawing/2014/main" id="{2BD0817A-FF06-061C-1F86-E815B049AA84}"/>
              </a:ext>
            </a:extLst>
          </p:cNvPr>
          <p:cNvSpPr/>
          <p:nvPr/>
        </p:nvSpPr>
        <p:spPr>
          <a:xfrm>
            <a:off x="7118534" y="6089148"/>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L,9</a:t>
            </a:r>
          </a:p>
        </p:txBody>
      </p:sp>
      <p:sp>
        <p:nvSpPr>
          <p:cNvPr id="32" name="Rectangle 31">
            <a:extLst>
              <a:ext uri="{FF2B5EF4-FFF2-40B4-BE49-F238E27FC236}">
                <a16:creationId xmlns:a16="http://schemas.microsoft.com/office/drawing/2014/main" id="{893F9A6A-19A9-242F-DEDD-F82161D57097}"/>
              </a:ext>
            </a:extLst>
          </p:cNvPr>
          <p:cNvSpPr/>
          <p:nvPr/>
        </p:nvSpPr>
        <p:spPr>
          <a:xfrm>
            <a:off x="9053495" y="3898218"/>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K,5</a:t>
            </a:r>
          </a:p>
        </p:txBody>
      </p:sp>
      <p:sp>
        <p:nvSpPr>
          <p:cNvPr id="33" name="Rectangle 32">
            <a:extLst>
              <a:ext uri="{FF2B5EF4-FFF2-40B4-BE49-F238E27FC236}">
                <a16:creationId xmlns:a16="http://schemas.microsoft.com/office/drawing/2014/main" id="{80E3ADB8-D254-94C7-3746-745EC21DE1E4}"/>
              </a:ext>
            </a:extLst>
          </p:cNvPr>
          <p:cNvSpPr/>
          <p:nvPr/>
        </p:nvSpPr>
        <p:spPr>
          <a:xfrm>
            <a:off x="9081838" y="6099970"/>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M,10</a:t>
            </a:r>
          </a:p>
        </p:txBody>
      </p:sp>
      <p:sp>
        <p:nvSpPr>
          <p:cNvPr id="34" name="Rectangle 33">
            <a:extLst>
              <a:ext uri="{FF2B5EF4-FFF2-40B4-BE49-F238E27FC236}">
                <a16:creationId xmlns:a16="http://schemas.microsoft.com/office/drawing/2014/main" id="{429B219A-3C4F-AE70-0635-D4F76C29D3ED}"/>
              </a:ext>
            </a:extLst>
          </p:cNvPr>
          <p:cNvSpPr/>
          <p:nvPr/>
        </p:nvSpPr>
        <p:spPr>
          <a:xfrm>
            <a:off x="9016476" y="2389851"/>
            <a:ext cx="1147104"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b="1" dirty="0"/>
              <a:t>F,6</a:t>
            </a:r>
          </a:p>
        </p:txBody>
      </p:sp>
      <p:sp>
        <p:nvSpPr>
          <p:cNvPr id="35" name="Rectangle 34">
            <a:extLst>
              <a:ext uri="{FF2B5EF4-FFF2-40B4-BE49-F238E27FC236}">
                <a16:creationId xmlns:a16="http://schemas.microsoft.com/office/drawing/2014/main" id="{3046C4AC-C0EA-758D-6D65-7E8F5B9C4788}"/>
              </a:ext>
            </a:extLst>
          </p:cNvPr>
          <p:cNvSpPr/>
          <p:nvPr/>
        </p:nvSpPr>
        <p:spPr>
          <a:xfrm>
            <a:off x="10937237" y="3870062"/>
            <a:ext cx="1147104"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dirty="0">
                <a:solidFill>
                  <a:schemeClr val="bg1"/>
                </a:solidFill>
                <a:latin typeface="Arial Nova" panose="020B0504020202020204" pitchFamily="34" charset="0"/>
              </a:rPr>
              <a:t>End</a:t>
            </a:r>
          </a:p>
        </p:txBody>
      </p:sp>
      <p:cxnSp>
        <p:nvCxnSpPr>
          <p:cNvPr id="37" name="Straight Arrow Connector 36">
            <a:extLst>
              <a:ext uri="{FF2B5EF4-FFF2-40B4-BE49-F238E27FC236}">
                <a16:creationId xmlns:a16="http://schemas.microsoft.com/office/drawing/2014/main" id="{AC4FE2A2-6D5F-BBF4-9992-40397FC5463B}"/>
              </a:ext>
            </a:extLst>
          </p:cNvPr>
          <p:cNvCxnSpPr>
            <a:cxnSpLocks/>
            <a:endCxn id="5" idx="1"/>
          </p:cNvCxnSpPr>
          <p:nvPr/>
        </p:nvCxnSpPr>
        <p:spPr>
          <a:xfrm flipV="1">
            <a:off x="1428135" y="4189208"/>
            <a:ext cx="484196" cy="7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37E6820-3442-8127-014F-F050099ECBCD}"/>
              </a:ext>
            </a:extLst>
          </p:cNvPr>
          <p:cNvCxnSpPr>
            <a:cxnSpLocks/>
          </p:cNvCxnSpPr>
          <p:nvPr/>
        </p:nvCxnSpPr>
        <p:spPr>
          <a:xfrm flipV="1">
            <a:off x="3054935" y="4187960"/>
            <a:ext cx="484196" cy="7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7A16DD3-57D0-F0B1-C926-122099DD464F}"/>
              </a:ext>
            </a:extLst>
          </p:cNvPr>
          <p:cNvCxnSpPr>
            <a:cxnSpLocks/>
            <a:endCxn id="6" idx="1"/>
          </p:cNvCxnSpPr>
          <p:nvPr/>
        </p:nvCxnSpPr>
        <p:spPr>
          <a:xfrm flipV="1">
            <a:off x="3085272" y="2255212"/>
            <a:ext cx="458399" cy="194195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88F28A1-19B1-8665-0320-234B8DF566EC}"/>
              </a:ext>
            </a:extLst>
          </p:cNvPr>
          <p:cNvCxnSpPr>
            <a:cxnSpLocks/>
            <a:endCxn id="9" idx="1"/>
          </p:cNvCxnSpPr>
          <p:nvPr/>
        </p:nvCxnSpPr>
        <p:spPr>
          <a:xfrm>
            <a:off x="3044918" y="4413325"/>
            <a:ext cx="491785" cy="202752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41DF68A-C41F-E4D8-DD89-C001C120BE6E}"/>
              </a:ext>
            </a:extLst>
          </p:cNvPr>
          <p:cNvCxnSpPr>
            <a:cxnSpLocks/>
            <a:endCxn id="26" idx="1"/>
          </p:cNvCxnSpPr>
          <p:nvPr/>
        </p:nvCxnSpPr>
        <p:spPr>
          <a:xfrm flipV="1">
            <a:off x="4628490" y="3405755"/>
            <a:ext cx="867214" cy="79156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296FA35-2074-C0DC-57D9-089928D3E44E}"/>
              </a:ext>
            </a:extLst>
          </p:cNvPr>
          <p:cNvCxnSpPr>
            <a:cxnSpLocks/>
            <a:endCxn id="28" idx="1"/>
          </p:cNvCxnSpPr>
          <p:nvPr/>
        </p:nvCxnSpPr>
        <p:spPr>
          <a:xfrm>
            <a:off x="4677233" y="4162435"/>
            <a:ext cx="825924" cy="53337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A6168B2-41A6-DE74-59F5-226A5223EB51}"/>
              </a:ext>
            </a:extLst>
          </p:cNvPr>
          <p:cNvCxnSpPr>
            <a:cxnSpLocks/>
            <a:endCxn id="34" idx="1"/>
          </p:cNvCxnSpPr>
          <p:nvPr/>
        </p:nvCxnSpPr>
        <p:spPr>
          <a:xfrm>
            <a:off x="8282197" y="2724221"/>
            <a:ext cx="734279" cy="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67A8A4-1FA0-C3DB-6A2C-D73615B064B8}"/>
              </a:ext>
            </a:extLst>
          </p:cNvPr>
          <p:cNvCxnSpPr>
            <a:cxnSpLocks/>
            <a:endCxn id="35" idx="1"/>
          </p:cNvCxnSpPr>
          <p:nvPr/>
        </p:nvCxnSpPr>
        <p:spPr>
          <a:xfrm>
            <a:off x="10177438" y="2851153"/>
            <a:ext cx="759799" cy="135327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61D751D-5A0B-689E-D127-5C5CC2F8D20F}"/>
              </a:ext>
            </a:extLst>
          </p:cNvPr>
          <p:cNvCxnSpPr>
            <a:cxnSpLocks/>
          </p:cNvCxnSpPr>
          <p:nvPr/>
        </p:nvCxnSpPr>
        <p:spPr>
          <a:xfrm flipV="1">
            <a:off x="4676387" y="6457567"/>
            <a:ext cx="2445770" cy="75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D49F545-30CE-9514-0F7A-9A1FE2A7E7A9}"/>
              </a:ext>
            </a:extLst>
          </p:cNvPr>
          <p:cNvCxnSpPr>
            <a:cxnSpLocks/>
            <a:stCxn id="31" idx="3"/>
            <a:endCxn id="33" idx="1"/>
          </p:cNvCxnSpPr>
          <p:nvPr/>
        </p:nvCxnSpPr>
        <p:spPr>
          <a:xfrm>
            <a:off x="8265638" y="6423519"/>
            <a:ext cx="816200" cy="1082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00156F-3CAB-7409-ACB6-57CC7FB1EC55}"/>
              </a:ext>
            </a:extLst>
          </p:cNvPr>
          <p:cNvCxnSpPr>
            <a:cxnSpLocks/>
            <a:endCxn id="30" idx="1"/>
          </p:cNvCxnSpPr>
          <p:nvPr/>
        </p:nvCxnSpPr>
        <p:spPr>
          <a:xfrm>
            <a:off x="6655901" y="4729514"/>
            <a:ext cx="498627" cy="41892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88970DA-93A6-11E0-4CEE-0BAC849799CD}"/>
              </a:ext>
            </a:extLst>
          </p:cNvPr>
          <p:cNvCxnSpPr>
            <a:cxnSpLocks/>
            <a:endCxn id="29" idx="1"/>
          </p:cNvCxnSpPr>
          <p:nvPr/>
        </p:nvCxnSpPr>
        <p:spPr>
          <a:xfrm flipV="1">
            <a:off x="6648527" y="3945261"/>
            <a:ext cx="486566" cy="75649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A4832EB-8FE7-83CA-1A74-7FC4EC3431DB}"/>
              </a:ext>
            </a:extLst>
          </p:cNvPr>
          <p:cNvCxnSpPr>
            <a:cxnSpLocks/>
          </p:cNvCxnSpPr>
          <p:nvPr/>
        </p:nvCxnSpPr>
        <p:spPr>
          <a:xfrm flipV="1">
            <a:off x="6652825" y="2739970"/>
            <a:ext cx="486566" cy="75649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41507B2-267D-4959-302C-5523DCA51436}"/>
              </a:ext>
            </a:extLst>
          </p:cNvPr>
          <p:cNvCxnSpPr>
            <a:cxnSpLocks/>
            <a:endCxn id="27" idx="1"/>
          </p:cNvCxnSpPr>
          <p:nvPr/>
        </p:nvCxnSpPr>
        <p:spPr>
          <a:xfrm>
            <a:off x="6558819" y="2220201"/>
            <a:ext cx="576274" cy="53530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EBCAF43-70E8-3293-3BCB-EA2EB1F5FE32}"/>
              </a:ext>
            </a:extLst>
          </p:cNvPr>
          <p:cNvCxnSpPr>
            <a:cxnSpLocks/>
            <a:endCxn id="32" idx="1"/>
          </p:cNvCxnSpPr>
          <p:nvPr/>
        </p:nvCxnSpPr>
        <p:spPr>
          <a:xfrm>
            <a:off x="8302636" y="3602290"/>
            <a:ext cx="750859" cy="63029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08FF52B-3A24-0D84-1047-93029B31526B}"/>
              </a:ext>
            </a:extLst>
          </p:cNvPr>
          <p:cNvCxnSpPr>
            <a:cxnSpLocks/>
            <a:stCxn id="30" idx="3"/>
            <a:endCxn id="32" idx="1"/>
          </p:cNvCxnSpPr>
          <p:nvPr/>
        </p:nvCxnSpPr>
        <p:spPr>
          <a:xfrm flipV="1">
            <a:off x="8301632" y="4232589"/>
            <a:ext cx="751863" cy="91584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9DF27FB-CC44-618D-2996-39A47D83D3B4}"/>
              </a:ext>
            </a:extLst>
          </p:cNvPr>
          <p:cNvCxnSpPr>
            <a:cxnSpLocks/>
            <a:stCxn id="31" idx="3"/>
            <a:endCxn id="32" idx="1"/>
          </p:cNvCxnSpPr>
          <p:nvPr/>
        </p:nvCxnSpPr>
        <p:spPr>
          <a:xfrm flipV="1">
            <a:off x="8265638" y="4232589"/>
            <a:ext cx="787857" cy="219093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174DF5A-E979-6C6D-9996-667ADBB71EF9}"/>
              </a:ext>
            </a:extLst>
          </p:cNvPr>
          <p:cNvCxnSpPr>
            <a:cxnSpLocks/>
            <a:stCxn id="30" idx="3"/>
            <a:endCxn id="33" idx="1"/>
          </p:cNvCxnSpPr>
          <p:nvPr/>
        </p:nvCxnSpPr>
        <p:spPr>
          <a:xfrm>
            <a:off x="8301632" y="5148436"/>
            <a:ext cx="780206" cy="128590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35AF94D-4016-0B02-F407-E4428B8873B2}"/>
              </a:ext>
            </a:extLst>
          </p:cNvPr>
          <p:cNvCxnSpPr>
            <a:cxnSpLocks/>
            <a:stCxn id="33" idx="3"/>
            <a:endCxn id="35" idx="1"/>
          </p:cNvCxnSpPr>
          <p:nvPr/>
        </p:nvCxnSpPr>
        <p:spPr>
          <a:xfrm flipV="1">
            <a:off x="10228942" y="4204432"/>
            <a:ext cx="708295" cy="222990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BE4139B-56EC-7FD2-1ABE-0FFE46BEDB0E}"/>
              </a:ext>
            </a:extLst>
          </p:cNvPr>
          <p:cNvSpPr txBox="1"/>
          <p:nvPr/>
        </p:nvSpPr>
        <p:spPr>
          <a:xfrm>
            <a:off x="133814" y="3430760"/>
            <a:ext cx="533186" cy="523220"/>
          </a:xfrm>
          <a:prstGeom prst="rect">
            <a:avLst/>
          </a:prstGeom>
          <a:noFill/>
        </p:spPr>
        <p:txBody>
          <a:bodyPr wrap="square" rtlCol="0">
            <a:spAutoFit/>
          </a:bodyPr>
          <a:lstStyle/>
          <a:p>
            <a:pPr algn="ctr"/>
            <a:r>
              <a:rPr lang="en-BD" sz="2800" b="1" dirty="0">
                <a:latin typeface="Arial Nova" panose="020B0504020202020204" pitchFamily="34" charset="0"/>
              </a:rPr>
              <a:t>0</a:t>
            </a:r>
          </a:p>
        </p:txBody>
      </p:sp>
      <p:sp>
        <p:nvSpPr>
          <p:cNvPr id="100" name="TextBox 99">
            <a:extLst>
              <a:ext uri="{FF2B5EF4-FFF2-40B4-BE49-F238E27FC236}">
                <a16:creationId xmlns:a16="http://schemas.microsoft.com/office/drawing/2014/main" id="{77EC195C-D467-BE32-C740-B26ED1A7DDB4}"/>
              </a:ext>
            </a:extLst>
          </p:cNvPr>
          <p:cNvSpPr txBox="1"/>
          <p:nvPr/>
        </p:nvSpPr>
        <p:spPr>
          <a:xfrm>
            <a:off x="1071285" y="3422020"/>
            <a:ext cx="533186" cy="523220"/>
          </a:xfrm>
          <a:prstGeom prst="rect">
            <a:avLst/>
          </a:prstGeom>
          <a:noFill/>
        </p:spPr>
        <p:txBody>
          <a:bodyPr wrap="square" rtlCol="0">
            <a:spAutoFit/>
          </a:bodyPr>
          <a:lstStyle/>
          <a:p>
            <a:pPr algn="ctr"/>
            <a:r>
              <a:rPr lang="en-BD" sz="2800" b="1" dirty="0">
                <a:latin typeface="Arial Nova" panose="020B0504020202020204" pitchFamily="34" charset="0"/>
              </a:rPr>
              <a:t>0</a:t>
            </a:r>
          </a:p>
        </p:txBody>
      </p:sp>
      <p:sp>
        <p:nvSpPr>
          <p:cNvPr id="101" name="TextBox 100">
            <a:extLst>
              <a:ext uri="{FF2B5EF4-FFF2-40B4-BE49-F238E27FC236}">
                <a16:creationId xmlns:a16="http://schemas.microsoft.com/office/drawing/2014/main" id="{D155AAD5-7DC1-9065-184F-CE250A810087}"/>
              </a:ext>
            </a:extLst>
          </p:cNvPr>
          <p:cNvSpPr txBox="1"/>
          <p:nvPr/>
        </p:nvSpPr>
        <p:spPr>
          <a:xfrm>
            <a:off x="1705882" y="3424487"/>
            <a:ext cx="533186" cy="523220"/>
          </a:xfrm>
          <a:prstGeom prst="rect">
            <a:avLst/>
          </a:prstGeom>
          <a:noFill/>
        </p:spPr>
        <p:txBody>
          <a:bodyPr wrap="square" rtlCol="0">
            <a:spAutoFit/>
          </a:bodyPr>
          <a:lstStyle/>
          <a:p>
            <a:pPr algn="ctr"/>
            <a:r>
              <a:rPr lang="en-BD" sz="2800" b="1" dirty="0">
                <a:latin typeface="Arial Nova" panose="020B0504020202020204" pitchFamily="34" charset="0"/>
              </a:rPr>
              <a:t>0</a:t>
            </a:r>
          </a:p>
        </p:txBody>
      </p:sp>
      <p:sp>
        <p:nvSpPr>
          <p:cNvPr id="102" name="TextBox 101">
            <a:extLst>
              <a:ext uri="{FF2B5EF4-FFF2-40B4-BE49-F238E27FC236}">
                <a16:creationId xmlns:a16="http://schemas.microsoft.com/office/drawing/2014/main" id="{AB617828-F51D-D812-8AD6-97654F2B70B9}"/>
              </a:ext>
            </a:extLst>
          </p:cNvPr>
          <p:cNvSpPr txBox="1"/>
          <p:nvPr/>
        </p:nvSpPr>
        <p:spPr>
          <a:xfrm>
            <a:off x="2637318" y="3377541"/>
            <a:ext cx="533186" cy="523220"/>
          </a:xfrm>
          <a:prstGeom prst="rect">
            <a:avLst/>
          </a:prstGeom>
          <a:noFill/>
        </p:spPr>
        <p:txBody>
          <a:bodyPr wrap="square" rtlCol="0">
            <a:spAutoFit/>
          </a:bodyPr>
          <a:lstStyle/>
          <a:p>
            <a:pPr algn="ctr"/>
            <a:r>
              <a:rPr lang="en-BD" sz="2800" b="1" dirty="0">
                <a:latin typeface="Arial Nova" panose="020B0504020202020204" pitchFamily="34" charset="0"/>
              </a:rPr>
              <a:t>5</a:t>
            </a:r>
          </a:p>
        </p:txBody>
      </p:sp>
      <p:sp>
        <p:nvSpPr>
          <p:cNvPr id="103" name="TextBox 102">
            <a:extLst>
              <a:ext uri="{FF2B5EF4-FFF2-40B4-BE49-F238E27FC236}">
                <a16:creationId xmlns:a16="http://schemas.microsoft.com/office/drawing/2014/main" id="{1D20C9A3-C688-B235-9A65-1A97FDC14A3D}"/>
              </a:ext>
            </a:extLst>
          </p:cNvPr>
          <p:cNvSpPr txBox="1"/>
          <p:nvPr/>
        </p:nvSpPr>
        <p:spPr>
          <a:xfrm>
            <a:off x="3409698" y="1492897"/>
            <a:ext cx="533186" cy="523220"/>
          </a:xfrm>
          <a:prstGeom prst="rect">
            <a:avLst/>
          </a:prstGeom>
          <a:noFill/>
        </p:spPr>
        <p:txBody>
          <a:bodyPr wrap="square" rtlCol="0">
            <a:spAutoFit/>
          </a:bodyPr>
          <a:lstStyle/>
          <a:p>
            <a:pPr algn="ctr"/>
            <a:r>
              <a:rPr lang="en-BD" sz="2800" b="1" dirty="0">
                <a:latin typeface="Arial Nova" panose="020B0504020202020204" pitchFamily="34" charset="0"/>
              </a:rPr>
              <a:t>5</a:t>
            </a:r>
          </a:p>
        </p:txBody>
      </p:sp>
      <p:sp>
        <p:nvSpPr>
          <p:cNvPr id="104" name="TextBox 103">
            <a:extLst>
              <a:ext uri="{FF2B5EF4-FFF2-40B4-BE49-F238E27FC236}">
                <a16:creationId xmlns:a16="http://schemas.microsoft.com/office/drawing/2014/main" id="{8502DB29-17E0-D27B-C41B-427ADF585587}"/>
              </a:ext>
            </a:extLst>
          </p:cNvPr>
          <p:cNvSpPr txBox="1"/>
          <p:nvPr/>
        </p:nvSpPr>
        <p:spPr>
          <a:xfrm>
            <a:off x="4361897" y="1492897"/>
            <a:ext cx="533186" cy="523220"/>
          </a:xfrm>
          <a:prstGeom prst="rect">
            <a:avLst/>
          </a:prstGeom>
          <a:noFill/>
        </p:spPr>
        <p:txBody>
          <a:bodyPr wrap="square" rtlCol="0">
            <a:spAutoFit/>
          </a:bodyPr>
          <a:lstStyle/>
          <a:p>
            <a:pPr algn="ctr"/>
            <a:r>
              <a:rPr lang="en-BD" sz="2800" b="1" dirty="0">
                <a:latin typeface="Arial Nova" panose="020B0504020202020204" pitchFamily="34" charset="0"/>
              </a:rPr>
              <a:t>9</a:t>
            </a:r>
          </a:p>
        </p:txBody>
      </p:sp>
      <p:sp>
        <p:nvSpPr>
          <p:cNvPr id="105" name="TextBox 104">
            <a:extLst>
              <a:ext uri="{FF2B5EF4-FFF2-40B4-BE49-F238E27FC236}">
                <a16:creationId xmlns:a16="http://schemas.microsoft.com/office/drawing/2014/main" id="{80FDBD4D-40C9-7AB0-9F37-CDBDEC0E3F1D}"/>
              </a:ext>
            </a:extLst>
          </p:cNvPr>
          <p:cNvSpPr txBox="1"/>
          <p:nvPr/>
        </p:nvSpPr>
        <p:spPr>
          <a:xfrm>
            <a:off x="5320193" y="1438539"/>
            <a:ext cx="533186" cy="523220"/>
          </a:xfrm>
          <a:prstGeom prst="rect">
            <a:avLst/>
          </a:prstGeom>
          <a:noFill/>
        </p:spPr>
        <p:txBody>
          <a:bodyPr wrap="square" rtlCol="0">
            <a:spAutoFit/>
          </a:bodyPr>
          <a:lstStyle/>
          <a:p>
            <a:pPr algn="ctr"/>
            <a:r>
              <a:rPr lang="en-BD" sz="2800" b="1" dirty="0">
                <a:latin typeface="Arial Nova" panose="020B0504020202020204" pitchFamily="34" charset="0"/>
              </a:rPr>
              <a:t>9</a:t>
            </a:r>
          </a:p>
        </p:txBody>
      </p:sp>
      <p:sp>
        <p:nvSpPr>
          <p:cNvPr id="106" name="TextBox 105">
            <a:extLst>
              <a:ext uri="{FF2B5EF4-FFF2-40B4-BE49-F238E27FC236}">
                <a16:creationId xmlns:a16="http://schemas.microsoft.com/office/drawing/2014/main" id="{4F8C3766-21C8-E2B4-6E37-40C17177AF58}"/>
              </a:ext>
            </a:extLst>
          </p:cNvPr>
          <p:cNvSpPr txBox="1"/>
          <p:nvPr/>
        </p:nvSpPr>
        <p:spPr>
          <a:xfrm>
            <a:off x="6081739" y="1428289"/>
            <a:ext cx="667411" cy="523220"/>
          </a:xfrm>
          <a:prstGeom prst="rect">
            <a:avLst/>
          </a:prstGeom>
          <a:noFill/>
        </p:spPr>
        <p:txBody>
          <a:bodyPr wrap="square" rtlCol="0">
            <a:spAutoFit/>
          </a:bodyPr>
          <a:lstStyle/>
          <a:p>
            <a:pPr algn="ctr"/>
            <a:r>
              <a:rPr lang="en-BD" sz="2800" b="1" dirty="0">
                <a:latin typeface="Arial Nova" panose="020B0504020202020204" pitchFamily="34" charset="0"/>
              </a:rPr>
              <a:t>14</a:t>
            </a:r>
          </a:p>
        </p:txBody>
      </p:sp>
      <p:sp>
        <p:nvSpPr>
          <p:cNvPr id="107" name="TextBox 106">
            <a:extLst>
              <a:ext uri="{FF2B5EF4-FFF2-40B4-BE49-F238E27FC236}">
                <a16:creationId xmlns:a16="http://schemas.microsoft.com/office/drawing/2014/main" id="{3D50180C-58E8-1A36-5F06-5F6DFCD647A7}"/>
              </a:ext>
            </a:extLst>
          </p:cNvPr>
          <p:cNvSpPr txBox="1"/>
          <p:nvPr/>
        </p:nvSpPr>
        <p:spPr>
          <a:xfrm>
            <a:off x="7028298" y="1925299"/>
            <a:ext cx="667411" cy="523220"/>
          </a:xfrm>
          <a:prstGeom prst="rect">
            <a:avLst/>
          </a:prstGeom>
          <a:noFill/>
        </p:spPr>
        <p:txBody>
          <a:bodyPr wrap="square" rtlCol="0">
            <a:spAutoFit/>
          </a:bodyPr>
          <a:lstStyle/>
          <a:p>
            <a:pPr algn="ctr"/>
            <a:r>
              <a:rPr lang="en-BD" sz="2800" b="1" dirty="0">
                <a:latin typeface="Arial Nova" panose="020B0504020202020204" pitchFamily="34" charset="0"/>
              </a:rPr>
              <a:t>17</a:t>
            </a:r>
          </a:p>
        </p:txBody>
      </p:sp>
      <p:sp>
        <p:nvSpPr>
          <p:cNvPr id="108" name="TextBox 107">
            <a:extLst>
              <a:ext uri="{FF2B5EF4-FFF2-40B4-BE49-F238E27FC236}">
                <a16:creationId xmlns:a16="http://schemas.microsoft.com/office/drawing/2014/main" id="{02FBD9E3-18EE-FD65-DAA9-ACC32E344066}"/>
              </a:ext>
            </a:extLst>
          </p:cNvPr>
          <p:cNvSpPr txBox="1"/>
          <p:nvPr/>
        </p:nvSpPr>
        <p:spPr>
          <a:xfrm>
            <a:off x="7732814" y="1925299"/>
            <a:ext cx="667411" cy="523220"/>
          </a:xfrm>
          <a:prstGeom prst="rect">
            <a:avLst/>
          </a:prstGeom>
          <a:noFill/>
        </p:spPr>
        <p:txBody>
          <a:bodyPr wrap="square" rtlCol="0">
            <a:spAutoFit/>
          </a:bodyPr>
          <a:lstStyle/>
          <a:p>
            <a:pPr algn="ctr"/>
            <a:r>
              <a:rPr lang="en-BD" sz="2800" b="1" dirty="0">
                <a:latin typeface="Arial Nova" panose="020B0504020202020204" pitchFamily="34" charset="0"/>
              </a:rPr>
              <a:t>20</a:t>
            </a:r>
          </a:p>
        </p:txBody>
      </p:sp>
      <p:sp>
        <p:nvSpPr>
          <p:cNvPr id="109" name="TextBox 108">
            <a:extLst>
              <a:ext uri="{FF2B5EF4-FFF2-40B4-BE49-F238E27FC236}">
                <a16:creationId xmlns:a16="http://schemas.microsoft.com/office/drawing/2014/main" id="{FD3024FB-0DCD-51DC-1218-0DDC857ED961}"/>
              </a:ext>
            </a:extLst>
          </p:cNvPr>
          <p:cNvSpPr txBox="1"/>
          <p:nvPr/>
        </p:nvSpPr>
        <p:spPr>
          <a:xfrm>
            <a:off x="3403421" y="3405754"/>
            <a:ext cx="533186" cy="523220"/>
          </a:xfrm>
          <a:prstGeom prst="rect">
            <a:avLst/>
          </a:prstGeom>
          <a:noFill/>
        </p:spPr>
        <p:txBody>
          <a:bodyPr wrap="square" rtlCol="0">
            <a:spAutoFit/>
          </a:bodyPr>
          <a:lstStyle/>
          <a:p>
            <a:pPr algn="ctr"/>
            <a:r>
              <a:rPr lang="en-BD" sz="2800" b="1" dirty="0">
                <a:latin typeface="Arial Nova" panose="020B0504020202020204" pitchFamily="34" charset="0"/>
              </a:rPr>
              <a:t>5</a:t>
            </a:r>
          </a:p>
        </p:txBody>
      </p:sp>
      <p:sp>
        <p:nvSpPr>
          <p:cNvPr id="110" name="TextBox 109">
            <a:extLst>
              <a:ext uri="{FF2B5EF4-FFF2-40B4-BE49-F238E27FC236}">
                <a16:creationId xmlns:a16="http://schemas.microsoft.com/office/drawing/2014/main" id="{3116C79E-84B3-D988-5CAA-7B6F276EE80F}"/>
              </a:ext>
            </a:extLst>
          </p:cNvPr>
          <p:cNvSpPr txBox="1"/>
          <p:nvPr/>
        </p:nvSpPr>
        <p:spPr>
          <a:xfrm>
            <a:off x="3448388" y="5598018"/>
            <a:ext cx="533186" cy="523220"/>
          </a:xfrm>
          <a:prstGeom prst="rect">
            <a:avLst/>
          </a:prstGeom>
          <a:noFill/>
        </p:spPr>
        <p:txBody>
          <a:bodyPr wrap="square" rtlCol="0">
            <a:spAutoFit/>
          </a:bodyPr>
          <a:lstStyle/>
          <a:p>
            <a:pPr algn="ctr"/>
            <a:r>
              <a:rPr lang="en-BD" sz="2800" b="1" dirty="0">
                <a:latin typeface="Arial Nova" panose="020B0504020202020204" pitchFamily="34" charset="0"/>
              </a:rPr>
              <a:t>5</a:t>
            </a:r>
          </a:p>
        </p:txBody>
      </p:sp>
      <p:sp>
        <p:nvSpPr>
          <p:cNvPr id="111" name="TextBox 110">
            <a:extLst>
              <a:ext uri="{FF2B5EF4-FFF2-40B4-BE49-F238E27FC236}">
                <a16:creationId xmlns:a16="http://schemas.microsoft.com/office/drawing/2014/main" id="{F8A07354-29BC-16D2-982E-0B9EFCD5D1F0}"/>
              </a:ext>
            </a:extLst>
          </p:cNvPr>
          <p:cNvSpPr txBox="1"/>
          <p:nvPr/>
        </p:nvSpPr>
        <p:spPr>
          <a:xfrm>
            <a:off x="4152409" y="3397855"/>
            <a:ext cx="667411" cy="523220"/>
          </a:xfrm>
          <a:prstGeom prst="rect">
            <a:avLst/>
          </a:prstGeom>
          <a:noFill/>
        </p:spPr>
        <p:txBody>
          <a:bodyPr wrap="square" rtlCol="0">
            <a:spAutoFit/>
          </a:bodyPr>
          <a:lstStyle/>
          <a:p>
            <a:pPr algn="ctr"/>
            <a:r>
              <a:rPr lang="en-BD" sz="2800" b="1" dirty="0">
                <a:latin typeface="Arial Nova" panose="020B0504020202020204" pitchFamily="34" charset="0"/>
              </a:rPr>
              <a:t>15</a:t>
            </a:r>
          </a:p>
        </p:txBody>
      </p:sp>
      <p:sp>
        <p:nvSpPr>
          <p:cNvPr id="112" name="TextBox 111">
            <a:extLst>
              <a:ext uri="{FF2B5EF4-FFF2-40B4-BE49-F238E27FC236}">
                <a16:creationId xmlns:a16="http://schemas.microsoft.com/office/drawing/2014/main" id="{F42253D7-F231-814E-28D1-80620EC9E200}"/>
              </a:ext>
            </a:extLst>
          </p:cNvPr>
          <p:cNvSpPr txBox="1"/>
          <p:nvPr/>
        </p:nvSpPr>
        <p:spPr>
          <a:xfrm>
            <a:off x="4104711" y="5607979"/>
            <a:ext cx="667411" cy="523220"/>
          </a:xfrm>
          <a:prstGeom prst="rect">
            <a:avLst/>
          </a:prstGeom>
          <a:noFill/>
        </p:spPr>
        <p:txBody>
          <a:bodyPr wrap="square" rtlCol="0">
            <a:spAutoFit/>
          </a:bodyPr>
          <a:lstStyle/>
          <a:p>
            <a:pPr algn="ctr"/>
            <a:r>
              <a:rPr lang="en-BD" sz="2800" b="1" dirty="0">
                <a:latin typeface="Arial Nova" panose="020B0504020202020204" pitchFamily="34" charset="0"/>
              </a:rPr>
              <a:t>12</a:t>
            </a:r>
          </a:p>
        </p:txBody>
      </p:sp>
      <p:sp>
        <p:nvSpPr>
          <p:cNvPr id="113" name="TextBox 112">
            <a:extLst>
              <a:ext uri="{FF2B5EF4-FFF2-40B4-BE49-F238E27FC236}">
                <a16:creationId xmlns:a16="http://schemas.microsoft.com/office/drawing/2014/main" id="{EB271207-315B-A35B-B8F8-19EBBB3A7848}"/>
              </a:ext>
            </a:extLst>
          </p:cNvPr>
          <p:cNvSpPr txBox="1"/>
          <p:nvPr/>
        </p:nvSpPr>
        <p:spPr>
          <a:xfrm>
            <a:off x="5280856" y="2776190"/>
            <a:ext cx="667411" cy="369332"/>
          </a:xfrm>
          <a:prstGeom prst="rect">
            <a:avLst/>
          </a:prstGeom>
          <a:noFill/>
        </p:spPr>
        <p:txBody>
          <a:bodyPr wrap="square" rtlCol="0">
            <a:spAutoFit/>
          </a:bodyPr>
          <a:lstStyle/>
          <a:p>
            <a:pPr algn="ctr"/>
            <a:r>
              <a:rPr lang="en-BD" b="1" dirty="0">
                <a:latin typeface="Arial Nova" panose="020B0504020202020204" pitchFamily="34" charset="0"/>
              </a:rPr>
              <a:t>15</a:t>
            </a:r>
          </a:p>
        </p:txBody>
      </p:sp>
      <p:sp>
        <p:nvSpPr>
          <p:cNvPr id="114" name="TextBox 113">
            <a:extLst>
              <a:ext uri="{FF2B5EF4-FFF2-40B4-BE49-F238E27FC236}">
                <a16:creationId xmlns:a16="http://schemas.microsoft.com/office/drawing/2014/main" id="{C8C9BDF4-6A38-0175-CF85-A9CE2C02F90F}"/>
              </a:ext>
            </a:extLst>
          </p:cNvPr>
          <p:cNvSpPr txBox="1"/>
          <p:nvPr/>
        </p:nvSpPr>
        <p:spPr>
          <a:xfrm>
            <a:off x="6213094" y="2745546"/>
            <a:ext cx="667411" cy="369332"/>
          </a:xfrm>
          <a:prstGeom prst="rect">
            <a:avLst/>
          </a:prstGeom>
          <a:noFill/>
        </p:spPr>
        <p:txBody>
          <a:bodyPr wrap="square" rtlCol="0">
            <a:spAutoFit/>
          </a:bodyPr>
          <a:lstStyle/>
          <a:p>
            <a:pPr algn="ctr"/>
            <a:r>
              <a:rPr lang="en-BD" b="1" dirty="0">
                <a:latin typeface="Arial Nova" panose="020B0504020202020204" pitchFamily="34" charset="0"/>
              </a:rPr>
              <a:t>17</a:t>
            </a:r>
          </a:p>
        </p:txBody>
      </p:sp>
      <p:sp>
        <p:nvSpPr>
          <p:cNvPr id="115" name="TextBox 114">
            <a:extLst>
              <a:ext uri="{FF2B5EF4-FFF2-40B4-BE49-F238E27FC236}">
                <a16:creationId xmlns:a16="http://schemas.microsoft.com/office/drawing/2014/main" id="{64BEE87A-4701-51EC-7257-A9429FA6ED47}"/>
              </a:ext>
            </a:extLst>
          </p:cNvPr>
          <p:cNvSpPr txBox="1"/>
          <p:nvPr/>
        </p:nvSpPr>
        <p:spPr>
          <a:xfrm>
            <a:off x="8868803" y="1938615"/>
            <a:ext cx="667411" cy="523220"/>
          </a:xfrm>
          <a:prstGeom prst="rect">
            <a:avLst/>
          </a:prstGeom>
          <a:noFill/>
        </p:spPr>
        <p:txBody>
          <a:bodyPr wrap="square" rtlCol="0">
            <a:spAutoFit/>
          </a:bodyPr>
          <a:lstStyle/>
          <a:p>
            <a:pPr algn="ctr"/>
            <a:r>
              <a:rPr lang="en-BD" sz="2800" b="1" dirty="0">
                <a:latin typeface="Arial Nova" panose="020B0504020202020204" pitchFamily="34" charset="0"/>
              </a:rPr>
              <a:t>20</a:t>
            </a:r>
          </a:p>
        </p:txBody>
      </p:sp>
      <p:sp>
        <p:nvSpPr>
          <p:cNvPr id="116" name="TextBox 115">
            <a:extLst>
              <a:ext uri="{FF2B5EF4-FFF2-40B4-BE49-F238E27FC236}">
                <a16:creationId xmlns:a16="http://schemas.microsoft.com/office/drawing/2014/main" id="{BF36F927-000A-55F2-DB53-11DC2BBE9890}"/>
              </a:ext>
            </a:extLst>
          </p:cNvPr>
          <p:cNvSpPr txBox="1"/>
          <p:nvPr/>
        </p:nvSpPr>
        <p:spPr>
          <a:xfrm>
            <a:off x="9628701" y="1939532"/>
            <a:ext cx="667411" cy="523220"/>
          </a:xfrm>
          <a:prstGeom prst="rect">
            <a:avLst/>
          </a:prstGeom>
          <a:noFill/>
        </p:spPr>
        <p:txBody>
          <a:bodyPr wrap="square" rtlCol="0">
            <a:spAutoFit/>
          </a:bodyPr>
          <a:lstStyle/>
          <a:p>
            <a:pPr algn="ctr"/>
            <a:r>
              <a:rPr lang="en-BD" sz="2800" b="1" dirty="0">
                <a:latin typeface="Arial Nova" panose="020B0504020202020204" pitchFamily="34" charset="0"/>
              </a:rPr>
              <a:t>26</a:t>
            </a:r>
          </a:p>
        </p:txBody>
      </p:sp>
      <p:sp>
        <p:nvSpPr>
          <p:cNvPr id="117" name="TextBox 116">
            <a:extLst>
              <a:ext uri="{FF2B5EF4-FFF2-40B4-BE49-F238E27FC236}">
                <a16:creationId xmlns:a16="http://schemas.microsoft.com/office/drawing/2014/main" id="{ED41F5D4-3B2D-E1AC-AE44-09AE1116B3B7}"/>
              </a:ext>
            </a:extLst>
          </p:cNvPr>
          <p:cNvSpPr txBox="1"/>
          <p:nvPr/>
        </p:nvSpPr>
        <p:spPr>
          <a:xfrm>
            <a:off x="5316165" y="4031244"/>
            <a:ext cx="667411" cy="369332"/>
          </a:xfrm>
          <a:prstGeom prst="rect">
            <a:avLst/>
          </a:prstGeom>
          <a:noFill/>
        </p:spPr>
        <p:txBody>
          <a:bodyPr wrap="square" rtlCol="0">
            <a:spAutoFit/>
          </a:bodyPr>
          <a:lstStyle/>
          <a:p>
            <a:pPr algn="ctr"/>
            <a:r>
              <a:rPr lang="en-BD" b="1" dirty="0">
                <a:latin typeface="Arial Nova" panose="020B0504020202020204" pitchFamily="34" charset="0"/>
              </a:rPr>
              <a:t>15</a:t>
            </a:r>
          </a:p>
        </p:txBody>
      </p:sp>
      <p:sp>
        <p:nvSpPr>
          <p:cNvPr id="118" name="TextBox 117">
            <a:extLst>
              <a:ext uri="{FF2B5EF4-FFF2-40B4-BE49-F238E27FC236}">
                <a16:creationId xmlns:a16="http://schemas.microsoft.com/office/drawing/2014/main" id="{8130568F-C320-CF85-199F-4424A123F581}"/>
              </a:ext>
            </a:extLst>
          </p:cNvPr>
          <p:cNvSpPr txBox="1"/>
          <p:nvPr/>
        </p:nvSpPr>
        <p:spPr>
          <a:xfrm>
            <a:off x="6185384" y="4019251"/>
            <a:ext cx="667411" cy="369332"/>
          </a:xfrm>
          <a:prstGeom prst="rect">
            <a:avLst/>
          </a:prstGeom>
          <a:noFill/>
        </p:spPr>
        <p:txBody>
          <a:bodyPr wrap="square" rtlCol="0">
            <a:spAutoFit/>
          </a:bodyPr>
          <a:lstStyle/>
          <a:p>
            <a:pPr algn="ctr"/>
            <a:r>
              <a:rPr lang="en-BD" b="1" dirty="0">
                <a:latin typeface="Arial Nova" panose="020B0504020202020204" pitchFamily="34" charset="0"/>
              </a:rPr>
              <a:t>31</a:t>
            </a:r>
          </a:p>
        </p:txBody>
      </p:sp>
      <p:sp>
        <p:nvSpPr>
          <p:cNvPr id="119" name="TextBox 118">
            <a:extLst>
              <a:ext uri="{FF2B5EF4-FFF2-40B4-BE49-F238E27FC236}">
                <a16:creationId xmlns:a16="http://schemas.microsoft.com/office/drawing/2014/main" id="{9D5D510D-ACC4-0866-00FA-47C4423DC3E7}"/>
              </a:ext>
            </a:extLst>
          </p:cNvPr>
          <p:cNvSpPr txBox="1"/>
          <p:nvPr/>
        </p:nvSpPr>
        <p:spPr>
          <a:xfrm>
            <a:off x="6960732" y="5780095"/>
            <a:ext cx="565656" cy="369332"/>
          </a:xfrm>
          <a:prstGeom prst="rect">
            <a:avLst/>
          </a:prstGeom>
          <a:noFill/>
        </p:spPr>
        <p:txBody>
          <a:bodyPr wrap="square" rtlCol="0">
            <a:spAutoFit/>
          </a:bodyPr>
          <a:lstStyle/>
          <a:p>
            <a:pPr algn="ctr"/>
            <a:r>
              <a:rPr lang="en-BD" b="1" dirty="0">
                <a:latin typeface="Arial Nova" panose="020B0504020202020204" pitchFamily="34" charset="0"/>
              </a:rPr>
              <a:t>12</a:t>
            </a:r>
          </a:p>
        </p:txBody>
      </p:sp>
      <p:sp>
        <p:nvSpPr>
          <p:cNvPr id="121" name="TextBox 120">
            <a:extLst>
              <a:ext uri="{FF2B5EF4-FFF2-40B4-BE49-F238E27FC236}">
                <a16:creationId xmlns:a16="http://schemas.microsoft.com/office/drawing/2014/main" id="{B518CEC0-5F70-DE24-66CE-B9ACFE2E520D}"/>
              </a:ext>
            </a:extLst>
          </p:cNvPr>
          <p:cNvSpPr txBox="1"/>
          <p:nvPr/>
        </p:nvSpPr>
        <p:spPr>
          <a:xfrm>
            <a:off x="6964265" y="3300882"/>
            <a:ext cx="667411" cy="369332"/>
          </a:xfrm>
          <a:prstGeom prst="rect">
            <a:avLst/>
          </a:prstGeom>
          <a:noFill/>
        </p:spPr>
        <p:txBody>
          <a:bodyPr wrap="square" rtlCol="0">
            <a:spAutoFit/>
          </a:bodyPr>
          <a:lstStyle/>
          <a:p>
            <a:pPr algn="ctr"/>
            <a:r>
              <a:rPr lang="en-BD" b="1" dirty="0">
                <a:latin typeface="Arial Nova" panose="020B0504020202020204" pitchFamily="34" charset="0"/>
              </a:rPr>
              <a:t>31</a:t>
            </a:r>
          </a:p>
        </p:txBody>
      </p:sp>
      <p:sp>
        <p:nvSpPr>
          <p:cNvPr id="122" name="TextBox 121">
            <a:extLst>
              <a:ext uri="{FF2B5EF4-FFF2-40B4-BE49-F238E27FC236}">
                <a16:creationId xmlns:a16="http://schemas.microsoft.com/office/drawing/2014/main" id="{9E897FF4-C225-EF61-3F23-F91283F62226}"/>
              </a:ext>
            </a:extLst>
          </p:cNvPr>
          <p:cNvSpPr txBox="1"/>
          <p:nvPr/>
        </p:nvSpPr>
        <p:spPr>
          <a:xfrm>
            <a:off x="7802504" y="3287744"/>
            <a:ext cx="667411" cy="369332"/>
          </a:xfrm>
          <a:prstGeom prst="rect">
            <a:avLst/>
          </a:prstGeom>
          <a:noFill/>
        </p:spPr>
        <p:txBody>
          <a:bodyPr wrap="square" rtlCol="0">
            <a:spAutoFit/>
          </a:bodyPr>
          <a:lstStyle/>
          <a:p>
            <a:pPr algn="ctr"/>
            <a:r>
              <a:rPr lang="en-BD" b="1" dirty="0">
                <a:latin typeface="Arial Nova" panose="020B0504020202020204" pitchFamily="34" charset="0"/>
              </a:rPr>
              <a:t>35</a:t>
            </a:r>
          </a:p>
        </p:txBody>
      </p:sp>
      <p:sp>
        <p:nvSpPr>
          <p:cNvPr id="123" name="TextBox 122">
            <a:extLst>
              <a:ext uri="{FF2B5EF4-FFF2-40B4-BE49-F238E27FC236}">
                <a16:creationId xmlns:a16="http://schemas.microsoft.com/office/drawing/2014/main" id="{BA395080-3576-A00D-163B-E5D598FC60A7}"/>
              </a:ext>
            </a:extLst>
          </p:cNvPr>
          <p:cNvSpPr txBox="1"/>
          <p:nvPr/>
        </p:nvSpPr>
        <p:spPr>
          <a:xfrm>
            <a:off x="7806913" y="4490519"/>
            <a:ext cx="667411" cy="369332"/>
          </a:xfrm>
          <a:prstGeom prst="rect">
            <a:avLst/>
          </a:prstGeom>
          <a:noFill/>
        </p:spPr>
        <p:txBody>
          <a:bodyPr wrap="square" rtlCol="0">
            <a:spAutoFit/>
          </a:bodyPr>
          <a:lstStyle/>
          <a:p>
            <a:pPr algn="ctr"/>
            <a:r>
              <a:rPr lang="en-BD" b="1" dirty="0">
                <a:latin typeface="Arial Nova" panose="020B0504020202020204" pitchFamily="34" charset="0"/>
              </a:rPr>
              <a:t>39</a:t>
            </a:r>
          </a:p>
        </p:txBody>
      </p:sp>
      <p:sp>
        <p:nvSpPr>
          <p:cNvPr id="125" name="TextBox 124">
            <a:extLst>
              <a:ext uri="{FF2B5EF4-FFF2-40B4-BE49-F238E27FC236}">
                <a16:creationId xmlns:a16="http://schemas.microsoft.com/office/drawing/2014/main" id="{5FBF4624-BC8E-4556-6B1A-68F08D97C0D3}"/>
              </a:ext>
            </a:extLst>
          </p:cNvPr>
          <p:cNvSpPr txBox="1"/>
          <p:nvPr/>
        </p:nvSpPr>
        <p:spPr>
          <a:xfrm>
            <a:off x="6983357" y="4491853"/>
            <a:ext cx="667411" cy="369332"/>
          </a:xfrm>
          <a:prstGeom prst="rect">
            <a:avLst/>
          </a:prstGeom>
          <a:noFill/>
        </p:spPr>
        <p:txBody>
          <a:bodyPr wrap="square" rtlCol="0">
            <a:spAutoFit/>
          </a:bodyPr>
          <a:lstStyle/>
          <a:p>
            <a:pPr algn="ctr"/>
            <a:r>
              <a:rPr lang="en-BD" b="1" dirty="0">
                <a:latin typeface="Arial Nova" panose="020B0504020202020204" pitchFamily="34" charset="0"/>
              </a:rPr>
              <a:t>31</a:t>
            </a:r>
          </a:p>
        </p:txBody>
      </p:sp>
      <p:sp>
        <p:nvSpPr>
          <p:cNvPr id="126" name="TextBox 125">
            <a:extLst>
              <a:ext uri="{FF2B5EF4-FFF2-40B4-BE49-F238E27FC236}">
                <a16:creationId xmlns:a16="http://schemas.microsoft.com/office/drawing/2014/main" id="{A7AD6765-C701-14AB-A563-0A21D8738814}"/>
              </a:ext>
            </a:extLst>
          </p:cNvPr>
          <p:cNvSpPr txBox="1"/>
          <p:nvPr/>
        </p:nvSpPr>
        <p:spPr>
          <a:xfrm>
            <a:off x="8842905" y="3578525"/>
            <a:ext cx="667411" cy="369332"/>
          </a:xfrm>
          <a:prstGeom prst="rect">
            <a:avLst/>
          </a:prstGeom>
          <a:noFill/>
        </p:spPr>
        <p:txBody>
          <a:bodyPr wrap="square" rtlCol="0">
            <a:spAutoFit/>
          </a:bodyPr>
          <a:lstStyle/>
          <a:p>
            <a:pPr algn="ctr"/>
            <a:r>
              <a:rPr lang="en-BD" b="1" dirty="0">
                <a:latin typeface="Arial Nova" panose="020B0504020202020204" pitchFamily="34" charset="0"/>
              </a:rPr>
              <a:t>39</a:t>
            </a:r>
          </a:p>
        </p:txBody>
      </p:sp>
      <p:sp>
        <p:nvSpPr>
          <p:cNvPr id="127" name="TextBox 126">
            <a:extLst>
              <a:ext uri="{FF2B5EF4-FFF2-40B4-BE49-F238E27FC236}">
                <a16:creationId xmlns:a16="http://schemas.microsoft.com/office/drawing/2014/main" id="{D1F3B68B-77DF-14E3-C6DC-4FFECF30DA81}"/>
              </a:ext>
            </a:extLst>
          </p:cNvPr>
          <p:cNvSpPr txBox="1"/>
          <p:nvPr/>
        </p:nvSpPr>
        <p:spPr>
          <a:xfrm>
            <a:off x="9752473" y="3598217"/>
            <a:ext cx="667411" cy="369332"/>
          </a:xfrm>
          <a:prstGeom prst="rect">
            <a:avLst/>
          </a:prstGeom>
          <a:noFill/>
        </p:spPr>
        <p:txBody>
          <a:bodyPr wrap="square" rtlCol="0">
            <a:spAutoFit/>
          </a:bodyPr>
          <a:lstStyle/>
          <a:p>
            <a:pPr algn="ctr"/>
            <a:r>
              <a:rPr lang="en-BD" b="1" dirty="0">
                <a:latin typeface="Arial Nova" panose="020B0504020202020204" pitchFamily="34" charset="0"/>
              </a:rPr>
              <a:t>44</a:t>
            </a:r>
          </a:p>
        </p:txBody>
      </p:sp>
      <p:sp>
        <p:nvSpPr>
          <p:cNvPr id="128" name="TextBox 127">
            <a:extLst>
              <a:ext uri="{FF2B5EF4-FFF2-40B4-BE49-F238E27FC236}">
                <a16:creationId xmlns:a16="http://schemas.microsoft.com/office/drawing/2014/main" id="{798DCABF-A297-B276-B095-742E842573A2}"/>
              </a:ext>
            </a:extLst>
          </p:cNvPr>
          <p:cNvSpPr txBox="1"/>
          <p:nvPr/>
        </p:nvSpPr>
        <p:spPr>
          <a:xfrm>
            <a:off x="8922617" y="5764449"/>
            <a:ext cx="667411" cy="369332"/>
          </a:xfrm>
          <a:prstGeom prst="rect">
            <a:avLst/>
          </a:prstGeom>
          <a:noFill/>
        </p:spPr>
        <p:txBody>
          <a:bodyPr wrap="square" rtlCol="0">
            <a:spAutoFit/>
          </a:bodyPr>
          <a:lstStyle/>
          <a:p>
            <a:pPr algn="ctr"/>
            <a:r>
              <a:rPr lang="en-BD" b="1" dirty="0">
                <a:latin typeface="Arial Nova" panose="020B0504020202020204" pitchFamily="34" charset="0"/>
              </a:rPr>
              <a:t>39</a:t>
            </a:r>
          </a:p>
        </p:txBody>
      </p:sp>
      <p:sp>
        <p:nvSpPr>
          <p:cNvPr id="138" name="TextBox 137">
            <a:extLst>
              <a:ext uri="{FF2B5EF4-FFF2-40B4-BE49-F238E27FC236}">
                <a16:creationId xmlns:a16="http://schemas.microsoft.com/office/drawing/2014/main" id="{02C8D1F1-1999-D895-BF7D-13A475492788}"/>
              </a:ext>
            </a:extLst>
          </p:cNvPr>
          <p:cNvSpPr txBox="1"/>
          <p:nvPr/>
        </p:nvSpPr>
        <p:spPr>
          <a:xfrm>
            <a:off x="9729661" y="5758495"/>
            <a:ext cx="667411" cy="369332"/>
          </a:xfrm>
          <a:prstGeom prst="rect">
            <a:avLst/>
          </a:prstGeom>
          <a:noFill/>
        </p:spPr>
        <p:txBody>
          <a:bodyPr wrap="square" rtlCol="0">
            <a:spAutoFit/>
          </a:bodyPr>
          <a:lstStyle/>
          <a:p>
            <a:pPr algn="ctr"/>
            <a:r>
              <a:rPr lang="en-BD" b="1" dirty="0">
                <a:latin typeface="Arial Nova" panose="020B0504020202020204" pitchFamily="34" charset="0"/>
              </a:rPr>
              <a:t>49</a:t>
            </a:r>
          </a:p>
        </p:txBody>
      </p:sp>
      <p:sp>
        <p:nvSpPr>
          <p:cNvPr id="139" name="TextBox 138">
            <a:extLst>
              <a:ext uri="{FF2B5EF4-FFF2-40B4-BE49-F238E27FC236}">
                <a16:creationId xmlns:a16="http://schemas.microsoft.com/office/drawing/2014/main" id="{715E49CB-242D-DE2D-8130-23AD96F7C0E4}"/>
              </a:ext>
            </a:extLst>
          </p:cNvPr>
          <p:cNvSpPr txBox="1"/>
          <p:nvPr/>
        </p:nvSpPr>
        <p:spPr>
          <a:xfrm>
            <a:off x="10787179" y="3302500"/>
            <a:ext cx="667411" cy="523220"/>
          </a:xfrm>
          <a:prstGeom prst="rect">
            <a:avLst/>
          </a:prstGeom>
          <a:noFill/>
        </p:spPr>
        <p:txBody>
          <a:bodyPr wrap="square" rtlCol="0">
            <a:spAutoFit/>
          </a:bodyPr>
          <a:lstStyle/>
          <a:p>
            <a:pPr algn="ctr"/>
            <a:r>
              <a:rPr lang="en-BD" sz="2800" b="1" dirty="0">
                <a:latin typeface="Arial Nova" panose="020B0504020202020204" pitchFamily="34" charset="0"/>
              </a:rPr>
              <a:t>49</a:t>
            </a:r>
          </a:p>
        </p:txBody>
      </p:sp>
      <p:sp>
        <p:nvSpPr>
          <p:cNvPr id="140" name="TextBox 139">
            <a:extLst>
              <a:ext uri="{FF2B5EF4-FFF2-40B4-BE49-F238E27FC236}">
                <a16:creationId xmlns:a16="http://schemas.microsoft.com/office/drawing/2014/main" id="{84535470-6FE7-497E-820B-F6BA7F2CD23D}"/>
              </a:ext>
            </a:extLst>
          </p:cNvPr>
          <p:cNvSpPr txBox="1"/>
          <p:nvPr/>
        </p:nvSpPr>
        <p:spPr>
          <a:xfrm>
            <a:off x="11590790" y="3300882"/>
            <a:ext cx="667411" cy="523220"/>
          </a:xfrm>
          <a:prstGeom prst="rect">
            <a:avLst/>
          </a:prstGeom>
          <a:noFill/>
        </p:spPr>
        <p:txBody>
          <a:bodyPr wrap="square" rtlCol="0">
            <a:spAutoFit/>
          </a:bodyPr>
          <a:lstStyle/>
          <a:p>
            <a:pPr algn="ctr"/>
            <a:r>
              <a:rPr lang="en-BD" sz="2800" b="1" dirty="0">
                <a:latin typeface="Arial Nova" panose="020B0504020202020204" pitchFamily="34" charset="0"/>
              </a:rPr>
              <a:t>49</a:t>
            </a:r>
          </a:p>
        </p:txBody>
      </p:sp>
      <p:sp>
        <p:nvSpPr>
          <p:cNvPr id="141" name="TextBox 140">
            <a:extLst>
              <a:ext uri="{FF2B5EF4-FFF2-40B4-BE49-F238E27FC236}">
                <a16:creationId xmlns:a16="http://schemas.microsoft.com/office/drawing/2014/main" id="{8DC09326-2DC0-BBFE-F2D5-C67992C563D6}"/>
              </a:ext>
            </a:extLst>
          </p:cNvPr>
          <p:cNvSpPr txBox="1"/>
          <p:nvPr/>
        </p:nvSpPr>
        <p:spPr>
          <a:xfrm>
            <a:off x="10825362" y="4489022"/>
            <a:ext cx="667411" cy="523220"/>
          </a:xfrm>
          <a:prstGeom prst="rect">
            <a:avLst/>
          </a:prstGeom>
          <a:noFill/>
        </p:spPr>
        <p:txBody>
          <a:bodyPr wrap="square" rtlCol="0">
            <a:spAutoFit/>
          </a:bodyPr>
          <a:lstStyle/>
          <a:p>
            <a:pPr algn="ctr"/>
            <a:r>
              <a:rPr lang="en-BD" sz="2800" b="1" dirty="0">
                <a:solidFill>
                  <a:srgbClr val="FF99CC"/>
                </a:solidFill>
                <a:latin typeface="Arial Nova" panose="020B0504020202020204" pitchFamily="34" charset="0"/>
              </a:rPr>
              <a:t>49</a:t>
            </a:r>
          </a:p>
        </p:txBody>
      </p:sp>
      <p:sp>
        <p:nvSpPr>
          <p:cNvPr id="142" name="TextBox 141">
            <a:extLst>
              <a:ext uri="{FF2B5EF4-FFF2-40B4-BE49-F238E27FC236}">
                <a16:creationId xmlns:a16="http://schemas.microsoft.com/office/drawing/2014/main" id="{488888F7-3104-6E98-9D45-912840DB30E4}"/>
              </a:ext>
            </a:extLst>
          </p:cNvPr>
          <p:cNvSpPr txBox="1"/>
          <p:nvPr/>
        </p:nvSpPr>
        <p:spPr>
          <a:xfrm>
            <a:off x="11542202" y="4509671"/>
            <a:ext cx="667411" cy="523220"/>
          </a:xfrm>
          <a:prstGeom prst="rect">
            <a:avLst/>
          </a:prstGeom>
          <a:noFill/>
        </p:spPr>
        <p:txBody>
          <a:bodyPr wrap="square" rtlCol="0">
            <a:spAutoFit/>
          </a:bodyPr>
          <a:lstStyle/>
          <a:p>
            <a:pPr algn="ctr"/>
            <a:r>
              <a:rPr lang="en-BD" sz="2800" b="1" dirty="0">
                <a:solidFill>
                  <a:srgbClr val="FF99CC"/>
                </a:solidFill>
                <a:latin typeface="Arial Nova" panose="020B0504020202020204" pitchFamily="34" charset="0"/>
              </a:rPr>
              <a:t>49</a:t>
            </a:r>
          </a:p>
        </p:txBody>
      </p:sp>
      <p:sp>
        <p:nvSpPr>
          <p:cNvPr id="143" name="TextBox 142">
            <a:extLst>
              <a:ext uri="{FF2B5EF4-FFF2-40B4-BE49-F238E27FC236}">
                <a16:creationId xmlns:a16="http://schemas.microsoft.com/office/drawing/2014/main" id="{D3DB9D22-BF0D-16D5-BDE1-1F0E1D20AC69}"/>
              </a:ext>
            </a:extLst>
          </p:cNvPr>
          <p:cNvSpPr txBox="1"/>
          <p:nvPr/>
        </p:nvSpPr>
        <p:spPr>
          <a:xfrm>
            <a:off x="9626639" y="2984169"/>
            <a:ext cx="667411" cy="523220"/>
          </a:xfrm>
          <a:prstGeom prst="rect">
            <a:avLst/>
          </a:prstGeom>
          <a:noFill/>
        </p:spPr>
        <p:txBody>
          <a:bodyPr wrap="square" rtlCol="0">
            <a:spAutoFit/>
          </a:bodyPr>
          <a:lstStyle/>
          <a:p>
            <a:pPr algn="ctr"/>
            <a:r>
              <a:rPr lang="en-BD" sz="2800" b="1" dirty="0">
                <a:solidFill>
                  <a:srgbClr val="FF99CC"/>
                </a:solidFill>
                <a:latin typeface="Arial Nova" panose="020B0504020202020204" pitchFamily="34" charset="0"/>
              </a:rPr>
              <a:t>49</a:t>
            </a:r>
          </a:p>
        </p:txBody>
      </p:sp>
      <p:sp>
        <p:nvSpPr>
          <p:cNvPr id="144" name="TextBox 143">
            <a:extLst>
              <a:ext uri="{FF2B5EF4-FFF2-40B4-BE49-F238E27FC236}">
                <a16:creationId xmlns:a16="http://schemas.microsoft.com/office/drawing/2014/main" id="{F0E45DA5-CBCC-C298-170F-76C0E533216C}"/>
              </a:ext>
            </a:extLst>
          </p:cNvPr>
          <p:cNvSpPr txBox="1"/>
          <p:nvPr/>
        </p:nvSpPr>
        <p:spPr>
          <a:xfrm>
            <a:off x="8868801" y="2993953"/>
            <a:ext cx="667411" cy="523220"/>
          </a:xfrm>
          <a:prstGeom prst="rect">
            <a:avLst/>
          </a:prstGeom>
          <a:noFill/>
        </p:spPr>
        <p:txBody>
          <a:bodyPr wrap="square" rtlCol="0">
            <a:spAutoFit/>
          </a:bodyPr>
          <a:lstStyle/>
          <a:p>
            <a:pPr algn="ctr"/>
            <a:r>
              <a:rPr lang="en-BD" sz="2800" b="1" dirty="0">
                <a:solidFill>
                  <a:srgbClr val="FF99CC"/>
                </a:solidFill>
                <a:latin typeface="Arial Nova" panose="020B0504020202020204" pitchFamily="34" charset="0"/>
              </a:rPr>
              <a:t>43</a:t>
            </a:r>
          </a:p>
        </p:txBody>
      </p:sp>
      <p:sp>
        <p:nvSpPr>
          <p:cNvPr id="145" name="TextBox 144">
            <a:extLst>
              <a:ext uri="{FF2B5EF4-FFF2-40B4-BE49-F238E27FC236}">
                <a16:creationId xmlns:a16="http://schemas.microsoft.com/office/drawing/2014/main" id="{7C725604-5443-39E6-C3C4-05665C195A90}"/>
              </a:ext>
            </a:extLst>
          </p:cNvPr>
          <p:cNvSpPr txBox="1"/>
          <p:nvPr/>
        </p:nvSpPr>
        <p:spPr>
          <a:xfrm>
            <a:off x="7798514" y="3004548"/>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43</a:t>
            </a:r>
          </a:p>
        </p:txBody>
      </p:sp>
      <p:sp>
        <p:nvSpPr>
          <p:cNvPr id="146" name="TextBox 145">
            <a:extLst>
              <a:ext uri="{FF2B5EF4-FFF2-40B4-BE49-F238E27FC236}">
                <a16:creationId xmlns:a16="http://schemas.microsoft.com/office/drawing/2014/main" id="{8E08BC5C-EA7A-0BDD-DEFB-EDE2D88581AD}"/>
              </a:ext>
            </a:extLst>
          </p:cNvPr>
          <p:cNvSpPr txBox="1"/>
          <p:nvPr/>
        </p:nvSpPr>
        <p:spPr>
          <a:xfrm>
            <a:off x="6953358" y="3003099"/>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40</a:t>
            </a:r>
          </a:p>
        </p:txBody>
      </p:sp>
      <p:sp>
        <p:nvSpPr>
          <p:cNvPr id="147" name="TextBox 146">
            <a:extLst>
              <a:ext uri="{FF2B5EF4-FFF2-40B4-BE49-F238E27FC236}">
                <a16:creationId xmlns:a16="http://schemas.microsoft.com/office/drawing/2014/main" id="{0E6BE3FA-90C3-FE9F-7005-0AA2FD5FEFDA}"/>
              </a:ext>
            </a:extLst>
          </p:cNvPr>
          <p:cNvSpPr txBox="1"/>
          <p:nvPr/>
        </p:nvSpPr>
        <p:spPr>
          <a:xfrm>
            <a:off x="10074932" y="6493045"/>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49</a:t>
            </a:r>
          </a:p>
        </p:txBody>
      </p:sp>
      <p:sp>
        <p:nvSpPr>
          <p:cNvPr id="148" name="TextBox 147">
            <a:extLst>
              <a:ext uri="{FF2B5EF4-FFF2-40B4-BE49-F238E27FC236}">
                <a16:creationId xmlns:a16="http://schemas.microsoft.com/office/drawing/2014/main" id="{27D60070-5B98-80D9-3398-DA55D3E60D61}"/>
              </a:ext>
            </a:extLst>
          </p:cNvPr>
          <p:cNvSpPr txBox="1"/>
          <p:nvPr/>
        </p:nvSpPr>
        <p:spPr>
          <a:xfrm>
            <a:off x="8593018" y="6514793"/>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39</a:t>
            </a:r>
          </a:p>
        </p:txBody>
      </p:sp>
      <p:sp>
        <p:nvSpPr>
          <p:cNvPr id="151" name="TextBox 150">
            <a:extLst>
              <a:ext uri="{FF2B5EF4-FFF2-40B4-BE49-F238E27FC236}">
                <a16:creationId xmlns:a16="http://schemas.microsoft.com/office/drawing/2014/main" id="{6597A2AE-5688-B894-ACCE-1576CCB94BEB}"/>
              </a:ext>
            </a:extLst>
          </p:cNvPr>
          <p:cNvSpPr txBox="1"/>
          <p:nvPr/>
        </p:nvSpPr>
        <p:spPr>
          <a:xfrm>
            <a:off x="9714290" y="4524402"/>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49</a:t>
            </a:r>
          </a:p>
        </p:txBody>
      </p:sp>
      <p:sp>
        <p:nvSpPr>
          <p:cNvPr id="152" name="TextBox 151">
            <a:extLst>
              <a:ext uri="{FF2B5EF4-FFF2-40B4-BE49-F238E27FC236}">
                <a16:creationId xmlns:a16="http://schemas.microsoft.com/office/drawing/2014/main" id="{330AAF91-4B18-E5E0-B885-D8C7595B2B22}"/>
              </a:ext>
            </a:extLst>
          </p:cNvPr>
          <p:cNvSpPr txBox="1"/>
          <p:nvPr/>
        </p:nvSpPr>
        <p:spPr>
          <a:xfrm>
            <a:off x="8844169" y="4531662"/>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44</a:t>
            </a:r>
          </a:p>
        </p:txBody>
      </p:sp>
      <p:sp>
        <p:nvSpPr>
          <p:cNvPr id="153" name="TextBox 152">
            <a:extLst>
              <a:ext uri="{FF2B5EF4-FFF2-40B4-BE49-F238E27FC236}">
                <a16:creationId xmlns:a16="http://schemas.microsoft.com/office/drawing/2014/main" id="{BCBAEC03-9613-BA34-0D1E-80554D554718}"/>
              </a:ext>
            </a:extLst>
          </p:cNvPr>
          <p:cNvSpPr txBox="1"/>
          <p:nvPr/>
        </p:nvSpPr>
        <p:spPr>
          <a:xfrm>
            <a:off x="8104198" y="6524064"/>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39</a:t>
            </a:r>
          </a:p>
        </p:txBody>
      </p:sp>
      <p:sp>
        <p:nvSpPr>
          <p:cNvPr id="154" name="TextBox 153">
            <a:extLst>
              <a:ext uri="{FF2B5EF4-FFF2-40B4-BE49-F238E27FC236}">
                <a16:creationId xmlns:a16="http://schemas.microsoft.com/office/drawing/2014/main" id="{471AE05F-9BC4-249D-F6D1-28DF033407B1}"/>
              </a:ext>
            </a:extLst>
          </p:cNvPr>
          <p:cNvSpPr txBox="1"/>
          <p:nvPr/>
        </p:nvSpPr>
        <p:spPr>
          <a:xfrm>
            <a:off x="6619652" y="6546617"/>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30</a:t>
            </a:r>
          </a:p>
        </p:txBody>
      </p:sp>
      <p:sp>
        <p:nvSpPr>
          <p:cNvPr id="155" name="TextBox 154">
            <a:extLst>
              <a:ext uri="{FF2B5EF4-FFF2-40B4-BE49-F238E27FC236}">
                <a16:creationId xmlns:a16="http://schemas.microsoft.com/office/drawing/2014/main" id="{2BD5A852-A87C-76E4-0B60-2DFDCCF19D04}"/>
              </a:ext>
            </a:extLst>
          </p:cNvPr>
          <p:cNvSpPr txBox="1"/>
          <p:nvPr/>
        </p:nvSpPr>
        <p:spPr>
          <a:xfrm>
            <a:off x="7813620" y="5428872"/>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39</a:t>
            </a:r>
          </a:p>
        </p:txBody>
      </p:sp>
      <p:sp>
        <p:nvSpPr>
          <p:cNvPr id="156" name="TextBox 155">
            <a:extLst>
              <a:ext uri="{FF2B5EF4-FFF2-40B4-BE49-F238E27FC236}">
                <a16:creationId xmlns:a16="http://schemas.microsoft.com/office/drawing/2014/main" id="{0B0752AA-E820-1B0E-D3F0-A3415CC97BC4}"/>
              </a:ext>
            </a:extLst>
          </p:cNvPr>
          <p:cNvSpPr txBox="1"/>
          <p:nvPr/>
        </p:nvSpPr>
        <p:spPr>
          <a:xfrm>
            <a:off x="6942421" y="5435245"/>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31</a:t>
            </a:r>
          </a:p>
        </p:txBody>
      </p:sp>
      <p:sp>
        <p:nvSpPr>
          <p:cNvPr id="157" name="TextBox 156">
            <a:extLst>
              <a:ext uri="{FF2B5EF4-FFF2-40B4-BE49-F238E27FC236}">
                <a16:creationId xmlns:a16="http://schemas.microsoft.com/office/drawing/2014/main" id="{FC866BE3-C3D8-A450-82CB-A92A7B070A2B}"/>
              </a:ext>
            </a:extLst>
          </p:cNvPr>
          <p:cNvSpPr txBox="1"/>
          <p:nvPr/>
        </p:nvSpPr>
        <p:spPr>
          <a:xfrm>
            <a:off x="7779583" y="4221934"/>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44</a:t>
            </a:r>
          </a:p>
        </p:txBody>
      </p:sp>
      <p:sp>
        <p:nvSpPr>
          <p:cNvPr id="158" name="TextBox 157">
            <a:extLst>
              <a:ext uri="{FF2B5EF4-FFF2-40B4-BE49-F238E27FC236}">
                <a16:creationId xmlns:a16="http://schemas.microsoft.com/office/drawing/2014/main" id="{07913AAF-F45E-5538-651C-4CBF4E39B77F}"/>
              </a:ext>
            </a:extLst>
          </p:cNvPr>
          <p:cNvSpPr txBox="1"/>
          <p:nvPr/>
        </p:nvSpPr>
        <p:spPr>
          <a:xfrm>
            <a:off x="6972412" y="4227955"/>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40</a:t>
            </a:r>
          </a:p>
        </p:txBody>
      </p:sp>
      <p:sp>
        <p:nvSpPr>
          <p:cNvPr id="159" name="TextBox 158">
            <a:extLst>
              <a:ext uri="{FF2B5EF4-FFF2-40B4-BE49-F238E27FC236}">
                <a16:creationId xmlns:a16="http://schemas.microsoft.com/office/drawing/2014/main" id="{A14A2861-A842-CBE8-4726-0290DEAC0EAF}"/>
              </a:ext>
            </a:extLst>
          </p:cNvPr>
          <p:cNvSpPr txBox="1"/>
          <p:nvPr/>
        </p:nvSpPr>
        <p:spPr>
          <a:xfrm>
            <a:off x="6179682" y="4976358"/>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31</a:t>
            </a:r>
          </a:p>
        </p:txBody>
      </p:sp>
      <p:sp>
        <p:nvSpPr>
          <p:cNvPr id="160" name="TextBox 159">
            <a:extLst>
              <a:ext uri="{FF2B5EF4-FFF2-40B4-BE49-F238E27FC236}">
                <a16:creationId xmlns:a16="http://schemas.microsoft.com/office/drawing/2014/main" id="{BA9DBBF4-1983-9F92-FFE4-C91D8EE6E7E9}"/>
              </a:ext>
            </a:extLst>
          </p:cNvPr>
          <p:cNvSpPr txBox="1"/>
          <p:nvPr/>
        </p:nvSpPr>
        <p:spPr>
          <a:xfrm>
            <a:off x="5300447" y="4981400"/>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15</a:t>
            </a:r>
          </a:p>
        </p:txBody>
      </p:sp>
      <p:sp>
        <p:nvSpPr>
          <p:cNvPr id="161" name="TextBox 160">
            <a:extLst>
              <a:ext uri="{FF2B5EF4-FFF2-40B4-BE49-F238E27FC236}">
                <a16:creationId xmlns:a16="http://schemas.microsoft.com/office/drawing/2014/main" id="{2EB8A0C9-0039-4C1F-E987-77518E692DB2}"/>
              </a:ext>
            </a:extLst>
          </p:cNvPr>
          <p:cNvSpPr txBox="1"/>
          <p:nvPr/>
        </p:nvSpPr>
        <p:spPr>
          <a:xfrm>
            <a:off x="6146107" y="3680918"/>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40</a:t>
            </a:r>
          </a:p>
        </p:txBody>
      </p:sp>
      <p:sp>
        <p:nvSpPr>
          <p:cNvPr id="162" name="TextBox 161">
            <a:extLst>
              <a:ext uri="{FF2B5EF4-FFF2-40B4-BE49-F238E27FC236}">
                <a16:creationId xmlns:a16="http://schemas.microsoft.com/office/drawing/2014/main" id="{387E1D6E-C0DE-6625-6B7B-7819577983E2}"/>
              </a:ext>
            </a:extLst>
          </p:cNvPr>
          <p:cNvSpPr txBox="1"/>
          <p:nvPr/>
        </p:nvSpPr>
        <p:spPr>
          <a:xfrm>
            <a:off x="5300855" y="3681236"/>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38</a:t>
            </a:r>
          </a:p>
        </p:txBody>
      </p:sp>
      <p:sp>
        <p:nvSpPr>
          <p:cNvPr id="163" name="TextBox 162">
            <a:extLst>
              <a:ext uri="{FF2B5EF4-FFF2-40B4-BE49-F238E27FC236}">
                <a16:creationId xmlns:a16="http://schemas.microsoft.com/office/drawing/2014/main" id="{1E1A0A26-D8A1-73E0-B9B9-A5B6B7D55257}"/>
              </a:ext>
            </a:extLst>
          </p:cNvPr>
          <p:cNvSpPr txBox="1"/>
          <p:nvPr/>
        </p:nvSpPr>
        <p:spPr>
          <a:xfrm>
            <a:off x="6131995" y="2511609"/>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40</a:t>
            </a:r>
          </a:p>
        </p:txBody>
      </p:sp>
      <p:sp>
        <p:nvSpPr>
          <p:cNvPr id="164" name="TextBox 163">
            <a:extLst>
              <a:ext uri="{FF2B5EF4-FFF2-40B4-BE49-F238E27FC236}">
                <a16:creationId xmlns:a16="http://schemas.microsoft.com/office/drawing/2014/main" id="{1AAE13E8-46EB-457A-1076-11A64EF0907A}"/>
              </a:ext>
            </a:extLst>
          </p:cNvPr>
          <p:cNvSpPr txBox="1"/>
          <p:nvPr/>
        </p:nvSpPr>
        <p:spPr>
          <a:xfrm>
            <a:off x="5324079" y="2525262"/>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35</a:t>
            </a:r>
          </a:p>
        </p:txBody>
      </p:sp>
      <p:sp>
        <p:nvSpPr>
          <p:cNvPr id="165" name="TextBox 164">
            <a:extLst>
              <a:ext uri="{FF2B5EF4-FFF2-40B4-BE49-F238E27FC236}">
                <a16:creationId xmlns:a16="http://schemas.microsoft.com/office/drawing/2014/main" id="{A1B55871-397A-3AD2-C79D-C9706BA16032}"/>
              </a:ext>
            </a:extLst>
          </p:cNvPr>
          <p:cNvSpPr txBox="1"/>
          <p:nvPr/>
        </p:nvSpPr>
        <p:spPr>
          <a:xfrm>
            <a:off x="4252609" y="2531132"/>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35</a:t>
            </a:r>
          </a:p>
        </p:txBody>
      </p:sp>
      <p:sp>
        <p:nvSpPr>
          <p:cNvPr id="166" name="TextBox 165">
            <a:extLst>
              <a:ext uri="{FF2B5EF4-FFF2-40B4-BE49-F238E27FC236}">
                <a16:creationId xmlns:a16="http://schemas.microsoft.com/office/drawing/2014/main" id="{07A0876C-4FFC-A889-CC46-463508F825AC}"/>
              </a:ext>
            </a:extLst>
          </p:cNvPr>
          <p:cNvSpPr txBox="1"/>
          <p:nvPr/>
        </p:nvSpPr>
        <p:spPr>
          <a:xfrm>
            <a:off x="3366138" y="2541550"/>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31</a:t>
            </a:r>
          </a:p>
        </p:txBody>
      </p:sp>
      <p:sp>
        <p:nvSpPr>
          <p:cNvPr id="168" name="TextBox 167">
            <a:extLst>
              <a:ext uri="{FF2B5EF4-FFF2-40B4-BE49-F238E27FC236}">
                <a16:creationId xmlns:a16="http://schemas.microsoft.com/office/drawing/2014/main" id="{AF303054-C400-D379-172B-66FB6975E7B5}"/>
              </a:ext>
            </a:extLst>
          </p:cNvPr>
          <p:cNvSpPr txBox="1"/>
          <p:nvPr/>
        </p:nvSpPr>
        <p:spPr>
          <a:xfrm>
            <a:off x="3387600" y="4462606"/>
            <a:ext cx="533186" cy="523220"/>
          </a:xfrm>
          <a:prstGeom prst="rect">
            <a:avLst/>
          </a:prstGeom>
          <a:noFill/>
        </p:spPr>
        <p:txBody>
          <a:bodyPr wrap="square" rtlCol="0">
            <a:spAutoFit/>
          </a:bodyPr>
          <a:lstStyle/>
          <a:p>
            <a:pPr algn="ctr"/>
            <a:r>
              <a:rPr lang="en-BD" sz="2800" b="1" dirty="0">
                <a:solidFill>
                  <a:srgbClr val="FF99CC"/>
                </a:solidFill>
                <a:latin typeface="Arial Nova" panose="020B0504020202020204" pitchFamily="34" charset="0"/>
              </a:rPr>
              <a:t>5</a:t>
            </a:r>
          </a:p>
        </p:txBody>
      </p:sp>
      <p:sp>
        <p:nvSpPr>
          <p:cNvPr id="169" name="TextBox 168">
            <a:extLst>
              <a:ext uri="{FF2B5EF4-FFF2-40B4-BE49-F238E27FC236}">
                <a16:creationId xmlns:a16="http://schemas.microsoft.com/office/drawing/2014/main" id="{375660B0-994A-1299-3243-6130B3FD00EF}"/>
              </a:ext>
            </a:extLst>
          </p:cNvPr>
          <p:cNvSpPr txBox="1"/>
          <p:nvPr/>
        </p:nvSpPr>
        <p:spPr>
          <a:xfrm>
            <a:off x="4136588" y="4454707"/>
            <a:ext cx="667411" cy="523220"/>
          </a:xfrm>
          <a:prstGeom prst="rect">
            <a:avLst/>
          </a:prstGeom>
          <a:noFill/>
        </p:spPr>
        <p:txBody>
          <a:bodyPr wrap="square" rtlCol="0">
            <a:spAutoFit/>
          </a:bodyPr>
          <a:lstStyle/>
          <a:p>
            <a:pPr algn="ctr"/>
            <a:r>
              <a:rPr lang="en-BD" sz="2800" b="1" dirty="0">
                <a:solidFill>
                  <a:srgbClr val="FF99CC"/>
                </a:solidFill>
                <a:latin typeface="Arial Nova" panose="020B0504020202020204" pitchFamily="34" charset="0"/>
              </a:rPr>
              <a:t>15</a:t>
            </a:r>
          </a:p>
        </p:txBody>
      </p:sp>
      <p:sp>
        <p:nvSpPr>
          <p:cNvPr id="170" name="TextBox 169">
            <a:extLst>
              <a:ext uri="{FF2B5EF4-FFF2-40B4-BE49-F238E27FC236}">
                <a16:creationId xmlns:a16="http://schemas.microsoft.com/office/drawing/2014/main" id="{4B0CDC61-44DB-9386-56EA-FB44D11D3B36}"/>
              </a:ext>
            </a:extLst>
          </p:cNvPr>
          <p:cNvSpPr txBox="1"/>
          <p:nvPr/>
        </p:nvSpPr>
        <p:spPr>
          <a:xfrm>
            <a:off x="4515278" y="6523793"/>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30</a:t>
            </a:r>
          </a:p>
        </p:txBody>
      </p:sp>
      <p:sp>
        <p:nvSpPr>
          <p:cNvPr id="171" name="TextBox 170">
            <a:extLst>
              <a:ext uri="{FF2B5EF4-FFF2-40B4-BE49-F238E27FC236}">
                <a16:creationId xmlns:a16="http://schemas.microsoft.com/office/drawing/2014/main" id="{85FAF666-7AC2-90C8-3095-331C23CA8DC0}"/>
              </a:ext>
            </a:extLst>
          </p:cNvPr>
          <p:cNvSpPr txBox="1"/>
          <p:nvPr/>
        </p:nvSpPr>
        <p:spPr>
          <a:xfrm>
            <a:off x="3023328" y="6531177"/>
            <a:ext cx="667411" cy="369332"/>
          </a:xfrm>
          <a:prstGeom prst="rect">
            <a:avLst/>
          </a:prstGeom>
          <a:noFill/>
        </p:spPr>
        <p:txBody>
          <a:bodyPr wrap="square" rtlCol="0">
            <a:spAutoFit/>
          </a:bodyPr>
          <a:lstStyle/>
          <a:p>
            <a:pPr algn="ctr"/>
            <a:r>
              <a:rPr lang="en-BD" b="1" dirty="0">
                <a:solidFill>
                  <a:srgbClr val="FF99CC"/>
                </a:solidFill>
                <a:latin typeface="Arial Nova" panose="020B0504020202020204" pitchFamily="34" charset="0"/>
              </a:rPr>
              <a:t>23</a:t>
            </a:r>
          </a:p>
        </p:txBody>
      </p:sp>
      <p:sp>
        <p:nvSpPr>
          <p:cNvPr id="172" name="TextBox 171">
            <a:extLst>
              <a:ext uri="{FF2B5EF4-FFF2-40B4-BE49-F238E27FC236}">
                <a16:creationId xmlns:a16="http://schemas.microsoft.com/office/drawing/2014/main" id="{2EC7AFFB-7E98-FEE6-F614-E507568CC00F}"/>
              </a:ext>
            </a:extLst>
          </p:cNvPr>
          <p:cNvSpPr txBox="1"/>
          <p:nvPr/>
        </p:nvSpPr>
        <p:spPr>
          <a:xfrm>
            <a:off x="1715801" y="4441777"/>
            <a:ext cx="533186" cy="523220"/>
          </a:xfrm>
          <a:prstGeom prst="rect">
            <a:avLst/>
          </a:prstGeom>
          <a:noFill/>
        </p:spPr>
        <p:txBody>
          <a:bodyPr wrap="square" rtlCol="0">
            <a:spAutoFit/>
          </a:bodyPr>
          <a:lstStyle/>
          <a:p>
            <a:pPr algn="ctr"/>
            <a:r>
              <a:rPr lang="en-BD" sz="2800" b="1" dirty="0">
                <a:solidFill>
                  <a:srgbClr val="FF99CC"/>
                </a:solidFill>
                <a:latin typeface="Arial Nova" panose="020B0504020202020204" pitchFamily="34" charset="0"/>
              </a:rPr>
              <a:t>0</a:t>
            </a:r>
          </a:p>
        </p:txBody>
      </p:sp>
      <p:sp>
        <p:nvSpPr>
          <p:cNvPr id="173" name="TextBox 172">
            <a:extLst>
              <a:ext uri="{FF2B5EF4-FFF2-40B4-BE49-F238E27FC236}">
                <a16:creationId xmlns:a16="http://schemas.microsoft.com/office/drawing/2014/main" id="{6C96A28A-EC67-EC26-DAD6-A0B8D5BD1D85}"/>
              </a:ext>
            </a:extLst>
          </p:cNvPr>
          <p:cNvSpPr txBox="1"/>
          <p:nvPr/>
        </p:nvSpPr>
        <p:spPr>
          <a:xfrm>
            <a:off x="2678691" y="4432553"/>
            <a:ext cx="533186" cy="523220"/>
          </a:xfrm>
          <a:prstGeom prst="rect">
            <a:avLst/>
          </a:prstGeom>
          <a:noFill/>
        </p:spPr>
        <p:txBody>
          <a:bodyPr wrap="square" rtlCol="0">
            <a:spAutoFit/>
          </a:bodyPr>
          <a:lstStyle/>
          <a:p>
            <a:pPr algn="ctr"/>
            <a:r>
              <a:rPr lang="en-BD" sz="2800" b="1" dirty="0">
                <a:solidFill>
                  <a:srgbClr val="FF99CC"/>
                </a:solidFill>
                <a:latin typeface="Arial Nova" panose="020B0504020202020204" pitchFamily="34" charset="0"/>
              </a:rPr>
              <a:t>5</a:t>
            </a:r>
          </a:p>
        </p:txBody>
      </p:sp>
      <p:sp>
        <p:nvSpPr>
          <p:cNvPr id="174" name="TextBox 173">
            <a:extLst>
              <a:ext uri="{FF2B5EF4-FFF2-40B4-BE49-F238E27FC236}">
                <a16:creationId xmlns:a16="http://schemas.microsoft.com/office/drawing/2014/main" id="{DB62A693-5190-42D6-1969-211D09DF7691}"/>
              </a:ext>
            </a:extLst>
          </p:cNvPr>
          <p:cNvSpPr txBox="1"/>
          <p:nvPr/>
        </p:nvSpPr>
        <p:spPr>
          <a:xfrm>
            <a:off x="133481" y="4443435"/>
            <a:ext cx="533186" cy="523220"/>
          </a:xfrm>
          <a:prstGeom prst="rect">
            <a:avLst/>
          </a:prstGeom>
          <a:noFill/>
        </p:spPr>
        <p:txBody>
          <a:bodyPr wrap="square" rtlCol="0">
            <a:spAutoFit/>
          </a:bodyPr>
          <a:lstStyle/>
          <a:p>
            <a:pPr algn="ctr"/>
            <a:r>
              <a:rPr lang="en-BD" sz="2800" b="1" dirty="0">
                <a:solidFill>
                  <a:srgbClr val="FF99CC"/>
                </a:solidFill>
                <a:latin typeface="Arial Nova" panose="020B0504020202020204" pitchFamily="34" charset="0"/>
              </a:rPr>
              <a:t>0</a:t>
            </a:r>
          </a:p>
        </p:txBody>
      </p:sp>
      <p:sp>
        <p:nvSpPr>
          <p:cNvPr id="175" name="TextBox 174">
            <a:extLst>
              <a:ext uri="{FF2B5EF4-FFF2-40B4-BE49-F238E27FC236}">
                <a16:creationId xmlns:a16="http://schemas.microsoft.com/office/drawing/2014/main" id="{10334279-4DFC-74BD-AD3C-F03BF43D6944}"/>
              </a:ext>
            </a:extLst>
          </p:cNvPr>
          <p:cNvSpPr txBox="1"/>
          <p:nvPr/>
        </p:nvSpPr>
        <p:spPr>
          <a:xfrm>
            <a:off x="1070952" y="4434695"/>
            <a:ext cx="533186" cy="523220"/>
          </a:xfrm>
          <a:prstGeom prst="rect">
            <a:avLst/>
          </a:prstGeom>
          <a:noFill/>
        </p:spPr>
        <p:txBody>
          <a:bodyPr wrap="square" rtlCol="0">
            <a:spAutoFit/>
          </a:bodyPr>
          <a:lstStyle/>
          <a:p>
            <a:pPr algn="ctr"/>
            <a:r>
              <a:rPr lang="en-BD" sz="2800" b="1" dirty="0">
                <a:solidFill>
                  <a:srgbClr val="FF99CC"/>
                </a:solidFill>
                <a:latin typeface="Arial Nova" panose="020B0504020202020204" pitchFamily="34" charset="0"/>
              </a:rPr>
              <a:t>0</a:t>
            </a:r>
          </a:p>
        </p:txBody>
      </p:sp>
      <p:sp>
        <p:nvSpPr>
          <p:cNvPr id="176" name="TextBox 175">
            <a:extLst>
              <a:ext uri="{FF2B5EF4-FFF2-40B4-BE49-F238E27FC236}">
                <a16:creationId xmlns:a16="http://schemas.microsoft.com/office/drawing/2014/main" id="{DA1F2CBE-D218-5A74-449D-EC2DE19957B0}"/>
              </a:ext>
            </a:extLst>
          </p:cNvPr>
          <p:cNvSpPr txBox="1"/>
          <p:nvPr/>
        </p:nvSpPr>
        <p:spPr>
          <a:xfrm>
            <a:off x="8011171" y="1058050"/>
            <a:ext cx="3822373" cy="707886"/>
          </a:xfrm>
          <a:prstGeom prst="rect">
            <a:avLst/>
          </a:prstGeom>
          <a:noFill/>
        </p:spPr>
        <p:txBody>
          <a:bodyPr wrap="square" rtlCol="0">
            <a:spAutoFit/>
          </a:bodyPr>
          <a:lstStyle/>
          <a:p>
            <a:pPr algn="ctr"/>
            <a:r>
              <a:rPr lang="en-BD" sz="1600" b="1" dirty="0">
                <a:latin typeface="Arial Nova" panose="020B0504020202020204" pitchFamily="34" charset="0"/>
              </a:rPr>
              <a:t>EF = ES + Duration (Forward)</a:t>
            </a:r>
          </a:p>
          <a:p>
            <a:pPr algn="ctr"/>
            <a:endParaRPr lang="en-BD" sz="800" b="1" dirty="0">
              <a:latin typeface="Arial Nova" panose="020B0504020202020204" pitchFamily="34" charset="0"/>
            </a:endParaRPr>
          </a:p>
          <a:p>
            <a:pPr algn="ctr"/>
            <a:r>
              <a:rPr lang="en-BD" sz="1600" b="1" dirty="0">
                <a:latin typeface="Arial Nova" panose="020B0504020202020204" pitchFamily="34" charset="0"/>
              </a:rPr>
              <a:t>LS = LF – Duration (Backward)</a:t>
            </a:r>
          </a:p>
        </p:txBody>
      </p:sp>
      <p:cxnSp>
        <p:nvCxnSpPr>
          <p:cNvPr id="178" name="Straight Arrow Connector 177">
            <a:extLst>
              <a:ext uri="{FF2B5EF4-FFF2-40B4-BE49-F238E27FC236}">
                <a16:creationId xmlns:a16="http://schemas.microsoft.com/office/drawing/2014/main" id="{F36AC230-068C-817C-1927-1ABA05E9EAC7}"/>
              </a:ext>
            </a:extLst>
          </p:cNvPr>
          <p:cNvCxnSpPr>
            <a:cxnSpLocks/>
          </p:cNvCxnSpPr>
          <p:nvPr/>
        </p:nvCxnSpPr>
        <p:spPr>
          <a:xfrm flipV="1">
            <a:off x="1326882" y="6039299"/>
            <a:ext cx="333782" cy="71859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C8A49038-C429-4AEC-9346-316B46D5BFA6}"/>
              </a:ext>
            </a:extLst>
          </p:cNvPr>
          <p:cNvSpPr txBox="1"/>
          <p:nvPr/>
        </p:nvSpPr>
        <p:spPr>
          <a:xfrm>
            <a:off x="127410" y="5754552"/>
            <a:ext cx="5573861" cy="307777"/>
          </a:xfrm>
          <a:prstGeom prst="rect">
            <a:avLst/>
          </a:prstGeom>
          <a:noFill/>
        </p:spPr>
        <p:txBody>
          <a:bodyPr wrap="square">
            <a:spAutoFit/>
          </a:bodyPr>
          <a:lstStyle/>
          <a:p>
            <a:pPr algn="just"/>
            <a:r>
              <a:rPr lang="en-US" sz="1400" dirty="0">
                <a:latin typeface="Arial Nova Light" panose="020B0304020202020204" pitchFamily="34" charset="0"/>
              </a:rPr>
              <a:t>Module (Applied when path crossed)</a:t>
            </a:r>
          </a:p>
        </p:txBody>
      </p:sp>
      <p:sp>
        <p:nvSpPr>
          <p:cNvPr id="188" name="TextBox 187">
            <a:extLst>
              <a:ext uri="{FF2B5EF4-FFF2-40B4-BE49-F238E27FC236}">
                <a16:creationId xmlns:a16="http://schemas.microsoft.com/office/drawing/2014/main" id="{41A92D42-CD08-814D-81A2-4F85294E5724}"/>
              </a:ext>
            </a:extLst>
          </p:cNvPr>
          <p:cNvSpPr txBox="1"/>
          <p:nvPr/>
        </p:nvSpPr>
        <p:spPr>
          <a:xfrm>
            <a:off x="2078798" y="1087884"/>
            <a:ext cx="11364686" cy="523220"/>
          </a:xfrm>
          <a:prstGeom prst="rect">
            <a:avLst/>
          </a:prstGeom>
          <a:noFill/>
        </p:spPr>
        <p:txBody>
          <a:bodyPr wrap="square">
            <a:spAutoFit/>
          </a:bodyPr>
          <a:lstStyle/>
          <a:p>
            <a:pPr algn="just"/>
            <a:r>
              <a:rPr lang="en-US" sz="2800" b="1" dirty="0">
                <a:solidFill>
                  <a:srgbClr val="80EFFF"/>
                </a:solidFill>
                <a:latin typeface="Arial Nova Light" panose="020B0304020202020204" pitchFamily="34" charset="0"/>
              </a:rPr>
              <a:t>Sample Problem #1</a:t>
            </a:r>
          </a:p>
        </p:txBody>
      </p:sp>
      <p:sp>
        <p:nvSpPr>
          <p:cNvPr id="4" name="Arc 3">
            <a:extLst>
              <a:ext uri="{FF2B5EF4-FFF2-40B4-BE49-F238E27FC236}">
                <a16:creationId xmlns:a16="http://schemas.microsoft.com/office/drawing/2014/main" id="{B2CE74E2-FB43-99A9-1D2F-A7F94C110830}"/>
              </a:ext>
            </a:extLst>
          </p:cNvPr>
          <p:cNvSpPr/>
          <p:nvPr/>
        </p:nvSpPr>
        <p:spPr>
          <a:xfrm rot="12999961">
            <a:off x="1366280" y="6264477"/>
            <a:ext cx="216295" cy="347919"/>
          </a:xfrm>
          <a:prstGeom prst="arc">
            <a:avLst>
              <a:gd name="adj1" fmla="val 16200000"/>
              <a:gd name="adj2" fmla="val 4383752"/>
            </a:avLst>
          </a:prstGeom>
          <a:ln w="34925">
            <a:solidFill>
              <a:srgbClr val="FEFF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Arc 128">
            <a:extLst>
              <a:ext uri="{FF2B5EF4-FFF2-40B4-BE49-F238E27FC236}">
                <a16:creationId xmlns:a16="http://schemas.microsoft.com/office/drawing/2014/main" id="{441F6004-87DA-6818-85A5-5F3F712C0784}"/>
              </a:ext>
            </a:extLst>
          </p:cNvPr>
          <p:cNvSpPr/>
          <p:nvPr/>
        </p:nvSpPr>
        <p:spPr>
          <a:xfrm rot="12999961">
            <a:off x="8366175" y="5771350"/>
            <a:ext cx="216295" cy="347919"/>
          </a:xfrm>
          <a:prstGeom prst="arc">
            <a:avLst>
              <a:gd name="adj1" fmla="val 16200000"/>
              <a:gd name="adj2" fmla="val 4383752"/>
            </a:avLst>
          </a:prstGeom>
          <a:ln w="34925">
            <a:solidFill>
              <a:srgbClr val="FEFF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0" name="Arc 129">
            <a:extLst>
              <a:ext uri="{FF2B5EF4-FFF2-40B4-BE49-F238E27FC236}">
                <a16:creationId xmlns:a16="http://schemas.microsoft.com/office/drawing/2014/main" id="{BE4590B0-63FC-3B4B-B8EC-E53209192F5A}"/>
              </a:ext>
            </a:extLst>
          </p:cNvPr>
          <p:cNvSpPr/>
          <p:nvPr/>
        </p:nvSpPr>
        <p:spPr>
          <a:xfrm rot="18758423">
            <a:off x="8796279" y="5795304"/>
            <a:ext cx="146027" cy="386646"/>
          </a:xfrm>
          <a:prstGeom prst="arc">
            <a:avLst>
              <a:gd name="adj1" fmla="val 16200000"/>
              <a:gd name="adj2" fmla="val 6852811"/>
            </a:avLst>
          </a:prstGeom>
          <a:ln w="34925">
            <a:solidFill>
              <a:srgbClr val="FEFF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C19988A0-819E-9076-7322-BCE6F8825FDE}"/>
              </a:ext>
            </a:extLst>
          </p:cNvPr>
          <p:cNvCxnSpPr>
            <a:cxnSpLocks/>
          </p:cNvCxnSpPr>
          <p:nvPr/>
        </p:nvCxnSpPr>
        <p:spPr>
          <a:xfrm>
            <a:off x="4725629" y="2291000"/>
            <a:ext cx="734279" cy="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86F7D020-075E-DBFC-D670-7EAC12A139AD}"/>
              </a:ext>
            </a:extLst>
          </p:cNvPr>
          <p:cNvCxnSpPr>
            <a:cxnSpLocks/>
          </p:cNvCxnSpPr>
          <p:nvPr/>
        </p:nvCxnSpPr>
        <p:spPr>
          <a:xfrm>
            <a:off x="10211329" y="4232588"/>
            <a:ext cx="734279" cy="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88D103A2-C189-2216-480D-0C6092D66DD0}"/>
              </a:ext>
            </a:extLst>
          </p:cNvPr>
          <p:cNvSpPr txBox="1"/>
          <p:nvPr/>
        </p:nvSpPr>
        <p:spPr>
          <a:xfrm>
            <a:off x="7821370" y="5773393"/>
            <a:ext cx="565656" cy="369332"/>
          </a:xfrm>
          <a:prstGeom prst="rect">
            <a:avLst/>
          </a:prstGeom>
          <a:noFill/>
        </p:spPr>
        <p:txBody>
          <a:bodyPr wrap="square" rtlCol="0">
            <a:spAutoFit/>
          </a:bodyPr>
          <a:lstStyle/>
          <a:p>
            <a:pPr algn="ctr"/>
            <a:r>
              <a:rPr lang="en-US" b="1" dirty="0">
                <a:latin typeface="Arial Nova" panose="020B0504020202020204" pitchFamily="34" charset="0"/>
              </a:rPr>
              <a:t>21</a:t>
            </a:r>
            <a:endParaRPr lang="en-BD" b="1" dirty="0">
              <a:latin typeface="Arial Nova" panose="020B0504020202020204" pitchFamily="34" charset="0"/>
            </a:endParaRPr>
          </a:p>
        </p:txBody>
      </p:sp>
    </p:spTree>
    <p:extLst>
      <p:ext uri="{BB962C8B-B14F-4D97-AF65-F5344CB8AC3E}">
        <p14:creationId xmlns:p14="http://schemas.microsoft.com/office/powerpoint/2010/main" val="2285829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727957"/>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25" name="TextBox 24">
            <a:extLst>
              <a:ext uri="{FF2B5EF4-FFF2-40B4-BE49-F238E27FC236}">
                <a16:creationId xmlns:a16="http://schemas.microsoft.com/office/drawing/2014/main" id="{D856AD59-8AD1-B85F-4827-7B31CC175126}"/>
              </a:ext>
            </a:extLst>
          </p:cNvPr>
          <p:cNvSpPr txBox="1"/>
          <p:nvPr/>
        </p:nvSpPr>
        <p:spPr>
          <a:xfrm>
            <a:off x="2078799" y="776235"/>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36" name="TextBox 35">
            <a:extLst>
              <a:ext uri="{FF2B5EF4-FFF2-40B4-BE49-F238E27FC236}">
                <a16:creationId xmlns:a16="http://schemas.microsoft.com/office/drawing/2014/main" id="{77BC1568-08E3-4891-21BC-20C524B6D7B6}"/>
              </a:ext>
            </a:extLst>
          </p:cNvPr>
          <p:cNvSpPr txBox="1"/>
          <p:nvPr/>
        </p:nvSpPr>
        <p:spPr>
          <a:xfrm>
            <a:off x="535876" y="2105208"/>
            <a:ext cx="9909211" cy="584775"/>
          </a:xfrm>
          <a:prstGeom prst="rect">
            <a:avLst/>
          </a:prstGeom>
          <a:noFill/>
        </p:spPr>
        <p:txBody>
          <a:bodyPr wrap="square">
            <a:spAutoFit/>
          </a:bodyPr>
          <a:lstStyle/>
          <a:p>
            <a:pPr algn="just"/>
            <a:r>
              <a:rPr lang="en-US" sz="2800" dirty="0">
                <a:latin typeface="Arial Nova Light" panose="020B0304020202020204" pitchFamily="34" charset="0"/>
              </a:rPr>
              <a:t>Project Completion Time = </a:t>
            </a:r>
            <a:r>
              <a:rPr lang="en-US" sz="3200" b="1" dirty="0">
                <a:solidFill>
                  <a:srgbClr val="FFFF00"/>
                </a:solidFill>
                <a:latin typeface="Arial Nova Light" panose="020B0304020202020204" pitchFamily="34" charset="0"/>
              </a:rPr>
              <a:t>49</a:t>
            </a:r>
            <a:r>
              <a:rPr lang="en-US" sz="3200" b="1" dirty="0">
                <a:latin typeface="Arial Nova Light" panose="020B0304020202020204" pitchFamily="34" charset="0"/>
              </a:rPr>
              <a:t> </a:t>
            </a:r>
            <a:r>
              <a:rPr lang="en-US" sz="3200" b="1" dirty="0">
                <a:solidFill>
                  <a:srgbClr val="FFFF00"/>
                </a:solidFill>
                <a:latin typeface="Arial Nova Light" panose="020B0304020202020204" pitchFamily="34" charset="0"/>
              </a:rPr>
              <a:t>weeks</a:t>
            </a:r>
            <a:endParaRPr lang="en-US" sz="2800" b="1" dirty="0">
              <a:solidFill>
                <a:srgbClr val="FFFF00"/>
              </a:solidFill>
              <a:latin typeface="Arial Nova Light" panose="020B0304020202020204" pitchFamily="34" charset="0"/>
            </a:endParaRPr>
          </a:p>
        </p:txBody>
      </p:sp>
      <p:sp>
        <p:nvSpPr>
          <p:cNvPr id="38" name="TextBox 37">
            <a:extLst>
              <a:ext uri="{FF2B5EF4-FFF2-40B4-BE49-F238E27FC236}">
                <a16:creationId xmlns:a16="http://schemas.microsoft.com/office/drawing/2014/main" id="{0C3F6562-1EC3-F6DA-009E-B6BE2311D916}"/>
              </a:ext>
            </a:extLst>
          </p:cNvPr>
          <p:cNvSpPr txBox="1"/>
          <p:nvPr/>
        </p:nvSpPr>
        <p:spPr>
          <a:xfrm>
            <a:off x="535876" y="2675825"/>
            <a:ext cx="9909211" cy="523220"/>
          </a:xfrm>
          <a:prstGeom prst="rect">
            <a:avLst/>
          </a:prstGeom>
          <a:noFill/>
        </p:spPr>
        <p:txBody>
          <a:bodyPr wrap="square">
            <a:spAutoFit/>
          </a:bodyPr>
          <a:lstStyle/>
          <a:p>
            <a:pPr algn="just"/>
            <a:r>
              <a:rPr lang="en-US" sz="2800" b="1" dirty="0">
                <a:solidFill>
                  <a:srgbClr val="CCFFCC"/>
                </a:solidFill>
                <a:latin typeface="Arial Nova Light" panose="020B0304020202020204" pitchFamily="34" charset="0"/>
              </a:rPr>
              <a:t>Slack = </a:t>
            </a:r>
            <a:r>
              <a:rPr lang="en-US" sz="2800" b="1" dirty="0">
                <a:solidFill>
                  <a:srgbClr val="FF9966"/>
                </a:solidFill>
                <a:latin typeface="Arial Nova Light" panose="020B0304020202020204" pitchFamily="34" charset="0"/>
              </a:rPr>
              <a:t>LS – ES </a:t>
            </a:r>
            <a:r>
              <a:rPr lang="en-US" sz="2800" b="1" dirty="0">
                <a:solidFill>
                  <a:srgbClr val="CCFFCC"/>
                </a:solidFill>
                <a:latin typeface="Arial Nova Light" panose="020B0304020202020204" pitchFamily="34" charset="0"/>
              </a:rPr>
              <a:t>||| </a:t>
            </a:r>
            <a:r>
              <a:rPr lang="en-US" sz="2800" b="1" dirty="0">
                <a:solidFill>
                  <a:srgbClr val="CCCCFF"/>
                </a:solidFill>
                <a:latin typeface="Arial Nova Light" panose="020B0304020202020204" pitchFamily="34" charset="0"/>
              </a:rPr>
              <a:t>LF - EF</a:t>
            </a:r>
          </a:p>
        </p:txBody>
      </p:sp>
      <p:sp>
        <p:nvSpPr>
          <p:cNvPr id="42" name="TextBox 41">
            <a:extLst>
              <a:ext uri="{FF2B5EF4-FFF2-40B4-BE49-F238E27FC236}">
                <a16:creationId xmlns:a16="http://schemas.microsoft.com/office/drawing/2014/main" id="{C367209D-1785-247A-55A7-05B46EB12141}"/>
              </a:ext>
            </a:extLst>
          </p:cNvPr>
          <p:cNvSpPr txBox="1"/>
          <p:nvPr/>
        </p:nvSpPr>
        <p:spPr>
          <a:xfrm>
            <a:off x="535876" y="3284090"/>
            <a:ext cx="3426523" cy="3293209"/>
          </a:xfrm>
          <a:prstGeom prst="rect">
            <a:avLst/>
          </a:prstGeom>
          <a:noFill/>
        </p:spPr>
        <p:txBody>
          <a:bodyPr wrap="square">
            <a:spAutoFit/>
          </a:bodyPr>
          <a:lstStyle/>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A </a:t>
            </a:r>
            <a:r>
              <a:rPr lang="en-US" sz="2800" dirty="0">
                <a:latin typeface="Arial Nova Light" panose="020B0304020202020204" pitchFamily="34" charset="0"/>
              </a:rPr>
              <a:t>= 31- 5 = 26 </a:t>
            </a: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B </a:t>
            </a:r>
            <a:r>
              <a:rPr lang="en-US" sz="2800" dirty="0">
                <a:latin typeface="Arial Nova Light" panose="020B0304020202020204" pitchFamily="34" charset="0"/>
              </a:rPr>
              <a:t>= 5 - 5 = 0 </a:t>
            </a:r>
            <a:endParaRPr lang="en-US" sz="2800" b="1" dirty="0">
              <a:solidFill>
                <a:srgbClr val="FFFF00"/>
              </a:solidFill>
              <a:latin typeface="Arial Nova Light" panose="020B0304020202020204" pitchFamily="34" charset="0"/>
            </a:endParaRP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C </a:t>
            </a:r>
            <a:r>
              <a:rPr lang="en-US" sz="2800" dirty="0">
                <a:latin typeface="Arial Nova Light" panose="020B0304020202020204" pitchFamily="34" charset="0"/>
              </a:rPr>
              <a:t>= 23-5 = 18 </a:t>
            </a: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D </a:t>
            </a:r>
            <a:r>
              <a:rPr lang="en-US" sz="2800" dirty="0">
                <a:latin typeface="Arial Nova Light" panose="020B0304020202020204" pitchFamily="34" charset="0"/>
              </a:rPr>
              <a:t>= 35-9 = 26 </a:t>
            </a:r>
            <a:endParaRPr lang="en-US" sz="2800" b="1" dirty="0">
              <a:solidFill>
                <a:srgbClr val="FFFF00"/>
              </a:solidFill>
              <a:latin typeface="Arial Nova Light" panose="020B0304020202020204" pitchFamily="34" charset="0"/>
            </a:endParaRP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E </a:t>
            </a:r>
            <a:r>
              <a:rPr lang="en-US" sz="2800" dirty="0">
                <a:latin typeface="Arial Nova Light" panose="020B0304020202020204" pitchFamily="34" charset="0"/>
              </a:rPr>
              <a:t>= 40-17 = 23 </a:t>
            </a: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F </a:t>
            </a:r>
            <a:r>
              <a:rPr lang="en-US" sz="2800" dirty="0">
                <a:latin typeface="Arial Nova Light" panose="020B0304020202020204" pitchFamily="34" charset="0"/>
              </a:rPr>
              <a:t>= 43-20 = 23 </a:t>
            </a:r>
            <a:endParaRPr lang="en-US" sz="2800" b="1" dirty="0">
              <a:solidFill>
                <a:srgbClr val="FFFF00"/>
              </a:solidFill>
              <a:latin typeface="Arial Nova Light" panose="020B0304020202020204" pitchFamily="34" charset="0"/>
            </a:endParaRPr>
          </a:p>
        </p:txBody>
      </p:sp>
      <p:sp>
        <p:nvSpPr>
          <p:cNvPr id="44" name="TextBox 43">
            <a:extLst>
              <a:ext uri="{FF2B5EF4-FFF2-40B4-BE49-F238E27FC236}">
                <a16:creationId xmlns:a16="http://schemas.microsoft.com/office/drawing/2014/main" id="{133A2C12-B797-EBC1-6A6D-58BE9394DD11}"/>
              </a:ext>
            </a:extLst>
          </p:cNvPr>
          <p:cNvSpPr txBox="1"/>
          <p:nvPr/>
        </p:nvSpPr>
        <p:spPr>
          <a:xfrm>
            <a:off x="4498274" y="3274485"/>
            <a:ext cx="3959925" cy="3293209"/>
          </a:xfrm>
          <a:prstGeom prst="rect">
            <a:avLst/>
          </a:prstGeom>
          <a:noFill/>
        </p:spPr>
        <p:txBody>
          <a:bodyPr wrap="square">
            <a:spAutoFit/>
          </a:bodyPr>
          <a:lstStyle/>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G </a:t>
            </a:r>
            <a:r>
              <a:rPr lang="en-US" sz="2800" dirty="0">
                <a:latin typeface="Arial Nova Light" panose="020B0304020202020204" pitchFamily="34" charset="0"/>
              </a:rPr>
              <a:t>= 38-15 = 23 </a:t>
            </a: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H </a:t>
            </a:r>
            <a:r>
              <a:rPr lang="en-US" sz="2800" dirty="0">
                <a:latin typeface="Arial Nova Light" panose="020B0304020202020204" pitchFamily="34" charset="0"/>
              </a:rPr>
              <a:t>= 15 – 15 = 0</a:t>
            </a:r>
            <a:endParaRPr lang="en-US" sz="2800" b="1" dirty="0">
              <a:solidFill>
                <a:srgbClr val="FFFF00"/>
              </a:solidFill>
              <a:latin typeface="Arial Nova Light" panose="020B0304020202020204" pitchFamily="34" charset="0"/>
            </a:endParaRP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I </a:t>
            </a:r>
            <a:r>
              <a:rPr lang="en-US" sz="2800" dirty="0">
                <a:latin typeface="Arial Nova Light" panose="020B0304020202020204" pitchFamily="34" charset="0"/>
              </a:rPr>
              <a:t>= 40 – 31 = 9</a:t>
            </a: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J </a:t>
            </a:r>
            <a:r>
              <a:rPr lang="en-US" sz="2800" dirty="0">
                <a:latin typeface="Arial Nova Light" panose="020B0304020202020204" pitchFamily="34" charset="0"/>
              </a:rPr>
              <a:t>= 31 – 31 = 0</a:t>
            </a:r>
            <a:endParaRPr lang="en-US" sz="2800" b="1" dirty="0">
              <a:solidFill>
                <a:srgbClr val="FFFF00"/>
              </a:solidFill>
              <a:latin typeface="Arial Nova Light" panose="020B0304020202020204" pitchFamily="34" charset="0"/>
            </a:endParaRP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K </a:t>
            </a:r>
            <a:r>
              <a:rPr lang="en-US" sz="2800" dirty="0">
                <a:latin typeface="Arial Nova Light" panose="020B0304020202020204" pitchFamily="34" charset="0"/>
              </a:rPr>
              <a:t>= 44 – 39 = 5</a:t>
            </a: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L </a:t>
            </a:r>
            <a:r>
              <a:rPr lang="en-US" sz="2800" dirty="0">
                <a:latin typeface="Arial Nova Light" panose="020B0304020202020204" pitchFamily="34" charset="0"/>
              </a:rPr>
              <a:t>= 30 – 12 = 18</a:t>
            </a:r>
            <a:endParaRPr lang="en-US" sz="2800" b="1" dirty="0">
              <a:solidFill>
                <a:srgbClr val="FFFF00"/>
              </a:solidFill>
              <a:latin typeface="Arial Nova Light" panose="020B0304020202020204" pitchFamily="34" charset="0"/>
            </a:endParaRPr>
          </a:p>
        </p:txBody>
      </p:sp>
      <p:sp>
        <p:nvSpPr>
          <p:cNvPr id="45" name="TextBox 44">
            <a:extLst>
              <a:ext uri="{FF2B5EF4-FFF2-40B4-BE49-F238E27FC236}">
                <a16:creationId xmlns:a16="http://schemas.microsoft.com/office/drawing/2014/main" id="{07032775-B45A-FA2B-9B62-2302054158AA}"/>
              </a:ext>
            </a:extLst>
          </p:cNvPr>
          <p:cNvSpPr txBox="1"/>
          <p:nvPr/>
        </p:nvSpPr>
        <p:spPr>
          <a:xfrm>
            <a:off x="8458199" y="3274485"/>
            <a:ext cx="3510887" cy="1077218"/>
          </a:xfrm>
          <a:prstGeom prst="rect">
            <a:avLst/>
          </a:prstGeom>
          <a:noFill/>
        </p:spPr>
        <p:txBody>
          <a:bodyPr wrap="square">
            <a:spAutoFit/>
          </a:bodyPr>
          <a:lstStyle/>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M </a:t>
            </a:r>
            <a:r>
              <a:rPr lang="en-US" sz="2800" dirty="0">
                <a:latin typeface="Arial Nova Light" panose="020B0304020202020204" pitchFamily="34" charset="0"/>
              </a:rPr>
              <a:t>= 39 – 39 = 0 </a:t>
            </a:r>
          </a:p>
          <a:p>
            <a:pPr algn="just"/>
            <a:endParaRPr lang="en-US" sz="800" dirty="0">
              <a:latin typeface="Arial Nova Light" panose="020B0304020202020204" pitchFamily="34" charset="0"/>
            </a:endParaRPr>
          </a:p>
          <a:p>
            <a:pPr algn="just"/>
            <a:r>
              <a:rPr lang="en-US" sz="2800" dirty="0">
                <a:latin typeface="Arial Nova Light" panose="020B0304020202020204" pitchFamily="34" charset="0"/>
              </a:rPr>
              <a:t>Slack </a:t>
            </a:r>
            <a:r>
              <a:rPr lang="en-US" sz="2800" baseline="-25000" dirty="0">
                <a:latin typeface="Arial Nova Light" panose="020B0304020202020204" pitchFamily="34" charset="0"/>
              </a:rPr>
              <a:t>N </a:t>
            </a:r>
            <a:r>
              <a:rPr lang="en-US" sz="2800" dirty="0">
                <a:latin typeface="Arial Nova Light" panose="020B0304020202020204" pitchFamily="34" charset="0"/>
              </a:rPr>
              <a:t>= 0 – 0 = 0 </a:t>
            </a:r>
            <a:endParaRPr lang="en-US" sz="2800" b="1" dirty="0">
              <a:solidFill>
                <a:srgbClr val="FFFF00"/>
              </a:solidFill>
              <a:latin typeface="Arial Nova Light" panose="020B0304020202020204" pitchFamily="34" charset="0"/>
            </a:endParaRPr>
          </a:p>
        </p:txBody>
      </p:sp>
      <p:sp>
        <p:nvSpPr>
          <p:cNvPr id="46" name="TextBox 45">
            <a:extLst>
              <a:ext uri="{FF2B5EF4-FFF2-40B4-BE49-F238E27FC236}">
                <a16:creationId xmlns:a16="http://schemas.microsoft.com/office/drawing/2014/main" id="{56381BEF-7713-EF27-E8DD-90F1B910E2B9}"/>
              </a:ext>
            </a:extLst>
          </p:cNvPr>
          <p:cNvSpPr txBox="1"/>
          <p:nvPr/>
        </p:nvSpPr>
        <p:spPr>
          <a:xfrm>
            <a:off x="2127354" y="1391312"/>
            <a:ext cx="11364686" cy="523220"/>
          </a:xfrm>
          <a:prstGeom prst="rect">
            <a:avLst/>
          </a:prstGeom>
          <a:noFill/>
        </p:spPr>
        <p:txBody>
          <a:bodyPr wrap="square">
            <a:spAutoFit/>
          </a:bodyPr>
          <a:lstStyle/>
          <a:p>
            <a:pPr algn="just"/>
            <a:r>
              <a:rPr lang="en-US" sz="2800" b="1" dirty="0">
                <a:solidFill>
                  <a:srgbClr val="80EFFF"/>
                </a:solidFill>
                <a:latin typeface="Arial Nova Light" panose="020B0304020202020204" pitchFamily="34" charset="0"/>
              </a:rPr>
              <a:t>Sample Problem #1</a:t>
            </a:r>
          </a:p>
        </p:txBody>
      </p:sp>
    </p:spTree>
    <p:extLst>
      <p:ext uri="{BB962C8B-B14F-4D97-AF65-F5344CB8AC3E}">
        <p14:creationId xmlns:p14="http://schemas.microsoft.com/office/powerpoint/2010/main" val="22437548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727957"/>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25" name="TextBox 24">
            <a:extLst>
              <a:ext uri="{FF2B5EF4-FFF2-40B4-BE49-F238E27FC236}">
                <a16:creationId xmlns:a16="http://schemas.microsoft.com/office/drawing/2014/main" id="{D856AD59-8AD1-B85F-4827-7B31CC175126}"/>
              </a:ext>
            </a:extLst>
          </p:cNvPr>
          <p:cNvSpPr txBox="1"/>
          <p:nvPr/>
        </p:nvSpPr>
        <p:spPr>
          <a:xfrm>
            <a:off x="2078799" y="776235"/>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36" name="TextBox 35">
            <a:extLst>
              <a:ext uri="{FF2B5EF4-FFF2-40B4-BE49-F238E27FC236}">
                <a16:creationId xmlns:a16="http://schemas.microsoft.com/office/drawing/2014/main" id="{77BC1568-08E3-4891-21BC-20C524B6D7B6}"/>
              </a:ext>
            </a:extLst>
          </p:cNvPr>
          <p:cNvSpPr txBox="1"/>
          <p:nvPr/>
        </p:nvSpPr>
        <p:spPr>
          <a:xfrm>
            <a:off x="5576499" y="1394699"/>
            <a:ext cx="6255299" cy="584775"/>
          </a:xfrm>
          <a:prstGeom prst="rect">
            <a:avLst/>
          </a:prstGeom>
          <a:noFill/>
        </p:spPr>
        <p:txBody>
          <a:bodyPr wrap="square">
            <a:spAutoFit/>
          </a:bodyPr>
          <a:lstStyle/>
          <a:p>
            <a:pPr algn="just"/>
            <a:r>
              <a:rPr lang="en-US" sz="2800" dirty="0">
                <a:latin typeface="Arial Nova Light" panose="020B0304020202020204" pitchFamily="34" charset="0"/>
              </a:rPr>
              <a:t>Project Completion Time = </a:t>
            </a:r>
            <a:r>
              <a:rPr lang="en-US" sz="3200" b="1" dirty="0">
                <a:solidFill>
                  <a:srgbClr val="FFFF00"/>
                </a:solidFill>
                <a:latin typeface="Arial Nova Light" panose="020B0304020202020204" pitchFamily="34" charset="0"/>
              </a:rPr>
              <a:t>49</a:t>
            </a:r>
            <a:r>
              <a:rPr lang="en-US" sz="3200" b="1" dirty="0">
                <a:latin typeface="Arial Nova Light" panose="020B0304020202020204" pitchFamily="34" charset="0"/>
              </a:rPr>
              <a:t> </a:t>
            </a:r>
            <a:r>
              <a:rPr lang="en-US" sz="3200" b="1" dirty="0">
                <a:solidFill>
                  <a:srgbClr val="FFFF00"/>
                </a:solidFill>
                <a:latin typeface="Arial Nova Light" panose="020B0304020202020204" pitchFamily="34" charset="0"/>
              </a:rPr>
              <a:t>weeks</a:t>
            </a:r>
            <a:endParaRPr lang="en-US" sz="2800" b="1" dirty="0">
              <a:solidFill>
                <a:srgbClr val="FFFF00"/>
              </a:solidFill>
              <a:latin typeface="Arial Nova Light" panose="020B0304020202020204" pitchFamily="34" charset="0"/>
            </a:endParaRPr>
          </a:p>
        </p:txBody>
      </p:sp>
      <p:sp>
        <p:nvSpPr>
          <p:cNvPr id="38" name="TextBox 37">
            <a:extLst>
              <a:ext uri="{FF2B5EF4-FFF2-40B4-BE49-F238E27FC236}">
                <a16:creationId xmlns:a16="http://schemas.microsoft.com/office/drawing/2014/main" id="{0C3F6562-1EC3-F6DA-009E-B6BE2311D916}"/>
              </a:ext>
            </a:extLst>
          </p:cNvPr>
          <p:cNvSpPr txBox="1"/>
          <p:nvPr/>
        </p:nvSpPr>
        <p:spPr>
          <a:xfrm>
            <a:off x="621893" y="2003258"/>
            <a:ext cx="9909211" cy="4647426"/>
          </a:xfrm>
          <a:prstGeom prst="rect">
            <a:avLst/>
          </a:prstGeom>
          <a:noFill/>
        </p:spPr>
        <p:txBody>
          <a:bodyPr wrap="square">
            <a:spAutoFit/>
          </a:bodyPr>
          <a:lstStyle/>
          <a:p>
            <a:pPr algn="just"/>
            <a:r>
              <a:rPr lang="en-US" sz="2800" b="1" dirty="0">
                <a:latin typeface="Arial Nova Light" panose="020B0304020202020204" pitchFamily="34" charset="0"/>
              </a:rPr>
              <a:t>Path 1 = N – A – D – E – F = 23 weeks</a:t>
            </a:r>
          </a:p>
          <a:p>
            <a:pPr algn="just"/>
            <a:r>
              <a:rPr lang="en-US" sz="2800" b="1" dirty="0">
                <a:latin typeface="Arial Nova Light" panose="020B0304020202020204" pitchFamily="34" charset="0"/>
              </a:rPr>
              <a:t>Path 2 = N – B – G – E – F = 26 weeks</a:t>
            </a:r>
          </a:p>
          <a:p>
            <a:pPr algn="just"/>
            <a:r>
              <a:rPr lang="en-US" sz="2800" b="1" dirty="0">
                <a:latin typeface="Arial Nova Light" panose="020B0304020202020204" pitchFamily="34" charset="0"/>
              </a:rPr>
              <a:t>Path 3 = N – B – H – I – K = 40 weeks</a:t>
            </a:r>
          </a:p>
          <a:p>
            <a:pPr algn="just"/>
            <a:r>
              <a:rPr lang="en-US" sz="2800" b="1" dirty="0">
                <a:latin typeface="Arial Nova Light" panose="020B0304020202020204" pitchFamily="34" charset="0"/>
              </a:rPr>
              <a:t>Path 4 = N – B – H – J – K =  44 weeks</a:t>
            </a:r>
          </a:p>
          <a:p>
            <a:pPr algn="just"/>
            <a:r>
              <a:rPr lang="en-US" sz="2800" b="1" dirty="0">
                <a:latin typeface="Arial Nova Light" panose="020B0304020202020204" pitchFamily="34" charset="0"/>
              </a:rPr>
              <a:t>Path 5 = N – B – H – J – M = 49 weeks</a:t>
            </a:r>
          </a:p>
          <a:p>
            <a:pPr algn="just"/>
            <a:r>
              <a:rPr lang="en-US" sz="2800" b="1" dirty="0">
                <a:latin typeface="Arial Nova Light" panose="020B0304020202020204" pitchFamily="34" charset="0"/>
              </a:rPr>
              <a:t>Path 6 = N – C – L – K = 26 weeks</a:t>
            </a:r>
          </a:p>
          <a:p>
            <a:pPr algn="just"/>
            <a:r>
              <a:rPr lang="en-US" sz="2800" b="1" dirty="0">
                <a:latin typeface="Arial Nova Light" panose="020B0304020202020204" pitchFamily="34" charset="0"/>
              </a:rPr>
              <a:t>Path 7 = N – C – L – M = 31 weeks</a:t>
            </a:r>
          </a:p>
          <a:p>
            <a:pPr algn="just"/>
            <a:endParaRPr lang="en-US" sz="800" b="1" dirty="0">
              <a:solidFill>
                <a:srgbClr val="CCFFCC"/>
              </a:solidFill>
              <a:latin typeface="Arial Nova Light" panose="020B0304020202020204" pitchFamily="34" charset="0"/>
            </a:endParaRPr>
          </a:p>
          <a:p>
            <a:pPr algn="just"/>
            <a:r>
              <a:rPr lang="en-US" sz="2800" b="1" dirty="0">
                <a:solidFill>
                  <a:srgbClr val="FF0000"/>
                </a:solidFill>
                <a:latin typeface="Arial Nova Light" panose="020B0304020202020204" pitchFamily="34" charset="0"/>
              </a:rPr>
              <a:t>Critical Path = Path 5 = N+B+H+J+M = 49 weeks</a:t>
            </a:r>
          </a:p>
          <a:p>
            <a:pPr algn="just"/>
            <a:endParaRPr lang="en-US" sz="800" b="1" dirty="0">
              <a:solidFill>
                <a:srgbClr val="FF0000"/>
              </a:solidFill>
              <a:latin typeface="Arial Nova Light" panose="020B0304020202020204" pitchFamily="34" charset="0"/>
            </a:endParaRPr>
          </a:p>
          <a:p>
            <a:pPr algn="just"/>
            <a:r>
              <a:rPr lang="en-US" sz="2800" b="1" dirty="0">
                <a:solidFill>
                  <a:srgbClr val="FF0000"/>
                </a:solidFill>
                <a:latin typeface="Arial Nova Light" panose="020B0304020202020204" pitchFamily="34" charset="0"/>
              </a:rPr>
              <a:t>Critical Activities = B, H, J, M, and N (Where the Slack is 0)</a:t>
            </a:r>
          </a:p>
          <a:p>
            <a:pPr algn="just"/>
            <a:r>
              <a:rPr lang="en-US" sz="2800" b="1" dirty="0">
                <a:solidFill>
                  <a:srgbClr val="FF0000"/>
                </a:solidFill>
                <a:latin typeface="Arial Nova Light" panose="020B0304020202020204" pitchFamily="34" charset="0"/>
              </a:rPr>
              <a:t>Non-Critical Activities = A, C, D, E, F, G, I, K, and L</a:t>
            </a:r>
          </a:p>
        </p:txBody>
      </p:sp>
      <p:sp>
        <p:nvSpPr>
          <p:cNvPr id="5" name="TextBox 4">
            <a:extLst>
              <a:ext uri="{FF2B5EF4-FFF2-40B4-BE49-F238E27FC236}">
                <a16:creationId xmlns:a16="http://schemas.microsoft.com/office/drawing/2014/main" id="{1143F972-EA42-D368-D471-03382E2BEC39}"/>
              </a:ext>
            </a:extLst>
          </p:cNvPr>
          <p:cNvSpPr txBox="1"/>
          <p:nvPr/>
        </p:nvSpPr>
        <p:spPr>
          <a:xfrm>
            <a:off x="2030244" y="1382104"/>
            <a:ext cx="9767746" cy="523220"/>
          </a:xfrm>
          <a:prstGeom prst="rect">
            <a:avLst/>
          </a:prstGeom>
          <a:noFill/>
        </p:spPr>
        <p:txBody>
          <a:bodyPr wrap="square">
            <a:spAutoFit/>
          </a:bodyPr>
          <a:lstStyle/>
          <a:p>
            <a:pPr algn="just"/>
            <a:r>
              <a:rPr lang="en-US" sz="2800" b="1" dirty="0">
                <a:solidFill>
                  <a:srgbClr val="80EFFF"/>
                </a:solidFill>
                <a:latin typeface="Arial Nova Light" panose="020B0304020202020204" pitchFamily="34" charset="0"/>
              </a:rPr>
              <a:t>Sample Problem # 1</a:t>
            </a:r>
          </a:p>
        </p:txBody>
      </p:sp>
    </p:spTree>
    <p:extLst>
      <p:ext uri="{BB962C8B-B14F-4D97-AF65-F5344CB8AC3E}">
        <p14:creationId xmlns:p14="http://schemas.microsoft.com/office/powerpoint/2010/main" val="2651998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727957"/>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25" name="TextBox 24">
            <a:extLst>
              <a:ext uri="{FF2B5EF4-FFF2-40B4-BE49-F238E27FC236}">
                <a16:creationId xmlns:a16="http://schemas.microsoft.com/office/drawing/2014/main" id="{D856AD59-8AD1-B85F-4827-7B31CC175126}"/>
              </a:ext>
            </a:extLst>
          </p:cNvPr>
          <p:cNvSpPr txBox="1"/>
          <p:nvPr/>
        </p:nvSpPr>
        <p:spPr>
          <a:xfrm>
            <a:off x="2078799" y="776235"/>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5" name="TextBox 4">
            <a:extLst>
              <a:ext uri="{FF2B5EF4-FFF2-40B4-BE49-F238E27FC236}">
                <a16:creationId xmlns:a16="http://schemas.microsoft.com/office/drawing/2014/main" id="{1143F972-EA42-D368-D471-03382E2BEC39}"/>
              </a:ext>
            </a:extLst>
          </p:cNvPr>
          <p:cNvSpPr txBox="1"/>
          <p:nvPr/>
        </p:nvSpPr>
        <p:spPr>
          <a:xfrm>
            <a:off x="2078799" y="1371680"/>
            <a:ext cx="11364686" cy="523220"/>
          </a:xfrm>
          <a:prstGeom prst="rect">
            <a:avLst/>
          </a:prstGeom>
          <a:noFill/>
        </p:spPr>
        <p:txBody>
          <a:bodyPr wrap="square">
            <a:spAutoFit/>
          </a:bodyPr>
          <a:lstStyle/>
          <a:p>
            <a:pPr algn="just"/>
            <a:r>
              <a:rPr lang="en-US" sz="2800" b="1" dirty="0">
                <a:solidFill>
                  <a:srgbClr val="80EFFF"/>
                </a:solidFill>
                <a:latin typeface="Arial Nova Light" panose="020B0304020202020204" pitchFamily="34" charset="0"/>
              </a:rPr>
              <a:t>Sample Problem #1</a:t>
            </a:r>
          </a:p>
        </p:txBody>
      </p:sp>
      <p:sp>
        <p:nvSpPr>
          <p:cNvPr id="24" name="TextBox 23">
            <a:extLst>
              <a:ext uri="{FF2B5EF4-FFF2-40B4-BE49-F238E27FC236}">
                <a16:creationId xmlns:a16="http://schemas.microsoft.com/office/drawing/2014/main" id="{C78B0A0D-FD06-342F-77E3-CE8F194E7009}"/>
              </a:ext>
            </a:extLst>
          </p:cNvPr>
          <p:cNvSpPr txBox="1"/>
          <p:nvPr/>
        </p:nvSpPr>
        <p:spPr>
          <a:xfrm>
            <a:off x="413657" y="1964568"/>
            <a:ext cx="11364686" cy="4524315"/>
          </a:xfrm>
          <a:prstGeom prst="rect">
            <a:avLst/>
          </a:prstGeom>
          <a:noFill/>
        </p:spPr>
        <p:txBody>
          <a:bodyPr wrap="square">
            <a:spAutoFit/>
          </a:bodyPr>
          <a:lstStyle/>
          <a:p>
            <a:pPr algn="just"/>
            <a:r>
              <a:rPr lang="en-US" sz="2400" dirty="0">
                <a:latin typeface="Arial Nova" panose="020B0504020202020204" pitchFamily="34" charset="0"/>
              </a:rPr>
              <a:t>c) Can activity I be delayed without delaying the project completion time?</a:t>
            </a:r>
          </a:p>
          <a:p>
            <a:pPr algn="just"/>
            <a:endParaRPr lang="en-US" sz="800" dirty="0">
              <a:latin typeface="Arial Nova" panose="020B0504020202020204" pitchFamily="34" charset="0"/>
            </a:endParaRPr>
          </a:p>
          <a:p>
            <a:pPr algn="just"/>
            <a:r>
              <a:rPr lang="en-US" sz="2400" dirty="0">
                <a:latin typeface="Arial Nova" panose="020B0504020202020204" pitchFamily="34" charset="0"/>
              </a:rPr>
              <a:t>If so, how many weeks? </a:t>
            </a:r>
          </a:p>
          <a:p>
            <a:pPr algn="just"/>
            <a:endParaRPr lang="en-US" sz="800" dirty="0">
              <a:latin typeface="Arial Nova" panose="020B0504020202020204" pitchFamily="34" charset="0"/>
            </a:endParaRPr>
          </a:p>
          <a:p>
            <a:pPr algn="just"/>
            <a:r>
              <a:rPr lang="en-US" sz="2400" dirty="0">
                <a:latin typeface="Arial Nova" panose="020B0504020202020204" pitchFamily="34" charset="0"/>
              </a:rPr>
              <a:t>How much dollar can be saved by keeping the project completion time unchanged, if $2500 can be saved for each delayed week of activity I? </a:t>
            </a:r>
          </a:p>
          <a:p>
            <a:pPr algn="just"/>
            <a:endParaRPr lang="en-US" sz="800" dirty="0">
              <a:latin typeface="Arial Nova" panose="020B0504020202020204" pitchFamily="34" charset="0"/>
            </a:endParaRPr>
          </a:p>
          <a:p>
            <a:pPr algn="just"/>
            <a:r>
              <a:rPr lang="en-US" sz="3200" dirty="0">
                <a:solidFill>
                  <a:srgbClr val="0070C0"/>
                </a:solidFill>
                <a:latin typeface="Arial Nova" panose="020B0504020202020204" pitchFamily="34" charset="0"/>
              </a:rPr>
              <a:t>Yes, the Activity “I” can be delayed as it is a non-critical activity. It can be delayed </a:t>
            </a:r>
            <a:r>
              <a:rPr lang="en-US" sz="3200" dirty="0" err="1">
                <a:solidFill>
                  <a:srgbClr val="0070C0"/>
                </a:solidFill>
                <a:latin typeface="Arial Nova" panose="020B0504020202020204" pitchFamily="34" charset="0"/>
              </a:rPr>
              <a:t>upto</a:t>
            </a:r>
            <a:r>
              <a:rPr lang="en-US" sz="3200" dirty="0">
                <a:solidFill>
                  <a:srgbClr val="0070C0"/>
                </a:solidFill>
                <a:latin typeface="Arial Nova" panose="020B0504020202020204" pitchFamily="34" charset="0"/>
              </a:rPr>
              <a:t> the value of slack that is for 9 weeks.</a:t>
            </a:r>
          </a:p>
          <a:p>
            <a:pPr algn="just"/>
            <a:endParaRPr lang="en-US" sz="800" dirty="0">
              <a:solidFill>
                <a:srgbClr val="0070C0"/>
              </a:solidFill>
              <a:latin typeface="Arial Nova" panose="020B0504020202020204" pitchFamily="34" charset="0"/>
            </a:endParaRPr>
          </a:p>
          <a:p>
            <a:pPr algn="just"/>
            <a:r>
              <a:rPr lang="en-US" sz="3200" dirty="0">
                <a:solidFill>
                  <a:srgbClr val="0070C0"/>
                </a:solidFill>
                <a:latin typeface="Arial Nova" panose="020B0504020202020204" pitchFamily="34" charset="0"/>
              </a:rPr>
              <a:t>Activity I has a slack of 9 weeks, so, $2500*9= $22,500/- can be saved by keeping the project completion time unchanged.</a:t>
            </a:r>
          </a:p>
        </p:txBody>
      </p:sp>
    </p:spTree>
    <p:extLst>
      <p:ext uri="{BB962C8B-B14F-4D97-AF65-F5344CB8AC3E}">
        <p14:creationId xmlns:p14="http://schemas.microsoft.com/office/powerpoint/2010/main" val="2368521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727957"/>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25" name="TextBox 24">
            <a:extLst>
              <a:ext uri="{FF2B5EF4-FFF2-40B4-BE49-F238E27FC236}">
                <a16:creationId xmlns:a16="http://schemas.microsoft.com/office/drawing/2014/main" id="{D856AD59-8AD1-B85F-4827-7B31CC175126}"/>
              </a:ext>
            </a:extLst>
          </p:cNvPr>
          <p:cNvSpPr txBox="1"/>
          <p:nvPr/>
        </p:nvSpPr>
        <p:spPr>
          <a:xfrm>
            <a:off x="2078799" y="776235"/>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5" name="TextBox 4">
            <a:extLst>
              <a:ext uri="{FF2B5EF4-FFF2-40B4-BE49-F238E27FC236}">
                <a16:creationId xmlns:a16="http://schemas.microsoft.com/office/drawing/2014/main" id="{1143F972-EA42-D368-D471-03382E2BEC39}"/>
              </a:ext>
            </a:extLst>
          </p:cNvPr>
          <p:cNvSpPr txBox="1"/>
          <p:nvPr/>
        </p:nvSpPr>
        <p:spPr>
          <a:xfrm>
            <a:off x="2078799" y="1371680"/>
            <a:ext cx="11364686" cy="523220"/>
          </a:xfrm>
          <a:prstGeom prst="rect">
            <a:avLst/>
          </a:prstGeom>
          <a:noFill/>
        </p:spPr>
        <p:txBody>
          <a:bodyPr wrap="square">
            <a:spAutoFit/>
          </a:bodyPr>
          <a:lstStyle/>
          <a:p>
            <a:pPr algn="just"/>
            <a:r>
              <a:rPr lang="en-US" sz="2800" b="1" dirty="0">
                <a:solidFill>
                  <a:srgbClr val="80EFFF"/>
                </a:solidFill>
                <a:latin typeface="Arial Nova Light" panose="020B0304020202020204" pitchFamily="34" charset="0"/>
              </a:rPr>
              <a:t>Sample Problem #1</a:t>
            </a:r>
          </a:p>
        </p:txBody>
      </p:sp>
      <p:sp>
        <p:nvSpPr>
          <p:cNvPr id="24" name="TextBox 23">
            <a:extLst>
              <a:ext uri="{FF2B5EF4-FFF2-40B4-BE49-F238E27FC236}">
                <a16:creationId xmlns:a16="http://schemas.microsoft.com/office/drawing/2014/main" id="{C78B0A0D-FD06-342F-77E3-CE8F194E7009}"/>
              </a:ext>
            </a:extLst>
          </p:cNvPr>
          <p:cNvSpPr txBox="1"/>
          <p:nvPr/>
        </p:nvSpPr>
        <p:spPr>
          <a:xfrm>
            <a:off x="413657" y="2136833"/>
            <a:ext cx="11364686" cy="3539430"/>
          </a:xfrm>
          <a:prstGeom prst="rect">
            <a:avLst/>
          </a:prstGeom>
          <a:noFill/>
        </p:spPr>
        <p:txBody>
          <a:bodyPr wrap="square">
            <a:spAutoFit/>
          </a:bodyPr>
          <a:lstStyle/>
          <a:p>
            <a:pPr algn="just"/>
            <a:r>
              <a:rPr lang="en-US" sz="2400" dirty="0">
                <a:latin typeface="Arial Nova" panose="020B0504020202020204" pitchFamily="34" charset="0"/>
              </a:rPr>
              <a:t>d) What is the impact on the project if activity F needs a delayed time 2 weeks and extra time 5 weeks? </a:t>
            </a:r>
          </a:p>
          <a:p>
            <a:pPr algn="just"/>
            <a:endParaRPr lang="en-US" sz="2400" dirty="0">
              <a:latin typeface="Arial Nova" panose="020B0504020202020204" pitchFamily="34" charset="0"/>
            </a:endParaRPr>
          </a:p>
          <a:p>
            <a:pPr algn="just"/>
            <a:r>
              <a:rPr lang="en-US" sz="3200" dirty="0">
                <a:solidFill>
                  <a:srgbClr val="00B050"/>
                </a:solidFill>
                <a:latin typeface="Arial Nova" panose="020B0504020202020204" pitchFamily="34" charset="0"/>
              </a:rPr>
              <a:t>According to the question, activity F needs to delay by 2+5= 7 weeks, it is possible by keeping the project completion time unchanged as F is a non-critical activity with a slack of 23 weeks. </a:t>
            </a:r>
          </a:p>
          <a:p>
            <a:pPr algn="just"/>
            <a:endParaRPr lang="en-US" sz="2400" dirty="0">
              <a:latin typeface="Arial Nova" panose="020B0504020202020204" pitchFamily="34" charset="0"/>
            </a:endParaRPr>
          </a:p>
        </p:txBody>
      </p:sp>
    </p:spTree>
    <p:extLst>
      <p:ext uri="{BB962C8B-B14F-4D97-AF65-F5344CB8AC3E}">
        <p14:creationId xmlns:p14="http://schemas.microsoft.com/office/powerpoint/2010/main" val="2280837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727957"/>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25" name="TextBox 24">
            <a:extLst>
              <a:ext uri="{FF2B5EF4-FFF2-40B4-BE49-F238E27FC236}">
                <a16:creationId xmlns:a16="http://schemas.microsoft.com/office/drawing/2014/main" id="{D856AD59-8AD1-B85F-4827-7B31CC175126}"/>
              </a:ext>
            </a:extLst>
          </p:cNvPr>
          <p:cNvSpPr txBox="1"/>
          <p:nvPr/>
        </p:nvSpPr>
        <p:spPr>
          <a:xfrm>
            <a:off x="2078799" y="776235"/>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5" name="TextBox 4">
            <a:extLst>
              <a:ext uri="{FF2B5EF4-FFF2-40B4-BE49-F238E27FC236}">
                <a16:creationId xmlns:a16="http://schemas.microsoft.com/office/drawing/2014/main" id="{1143F972-EA42-D368-D471-03382E2BEC39}"/>
              </a:ext>
            </a:extLst>
          </p:cNvPr>
          <p:cNvSpPr txBox="1"/>
          <p:nvPr/>
        </p:nvSpPr>
        <p:spPr>
          <a:xfrm>
            <a:off x="2078799" y="1371680"/>
            <a:ext cx="9699544" cy="523220"/>
          </a:xfrm>
          <a:prstGeom prst="rect">
            <a:avLst/>
          </a:prstGeom>
          <a:noFill/>
        </p:spPr>
        <p:txBody>
          <a:bodyPr wrap="square">
            <a:spAutoFit/>
          </a:bodyPr>
          <a:lstStyle/>
          <a:p>
            <a:pPr algn="just"/>
            <a:r>
              <a:rPr lang="en-US" sz="2800" b="1" dirty="0">
                <a:solidFill>
                  <a:srgbClr val="80EFFF"/>
                </a:solidFill>
                <a:latin typeface="Arial Nova Light" panose="020B0304020202020204" pitchFamily="34" charset="0"/>
              </a:rPr>
              <a:t>Sample Problem #1</a:t>
            </a:r>
          </a:p>
        </p:txBody>
      </p:sp>
      <p:sp>
        <p:nvSpPr>
          <p:cNvPr id="24" name="TextBox 23">
            <a:extLst>
              <a:ext uri="{FF2B5EF4-FFF2-40B4-BE49-F238E27FC236}">
                <a16:creationId xmlns:a16="http://schemas.microsoft.com/office/drawing/2014/main" id="{C78B0A0D-FD06-342F-77E3-CE8F194E7009}"/>
              </a:ext>
            </a:extLst>
          </p:cNvPr>
          <p:cNvSpPr txBox="1"/>
          <p:nvPr/>
        </p:nvSpPr>
        <p:spPr>
          <a:xfrm>
            <a:off x="413657" y="2136833"/>
            <a:ext cx="11364686" cy="4462760"/>
          </a:xfrm>
          <a:prstGeom prst="rect">
            <a:avLst/>
          </a:prstGeom>
          <a:noFill/>
        </p:spPr>
        <p:txBody>
          <a:bodyPr wrap="square">
            <a:spAutoFit/>
          </a:bodyPr>
          <a:lstStyle/>
          <a:p>
            <a:pPr algn="just"/>
            <a:r>
              <a:rPr lang="en-US" sz="2400" dirty="0">
                <a:latin typeface="Arial Nova" panose="020B0504020202020204" pitchFamily="34" charset="0"/>
              </a:rPr>
              <a:t>e) The PM wants to delay the duration of the activity M from 10 weeks to 16 weeks. What is the impact on the project completion time?</a:t>
            </a:r>
          </a:p>
          <a:p>
            <a:pPr algn="just"/>
            <a:endParaRPr lang="en-US" sz="2400" dirty="0">
              <a:latin typeface="Arial Nova" panose="020B0504020202020204" pitchFamily="34" charset="0"/>
            </a:endParaRPr>
          </a:p>
          <a:p>
            <a:pPr algn="just"/>
            <a:r>
              <a:rPr lang="en-US" sz="2800" dirty="0">
                <a:solidFill>
                  <a:srgbClr val="7030A0"/>
                </a:solidFill>
                <a:latin typeface="Arial Nova" panose="020B0504020202020204" pitchFamily="34" charset="0"/>
              </a:rPr>
              <a:t>According to the question, if the Project Manager  wants to delay the </a:t>
            </a:r>
          </a:p>
          <a:p>
            <a:pPr algn="just"/>
            <a:r>
              <a:rPr lang="en-US" sz="2800" dirty="0">
                <a:solidFill>
                  <a:srgbClr val="7030A0"/>
                </a:solidFill>
                <a:latin typeface="Arial Nova" panose="020B0504020202020204" pitchFamily="34" charset="0"/>
              </a:rPr>
              <a:t>duration of the activity M from 10 weeks to 16 weeks, then it will delay the entire duration of the project.</a:t>
            </a:r>
          </a:p>
          <a:p>
            <a:pPr algn="just"/>
            <a:endParaRPr lang="en-US" sz="800" dirty="0">
              <a:solidFill>
                <a:srgbClr val="7030A0"/>
              </a:solidFill>
              <a:latin typeface="Arial Nova" panose="020B0504020202020204" pitchFamily="34" charset="0"/>
            </a:endParaRPr>
          </a:p>
          <a:p>
            <a:pPr algn="just"/>
            <a:r>
              <a:rPr lang="en-US" sz="2800" dirty="0">
                <a:solidFill>
                  <a:srgbClr val="7030A0"/>
                </a:solidFill>
                <a:latin typeface="Arial Nova" panose="020B0504020202020204" pitchFamily="34" charset="0"/>
              </a:rPr>
              <a:t>As activity M, falls under critical activity of the project, therefore the Slack of activity M is 0.</a:t>
            </a:r>
          </a:p>
          <a:p>
            <a:pPr algn="just"/>
            <a:endParaRPr lang="en-US" sz="800" dirty="0">
              <a:solidFill>
                <a:srgbClr val="7030A0"/>
              </a:solidFill>
              <a:latin typeface="Arial Nova" panose="020B0504020202020204" pitchFamily="34" charset="0"/>
            </a:endParaRPr>
          </a:p>
          <a:p>
            <a:pPr algn="just"/>
            <a:r>
              <a:rPr lang="en-US" sz="2800" dirty="0">
                <a:solidFill>
                  <a:srgbClr val="7030A0"/>
                </a:solidFill>
                <a:latin typeface="Arial Nova" panose="020B0504020202020204" pitchFamily="34" charset="0"/>
              </a:rPr>
              <a:t>It will eventually increase the project duration to more 6 days (a total of 49+6 = 55 days) to complete the project in this situation. </a:t>
            </a:r>
          </a:p>
        </p:txBody>
      </p:sp>
    </p:spTree>
    <p:extLst>
      <p:ext uri="{BB962C8B-B14F-4D97-AF65-F5344CB8AC3E}">
        <p14:creationId xmlns:p14="http://schemas.microsoft.com/office/powerpoint/2010/main" val="10583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25" name="TextBox 24">
            <a:extLst>
              <a:ext uri="{FF2B5EF4-FFF2-40B4-BE49-F238E27FC236}">
                <a16:creationId xmlns:a16="http://schemas.microsoft.com/office/drawing/2014/main" id="{D856AD59-8AD1-B85F-4827-7B31CC175126}"/>
              </a:ext>
            </a:extLst>
          </p:cNvPr>
          <p:cNvSpPr txBox="1"/>
          <p:nvPr/>
        </p:nvSpPr>
        <p:spPr>
          <a:xfrm>
            <a:off x="2187635" y="1319164"/>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4" name="TextBox 3">
            <a:extLst>
              <a:ext uri="{FF2B5EF4-FFF2-40B4-BE49-F238E27FC236}">
                <a16:creationId xmlns:a16="http://schemas.microsoft.com/office/drawing/2014/main" id="{1D1EBD71-B577-0908-79BD-AB02DC387319}"/>
              </a:ext>
            </a:extLst>
          </p:cNvPr>
          <p:cNvSpPr txBox="1"/>
          <p:nvPr/>
        </p:nvSpPr>
        <p:spPr>
          <a:xfrm>
            <a:off x="413657" y="2154534"/>
            <a:ext cx="11364686" cy="523220"/>
          </a:xfrm>
          <a:prstGeom prst="rect">
            <a:avLst/>
          </a:prstGeom>
          <a:noFill/>
        </p:spPr>
        <p:txBody>
          <a:bodyPr wrap="square">
            <a:spAutoFit/>
          </a:bodyPr>
          <a:lstStyle/>
          <a:p>
            <a:pPr algn="just"/>
            <a:r>
              <a:rPr lang="en-US" sz="2800" b="1" dirty="0">
                <a:solidFill>
                  <a:srgbClr val="80EFFF"/>
                </a:solidFill>
                <a:latin typeface="Arial Nova Light" panose="020B0304020202020204" pitchFamily="34" charset="0"/>
              </a:rPr>
              <a:t>Sample Problem # 2</a:t>
            </a:r>
          </a:p>
        </p:txBody>
      </p:sp>
      <p:graphicFrame>
        <p:nvGraphicFramePr>
          <p:cNvPr id="3" name="Table 2">
            <a:extLst>
              <a:ext uri="{FF2B5EF4-FFF2-40B4-BE49-F238E27FC236}">
                <a16:creationId xmlns:a16="http://schemas.microsoft.com/office/drawing/2014/main" id="{402603B4-BA9E-AE4F-9BEC-B57C75C2BC05}"/>
              </a:ext>
            </a:extLst>
          </p:cNvPr>
          <p:cNvGraphicFramePr>
            <a:graphicFrameLocks noGrp="1"/>
          </p:cNvGraphicFramePr>
          <p:nvPr/>
        </p:nvGraphicFramePr>
        <p:xfrm>
          <a:off x="499866" y="2884662"/>
          <a:ext cx="11521148" cy="2864170"/>
        </p:xfrm>
        <a:graphic>
          <a:graphicData uri="http://schemas.openxmlformats.org/drawingml/2006/table">
            <a:tbl>
              <a:tblPr firstRow="1" firstCol="1" lastRow="1" lastCol="1" bandRow="1" bandCol="1">
                <a:tableStyleId>{F2DE63D5-997A-4646-A377-4702673A728D}</a:tableStyleId>
              </a:tblPr>
              <a:tblGrid>
                <a:gridCol w="1899571">
                  <a:extLst>
                    <a:ext uri="{9D8B030D-6E8A-4147-A177-3AD203B41FA5}">
                      <a16:colId xmlns:a16="http://schemas.microsoft.com/office/drawing/2014/main" val="2376601181"/>
                    </a:ext>
                  </a:extLst>
                </a:gridCol>
                <a:gridCol w="2072202">
                  <a:extLst>
                    <a:ext uri="{9D8B030D-6E8A-4147-A177-3AD203B41FA5}">
                      <a16:colId xmlns:a16="http://schemas.microsoft.com/office/drawing/2014/main" val="1449150903"/>
                    </a:ext>
                  </a:extLst>
                </a:gridCol>
                <a:gridCol w="1264105">
                  <a:extLst>
                    <a:ext uri="{9D8B030D-6E8A-4147-A177-3AD203B41FA5}">
                      <a16:colId xmlns:a16="http://schemas.microsoft.com/office/drawing/2014/main" val="187686855"/>
                    </a:ext>
                  </a:extLst>
                </a:gridCol>
                <a:gridCol w="480528">
                  <a:extLst>
                    <a:ext uri="{9D8B030D-6E8A-4147-A177-3AD203B41FA5}">
                      <a16:colId xmlns:a16="http://schemas.microsoft.com/office/drawing/2014/main" val="1774992528"/>
                    </a:ext>
                  </a:extLst>
                </a:gridCol>
                <a:gridCol w="1819206">
                  <a:extLst>
                    <a:ext uri="{9D8B030D-6E8A-4147-A177-3AD203B41FA5}">
                      <a16:colId xmlns:a16="http://schemas.microsoft.com/office/drawing/2014/main" val="626327054"/>
                    </a:ext>
                  </a:extLst>
                </a:gridCol>
                <a:gridCol w="2101317">
                  <a:extLst>
                    <a:ext uri="{9D8B030D-6E8A-4147-A177-3AD203B41FA5}">
                      <a16:colId xmlns:a16="http://schemas.microsoft.com/office/drawing/2014/main" val="2866104660"/>
                    </a:ext>
                  </a:extLst>
                </a:gridCol>
                <a:gridCol w="1884219">
                  <a:extLst>
                    <a:ext uri="{9D8B030D-6E8A-4147-A177-3AD203B41FA5}">
                      <a16:colId xmlns:a16="http://schemas.microsoft.com/office/drawing/2014/main" val="3256049492"/>
                    </a:ext>
                  </a:extLst>
                </a:gridCol>
              </a:tblGrid>
              <a:tr h="247015">
                <a:tc>
                  <a:txBody>
                    <a:bodyPr/>
                    <a:lstStyle/>
                    <a:p>
                      <a:pPr marL="0" marR="0" algn="ctr">
                        <a:spcBef>
                          <a:spcPts val="0"/>
                        </a:spcBef>
                        <a:spcAft>
                          <a:spcPts val="0"/>
                        </a:spcAft>
                      </a:pPr>
                      <a:r>
                        <a:rPr lang="en-US" sz="1800">
                          <a:effectLst/>
                        </a:rPr>
                        <a:t>Activity</a:t>
                      </a:r>
                      <a:endParaRPr lang="en-US" sz="2000">
                        <a:effectLst/>
                        <a:latin typeface="Arial Nova" panose="020B0504020202020204" pitchFamily="34"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Immediate Predecessor(s)</a:t>
                      </a:r>
                      <a:endParaRPr lang="en-US" sz="2000">
                        <a:effectLst/>
                        <a:latin typeface="Arial Nova" panose="020B0504020202020204" pitchFamily="34"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Duration</a:t>
                      </a:r>
                      <a:endParaRPr lang="en-US" sz="2000">
                        <a:effectLst/>
                      </a:endParaRPr>
                    </a:p>
                    <a:p>
                      <a:pPr marL="0" marR="0" algn="ctr">
                        <a:spcBef>
                          <a:spcPts val="0"/>
                        </a:spcBef>
                        <a:spcAft>
                          <a:spcPts val="0"/>
                        </a:spcAft>
                      </a:pPr>
                      <a:r>
                        <a:rPr lang="en-US" sz="1800">
                          <a:effectLst/>
                        </a:rPr>
                        <a:t>(Weeks)</a:t>
                      </a:r>
                      <a:endParaRPr lang="en-US" sz="2000">
                        <a:effectLst/>
                        <a:latin typeface="Arial Nova" panose="020B0504020202020204" pitchFamily="34"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endParaRPr lang="en-US" sz="2000">
                        <a:effectLst/>
                        <a:latin typeface="Arial Nova" panose="020B0504020202020204" pitchFamily="34"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Activity</a:t>
                      </a:r>
                      <a:endParaRPr lang="en-US" sz="2000">
                        <a:effectLst/>
                        <a:latin typeface="Arial Nova" panose="020B0504020202020204" pitchFamily="34"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Immediate Predecessor(s)</a:t>
                      </a:r>
                      <a:endParaRPr lang="en-US" sz="2000">
                        <a:effectLst/>
                        <a:latin typeface="Arial Nova" panose="020B0504020202020204" pitchFamily="34"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Duration</a:t>
                      </a:r>
                      <a:endParaRPr lang="en-US" sz="2000">
                        <a:effectLst/>
                      </a:endParaRPr>
                    </a:p>
                    <a:p>
                      <a:pPr marL="0" marR="0" algn="ctr">
                        <a:spcBef>
                          <a:spcPts val="0"/>
                        </a:spcBef>
                        <a:spcAft>
                          <a:spcPts val="0"/>
                        </a:spcAft>
                      </a:pPr>
                      <a:r>
                        <a:rPr lang="en-US" sz="1800">
                          <a:effectLst/>
                        </a:rPr>
                        <a:t>(Weeks)</a:t>
                      </a:r>
                      <a:endParaRPr lang="en-US" sz="2000">
                        <a:effectLst/>
                        <a:latin typeface="Arial Nova" panose="020B05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097511033"/>
                  </a:ext>
                </a:extLst>
              </a:tr>
              <a:tr h="193040">
                <a:tc>
                  <a:txBody>
                    <a:bodyPr/>
                    <a:lstStyle/>
                    <a:p>
                      <a:pPr marL="0" marR="0" algn="ctr">
                        <a:lnSpc>
                          <a:spcPct val="200000"/>
                        </a:lnSpc>
                        <a:spcBef>
                          <a:spcPts val="0"/>
                        </a:spcBef>
                        <a:spcAft>
                          <a:spcPts val="0"/>
                        </a:spcAft>
                      </a:pPr>
                      <a:r>
                        <a:rPr lang="en-US" sz="1800" b="1" dirty="0">
                          <a:effectLst/>
                          <a:latin typeface="Arial Nova" panose="020B0504020202020204" pitchFamily="34" charset="0"/>
                        </a:rPr>
                        <a:t>A</a:t>
                      </a:r>
                      <a:endParaRPr lang="en-US" sz="2000" b="1" dirty="0">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 </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dirty="0">
                          <a:effectLst/>
                          <a:latin typeface="Arial Nova" panose="020B0504020202020204" pitchFamily="34" charset="0"/>
                        </a:rPr>
                        <a:t>4</a:t>
                      </a:r>
                      <a:endParaRPr lang="en-US" sz="2000" b="1" dirty="0">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 </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F</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B</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6</a:t>
                      </a:r>
                      <a:endParaRPr lang="en-US" sz="2000" b="1">
                        <a:effectLst/>
                        <a:latin typeface="Arial Nova" panose="020B05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91975728"/>
                  </a:ext>
                </a:extLst>
              </a:tr>
              <a:tr h="164465">
                <a:tc>
                  <a:txBody>
                    <a:bodyPr/>
                    <a:lstStyle/>
                    <a:p>
                      <a:pPr marL="0" marR="0" algn="ctr">
                        <a:lnSpc>
                          <a:spcPct val="200000"/>
                        </a:lnSpc>
                        <a:spcBef>
                          <a:spcPts val="0"/>
                        </a:spcBef>
                        <a:spcAft>
                          <a:spcPts val="0"/>
                        </a:spcAft>
                      </a:pPr>
                      <a:r>
                        <a:rPr lang="en-US" sz="1800" b="1">
                          <a:effectLst/>
                          <a:latin typeface="Arial Nova" panose="020B0504020202020204" pitchFamily="34" charset="0"/>
                        </a:rPr>
                        <a:t>B</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 </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10</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 </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tabLst>
                          <a:tab pos="674370" algn="ctr"/>
                          <a:tab pos="1348740" algn="r"/>
                        </a:tabLst>
                      </a:pPr>
                      <a:r>
                        <a:rPr lang="en-US" sz="1800" b="1" dirty="0">
                          <a:effectLst/>
                          <a:latin typeface="Arial Nova" panose="020B0504020202020204" pitchFamily="34" charset="0"/>
                        </a:rPr>
                        <a:t>G</a:t>
                      </a:r>
                      <a:endParaRPr lang="en-US" sz="2000" b="1" dirty="0">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dirty="0">
                          <a:effectLst/>
                          <a:latin typeface="Arial Nova" panose="020B0504020202020204" pitchFamily="34" charset="0"/>
                        </a:rPr>
                        <a:t>C</a:t>
                      </a:r>
                      <a:endParaRPr lang="en-US" sz="2000" b="1" dirty="0">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2</a:t>
                      </a:r>
                      <a:endParaRPr lang="en-US" sz="2000" b="1">
                        <a:effectLst/>
                        <a:latin typeface="Arial Nova" panose="020B05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721833964"/>
                  </a:ext>
                </a:extLst>
              </a:tr>
              <a:tr h="164465">
                <a:tc>
                  <a:txBody>
                    <a:bodyPr/>
                    <a:lstStyle/>
                    <a:p>
                      <a:pPr marL="0" marR="0" algn="ctr">
                        <a:lnSpc>
                          <a:spcPct val="200000"/>
                        </a:lnSpc>
                        <a:spcBef>
                          <a:spcPts val="0"/>
                        </a:spcBef>
                        <a:spcAft>
                          <a:spcPts val="0"/>
                        </a:spcAft>
                      </a:pPr>
                      <a:r>
                        <a:rPr lang="en-US" sz="1800" b="1">
                          <a:effectLst/>
                          <a:latin typeface="Arial Nova" panose="020B0504020202020204" pitchFamily="34" charset="0"/>
                        </a:rPr>
                        <a:t>C</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 </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7</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 </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H</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F</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dirty="0">
                          <a:effectLst/>
                          <a:latin typeface="Arial Nova" panose="020B0504020202020204" pitchFamily="34" charset="0"/>
                        </a:rPr>
                        <a:t>8</a:t>
                      </a:r>
                      <a:endParaRPr lang="en-US" sz="2000" b="1" dirty="0">
                        <a:effectLst/>
                        <a:latin typeface="Arial Nova" panose="020B05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208509800"/>
                  </a:ext>
                </a:extLst>
              </a:tr>
              <a:tr h="164465">
                <a:tc>
                  <a:txBody>
                    <a:bodyPr/>
                    <a:lstStyle/>
                    <a:p>
                      <a:pPr marL="0" marR="0" algn="ctr">
                        <a:lnSpc>
                          <a:spcPct val="200000"/>
                        </a:lnSpc>
                        <a:spcBef>
                          <a:spcPts val="0"/>
                        </a:spcBef>
                        <a:spcAft>
                          <a:spcPts val="0"/>
                        </a:spcAft>
                      </a:pPr>
                      <a:r>
                        <a:rPr lang="en-US" sz="1800" b="1">
                          <a:effectLst/>
                          <a:latin typeface="Arial Nova" panose="020B0504020202020204" pitchFamily="34" charset="0"/>
                        </a:rPr>
                        <a:t>D</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A</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5</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 </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I</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F, G</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dirty="0">
                          <a:effectLst/>
                          <a:latin typeface="Arial Nova" panose="020B0504020202020204" pitchFamily="34" charset="0"/>
                        </a:rPr>
                        <a:t>11</a:t>
                      </a:r>
                      <a:endParaRPr lang="en-US" sz="2000" b="1" dirty="0">
                        <a:effectLst/>
                        <a:latin typeface="Arial Nova" panose="020B05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336804773"/>
                  </a:ext>
                </a:extLst>
              </a:tr>
              <a:tr h="164465">
                <a:tc>
                  <a:txBody>
                    <a:bodyPr/>
                    <a:lstStyle/>
                    <a:p>
                      <a:pPr marL="0" marR="0" algn="ctr">
                        <a:lnSpc>
                          <a:spcPct val="200000"/>
                        </a:lnSpc>
                        <a:spcBef>
                          <a:spcPts val="0"/>
                        </a:spcBef>
                        <a:spcAft>
                          <a:spcPts val="0"/>
                        </a:spcAft>
                      </a:pPr>
                      <a:r>
                        <a:rPr lang="en-US" sz="1800" b="1">
                          <a:effectLst/>
                          <a:latin typeface="Arial Nova" panose="020B0504020202020204" pitchFamily="34" charset="0"/>
                        </a:rPr>
                        <a:t>E</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B</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3</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 </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J</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a:effectLst/>
                          <a:latin typeface="Arial Nova" panose="020B0504020202020204" pitchFamily="34" charset="0"/>
                        </a:rPr>
                        <a:t>D, E</a:t>
                      </a:r>
                      <a:endParaRPr lang="en-US" sz="2000" b="1">
                        <a:effectLst/>
                        <a:latin typeface="Arial Nova" panose="020B0504020202020204" pitchFamily="34" charset="0"/>
                        <a:ea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800" b="1" dirty="0">
                          <a:effectLst/>
                          <a:latin typeface="Arial Nova" panose="020B0504020202020204" pitchFamily="34" charset="0"/>
                        </a:rPr>
                        <a:t>8</a:t>
                      </a:r>
                      <a:endParaRPr lang="en-US" sz="2000" b="1" dirty="0">
                        <a:effectLst/>
                        <a:latin typeface="Arial Nova" panose="020B05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092985119"/>
                  </a:ext>
                </a:extLst>
              </a:tr>
            </a:tbl>
          </a:graphicData>
        </a:graphic>
      </p:graphicFrame>
    </p:spTree>
    <p:extLst>
      <p:ext uri="{BB962C8B-B14F-4D97-AF65-F5344CB8AC3E}">
        <p14:creationId xmlns:p14="http://schemas.microsoft.com/office/powerpoint/2010/main" val="308571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4" y="697430"/>
            <a:ext cx="8564528" cy="774543"/>
          </a:xfrm>
        </p:spPr>
        <p:txBody>
          <a:bodyPr anchor="ctr">
            <a:normAutofit/>
          </a:bodyPr>
          <a:lstStyle/>
          <a:p>
            <a:r>
              <a:rPr lang="en-US" sz="4000" dirty="0">
                <a:solidFill>
                  <a:srgbClr val="FFC000"/>
                </a:solidFill>
                <a:latin typeface="Arial Rounded MT Bold" panose="020F0704030504030204" pitchFamily="34" charset="0"/>
              </a:rPr>
              <a:t>PROJECT LIFE CYCLE</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4031873"/>
          </a:xfrm>
          <a:prstGeom prst="rect">
            <a:avLst/>
          </a:prstGeom>
          <a:noFill/>
        </p:spPr>
        <p:txBody>
          <a:bodyPr wrap="square">
            <a:spAutoFit/>
          </a:bodyPr>
          <a:lstStyle/>
          <a:p>
            <a:pPr marL="457200" indent="-457200" algn="just">
              <a:buFont typeface="+mj-lt"/>
              <a:buAutoNum type="arabicPeriod" startAt="4"/>
            </a:pPr>
            <a:r>
              <a:rPr lang="en-US" sz="2400" b="1" dirty="0">
                <a:solidFill>
                  <a:srgbClr val="CCCCFF"/>
                </a:solidFill>
                <a:effectLst>
                  <a:outerShdw blurRad="38100" dist="38100" dir="2700000" algn="tl">
                    <a:srgbClr val="000000">
                      <a:alpha val="43137"/>
                    </a:srgbClr>
                  </a:outerShdw>
                </a:effectLst>
                <a:latin typeface="Arial Nova Light" panose="020B0304020202020204" pitchFamily="34" charset="0"/>
              </a:rPr>
              <a:t>Monitoring and Controlling - </a:t>
            </a:r>
            <a:r>
              <a:rPr lang="en-US" sz="2400" dirty="0">
                <a:latin typeface="Arial Nova Light" panose="020B0304020202020204" pitchFamily="34" charset="0"/>
              </a:rPr>
              <a:t>This phase occurs at the same time as project execution.</a:t>
            </a:r>
          </a:p>
          <a:p>
            <a:pPr lvl="1" algn="just"/>
            <a:endParaRPr lang="en-US" sz="800" dirty="0">
              <a:latin typeface="Arial Nova Light" panose="020B0304020202020204" pitchFamily="34" charset="0"/>
            </a:endParaRPr>
          </a:p>
          <a:p>
            <a:pPr lvl="1" algn="just"/>
            <a:r>
              <a:rPr lang="en-US" sz="2400" dirty="0">
                <a:latin typeface="Arial Nova Light" panose="020B0304020202020204" pitchFamily="34" charset="0"/>
              </a:rPr>
              <a:t>It involves comparing actual progress with planned progress and undertakes corrective action if needed, as well as monitoring any corrective action to make sure it achieves the desired effect.</a:t>
            </a:r>
          </a:p>
          <a:p>
            <a:pPr marL="457200" indent="-457200" algn="just">
              <a:buFont typeface="+mj-lt"/>
              <a:buAutoNum type="arabicPeriod" startAt="4"/>
            </a:pPr>
            <a:endParaRPr lang="en-US" sz="2400" dirty="0">
              <a:latin typeface="Arial Nova Light" panose="020B0304020202020204" pitchFamily="34" charset="0"/>
            </a:endParaRPr>
          </a:p>
          <a:p>
            <a:pPr marL="457200" indent="-457200" algn="just">
              <a:buFont typeface="+mj-lt"/>
              <a:buAutoNum type="arabicPeriod" startAt="4"/>
            </a:pPr>
            <a:r>
              <a:rPr lang="en-US" sz="2400" b="1" dirty="0">
                <a:solidFill>
                  <a:srgbClr val="CCFFCC"/>
                </a:solidFill>
                <a:effectLst>
                  <a:outerShdw blurRad="38100" dist="38100" dir="2700000" algn="tl">
                    <a:srgbClr val="000000">
                      <a:alpha val="43137"/>
                    </a:srgbClr>
                  </a:outerShdw>
                </a:effectLst>
                <a:latin typeface="Arial Nova Light" panose="020B0304020202020204" pitchFamily="34" charset="0"/>
              </a:rPr>
              <a:t>Closing -  </a:t>
            </a:r>
            <a:r>
              <a:rPr lang="en-US" sz="2400" dirty="0">
                <a:latin typeface="Arial Nova Light" panose="020B0304020202020204" pitchFamily="34" charset="0"/>
              </a:rPr>
              <a:t>This phase ends the project.</a:t>
            </a:r>
          </a:p>
          <a:p>
            <a:pPr lvl="1" algn="just"/>
            <a:endParaRPr lang="en-US" sz="800" dirty="0">
              <a:latin typeface="Arial Nova Light" panose="020B0304020202020204" pitchFamily="34" charset="0"/>
            </a:endParaRPr>
          </a:p>
          <a:p>
            <a:pPr lvl="1" algn="just"/>
            <a:r>
              <a:rPr lang="en-US" sz="2400" dirty="0">
                <a:latin typeface="Arial Nova Light" panose="020B0304020202020204" pitchFamily="34" charset="0"/>
              </a:rPr>
              <a:t>It involves handing off the project deliverables (assuming the project hasn’t been canceled), obtaining customer acceptance, documenting lessons learned and releasing resources.</a:t>
            </a:r>
            <a:endParaRPr lang="en-US" sz="2200" dirty="0">
              <a:latin typeface="Arial Nova Light" panose="020B0304020202020204" pitchFamily="34" charset="0"/>
            </a:endParaRPr>
          </a:p>
        </p:txBody>
      </p:sp>
    </p:spTree>
    <p:extLst>
      <p:ext uri="{BB962C8B-B14F-4D97-AF65-F5344CB8AC3E}">
        <p14:creationId xmlns:p14="http://schemas.microsoft.com/office/powerpoint/2010/main" val="4882102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139081" y="92738"/>
            <a:ext cx="9514055" cy="1267138"/>
          </a:xfrm>
        </p:spPr>
        <p:txBody>
          <a:bodyPr anchor="ctr">
            <a:normAutofit/>
          </a:bodyPr>
          <a:lstStyle/>
          <a:p>
            <a:r>
              <a:rPr lang="en-US" sz="4000" dirty="0">
                <a:solidFill>
                  <a:schemeClr val="accent6">
                    <a:lumMod val="40000"/>
                    <a:lumOff val="60000"/>
                  </a:schemeClr>
                </a:solidFill>
                <a:latin typeface="Arial Rounded MT Bold" panose="020F0704030504030204" pitchFamily="34" charset="0"/>
              </a:rPr>
              <a:t>Project management tools</a:t>
            </a:r>
          </a:p>
        </p:txBody>
      </p:sp>
      <p:sp>
        <p:nvSpPr>
          <p:cNvPr id="25" name="TextBox 24">
            <a:extLst>
              <a:ext uri="{FF2B5EF4-FFF2-40B4-BE49-F238E27FC236}">
                <a16:creationId xmlns:a16="http://schemas.microsoft.com/office/drawing/2014/main" id="{D856AD59-8AD1-B85F-4827-7B31CC175126}"/>
              </a:ext>
            </a:extLst>
          </p:cNvPr>
          <p:cNvSpPr txBox="1"/>
          <p:nvPr/>
        </p:nvSpPr>
        <p:spPr>
          <a:xfrm>
            <a:off x="2127354" y="1132503"/>
            <a:ext cx="6096000" cy="523220"/>
          </a:xfrm>
          <a:prstGeom prst="rect">
            <a:avLst/>
          </a:prstGeom>
          <a:noFill/>
        </p:spPr>
        <p:txBody>
          <a:bodyPr wrap="square">
            <a:spAutoFit/>
          </a:bodyPr>
          <a:lstStyle/>
          <a:p>
            <a:r>
              <a:rPr lang="en-US" sz="2800" dirty="0">
                <a:solidFill>
                  <a:srgbClr val="FFFF00"/>
                </a:solidFill>
                <a:latin typeface="Arial Rounded MT Bold" panose="020F0704030504030204" pitchFamily="34" charset="0"/>
              </a:rPr>
              <a:t>Critical Path Analysis </a:t>
            </a:r>
          </a:p>
        </p:txBody>
      </p:sp>
      <p:sp>
        <p:nvSpPr>
          <p:cNvPr id="4" name="TextBox 3">
            <a:extLst>
              <a:ext uri="{FF2B5EF4-FFF2-40B4-BE49-F238E27FC236}">
                <a16:creationId xmlns:a16="http://schemas.microsoft.com/office/drawing/2014/main" id="{1D1EBD71-B577-0908-79BD-AB02DC387319}"/>
              </a:ext>
            </a:extLst>
          </p:cNvPr>
          <p:cNvSpPr txBox="1"/>
          <p:nvPr/>
        </p:nvSpPr>
        <p:spPr>
          <a:xfrm>
            <a:off x="2409130" y="1636377"/>
            <a:ext cx="3835553" cy="523220"/>
          </a:xfrm>
          <a:prstGeom prst="rect">
            <a:avLst/>
          </a:prstGeom>
          <a:noFill/>
        </p:spPr>
        <p:txBody>
          <a:bodyPr wrap="square">
            <a:spAutoFit/>
          </a:bodyPr>
          <a:lstStyle/>
          <a:p>
            <a:pPr algn="just"/>
            <a:r>
              <a:rPr lang="en-US" sz="2800" b="1" dirty="0">
                <a:solidFill>
                  <a:srgbClr val="80EFFF"/>
                </a:solidFill>
                <a:latin typeface="Arial Nova Light" panose="020B0304020202020204" pitchFamily="34" charset="0"/>
              </a:rPr>
              <a:t>Sample Problem # 2</a:t>
            </a:r>
          </a:p>
        </p:txBody>
      </p:sp>
      <p:sp>
        <p:nvSpPr>
          <p:cNvPr id="24" name="TextBox 23">
            <a:extLst>
              <a:ext uri="{FF2B5EF4-FFF2-40B4-BE49-F238E27FC236}">
                <a16:creationId xmlns:a16="http://schemas.microsoft.com/office/drawing/2014/main" id="{B09A22B4-4B12-58BB-5D8B-AB322F85FE99}"/>
              </a:ext>
            </a:extLst>
          </p:cNvPr>
          <p:cNvSpPr txBox="1"/>
          <p:nvPr/>
        </p:nvSpPr>
        <p:spPr>
          <a:xfrm>
            <a:off x="192358" y="2136833"/>
            <a:ext cx="11608287" cy="4455322"/>
          </a:xfrm>
          <a:prstGeom prst="rect">
            <a:avLst/>
          </a:prstGeom>
          <a:noFill/>
        </p:spPr>
        <p:txBody>
          <a:bodyPr wrap="square">
            <a:spAutoFit/>
          </a:bodyPr>
          <a:lstStyle/>
          <a:p>
            <a:pPr marL="685800" marR="0" indent="-457200" algn="just">
              <a:lnSpc>
                <a:spcPct val="150000"/>
              </a:lnSpc>
              <a:spcBef>
                <a:spcPts val="0"/>
              </a:spcBef>
              <a:spcAft>
                <a:spcPts val="0"/>
              </a:spcAft>
              <a:buFont typeface="+mj-lt"/>
              <a:buAutoNum type="alphaLcParenR"/>
            </a:pPr>
            <a:r>
              <a:rPr lang="en-US" sz="2400" dirty="0">
                <a:effectLst/>
                <a:latin typeface="Arial Nova" panose="020B0504020202020204" pitchFamily="34" charset="0"/>
                <a:ea typeface="Times New Roman" panose="02020603050405020304" pitchFamily="18" charset="0"/>
              </a:rPr>
              <a:t>Draw a network diagram and find the critical path and project completion time. </a:t>
            </a:r>
            <a:endParaRPr lang="en-US" sz="2800" dirty="0">
              <a:effectLst/>
              <a:latin typeface="Arial Nova" panose="020B0504020202020204" pitchFamily="34" charset="0"/>
              <a:ea typeface="Times New Roman" panose="02020603050405020304" pitchFamily="18" charset="0"/>
            </a:endParaRPr>
          </a:p>
          <a:p>
            <a:pPr marL="685800" marR="0" indent="-457200" algn="just">
              <a:lnSpc>
                <a:spcPct val="150000"/>
              </a:lnSpc>
              <a:spcBef>
                <a:spcPts val="0"/>
              </a:spcBef>
              <a:spcAft>
                <a:spcPts val="0"/>
              </a:spcAft>
              <a:buFont typeface="+mj-lt"/>
              <a:buAutoNum type="alphaLcParenR"/>
            </a:pPr>
            <a:r>
              <a:rPr lang="en-US" sz="2400" dirty="0">
                <a:effectLst/>
                <a:latin typeface="Arial Nova" panose="020B0504020202020204" pitchFamily="34" charset="0"/>
                <a:ea typeface="Times New Roman" panose="02020603050405020304" pitchFamily="18" charset="0"/>
              </a:rPr>
              <a:t>Calculate float/ slack of the all activities. </a:t>
            </a:r>
            <a:endParaRPr lang="en-US" sz="2800" dirty="0">
              <a:effectLst/>
              <a:latin typeface="Arial Nova" panose="020B0504020202020204" pitchFamily="34" charset="0"/>
              <a:ea typeface="Times New Roman" panose="02020603050405020304" pitchFamily="18" charset="0"/>
            </a:endParaRPr>
          </a:p>
          <a:p>
            <a:pPr marL="685800" marR="0" indent="-457200" algn="just">
              <a:lnSpc>
                <a:spcPct val="150000"/>
              </a:lnSpc>
              <a:spcBef>
                <a:spcPts val="0"/>
              </a:spcBef>
              <a:spcAft>
                <a:spcPts val="0"/>
              </a:spcAft>
              <a:buFont typeface="+mj-lt"/>
              <a:buAutoNum type="alphaLcParenR"/>
            </a:pPr>
            <a:r>
              <a:rPr lang="en-US" sz="2400" dirty="0">
                <a:effectLst/>
                <a:latin typeface="Arial Nova" panose="020B0504020202020204" pitchFamily="34" charset="0"/>
                <a:ea typeface="Times New Roman" panose="02020603050405020304" pitchFamily="18" charset="0"/>
              </a:rPr>
              <a:t>If $1000 can be saved for each delayed day of activity H, then how much dollar can be saved keeping the project completion time unchanged? </a:t>
            </a:r>
            <a:endParaRPr lang="en-US" sz="2800" dirty="0">
              <a:effectLst/>
              <a:latin typeface="Arial Nova" panose="020B0504020202020204" pitchFamily="34" charset="0"/>
              <a:ea typeface="Times New Roman" panose="02020603050405020304" pitchFamily="18" charset="0"/>
            </a:endParaRPr>
          </a:p>
          <a:p>
            <a:pPr marL="685800" marR="0" indent="-457200" algn="just">
              <a:lnSpc>
                <a:spcPct val="150000"/>
              </a:lnSpc>
              <a:spcBef>
                <a:spcPts val="0"/>
              </a:spcBef>
              <a:spcAft>
                <a:spcPts val="0"/>
              </a:spcAft>
              <a:buFont typeface="+mj-lt"/>
              <a:buAutoNum type="alphaLcParenR"/>
            </a:pPr>
            <a:r>
              <a:rPr lang="en-US" sz="2400" dirty="0">
                <a:effectLst/>
                <a:latin typeface="Arial Nova" panose="020B0504020202020204" pitchFamily="34" charset="0"/>
                <a:ea typeface="Times New Roman" panose="02020603050405020304" pitchFamily="18" charset="0"/>
              </a:rPr>
              <a:t>Activity G needs a delayed time of two weeks and an extra time of five weeks. Is it possible by keeping the project completion time unchanged? Explain. </a:t>
            </a:r>
            <a:endParaRPr lang="en-US" sz="2800" dirty="0">
              <a:latin typeface="Arial Nova" panose="020B0504020202020204" pitchFamily="34" charset="0"/>
              <a:ea typeface="Times New Roman" panose="02020603050405020304" pitchFamily="18" charset="0"/>
            </a:endParaRPr>
          </a:p>
          <a:p>
            <a:pPr marL="685800" marR="0" indent="-457200" algn="just">
              <a:lnSpc>
                <a:spcPct val="150000"/>
              </a:lnSpc>
              <a:spcBef>
                <a:spcPts val="0"/>
              </a:spcBef>
              <a:spcAft>
                <a:spcPts val="0"/>
              </a:spcAft>
              <a:buFont typeface="+mj-lt"/>
              <a:buAutoNum type="alphaLcParenR"/>
            </a:pPr>
            <a:r>
              <a:rPr lang="en-US" sz="2400" dirty="0">
                <a:effectLst/>
                <a:latin typeface="Arial Nova" panose="020B0504020202020204" pitchFamily="34" charset="0"/>
                <a:ea typeface="Times New Roman" panose="02020603050405020304" pitchFamily="18" charset="0"/>
              </a:rPr>
              <a:t>The PM wants to shorten the duration of the activity I from 11 weeks to 9 weeks. What is the impact of this change on project completion time</a:t>
            </a:r>
            <a:endParaRPr lang="en-US" sz="2400" dirty="0">
              <a:latin typeface="Arial Nova" panose="020B0504020202020204" pitchFamily="34" charset="0"/>
            </a:endParaRPr>
          </a:p>
        </p:txBody>
      </p:sp>
    </p:spTree>
    <p:extLst>
      <p:ext uri="{BB962C8B-B14F-4D97-AF65-F5344CB8AC3E}">
        <p14:creationId xmlns:p14="http://schemas.microsoft.com/office/powerpoint/2010/main" val="1552382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1EBD71-B577-0908-79BD-AB02DC387319}"/>
              </a:ext>
            </a:extLst>
          </p:cNvPr>
          <p:cNvSpPr txBox="1"/>
          <p:nvPr/>
        </p:nvSpPr>
        <p:spPr>
          <a:xfrm>
            <a:off x="2935755" y="2908618"/>
            <a:ext cx="6320490" cy="769441"/>
          </a:xfrm>
          <a:prstGeom prst="rect">
            <a:avLst/>
          </a:prstGeom>
          <a:noFill/>
        </p:spPr>
        <p:txBody>
          <a:bodyPr wrap="square">
            <a:spAutoFit/>
          </a:bodyPr>
          <a:lstStyle/>
          <a:p>
            <a:pPr algn="ctr"/>
            <a:r>
              <a:rPr lang="en-US" sz="4400" b="1" dirty="0">
                <a:solidFill>
                  <a:srgbClr val="80EFFF"/>
                </a:solidFill>
                <a:latin typeface="Arial Nova Light" panose="020B0304020202020204" pitchFamily="34" charset="0"/>
              </a:rPr>
              <a:t>END OF THE CHAPTER</a:t>
            </a:r>
          </a:p>
        </p:txBody>
      </p:sp>
    </p:spTree>
    <p:extLst>
      <p:ext uri="{BB962C8B-B14F-4D97-AF65-F5344CB8AC3E}">
        <p14:creationId xmlns:p14="http://schemas.microsoft.com/office/powerpoint/2010/main" val="297529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4" y="697430"/>
            <a:ext cx="8564528" cy="774543"/>
          </a:xfrm>
        </p:spPr>
        <p:txBody>
          <a:bodyPr anchor="ctr">
            <a:normAutofit fontScale="90000"/>
          </a:bodyPr>
          <a:lstStyle/>
          <a:p>
            <a:r>
              <a:rPr lang="en-US" sz="4000" dirty="0">
                <a:solidFill>
                  <a:srgbClr val="CCFF99"/>
                </a:solidFill>
                <a:latin typeface="Arial Rounded MT Bold" panose="020F0704030504030204" pitchFamily="34" charset="0"/>
              </a:rPr>
              <a:t>Key Decisions in Project Management</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3785652"/>
          </a:xfrm>
          <a:prstGeom prst="rect">
            <a:avLst/>
          </a:prstGeom>
          <a:noFill/>
        </p:spPr>
        <p:txBody>
          <a:bodyPr wrap="square">
            <a:spAutoFit/>
          </a:bodyPr>
          <a:lstStyle/>
          <a:p>
            <a:pPr algn="just"/>
            <a:r>
              <a:rPr lang="en-US" sz="2400" dirty="0">
                <a:latin typeface="Arial Nova Light" panose="020B0304020202020204" pitchFamily="34" charset="0"/>
              </a:rPr>
              <a:t>Much of the success of projects depends on key managerial decisions over a sequence of steps:</a:t>
            </a:r>
          </a:p>
          <a:p>
            <a:pPr algn="just"/>
            <a:endParaRPr lang="en-US" sz="800" dirty="0">
              <a:latin typeface="Arial Nova Light" panose="020B0304020202020204" pitchFamily="34" charset="0"/>
            </a:endParaRPr>
          </a:p>
          <a:p>
            <a:pPr lvl="1" algn="just"/>
            <a:r>
              <a:rPr lang="en-US" sz="2400" b="1" dirty="0">
                <a:solidFill>
                  <a:srgbClr val="FF99CC"/>
                </a:solidFill>
                <a:latin typeface="Arial Nova Light" panose="020B0304020202020204" pitchFamily="34" charset="0"/>
                <a:sym typeface="Wingdings" panose="05000000000000000000" pitchFamily="2" charset="2"/>
              </a:rPr>
              <a:t></a:t>
            </a:r>
            <a:r>
              <a:rPr lang="en-US" sz="2400" dirty="0">
                <a:latin typeface="Arial Nova Light" panose="020B0304020202020204" pitchFamily="34" charset="0"/>
                <a:sym typeface="Wingdings" panose="05000000000000000000" pitchFamily="2" charset="2"/>
              </a:rPr>
              <a:t> </a:t>
            </a:r>
            <a:r>
              <a:rPr lang="en-US" sz="2400" dirty="0">
                <a:latin typeface="Arial Nova Light" panose="020B0304020202020204" pitchFamily="34" charset="0"/>
              </a:rPr>
              <a:t>Deciding which projects to implement.</a:t>
            </a:r>
          </a:p>
          <a:p>
            <a:pPr lvl="1" algn="just"/>
            <a:endParaRPr lang="en-US" sz="800" b="1" dirty="0">
              <a:solidFill>
                <a:srgbClr val="FFFF00"/>
              </a:solidFill>
              <a:latin typeface="Arial Nova Light" panose="020B0304020202020204" pitchFamily="34" charset="0"/>
              <a:sym typeface="Wingdings" panose="05000000000000000000" pitchFamily="2" charset="2"/>
            </a:endParaRPr>
          </a:p>
          <a:p>
            <a:pPr lvl="1" algn="just"/>
            <a:r>
              <a:rPr lang="en-US" sz="2400" b="1" dirty="0">
                <a:solidFill>
                  <a:srgbClr val="FFFF00"/>
                </a:solidFill>
                <a:latin typeface="Arial Nova Light" panose="020B0304020202020204" pitchFamily="34" charset="0"/>
                <a:sym typeface="Wingdings" panose="05000000000000000000" pitchFamily="2" charset="2"/>
              </a:rPr>
              <a:t></a:t>
            </a:r>
            <a:r>
              <a:rPr lang="en-US" sz="2400" b="1" dirty="0">
                <a:solidFill>
                  <a:srgbClr val="FF99CC"/>
                </a:solidFill>
                <a:latin typeface="Arial Nova Light" panose="020B0304020202020204" pitchFamily="34" charset="0"/>
                <a:sym typeface="Wingdings" panose="05000000000000000000" pitchFamily="2" charset="2"/>
              </a:rPr>
              <a:t> </a:t>
            </a:r>
            <a:r>
              <a:rPr lang="en-US" sz="2400" dirty="0">
                <a:latin typeface="Arial Nova Light" panose="020B0304020202020204" pitchFamily="34" charset="0"/>
              </a:rPr>
              <a:t>Selecting the project manager.</a:t>
            </a:r>
          </a:p>
          <a:p>
            <a:pPr lvl="1" algn="just"/>
            <a:endParaRPr lang="en-US" sz="800" b="1" dirty="0">
              <a:solidFill>
                <a:srgbClr val="FF99CC"/>
              </a:solidFill>
              <a:latin typeface="Arial Nova Light" panose="020B0304020202020204" pitchFamily="34" charset="0"/>
              <a:sym typeface="Wingdings" panose="05000000000000000000" pitchFamily="2" charset="2"/>
            </a:endParaRPr>
          </a:p>
          <a:p>
            <a:pPr lvl="1" algn="just"/>
            <a:r>
              <a:rPr lang="en-US" sz="2400" b="1" dirty="0">
                <a:solidFill>
                  <a:srgbClr val="FF99CC"/>
                </a:solidFill>
                <a:latin typeface="Arial Nova Light" panose="020B0304020202020204" pitchFamily="34" charset="0"/>
                <a:sym typeface="Wingdings" panose="05000000000000000000" pitchFamily="2" charset="2"/>
              </a:rPr>
              <a:t> </a:t>
            </a:r>
            <a:r>
              <a:rPr lang="en-US" sz="2400" dirty="0">
                <a:latin typeface="Arial Nova Light" panose="020B0304020202020204" pitchFamily="34" charset="0"/>
              </a:rPr>
              <a:t>Selecting the project team.</a:t>
            </a:r>
          </a:p>
          <a:p>
            <a:pPr lvl="1" algn="just"/>
            <a:endParaRPr lang="en-US" sz="800" b="1" dirty="0">
              <a:solidFill>
                <a:srgbClr val="FFFF00"/>
              </a:solidFill>
              <a:latin typeface="Arial Nova Light" panose="020B0304020202020204" pitchFamily="34" charset="0"/>
              <a:sym typeface="Wingdings" panose="05000000000000000000" pitchFamily="2" charset="2"/>
            </a:endParaRPr>
          </a:p>
          <a:p>
            <a:pPr lvl="1" algn="just"/>
            <a:r>
              <a:rPr lang="en-US" sz="2400" b="1" dirty="0">
                <a:solidFill>
                  <a:srgbClr val="FFFF00"/>
                </a:solidFill>
                <a:latin typeface="Arial Nova Light" panose="020B0304020202020204" pitchFamily="34" charset="0"/>
                <a:sym typeface="Wingdings" panose="05000000000000000000" pitchFamily="2" charset="2"/>
              </a:rPr>
              <a:t> </a:t>
            </a:r>
            <a:r>
              <a:rPr lang="en-US" sz="2400" dirty="0">
                <a:latin typeface="Arial Nova Light" panose="020B0304020202020204" pitchFamily="34" charset="0"/>
              </a:rPr>
              <a:t>Planning and designing the project.</a:t>
            </a:r>
          </a:p>
          <a:p>
            <a:pPr lvl="1" algn="just"/>
            <a:endParaRPr lang="en-US" sz="800" b="1" dirty="0">
              <a:solidFill>
                <a:srgbClr val="FF99CC"/>
              </a:solidFill>
              <a:latin typeface="Arial Nova Light" panose="020B0304020202020204" pitchFamily="34" charset="0"/>
              <a:sym typeface="Wingdings" panose="05000000000000000000" pitchFamily="2" charset="2"/>
            </a:endParaRPr>
          </a:p>
          <a:p>
            <a:pPr lvl="1" algn="just"/>
            <a:r>
              <a:rPr lang="en-US" sz="2400" b="1" dirty="0">
                <a:solidFill>
                  <a:srgbClr val="FF99CC"/>
                </a:solidFill>
                <a:latin typeface="Arial Nova Light" panose="020B0304020202020204" pitchFamily="34" charset="0"/>
                <a:sym typeface="Wingdings" panose="05000000000000000000" pitchFamily="2" charset="2"/>
              </a:rPr>
              <a:t> </a:t>
            </a:r>
            <a:r>
              <a:rPr lang="en-US" sz="2400" dirty="0">
                <a:latin typeface="Arial Nova Light" panose="020B0304020202020204" pitchFamily="34" charset="0"/>
              </a:rPr>
              <a:t>Managing and controlling project resources.</a:t>
            </a:r>
          </a:p>
          <a:p>
            <a:pPr lvl="1" algn="just"/>
            <a:endParaRPr lang="en-US" sz="800" b="1" dirty="0">
              <a:solidFill>
                <a:srgbClr val="FFFF00"/>
              </a:solidFill>
              <a:latin typeface="Arial Nova Light" panose="020B0304020202020204" pitchFamily="34" charset="0"/>
              <a:sym typeface="Wingdings" panose="05000000000000000000" pitchFamily="2" charset="2"/>
            </a:endParaRPr>
          </a:p>
          <a:p>
            <a:pPr lvl="1" algn="just"/>
            <a:r>
              <a:rPr lang="en-US" sz="2400" b="1" dirty="0">
                <a:solidFill>
                  <a:srgbClr val="FFFF00"/>
                </a:solidFill>
                <a:latin typeface="Arial Nova Light" panose="020B0304020202020204" pitchFamily="34" charset="0"/>
                <a:sym typeface="Wingdings" panose="05000000000000000000" pitchFamily="2" charset="2"/>
              </a:rPr>
              <a:t> </a:t>
            </a:r>
            <a:r>
              <a:rPr lang="en-US" sz="2400" dirty="0">
                <a:latin typeface="Arial Nova Light" panose="020B0304020202020204" pitchFamily="34" charset="0"/>
              </a:rPr>
              <a:t>Deciding if and when a project should be terminated.</a:t>
            </a:r>
            <a:endParaRPr lang="en-US" sz="2200" dirty="0">
              <a:latin typeface="Arial Nova Light" panose="020B0304020202020204" pitchFamily="34" charset="0"/>
            </a:endParaRPr>
          </a:p>
        </p:txBody>
      </p:sp>
    </p:spTree>
    <p:extLst>
      <p:ext uri="{BB962C8B-B14F-4D97-AF65-F5344CB8AC3E}">
        <p14:creationId xmlns:p14="http://schemas.microsoft.com/office/powerpoint/2010/main" val="84507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4" y="697430"/>
            <a:ext cx="8564528" cy="774543"/>
          </a:xfrm>
        </p:spPr>
        <p:txBody>
          <a:bodyPr anchor="ctr">
            <a:normAutofit/>
          </a:bodyPr>
          <a:lstStyle/>
          <a:p>
            <a:r>
              <a:rPr lang="en-US" sz="4000" dirty="0">
                <a:solidFill>
                  <a:srgbClr val="80EFFF"/>
                </a:solidFill>
                <a:latin typeface="Arial Rounded MT Bold" panose="020F0704030504030204" pitchFamily="34" charset="0"/>
              </a:rPr>
              <a:t>The Project Manager</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4462760"/>
          </a:xfrm>
          <a:prstGeom prst="rect">
            <a:avLst/>
          </a:prstGeom>
          <a:noFill/>
        </p:spPr>
        <p:txBody>
          <a:bodyPr wrap="square">
            <a:spAutoFit/>
          </a:bodyPr>
          <a:lstStyle/>
          <a:p>
            <a:pPr algn="just"/>
            <a:r>
              <a:rPr lang="en-US" sz="2400" dirty="0">
                <a:latin typeface="Arial Nova Light" panose="020B0304020202020204" pitchFamily="34" charset="0"/>
              </a:rPr>
              <a:t>The project manager bears the ultimate responsibility for the success or failure of the project. </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He or she must be capable of working through others to accomplish the objectives of the project. The project manager is responsible for effectively managing each of the following:</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1. The </a:t>
            </a:r>
            <a:r>
              <a:rPr lang="en-US" sz="2800" b="1" dirty="0">
                <a:solidFill>
                  <a:srgbClr val="FFFF00"/>
                </a:solidFill>
                <a:latin typeface="Arial Nova Light" panose="020B0304020202020204" pitchFamily="34" charset="0"/>
              </a:rPr>
              <a:t>work</a:t>
            </a:r>
            <a:r>
              <a:rPr lang="en-US" sz="2400" dirty="0">
                <a:latin typeface="Arial Nova Light" panose="020B0304020202020204" pitchFamily="34" charset="0"/>
              </a:rPr>
              <a:t>, so that all of the necessary activities are accomplished in the desired sequence, and performance goals are met.</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2. The </a:t>
            </a:r>
            <a:r>
              <a:rPr lang="en-US" sz="2800" b="1" dirty="0">
                <a:solidFill>
                  <a:srgbClr val="99FFCC"/>
                </a:solidFill>
                <a:latin typeface="Arial Nova Light" panose="020B0304020202020204" pitchFamily="34" charset="0"/>
              </a:rPr>
              <a:t>human resources</a:t>
            </a:r>
            <a:r>
              <a:rPr lang="en-US" sz="2400" dirty="0">
                <a:latin typeface="Arial Nova Light" panose="020B0304020202020204" pitchFamily="34" charset="0"/>
              </a:rPr>
              <a:t>, so that those working on the project have direction and motivation.</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3. </a:t>
            </a:r>
            <a:r>
              <a:rPr lang="en-US" sz="2800" b="1" dirty="0">
                <a:solidFill>
                  <a:srgbClr val="FF99CC"/>
                </a:solidFill>
                <a:latin typeface="Arial Nova Light" panose="020B0304020202020204" pitchFamily="34" charset="0"/>
              </a:rPr>
              <a:t>Communications</a:t>
            </a:r>
            <a:r>
              <a:rPr lang="en-US" sz="2400" dirty="0">
                <a:latin typeface="Arial Nova Light" panose="020B0304020202020204" pitchFamily="34" charset="0"/>
              </a:rPr>
              <a:t>, so that everybody has the information needed to do the work.</a:t>
            </a:r>
            <a:endParaRPr lang="en-US" sz="2200" dirty="0">
              <a:latin typeface="Arial Nova Light" panose="020B0304020202020204" pitchFamily="34" charset="0"/>
            </a:endParaRPr>
          </a:p>
        </p:txBody>
      </p:sp>
    </p:spTree>
    <p:extLst>
      <p:ext uri="{BB962C8B-B14F-4D97-AF65-F5344CB8AC3E}">
        <p14:creationId xmlns:p14="http://schemas.microsoft.com/office/powerpoint/2010/main" val="376053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A2B-FE6F-1C6E-BFA0-9B15DC40309D}"/>
              </a:ext>
            </a:extLst>
          </p:cNvPr>
          <p:cNvSpPr>
            <a:spLocks noGrp="1"/>
          </p:cNvSpPr>
          <p:nvPr>
            <p:ph type="title"/>
          </p:nvPr>
        </p:nvSpPr>
        <p:spPr>
          <a:xfrm>
            <a:off x="2030244" y="697430"/>
            <a:ext cx="8564528" cy="774543"/>
          </a:xfrm>
        </p:spPr>
        <p:txBody>
          <a:bodyPr anchor="ctr">
            <a:normAutofit/>
          </a:bodyPr>
          <a:lstStyle/>
          <a:p>
            <a:r>
              <a:rPr lang="en-US" sz="4000" dirty="0">
                <a:solidFill>
                  <a:srgbClr val="80EFFF"/>
                </a:solidFill>
                <a:latin typeface="Arial Rounded MT Bold" panose="020F0704030504030204" pitchFamily="34" charset="0"/>
              </a:rPr>
              <a:t>The Project Manager</a:t>
            </a:r>
          </a:p>
        </p:txBody>
      </p:sp>
      <p:sp>
        <p:nvSpPr>
          <p:cNvPr id="61" name="TextBox 60">
            <a:extLst>
              <a:ext uri="{FF2B5EF4-FFF2-40B4-BE49-F238E27FC236}">
                <a16:creationId xmlns:a16="http://schemas.microsoft.com/office/drawing/2014/main" id="{DF27DA85-F987-F1D8-D192-5F2FDFB3E97F}"/>
              </a:ext>
            </a:extLst>
          </p:cNvPr>
          <p:cNvSpPr txBox="1"/>
          <p:nvPr/>
        </p:nvSpPr>
        <p:spPr>
          <a:xfrm>
            <a:off x="349836" y="2130129"/>
            <a:ext cx="11443360" cy="2923877"/>
          </a:xfrm>
          <a:prstGeom prst="rect">
            <a:avLst/>
          </a:prstGeom>
          <a:noFill/>
        </p:spPr>
        <p:txBody>
          <a:bodyPr wrap="square">
            <a:spAutoFit/>
          </a:bodyPr>
          <a:lstStyle/>
          <a:p>
            <a:pPr algn="just"/>
            <a:r>
              <a:rPr lang="en-US" sz="2400" dirty="0">
                <a:latin typeface="Arial Nova Light" panose="020B0304020202020204" pitchFamily="34" charset="0"/>
              </a:rPr>
              <a:t>4. </a:t>
            </a:r>
            <a:r>
              <a:rPr lang="en-US" sz="2800" b="1" dirty="0">
                <a:latin typeface="Arial Nova Light" panose="020B0304020202020204" pitchFamily="34" charset="0"/>
              </a:rPr>
              <a:t>Quality</a:t>
            </a:r>
            <a:r>
              <a:rPr lang="en-US" sz="2400" dirty="0">
                <a:latin typeface="Arial Nova Light" panose="020B0304020202020204" pitchFamily="34" charset="0"/>
              </a:rPr>
              <a:t>, so that performance objectives are realized.</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5. </a:t>
            </a:r>
            <a:r>
              <a:rPr lang="en-US" sz="2800" b="1" dirty="0">
                <a:latin typeface="Arial Nova Light" panose="020B0304020202020204" pitchFamily="34" charset="0"/>
              </a:rPr>
              <a:t>Time</a:t>
            </a:r>
            <a:r>
              <a:rPr lang="en-US" sz="2400" dirty="0">
                <a:latin typeface="Arial Nova Light" panose="020B0304020202020204" pitchFamily="34" charset="0"/>
              </a:rPr>
              <a:t>, so that the project is completed on schedule.</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6. </a:t>
            </a:r>
            <a:r>
              <a:rPr lang="en-US" sz="2800" b="1" dirty="0">
                <a:latin typeface="Arial Nova Light" panose="020B0304020202020204" pitchFamily="34" charset="0"/>
              </a:rPr>
              <a:t>Costs</a:t>
            </a:r>
            <a:r>
              <a:rPr lang="en-US" sz="2400" dirty="0">
                <a:latin typeface="Arial Nova Light" panose="020B0304020202020204" pitchFamily="34" charset="0"/>
              </a:rPr>
              <a:t>, so that the project is completed within budget.</a:t>
            </a:r>
          </a:p>
          <a:p>
            <a:pPr algn="just"/>
            <a:endParaRPr lang="en-US" sz="800" dirty="0">
              <a:latin typeface="Arial Nova Light" panose="020B0304020202020204" pitchFamily="34" charset="0"/>
            </a:endParaRPr>
          </a:p>
          <a:p>
            <a:pPr algn="just"/>
            <a:r>
              <a:rPr lang="en-US" sz="2400" dirty="0">
                <a:latin typeface="Arial Nova Light" panose="020B0304020202020204" pitchFamily="34" charset="0"/>
              </a:rPr>
              <a:t>7. </a:t>
            </a:r>
            <a:r>
              <a:rPr lang="en-US" sz="2800" b="1" dirty="0">
                <a:latin typeface="Arial Nova Light" panose="020B0304020202020204" pitchFamily="34" charset="0"/>
              </a:rPr>
              <a:t>Scope</a:t>
            </a:r>
            <a:r>
              <a:rPr lang="en-US" sz="2400" dirty="0">
                <a:latin typeface="Arial Nova Light" panose="020B0304020202020204" pitchFamily="34" charset="0"/>
              </a:rPr>
              <a:t>, so the project stays within the prescribed scope, and “scope creep” doesn’t occur without commensurate changes to the schedule (if needed) and the budget.</a:t>
            </a:r>
            <a:endParaRPr lang="en-US" sz="2200" dirty="0">
              <a:latin typeface="Arial Nova Light" panose="020B0304020202020204" pitchFamily="34" charset="0"/>
            </a:endParaRPr>
          </a:p>
        </p:txBody>
      </p:sp>
    </p:spTree>
    <p:extLst>
      <p:ext uri="{BB962C8B-B14F-4D97-AF65-F5344CB8AC3E}">
        <p14:creationId xmlns:p14="http://schemas.microsoft.com/office/powerpoint/2010/main" val="4993607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1171</TotalTime>
  <Words>3829</Words>
  <Application>Microsoft Office PowerPoint</Application>
  <PresentationFormat>Widescreen</PresentationFormat>
  <Paragraphs>721</Paragraphs>
  <Slides>61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 Unicode MS</vt:lpstr>
      <vt:lpstr>Arial</vt:lpstr>
      <vt:lpstr>Arial Nova</vt:lpstr>
      <vt:lpstr>Arial Nova Light</vt:lpstr>
      <vt:lpstr>Arial Rounded MT Bold</vt:lpstr>
      <vt:lpstr>Calibri</vt:lpstr>
      <vt:lpstr>Trebuchet MS</vt:lpstr>
      <vt:lpstr>Wingdings 3</vt:lpstr>
      <vt:lpstr>Facet</vt:lpstr>
      <vt:lpstr>Engineering Management </vt:lpstr>
      <vt:lpstr>Project management</vt:lpstr>
      <vt:lpstr>PROJECT LIFE CYCLE</vt:lpstr>
      <vt:lpstr>PROJECT LIFE CYCLE</vt:lpstr>
      <vt:lpstr>PROJECT LIFE CYCLE</vt:lpstr>
      <vt:lpstr>PROJECT LIFE CYCLE</vt:lpstr>
      <vt:lpstr>Key Decisions in Project Management</vt:lpstr>
      <vt:lpstr>The Project Manager</vt:lpstr>
      <vt:lpstr>The Project Manager</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Project management tools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BISHAL PAUL</cp:lastModifiedBy>
  <cp:revision>18</cp:revision>
  <dcterms:created xsi:type="dcterms:W3CDTF">2022-11-19T13:46:32Z</dcterms:created>
  <dcterms:modified xsi:type="dcterms:W3CDTF">2024-05-10T17:09:50Z</dcterms:modified>
</cp:coreProperties>
</file>