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0"/>
  </p:notesMasterIdLst>
  <p:sldIdLst>
    <p:sldId id="256" r:id="rId2"/>
    <p:sldId id="257" r:id="rId3"/>
    <p:sldId id="258" r:id="rId4"/>
    <p:sldId id="259" r:id="rId5"/>
    <p:sldId id="260"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Total</a:t>
            </a:r>
            <a:r>
              <a:rPr lang="en-US" baseline="0" dirty="0"/>
              <a:t> number of crimes in different years</a:t>
            </a:r>
            <a:endParaRPr lang="en-US" dirty="0"/>
          </a:p>
        </c:rich>
      </c:tx>
      <c:layout>
        <c:manualLayout>
          <c:xMode val="edge"/>
          <c:yMode val="edge"/>
          <c:x val="0.11031069634146969"/>
          <c:y val="2.6855639087880287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formatCode>General</c:formatCode>
                <c:ptCount val="10"/>
                <c:pt idx="0">
                  <c:v>34274</c:v>
                </c:pt>
                <c:pt idx="1">
                  <c:v>38199</c:v>
                </c:pt>
                <c:pt idx="2">
                  <c:v>44020</c:v>
                </c:pt>
                <c:pt idx="3">
                  <c:v>44052</c:v>
                </c:pt>
                <c:pt idx="4">
                  <c:v>44536</c:v>
                </c:pt>
                <c:pt idx="5">
                  <c:v>43377</c:v>
                </c:pt>
                <c:pt idx="6">
                  <c:v>32616</c:v>
                </c:pt>
                <c:pt idx="7">
                  <c:v>39302</c:v>
                </c:pt>
                <c:pt idx="8">
                  <c:v>40603</c:v>
                </c:pt>
                <c:pt idx="9">
                  <c:v>3089</c:v>
                </c:pt>
              </c:numCache>
            </c:numRef>
          </c:val>
          <c:extLst>
            <c:ext xmlns:c16="http://schemas.microsoft.com/office/drawing/2014/chart" uri="{C3380CC4-5D6E-409C-BE32-E72D297353CC}">
              <c16:uniqueId val="{00000000-D2FB-4CD1-8BF9-858943EFA7BE}"/>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Sheet1!$C$2:$C$11</c:f>
              <c:numCache>
                <c:formatCode>General</c:formatCode>
                <c:ptCount val="10"/>
              </c:numCache>
            </c:numRef>
          </c:val>
          <c:extLst>
            <c:ext xmlns:c16="http://schemas.microsoft.com/office/drawing/2014/chart" uri="{C3380CC4-5D6E-409C-BE32-E72D297353CC}">
              <c16:uniqueId val="{00000001-D2FB-4CD1-8BF9-858943EFA7BE}"/>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Sheet1!$D$2:$D$11</c:f>
              <c:numCache>
                <c:formatCode>General</c:formatCode>
                <c:ptCount val="10"/>
              </c:numCache>
            </c:numRef>
          </c:val>
          <c:extLst>
            <c:ext xmlns:c16="http://schemas.microsoft.com/office/drawing/2014/chart" uri="{C3380CC4-5D6E-409C-BE32-E72D297353CC}">
              <c16:uniqueId val="{00000002-D2FB-4CD1-8BF9-858943EFA7BE}"/>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0889077889654038"/>
          <c:y val="4.4526914679244058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Sheet1!$B$2:$B$6</c:f>
              <c:numCache>
                <c:formatCode>General</c:formatCode>
                <c:ptCount val="5"/>
                <c:pt idx="0">
                  <c:v>71</c:v>
                </c:pt>
                <c:pt idx="1">
                  <c:v>96</c:v>
                </c:pt>
                <c:pt idx="2">
                  <c:v>82</c:v>
                </c:pt>
                <c:pt idx="3">
                  <c:v>122</c:v>
                </c:pt>
                <c:pt idx="4">
                  <c:v>65</c:v>
                </c:pt>
              </c:numCache>
            </c:numRef>
          </c:val>
          <c:extLst>
            <c:ext xmlns:c16="http://schemas.microsoft.com/office/drawing/2014/chart" uri="{C3380CC4-5D6E-409C-BE32-E72D297353CC}">
              <c16:uniqueId val="{00000000-5E2F-4604-87FF-1BC3FFCF130A}"/>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Sheet1!$C$2:$C$6</c:f>
              <c:numCache>
                <c:formatCode>General</c:formatCode>
                <c:ptCount val="5"/>
              </c:numCache>
            </c:numRef>
          </c:val>
          <c:extLst>
            <c:ext xmlns:c16="http://schemas.microsoft.com/office/drawing/2014/chart" uri="{C3380CC4-5D6E-409C-BE32-E72D297353CC}">
              <c16:uniqueId val="{00000001-5E2F-4604-87FF-1BC3FFCF130A}"/>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Sheet1!$D$2:$D$6</c:f>
              <c:numCache>
                <c:formatCode>General</c:formatCode>
                <c:ptCount val="5"/>
              </c:numCache>
            </c:numRef>
          </c:val>
          <c:extLst>
            <c:ext xmlns:c16="http://schemas.microsoft.com/office/drawing/2014/chart" uri="{C3380CC4-5D6E-409C-BE32-E72D297353CC}">
              <c16:uniqueId val="{00000002-5E2F-4604-87FF-1BC3FFCF130A}"/>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1818230038318379"/>
          <c:y val="4.1596178618005401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551684088269456E-2"/>
          <c:y val="0.28552884038065252"/>
          <c:w val="0.94889663182346107"/>
          <c:h val="0.5393012838885903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Sheet1!$B$2:$B$6</c:f>
              <c:numCache>
                <c:formatCode>General</c:formatCode>
                <c:ptCount val="5"/>
                <c:pt idx="0">
                  <c:v>3014</c:v>
                </c:pt>
                <c:pt idx="1">
                  <c:v>304</c:v>
                </c:pt>
                <c:pt idx="2">
                  <c:v>82</c:v>
                </c:pt>
                <c:pt idx="3">
                  <c:v>155</c:v>
                </c:pt>
                <c:pt idx="4">
                  <c:v>855</c:v>
                </c:pt>
              </c:numCache>
            </c:numRef>
          </c:val>
          <c:extLst>
            <c:ext xmlns:c16="http://schemas.microsoft.com/office/drawing/2014/chart" uri="{C3380CC4-5D6E-409C-BE32-E72D297353CC}">
              <c16:uniqueId val="{00000000-E6F4-465F-A1B2-09DF515DD955}"/>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Sheet1!$C$2:$C$6</c:f>
              <c:numCache>
                <c:formatCode>General</c:formatCode>
                <c:ptCount val="5"/>
              </c:numCache>
            </c:numRef>
          </c:val>
          <c:extLst>
            <c:ext xmlns:c16="http://schemas.microsoft.com/office/drawing/2014/chart" uri="{C3380CC4-5D6E-409C-BE32-E72D297353CC}">
              <c16:uniqueId val="{00000001-E6F4-465F-A1B2-09DF515DD955}"/>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Sheet1!$D$2:$D$6</c:f>
              <c:numCache>
                <c:formatCode>General</c:formatCode>
                <c:ptCount val="5"/>
              </c:numCache>
            </c:numRef>
          </c:val>
          <c:extLst>
            <c:ext xmlns:c16="http://schemas.microsoft.com/office/drawing/2014/chart" uri="{C3380CC4-5D6E-409C-BE32-E72D297353CC}">
              <c16:uniqueId val="{00000002-E6F4-465F-A1B2-09DF515DD955}"/>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6CB0-1DA9-4A7A-9495-651C9DB531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4B4383-D685-4057-84DA-F389512A331A}">
      <dgm:prSet custT="1"/>
      <dgm:spPr>
        <a:ln w="25400"/>
      </dgm:spPr>
      <dgm:t>
        <a:bodyPr/>
        <a:lstStyle/>
        <a:p>
          <a:pPr algn="just"/>
          <a:r>
            <a:rPr lang="en-US" sz="2000" dirty="0">
              <a:solidFill>
                <a:schemeClr val="tx1"/>
              </a:solidFill>
            </a:rPr>
            <a:t>An act (or sometimes a failure to act) that is deemed by statute or by the common law to be a public wrong and is therefore punishable by the st</a:t>
          </a:r>
          <a:r>
            <a:rPr lang="en-US" sz="2000" b="0" i="0" dirty="0">
              <a:solidFill>
                <a:schemeClr val="tx1"/>
              </a:solidFill>
            </a:rPr>
            <a:t>ate in criminal proceedings</a:t>
          </a:r>
          <a:endParaRPr lang="en-US" sz="2000" dirty="0">
            <a:solidFill>
              <a:schemeClr val="tx1"/>
            </a:solidFill>
          </a:endParaRPr>
        </a:p>
      </dgm:t>
    </dgm:pt>
    <dgm:pt modelId="{BDBDA336-484C-4953-99F6-50D4AB8DB5FA}" type="parTrans" cxnId="{707764E0-35DD-4A96-B6E7-22BCF122B158}">
      <dgm:prSet/>
      <dgm:spPr/>
      <dgm:t>
        <a:bodyPr/>
        <a:lstStyle/>
        <a:p>
          <a:pPr algn="just"/>
          <a:endParaRPr lang="en-US"/>
        </a:p>
      </dgm:t>
    </dgm:pt>
    <dgm:pt modelId="{A019D72B-DFC7-4248-9D95-AD35685FB232}" type="sibTrans" cxnId="{707764E0-35DD-4A96-B6E7-22BCF122B158}">
      <dgm:prSet/>
      <dgm:spPr/>
      <dgm:t>
        <a:bodyPr/>
        <a:lstStyle/>
        <a:p>
          <a:pPr algn="just"/>
          <a:endParaRPr lang="en-US"/>
        </a:p>
      </dgm:t>
    </dgm:pt>
    <dgm:pt modelId="{3ED8D560-351D-48E6-862C-6C1DAA562730}">
      <dgm:prSet custT="1"/>
      <dgm:spPr>
        <a:ln w="25400"/>
      </dgm:spPr>
      <dgm:t>
        <a:bodyPr/>
        <a:lstStyle/>
        <a:p>
          <a:pPr algn="just"/>
          <a:r>
            <a:rPr lang="en-US" sz="2000" b="0" i="0" dirty="0">
              <a:solidFill>
                <a:schemeClr val="tx1"/>
              </a:solidFill>
            </a:rPr>
            <a:t>In ordinary language, a </a:t>
          </a:r>
          <a:r>
            <a:rPr lang="en-US" sz="2000" b="1" i="0" dirty="0">
              <a:solidFill>
                <a:schemeClr val="tx1"/>
              </a:solidFill>
            </a:rPr>
            <a:t>crime</a:t>
          </a:r>
          <a:r>
            <a:rPr lang="en-US" sz="2000" b="0" i="0" dirty="0">
              <a:solidFill>
                <a:schemeClr val="tx1"/>
              </a:solidFill>
            </a:rPr>
            <a:t> is an unlawful act punishable by a state or other authority</a:t>
          </a:r>
          <a:endParaRPr lang="en-US" sz="2000" dirty="0">
            <a:solidFill>
              <a:schemeClr val="tx1"/>
            </a:solidFill>
          </a:endParaRPr>
        </a:p>
      </dgm:t>
    </dgm:pt>
    <dgm:pt modelId="{81F5D7A4-80F8-42E7-B76A-7DF6DA0F99A6}" type="parTrans" cxnId="{801E5F9C-0F87-4388-B4A8-B9578BB17E64}">
      <dgm:prSet/>
      <dgm:spPr/>
      <dgm:t>
        <a:bodyPr/>
        <a:lstStyle/>
        <a:p>
          <a:pPr algn="just"/>
          <a:endParaRPr lang="en-US"/>
        </a:p>
      </dgm:t>
    </dgm:pt>
    <dgm:pt modelId="{A689ABBB-156C-47FB-BDCA-CEDC66B34850}" type="sibTrans" cxnId="{801E5F9C-0F87-4388-B4A8-B9578BB17E64}">
      <dgm:prSet/>
      <dgm:spPr/>
      <dgm:t>
        <a:bodyPr/>
        <a:lstStyle/>
        <a:p>
          <a:pPr algn="just"/>
          <a:endParaRPr lang="en-US"/>
        </a:p>
      </dgm:t>
    </dgm:pt>
    <dgm:pt modelId="{31C50753-BDF2-4E75-BA44-62371AB9D0D1}">
      <dgm:prSet custT="1"/>
      <dgm:spPr>
        <a:ln w="25400"/>
      </dgm:spPr>
      <dgm:t>
        <a:bodyPr/>
        <a:lstStyle/>
        <a:p>
          <a:pPr algn="just"/>
          <a:r>
            <a:rPr lang="en-US" sz="2000" dirty="0">
              <a:solidFill>
                <a:schemeClr val="tx1"/>
              </a:solidFill>
            </a:rPr>
            <a:t>Criminology is the interdisciplinary study of crime and deviant behavior</a:t>
          </a:r>
        </a:p>
      </dgm:t>
    </dgm:pt>
    <dgm:pt modelId="{CF4F37F9-26C5-4ABA-8034-D69AF63079AF}" type="parTrans" cxnId="{49D1087D-A518-481F-8A98-DAF93FF26906}">
      <dgm:prSet/>
      <dgm:spPr/>
      <dgm:t>
        <a:bodyPr/>
        <a:lstStyle/>
        <a:p>
          <a:pPr algn="just"/>
          <a:endParaRPr lang="en-US"/>
        </a:p>
      </dgm:t>
    </dgm:pt>
    <dgm:pt modelId="{BB0F1F01-CCFD-4138-B1A3-36276A40445C}" type="sibTrans" cxnId="{49D1087D-A518-481F-8A98-DAF93FF26906}">
      <dgm:prSet/>
      <dgm:spPr/>
      <dgm:t>
        <a:bodyPr/>
        <a:lstStyle/>
        <a:p>
          <a:pPr algn="just"/>
          <a:endParaRPr lang="en-US"/>
        </a:p>
      </dgm:t>
    </dgm:pt>
    <dgm:pt modelId="{0182B2E1-C3A7-4A94-84E3-C762D3835B03}">
      <dgm:prSet custT="1"/>
      <dgm:spPr>
        <a:ln w="25400">
          <a:solidFill>
            <a:schemeClr val="tx1"/>
          </a:solidFill>
        </a:ln>
      </dgm:spPr>
      <dgm:t>
        <a:bodyPr/>
        <a:lstStyle/>
        <a:p>
          <a:pPr algn="just"/>
          <a:r>
            <a:rPr lang="en-US" sz="2000" dirty="0">
              <a:solidFill>
                <a:schemeClr val="tx1"/>
              </a:solidFill>
            </a:rPr>
            <a:t>In this presentation, we will discuss about the present and past scenario of crime in Dhaka city</a:t>
          </a:r>
        </a:p>
      </dgm:t>
    </dgm:pt>
    <dgm:pt modelId="{A2F95626-D599-42E1-BF7A-AEF1DC8097EF}" type="parTrans" cxnId="{8F729BE3-E1AC-4C8B-94EF-075CA626E0AE}">
      <dgm:prSet/>
      <dgm:spPr/>
      <dgm:t>
        <a:bodyPr/>
        <a:lstStyle/>
        <a:p>
          <a:endParaRPr lang="en-US"/>
        </a:p>
      </dgm:t>
    </dgm:pt>
    <dgm:pt modelId="{BFF6EAE8-83CF-4518-B732-937626C1CDD9}" type="sibTrans" cxnId="{8F729BE3-E1AC-4C8B-94EF-075CA626E0AE}">
      <dgm:prSet/>
      <dgm:spPr/>
      <dgm:t>
        <a:bodyPr/>
        <a:lstStyle/>
        <a:p>
          <a:endParaRPr lang="en-US"/>
        </a:p>
      </dgm:t>
    </dgm:pt>
    <dgm:pt modelId="{40769EED-B023-4464-866A-5D1E7C65BED0}" type="pres">
      <dgm:prSet presAssocID="{46FA6CB0-1DA9-4A7A-9495-651C9DB53117}" presName="linear" presStyleCnt="0">
        <dgm:presLayoutVars>
          <dgm:animLvl val="lvl"/>
          <dgm:resizeHandles val="exact"/>
        </dgm:presLayoutVars>
      </dgm:prSet>
      <dgm:spPr/>
    </dgm:pt>
    <dgm:pt modelId="{102793E3-8140-4CD0-8B5D-62FD98101B95}" type="pres">
      <dgm:prSet presAssocID="{384B4383-D685-4057-84DA-F389512A331A}" presName="parentText" presStyleLbl="node1" presStyleIdx="0" presStyleCnt="4" custScaleY="102632">
        <dgm:presLayoutVars>
          <dgm:chMax val="0"/>
          <dgm:bulletEnabled val="1"/>
        </dgm:presLayoutVars>
      </dgm:prSet>
      <dgm:spPr/>
    </dgm:pt>
    <dgm:pt modelId="{0F2B409F-317F-4403-8343-2A71C79C72EF}" type="pres">
      <dgm:prSet presAssocID="{A019D72B-DFC7-4248-9D95-AD35685FB232}" presName="spacer" presStyleCnt="0"/>
      <dgm:spPr/>
    </dgm:pt>
    <dgm:pt modelId="{61CAE12D-5C6B-475D-813A-96CDD9168146}" type="pres">
      <dgm:prSet presAssocID="{3ED8D560-351D-48E6-862C-6C1DAA562730}" presName="parentText" presStyleLbl="node1" presStyleIdx="1" presStyleCnt="4" custScaleY="59380" custLinFactNeighborY="-7866">
        <dgm:presLayoutVars>
          <dgm:chMax val="0"/>
          <dgm:bulletEnabled val="1"/>
        </dgm:presLayoutVars>
      </dgm:prSet>
      <dgm:spPr/>
    </dgm:pt>
    <dgm:pt modelId="{29017E23-3773-4221-981B-A79E73AAEA6B}" type="pres">
      <dgm:prSet presAssocID="{A689ABBB-156C-47FB-BDCA-CEDC66B34850}" presName="spacer" presStyleCnt="0"/>
      <dgm:spPr/>
    </dgm:pt>
    <dgm:pt modelId="{87282CB6-CF05-4869-95AB-5C2A620CF479}" type="pres">
      <dgm:prSet presAssocID="{31C50753-BDF2-4E75-BA44-62371AB9D0D1}" presName="parentText" presStyleLbl="node1" presStyleIdx="2" presStyleCnt="4" custScaleY="51256" custLinFactNeighborY="576">
        <dgm:presLayoutVars>
          <dgm:chMax val="0"/>
          <dgm:bulletEnabled val="1"/>
        </dgm:presLayoutVars>
      </dgm:prSet>
      <dgm:spPr/>
    </dgm:pt>
    <dgm:pt modelId="{128B0894-5E8B-469D-9759-4B9EA6C8DE67}" type="pres">
      <dgm:prSet presAssocID="{BB0F1F01-CCFD-4138-B1A3-36276A40445C}" presName="spacer" presStyleCnt="0"/>
      <dgm:spPr/>
    </dgm:pt>
    <dgm:pt modelId="{8F400B54-EA2B-43F3-BD50-98B2DA77967A}" type="pres">
      <dgm:prSet presAssocID="{0182B2E1-C3A7-4A94-84E3-C762D3835B03}" presName="parentText" presStyleLbl="node1" presStyleIdx="3" presStyleCnt="4" custScaleY="69892">
        <dgm:presLayoutVars>
          <dgm:chMax val="0"/>
          <dgm:bulletEnabled val="1"/>
        </dgm:presLayoutVars>
      </dgm:prSet>
      <dgm:spPr/>
    </dgm:pt>
  </dgm:ptLst>
  <dgm:cxnLst>
    <dgm:cxn modelId="{08A5FC11-FD1E-4607-A006-376170C715E7}" type="presOf" srcId="{3ED8D560-351D-48E6-862C-6C1DAA562730}" destId="{61CAE12D-5C6B-475D-813A-96CDD9168146}" srcOrd="0" destOrd="0" presId="urn:microsoft.com/office/officeart/2005/8/layout/vList2"/>
    <dgm:cxn modelId="{CE697815-1113-4473-AEF3-DD8986E57745}" type="presOf" srcId="{31C50753-BDF2-4E75-BA44-62371AB9D0D1}" destId="{87282CB6-CF05-4869-95AB-5C2A620CF479}" srcOrd="0" destOrd="0" presId="urn:microsoft.com/office/officeart/2005/8/layout/vList2"/>
    <dgm:cxn modelId="{90E7EE17-A2E3-413E-B495-EAAE2C7ED1C7}" type="presOf" srcId="{46FA6CB0-1DA9-4A7A-9495-651C9DB53117}" destId="{40769EED-B023-4464-866A-5D1E7C65BED0}" srcOrd="0" destOrd="0" presId="urn:microsoft.com/office/officeart/2005/8/layout/vList2"/>
    <dgm:cxn modelId="{85208344-8D3E-40F9-B692-2023CAB11DB3}" type="presOf" srcId="{0182B2E1-C3A7-4A94-84E3-C762D3835B03}" destId="{8F400B54-EA2B-43F3-BD50-98B2DA77967A}" srcOrd="0" destOrd="0" presId="urn:microsoft.com/office/officeart/2005/8/layout/vList2"/>
    <dgm:cxn modelId="{49D1087D-A518-481F-8A98-DAF93FF26906}" srcId="{46FA6CB0-1DA9-4A7A-9495-651C9DB53117}" destId="{31C50753-BDF2-4E75-BA44-62371AB9D0D1}" srcOrd="2" destOrd="0" parTransId="{CF4F37F9-26C5-4ABA-8034-D69AF63079AF}" sibTransId="{BB0F1F01-CCFD-4138-B1A3-36276A40445C}"/>
    <dgm:cxn modelId="{801E5F9C-0F87-4388-B4A8-B9578BB17E64}" srcId="{46FA6CB0-1DA9-4A7A-9495-651C9DB53117}" destId="{3ED8D560-351D-48E6-862C-6C1DAA562730}" srcOrd="1" destOrd="0" parTransId="{81F5D7A4-80F8-42E7-B76A-7DF6DA0F99A6}" sibTransId="{A689ABBB-156C-47FB-BDCA-CEDC66B34850}"/>
    <dgm:cxn modelId="{18ACDADA-D13C-4932-A67C-42547787076C}" type="presOf" srcId="{384B4383-D685-4057-84DA-F389512A331A}" destId="{102793E3-8140-4CD0-8B5D-62FD98101B95}" srcOrd="0" destOrd="0" presId="urn:microsoft.com/office/officeart/2005/8/layout/vList2"/>
    <dgm:cxn modelId="{707764E0-35DD-4A96-B6E7-22BCF122B158}" srcId="{46FA6CB0-1DA9-4A7A-9495-651C9DB53117}" destId="{384B4383-D685-4057-84DA-F389512A331A}" srcOrd="0" destOrd="0" parTransId="{BDBDA336-484C-4953-99F6-50D4AB8DB5FA}" sibTransId="{A019D72B-DFC7-4248-9D95-AD35685FB232}"/>
    <dgm:cxn modelId="{8F729BE3-E1AC-4C8B-94EF-075CA626E0AE}" srcId="{46FA6CB0-1DA9-4A7A-9495-651C9DB53117}" destId="{0182B2E1-C3A7-4A94-84E3-C762D3835B03}" srcOrd="3" destOrd="0" parTransId="{A2F95626-D599-42E1-BF7A-AEF1DC8097EF}" sibTransId="{BFF6EAE8-83CF-4518-B732-937626C1CDD9}"/>
    <dgm:cxn modelId="{DEAC88FC-0C59-4849-B314-9687AC85383D}" type="presParOf" srcId="{40769EED-B023-4464-866A-5D1E7C65BED0}" destId="{102793E3-8140-4CD0-8B5D-62FD98101B95}" srcOrd="0" destOrd="0" presId="urn:microsoft.com/office/officeart/2005/8/layout/vList2"/>
    <dgm:cxn modelId="{7ADC3B83-5979-4B2E-AECC-DC36BA4E4B5B}" type="presParOf" srcId="{40769EED-B023-4464-866A-5D1E7C65BED0}" destId="{0F2B409F-317F-4403-8343-2A71C79C72EF}" srcOrd="1" destOrd="0" presId="urn:microsoft.com/office/officeart/2005/8/layout/vList2"/>
    <dgm:cxn modelId="{F9C0C5AA-5DD2-42AC-B150-AB1A415B5E05}" type="presParOf" srcId="{40769EED-B023-4464-866A-5D1E7C65BED0}" destId="{61CAE12D-5C6B-475D-813A-96CDD9168146}" srcOrd="2" destOrd="0" presId="urn:microsoft.com/office/officeart/2005/8/layout/vList2"/>
    <dgm:cxn modelId="{FE11A058-34D8-40AC-8760-068043FE1AD5}" type="presParOf" srcId="{40769EED-B023-4464-866A-5D1E7C65BED0}" destId="{29017E23-3773-4221-981B-A79E73AAEA6B}" srcOrd="3" destOrd="0" presId="urn:microsoft.com/office/officeart/2005/8/layout/vList2"/>
    <dgm:cxn modelId="{510047C3-D420-4C3C-B8F1-A518EB7A88B6}" type="presParOf" srcId="{40769EED-B023-4464-866A-5D1E7C65BED0}" destId="{87282CB6-CF05-4869-95AB-5C2A620CF479}" srcOrd="4" destOrd="0" presId="urn:microsoft.com/office/officeart/2005/8/layout/vList2"/>
    <dgm:cxn modelId="{9D80CB1C-9A83-429C-A023-EE946C5C7A4B}" type="presParOf" srcId="{40769EED-B023-4464-866A-5D1E7C65BED0}" destId="{128B0894-5E8B-469D-9759-4B9EA6C8DE67}" srcOrd="5" destOrd="0" presId="urn:microsoft.com/office/officeart/2005/8/layout/vList2"/>
    <dgm:cxn modelId="{2F372F65-F7AE-4961-84ED-FBB82F561983}" type="presParOf" srcId="{40769EED-B023-4464-866A-5D1E7C65BED0}" destId="{8F400B54-EA2B-43F3-BD50-98B2DA77967A}" srcOrd="6"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705F-4331-45E4-9D2A-A2FB7019955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54407FA-F3E5-44AC-B3C6-F8BA758529A4}">
      <dgm:prSet/>
      <dgm:spPr>
        <a:ln w="25400">
          <a:solidFill>
            <a:schemeClr val="tx1"/>
          </a:solidFill>
        </a:ln>
      </dgm:spPr>
      <dgm:t>
        <a:bodyPr/>
        <a:lstStyle/>
        <a:p>
          <a:pPr algn="just"/>
          <a:r>
            <a:rPr lang="en-US" b="0" i="0" dirty="0">
              <a:solidFill>
                <a:schemeClr val="tx1"/>
              </a:solidFill>
            </a:rPr>
            <a:t>Bangladesh, with its rich culture and history, is grappling with various types of crime that require comprehensive analysis and effective solutions</a:t>
          </a:r>
          <a:endParaRPr lang="en-US" dirty="0">
            <a:solidFill>
              <a:schemeClr val="tx1"/>
            </a:solidFill>
          </a:endParaRPr>
        </a:p>
      </dgm:t>
    </dgm:pt>
    <dgm:pt modelId="{0F0493AA-7C44-4D86-B171-DAD6C737F2FF}" type="parTrans" cxnId="{27E5C594-023F-4B39-B799-BB3E1E9C3FF3}">
      <dgm:prSet/>
      <dgm:spPr/>
      <dgm:t>
        <a:bodyPr/>
        <a:lstStyle/>
        <a:p>
          <a:pPr algn="just"/>
          <a:endParaRPr lang="en-US">
            <a:solidFill>
              <a:schemeClr val="tx1"/>
            </a:solidFill>
          </a:endParaRPr>
        </a:p>
      </dgm:t>
    </dgm:pt>
    <dgm:pt modelId="{D136C3DF-8A00-4A39-ACFA-49699B6AF590}" type="sibTrans" cxnId="{27E5C594-023F-4B39-B799-BB3E1E9C3FF3}">
      <dgm:prSet/>
      <dgm:spPr/>
      <dgm:t>
        <a:bodyPr/>
        <a:lstStyle/>
        <a:p>
          <a:pPr algn="just"/>
          <a:endParaRPr lang="en-US">
            <a:solidFill>
              <a:schemeClr val="tx1"/>
            </a:solidFill>
          </a:endParaRPr>
        </a:p>
      </dgm:t>
    </dgm:pt>
    <dgm:pt modelId="{45E507AF-E242-4728-94C8-36CBCA2F34EC}">
      <dgm:prSet/>
      <dgm:spPr>
        <a:ln w="25400">
          <a:solidFill>
            <a:schemeClr val="tx1"/>
          </a:solidFill>
        </a:ln>
      </dgm:spPr>
      <dgm:t>
        <a:bodyPr/>
        <a:lstStyle/>
        <a:p>
          <a:pPr algn="just"/>
          <a:r>
            <a:rPr lang="en-US" b="0" i="0" dirty="0">
              <a:solidFill>
                <a:schemeClr val="tx1"/>
              </a:solidFill>
            </a:rPr>
            <a:t>Crime is a multifaceted issue that affects societies globally, and Bangladesh is no exception</a:t>
          </a:r>
          <a:endParaRPr lang="en-US" dirty="0">
            <a:solidFill>
              <a:schemeClr val="tx1"/>
            </a:solidFill>
          </a:endParaRPr>
        </a:p>
      </dgm:t>
    </dgm:pt>
    <dgm:pt modelId="{6467A892-A971-48A0-84F5-D9C667633B00}" type="parTrans" cxnId="{2D57B0AF-7134-420E-8470-FC1A46242D78}">
      <dgm:prSet/>
      <dgm:spPr/>
      <dgm:t>
        <a:bodyPr/>
        <a:lstStyle/>
        <a:p>
          <a:pPr algn="just"/>
          <a:endParaRPr lang="en-US">
            <a:solidFill>
              <a:schemeClr val="tx1"/>
            </a:solidFill>
          </a:endParaRPr>
        </a:p>
      </dgm:t>
    </dgm:pt>
    <dgm:pt modelId="{618D4E6B-CD9E-4669-85A2-ED878065F87B}" type="sibTrans" cxnId="{2D57B0AF-7134-420E-8470-FC1A46242D78}">
      <dgm:prSet/>
      <dgm:spPr/>
      <dgm:t>
        <a:bodyPr/>
        <a:lstStyle/>
        <a:p>
          <a:pPr algn="just"/>
          <a:endParaRPr lang="en-US">
            <a:solidFill>
              <a:schemeClr val="tx1"/>
            </a:solidFill>
          </a:endParaRPr>
        </a:p>
      </dgm:t>
    </dgm:pt>
    <dgm:pt modelId="{B1A44FBB-ACAE-44E5-AF18-252549CE74C4}">
      <dgm:prSet/>
      <dgm:spPr>
        <a:ln w="25400">
          <a:solidFill>
            <a:schemeClr val="tx1"/>
          </a:solidFill>
        </a:ln>
      </dgm:spPr>
      <dgm:t>
        <a:bodyPr/>
        <a:lstStyle/>
        <a:p>
          <a:pPr algn="just"/>
          <a:r>
            <a:rPr lang="en-US" b="0" i="0" dirty="0">
              <a:solidFill>
                <a:schemeClr val="tx1"/>
              </a:solidFill>
            </a:rPr>
            <a:t>Rapid urbanization has led to increased population density and crime concentration</a:t>
          </a:r>
          <a:endParaRPr lang="en-US" dirty="0">
            <a:solidFill>
              <a:schemeClr val="tx1"/>
            </a:solidFill>
          </a:endParaRPr>
        </a:p>
      </dgm:t>
    </dgm:pt>
    <dgm:pt modelId="{321103F7-2A93-4B0F-8C3F-720A94D77847}" type="parTrans" cxnId="{CEA83745-7A16-4011-A7A3-E7CF434B31B5}">
      <dgm:prSet/>
      <dgm:spPr/>
      <dgm:t>
        <a:bodyPr/>
        <a:lstStyle/>
        <a:p>
          <a:pPr algn="just"/>
          <a:endParaRPr lang="en-US"/>
        </a:p>
      </dgm:t>
    </dgm:pt>
    <dgm:pt modelId="{FD4F5736-D627-4653-9E58-F00874B3A696}" type="sibTrans" cxnId="{CEA83745-7A16-4011-A7A3-E7CF434B31B5}">
      <dgm:prSet/>
      <dgm:spPr/>
      <dgm:t>
        <a:bodyPr/>
        <a:lstStyle/>
        <a:p>
          <a:pPr algn="just"/>
          <a:endParaRPr lang="en-US"/>
        </a:p>
      </dgm:t>
    </dgm:pt>
    <dgm:pt modelId="{A6D4171C-55F8-4725-9B76-C51747F1CCCE}">
      <dgm:prSet/>
      <dgm:spPr>
        <a:ln w="25400">
          <a:solidFill>
            <a:schemeClr val="tx1"/>
          </a:solidFill>
        </a:ln>
      </dgm:spPr>
      <dgm:t>
        <a:bodyPr/>
        <a:lstStyle/>
        <a:p>
          <a:pPr algn="just"/>
          <a:r>
            <a:rPr lang="en-US" b="0" i="0" dirty="0">
              <a:solidFill>
                <a:schemeClr val="tx1"/>
              </a:solidFill>
            </a:rPr>
            <a:t>The rise of cybercrime has introduced new challenges, requiring the adaptation of traditional law enforcement strategies to the digital realm</a:t>
          </a:r>
          <a:endParaRPr lang="en-US" dirty="0">
            <a:solidFill>
              <a:schemeClr val="tx1"/>
            </a:solidFill>
          </a:endParaRPr>
        </a:p>
      </dgm:t>
    </dgm:pt>
    <dgm:pt modelId="{F5FBFF4D-3D92-4D6D-98E2-2AE4002EDB5E}" type="parTrans" cxnId="{3BB2C83E-077E-45E4-AD25-DB72891DF1D9}">
      <dgm:prSet/>
      <dgm:spPr/>
      <dgm:t>
        <a:bodyPr/>
        <a:lstStyle/>
        <a:p>
          <a:pPr algn="just"/>
          <a:endParaRPr lang="en-US"/>
        </a:p>
      </dgm:t>
    </dgm:pt>
    <dgm:pt modelId="{772F8372-2018-46C5-AC35-E342A7A69BA6}" type="sibTrans" cxnId="{3BB2C83E-077E-45E4-AD25-DB72891DF1D9}">
      <dgm:prSet/>
      <dgm:spPr/>
      <dgm:t>
        <a:bodyPr/>
        <a:lstStyle/>
        <a:p>
          <a:pPr algn="just"/>
          <a:endParaRPr lang="en-US"/>
        </a:p>
      </dgm:t>
    </dgm:pt>
    <dgm:pt modelId="{96C69943-1B42-4DC7-B7F4-0CF32BBBDEE4}" type="pres">
      <dgm:prSet presAssocID="{05A4705F-4331-45E4-9D2A-A2FB70199555}" presName="linear" presStyleCnt="0">
        <dgm:presLayoutVars>
          <dgm:animLvl val="lvl"/>
          <dgm:resizeHandles val="exact"/>
        </dgm:presLayoutVars>
      </dgm:prSet>
      <dgm:spPr/>
    </dgm:pt>
    <dgm:pt modelId="{0E91D6A0-B382-429F-95B3-ED03DB2CF7FD}" type="pres">
      <dgm:prSet presAssocID="{45E507AF-E242-4728-94C8-36CBCA2F34EC}" presName="parentText" presStyleLbl="node1" presStyleIdx="0" presStyleCnt="4" custLinFactY="-19447" custLinFactNeighborX="971" custLinFactNeighborY="-100000">
        <dgm:presLayoutVars>
          <dgm:chMax val="0"/>
          <dgm:bulletEnabled val="1"/>
        </dgm:presLayoutVars>
      </dgm:prSet>
      <dgm:spPr/>
    </dgm:pt>
    <dgm:pt modelId="{8860DB31-11EE-4705-94EC-3297E17E53D0}" type="pres">
      <dgm:prSet presAssocID="{618D4E6B-CD9E-4669-85A2-ED878065F87B}" presName="spacer" presStyleCnt="0"/>
      <dgm:spPr/>
    </dgm:pt>
    <dgm:pt modelId="{E02E1D99-F43E-4B5B-A0C7-73CD18D10FE6}" type="pres">
      <dgm:prSet presAssocID="{F54407FA-F3E5-44AC-B3C6-F8BA758529A4}" presName="parentText" presStyleLbl="node1" presStyleIdx="1" presStyleCnt="4" custLinFactY="-4352" custLinFactNeighborX="-388" custLinFactNeighborY="-100000">
        <dgm:presLayoutVars>
          <dgm:chMax val="0"/>
          <dgm:bulletEnabled val="1"/>
        </dgm:presLayoutVars>
      </dgm:prSet>
      <dgm:spPr/>
    </dgm:pt>
    <dgm:pt modelId="{73DA91F0-FAB1-479C-8BE8-794DA8024136}" type="pres">
      <dgm:prSet presAssocID="{D136C3DF-8A00-4A39-ACFA-49699B6AF590}" presName="spacer" presStyleCnt="0"/>
      <dgm:spPr/>
    </dgm:pt>
    <dgm:pt modelId="{CFC80FA9-04CE-4577-A498-C34D30F9F896}" type="pres">
      <dgm:prSet presAssocID="{B1A44FBB-ACAE-44E5-AF18-252549CE74C4}" presName="parentText" presStyleLbl="node1" presStyleIdx="2" presStyleCnt="4" custLinFactNeighborX="-388" custLinFactNeighborY="91861">
        <dgm:presLayoutVars>
          <dgm:chMax val="0"/>
          <dgm:bulletEnabled val="1"/>
        </dgm:presLayoutVars>
      </dgm:prSet>
      <dgm:spPr/>
    </dgm:pt>
    <dgm:pt modelId="{CC68BF6E-FE05-465E-BC64-D60FF3F85FA0}" type="pres">
      <dgm:prSet presAssocID="{FD4F5736-D627-4653-9E58-F00874B3A696}" presName="spacer" presStyleCnt="0"/>
      <dgm:spPr/>
    </dgm:pt>
    <dgm:pt modelId="{9A985921-17AF-48D2-97CC-C735C110C3DC}" type="pres">
      <dgm:prSet presAssocID="{A6D4171C-55F8-4725-9B76-C51747F1CCCE}" presName="parentText" presStyleLbl="node1" presStyleIdx="3" presStyleCnt="4" custLinFactY="11790" custLinFactNeighborY="100000">
        <dgm:presLayoutVars>
          <dgm:chMax val="0"/>
          <dgm:bulletEnabled val="1"/>
        </dgm:presLayoutVars>
      </dgm:prSet>
      <dgm:spPr/>
    </dgm:pt>
  </dgm:ptLst>
  <dgm:cxnLst>
    <dgm:cxn modelId="{1001780E-DB88-4D42-995E-02026B3FE5A3}" type="presOf" srcId="{05A4705F-4331-45E4-9D2A-A2FB70199555}" destId="{96C69943-1B42-4DC7-B7F4-0CF32BBBDEE4}" srcOrd="0" destOrd="0" presId="urn:microsoft.com/office/officeart/2005/8/layout/vList2"/>
    <dgm:cxn modelId="{3BB2C83E-077E-45E4-AD25-DB72891DF1D9}" srcId="{05A4705F-4331-45E4-9D2A-A2FB70199555}" destId="{A6D4171C-55F8-4725-9B76-C51747F1CCCE}" srcOrd="3" destOrd="0" parTransId="{F5FBFF4D-3D92-4D6D-98E2-2AE4002EDB5E}" sibTransId="{772F8372-2018-46C5-AC35-E342A7A69BA6}"/>
    <dgm:cxn modelId="{CEA83745-7A16-4011-A7A3-E7CF434B31B5}" srcId="{05A4705F-4331-45E4-9D2A-A2FB70199555}" destId="{B1A44FBB-ACAE-44E5-AF18-252549CE74C4}" srcOrd="2" destOrd="0" parTransId="{321103F7-2A93-4B0F-8C3F-720A94D77847}" sibTransId="{FD4F5736-D627-4653-9E58-F00874B3A696}"/>
    <dgm:cxn modelId="{27E5C594-023F-4B39-B799-BB3E1E9C3FF3}" srcId="{05A4705F-4331-45E4-9D2A-A2FB70199555}" destId="{F54407FA-F3E5-44AC-B3C6-F8BA758529A4}" srcOrd="1" destOrd="0" parTransId="{0F0493AA-7C44-4D86-B171-DAD6C737F2FF}" sibTransId="{D136C3DF-8A00-4A39-ACFA-49699B6AF590}"/>
    <dgm:cxn modelId="{2D57B0AF-7134-420E-8470-FC1A46242D78}" srcId="{05A4705F-4331-45E4-9D2A-A2FB70199555}" destId="{45E507AF-E242-4728-94C8-36CBCA2F34EC}" srcOrd="0" destOrd="0" parTransId="{6467A892-A971-48A0-84F5-D9C667633B00}" sibTransId="{618D4E6B-CD9E-4669-85A2-ED878065F87B}"/>
    <dgm:cxn modelId="{341AF1B3-81C9-45A7-995C-BC6F2A18FFA4}" type="presOf" srcId="{B1A44FBB-ACAE-44E5-AF18-252549CE74C4}" destId="{CFC80FA9-04CE-4577-A498-C34D30F9F896}" srcOrd="0" destOrd="0" presId="urn:microsoft.com/office/officeart/2005/8/layout/vList2"/>
    <dgm:cxn modelId="{B34658C8-957A-42BB-BCD4-582CD1967DED}" type="presOf" srcId="{F54407FA-F3E5-44AC-B3C6-F8BA758529A4}" destId="{E02E1D99-F43E-4B5B-A0C7-73CD18D10FE6}" srcOrd="0" destOrd="0" presId="urn:microsoft.com/office/officeart/2005/8/layout/vList2"/>
    <dgm:cxn modelId="{FBC913CD-4130-407D-810F-FA102D6DC56A}" type="presOf" srcId="{45E507AF-E242-4728-94C8-36CBCA2F34EC}" destId="{0E91D6A0-B382-429F-95B3-ED03DB2CF7FD}" srcOrd="0" destOrd="0" presId="urn:microsoft.com/office/officeart/2005/8/layout/vList2"/>
    <dgm:cxn modelId="{BA5362FE-2141-49F9-88B5-03A23B20D23C}" type="presOf" srcId="{A6D4171C-55F8-4725-9B76-C51747F1CCCE}" destId="{9A985921-17AF-48D2-97CC-C735C110C3DC}" srcOrd="0" destOrd="0" presId="urn:microsoft.com/office/officeart/2005/8/layout/vList2"/>
    <dgm:cxn modelId="{6E915857-EF4A-4164-8174-57B7825E30A5}" type="presParOf" srcId="{96C69943-1B42-4DC7-B7F4-0CF32BBBDEE4}" destId="{0E91D6A0-B382-429F-95B3-ED03DB2CF7FD}" srcOrd="0" destOrd="0" presId="urn:microsoft.com/office/officeart/2005/8/layout/vList2"/>
    <dgm:cxn modelId="{7372864E-4997-4629-B649-64DCA86E2328}" type="presParOf" srcId="{96C69943-1B42-4DC7-B7F4-0CF32BBBDEE4}" destId="{8860DB31-11EE-4705-94EC-3297E17E53D0}" srcOrd="1" destOrd="0" presId="urn:microsoft.com/office/officeart/2005/8/layout/vList2"/>
    <dgm:cxn modelId="{F2AFA52E-6462-4538-9A4D-991F72BE081A}" type="presParOf" srcId="{96C69943-1B42-4DC7-B7F4-0CF32BBBDEE4}" destId="{E02E1D99-F43E-4B5B-A0C7-73CD18D10FE6}" srcOrd="2" destOrd="0" presId="urn:microsoft.com/office/officeart/2005/8/layout/vList2"/>
    <dgm:cxn modelId="{38A69B5E-8A29-4547-918E-34FB5EBDC9CD}" type="presParOf" srcId="{96C69943-1B42-4DC7-B7F4-0CF32BBBDEE4}" destId="{73DA91F0-FAB1-479C-8BE8-794DA8024136}" srcOrd="3" destOrd="0" presId="urn:microsoft.com/office/officeart/2005/8/layout/vList2"/>
    <dgm:cxn modelId="{06B7BA80-5A95-4E00-8C39-479690BA9BA5}" type="presParOf" srcId="{96C69943-1B42-4DC7-B7F4-0CF32BBBDEE4}" destId="{CFC80FA9-04CE-4577-A498-C34D30F9F896}" srcOrd="4" destOrd="0" presId="urn:microsoft.com/office/officeart/2005/8/layout/vList2"/>
    <dgm:cxn modelId="{0A19E23E-CF7F-454A-9B87-EBBF532C140C}" type="presParOf" srcId="{96C69943-1B42-4DC7-B7F4-0CF32BBBDEE4}" destId="{CC68BF6E-FE05-465E-BC64-D60FF3F85FA0}" srcOrd="5" destOrd="0" presId="urn:microsoft.com/office/officeart/2005/8/layout/vList2"/>
    <dgm:cxn modelId="{612F84FE-C51A-4339-B38E-C7E9D9632B43}" type="presParOf" srcId="{96C69943-1B42-4DC7-B7F4-0CF32BBBDEE4}" destId="{9A985921-17AF-48D2-97CC-C735C110C3D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B7C0-930D-401A-A551-B8F4BCB8E9C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E548EB-AE37-4957-A9B5-750F377645F3}">
      <dgm:prSet custT="1"/>
      <dgm:spPr>
        <a:ln w="25400">
          <a:solidFill>
            <a:schemeClr val="tx1"/>
          </a:solidFill>
        </a:ln>
      </dgm:spPr>
      <dgm:t>
        <a:bodyPr/>
        <a:lstStyle/>
        <a:p>
          <a:r>
            <a:rPr lang="en-US" sz="1600" b="0" i="0" dirty="0">
              <a:solidFill>
                <a:schemeClr val="tx1"/>
              </a:solidFill>
            </a:rPr>
            <a:t>Dhaka City, the bustling capital of Bangladesh, grapples with a diverse range of criminal activities that reflect the complexities of urban life</a:t>
          </a:r>
          <a:endParaRPr lang="en-US" sz="1600" dirty="0">
            <a:solidFill>
              <a:schemeClr val="tx1"/>
            </a:solidFill>
          </a:endParaRPr>
        </a:p>
      </dgm:t>
    </dgm:pt>
    <dgm:pt modelId="{BE273E37-3DA1-45BD-AE3A-3656E098B972}" type="parTrans" cxnId="{C658793E-252B-469E-B224-9FF99E8D7755}">
      <dgm:prSet/>
      <dgm:spPr/>
      <dgm:t>
        <a:bodyPr/>
        <a:lstStyle/>
        <a:p>
          <a:endParaRPr lang="en-US" sz="2000"/>
        </a:p>
      </dgm:t>
    </dgm:pt>
    <dgm:pt modelId="{59669502-6A96-46C3-BFEE-835985A64366}" type="sibTrans" cxnId="{C658793E-252B-469E-B224-9FF99E8D7755}">
      <dgm:prSet/>
      <dgm:spPr/>
      <dgm:t>
        <a:bodyPr/>
        <a:lstStyle/>
        <a:p>
          <a:endParaRPr lang="en-US" sz="2000"/>
        </a:p>
      </dgm:t>
    </dgm:pt>
    <dgm:pt modelId="{0D39C181-1C89-4C82-A146-C7F63542B18D}">
      <dgm:prSet custT="1"/>
      <dgm:spPr>
        <a:ln w="25400"/>
      </dgm:spPr>
      <dgm:t>
        <a:bodyPr/>
        <a:lstStyle/>
        <a:p>
          <a:r>
            <a:rPr lang="en-US" sz="1600" b="0" i="0" dirty="0">
              <a:solidFill>
                <a:schemeClr val="tx1"/>
              </a:solidFill>
            </a:rPr>
            <a:t>From street crime to cybercrimes, Dhaka City's crime landscape encompasses a spectrum of offenses that challenge law enforcement and society</a:t>
          </a:r>
          <a:endParaRPr lang="en-US" sz="1600" dirty="0">
            <a:solidFill>
              <a:schemeClr val="tx1"/>
            </a:solidFill>
          </a:endParaRPr>
        </a:p>
      </dgm:t>
    </dgm:pt>
    <dgm:pt modelId="{91FB637A-3B3C-4CFC-9E60-F4EAB7A48372}" type="parTrans" cxnId="{7A8728D9-C63D-4868-82B8-6851889A056D}">
      <dgm:prSet/>
      <dgm:spPr/>
      <dgm:t>
        <a:bodyPr/>
        <a:lstStyle/>
        <a:p>
          <a:endParaRPr lang="en-US" sz="2000"/>
        </a:p>
      </dgm:t>
    </dgm:pt>
    <dgm:pt modelId="{2A859AF5-864A-42C2-838F-902AF782550E}" type="sibTrans" cxnId="{7A8728D9-C63D-4868-82B8-6851889A056D}">
      <dgm:prSet/>
      <dgm:spPr/>
      <dgm:t>
        <a:bodyPr/>
        <a:lstStyle/>
        <a:p>
          <a:endParaRPr lang="en-US" sz="2000"/>
        </a:p>
      </dgm:t>
    </dgm:pt>
    <dgm:pt modelId="{B19BBF21-9D86-4EBC-BC29-84C2814CFEE2}">
      <dgm:prSet custT="1"/>
      <dgm:spPr>
        <a:ln w="25400">
          <a:solidFill>
            <a:schemeClr val="tx1"/>
          </a:solidFill>
        </a:ln>
      </dgm:spPr>
      <dgm:t>
        <a:bodyPr/>
        <a:lstStyle/>
        <a:p>
          <a:r>
            <a:rPr lang="en-US" sz="1600" b="0" i="0" dirty="0">
              <a:solidFill>
                <a:schemeClr val="tx1"/>
              </a:solidFill>
            </a:rPr>
            <a:t>Violent crimes, such as robberies and assaults, pose threats to public safety, prompting a need for strategic measures to ensure citizen protection</a:t>
          </a:r>
          <a:endParaRPr lang="en-US" sz="1600" dirty="0">
            <a:solidFill>
              <a:schemeClr val="tx1"/>
            </a:solidFill>
          </a:endParaRPr>
        </a:p>
      </dgm:t>
    </dgm:pt>
    <dgm:pt modelId="{EDD201B9-C362-47C1-B0FC-5BBEC359906A}" type="parTrans" cxnId="{6525DC82-422B-4A2C-B567-B2299A3E55D6}">
      <dgm:prSet/>
      <dgm:spPr/>
      <dgm:t>
        <a:bodyPr/>
        <a:lstStyle/>
        <a:p>
          <a:endParaRPr lang="en-US" sz="2000"/>
        </a:p>
      </dgm:t>
    </dgm:pt>
    <dgm:pt modelId="{C2FDBFC2-E983-4046-A01F-5596C69B1ED1}" type="sibTrans" cxnId="{6525DC82-422B-4A2C-B567-B2299A3E55D6}">
      <dgm:prSet/>
      <dgm:spPr/>
      <dgm:t>
        <a:bodyPr/>
        <a:lstStyle/>
        <a:p>
          <a:endParaRPr lang="en-US" sz="2000"/>
        </a:p>
      </dgm:t>
    </dgm:pt>
    <dgm:pt modelId="{BFDF87B1-1E72-4AC0-8E44-98D64BA95930}">
      <dgm:prSet custT="1"/>
      <dgm:spPr>
        <a:ln w="25400">
          <a:solidFill>
            <a:schemeClr val="tx1"/>
          </a:solidFill>
        </a:ln>
      </dgm:spPr>
      <dgm:t>
        <a:bodyPr/>
        <a:lstStyle/>
        <a:p>
          <a:r>
            <a:rPr lang="en-US" sz="1600" b="0" i="0" dirty="0">
              <a:solidFill>
                <a:schemeClr val="tx1"/>
              </a:solidFill>
            </a:rPr>
            <a:t>Women's safety remains a pressing concern, as gender-based violence and harassment persist in various corners of Dhaka City</a:t>
          </a:r>
          <a:endParaRPr lang="en-US" sz="1600" dirty="0">
            <a:solidFill>
              <a:schemeClr val="tx1"/>
            </a:solidFill>
          </a:endParaRPr>
        </a:p>
      </dgm:t>
    </dgm:pt>
    <dgm:pt modelId="{3E8CE175-9FAB-4F1D-AB34-990E1744942E}" type="parTrans" cxnId="{EBEED25B-EAC4-4D02-84AD-A4DA491330CE}">
      <dgm:prSet/>
      <dgm:spPr/>
      <dgm:t>
        <a:bodyPr/>
        <a:lstStyle/>
        <a:p>
          <a:endParaRPr lang="en-US" sz="2000"/>
        </a:p>
      </dgm:t>
    </dgm:pt>
    <dgm:pt modelId="{3394BA2C-8078-4059-B01D-1995D16BD5BE}" type="sibTrans" cxnId="{EBEED25B-EAC4-4D02-84AD-A4DA491330CE}">
      <dgm:prSet/>
      <dgm:spPr/>
      <dgm:t>
        <a:bodyPr/>
        <a:lstStyle/>
        <a:p>
          <a:endParaRPr lang="en-US" sz="2000"/>
        </a:p>
      </dgm:t>
    </dgm:pt>
    <dgm:pt modelId="{D2C033CF-5BBE-49F8-8AC6-4196715DA886}" type="pres">
      <dgm:prSet presAssocID="{7015B7C0-930D-401A-A551-B8F4BCB8E9C7}" presName="linear" presStyleCnt="0">
        <dgm:presLayoutVars>
          <dgm:animLvl val="lvl"/>
          <dgm:resizeHandles val="exact"/>
        </dgm:presLayoutVars>
      </dgm:prSet>
      <dgm:spPr/>
    </dgm:pt>
    <dgm:pt modelId="{52CC9E85-2145-4526-832C-9E60FB40C9B8}" type="pres">
      <dgm:prSet presAssocID="{80E548EB-AE37-4957-A9B5-750F377645F3}" presName="parentText" presStyleLbl="node1" presStyleIdx="0" presStyleCnt="4">
        <dgm:presLayoutVars>
          <dgm:chMax val="0"/>
          <dgm:bulletEnabled val="1"/>
        </dgm:presLayoutVars>
      </dgm:prSet>
      <dgm:spPr/>
    </dgm:pt>
    <dgm:pt modelId="{90CDC3D0-ABF2-4F34-A79F-E1C90CEA3105}" type="pres">
      <dgm:prSet presAssocID="{59669502-6A96-46C3-BFEE-835985A64366}" presName="spacer" presStyleCnt="0"/>
      <dgm:spPr/>
    </dgm:pt>
    <dgm:pt modelId="{B6A1FD3A-1D7C-4151-8C0D-ABB21FBEA83F}" type="pres">
      <dgm:prSet presAssocID="{0D39C181-1C89-4C82-A146-C7F63542B18D}" presName="parentText" presStyleLbl="node1" presStyleIdx="1" presStyleCnt="4">
        <dgm:presLayoutVars>
          <dgm:chMax val="0"/>
          <dgm:bulletEnabled val="1"/>
        </dgm:presLayoutVars>
      </dgm:prSet>
      <dgm:spPr/>
    </dgm:pt>
    <dgm:pt modelId="{90BDF7FF-93B1-49AB-966E-FEAC54CC36FF}" type="pres">
      <dgm:prSet presAssocID="{2A859AF5-864A-42C2-838F-902AF782550E}" presName="spacer" presStyleCnt="0"/>
      <dgm:spPr/>
    </dgm:pt>
    <dgm:pt modelId="{12CC2E57-F268-4E43-AFAE-9B2F3B8EA70C}" type="pres">
      <dgm:prSet presAssocID="{B19BBF21-9D86-4EBC-BC29-84C2814CFEE2}" presName="parentText" presStyleLbl="node1" presStyleIdx="2" presStyleCnt="4">
        <dgm:presLayoutVars>
          <dgm:chMax val="0"/>
          <dgm:bulletEnabled val="1"/>
        </dgm:presLayoutVars>
      </dgm:prSet>
      <dgm:spPr/>
    </dgm:pt>
    <dgm:pt modelId="{0616FF49-2079-4A9B-8A71-A20882F0A794}" type="pres">
      <dgm:prSet presAssocID="{C2FDBFC2-E983-4046-A01F-5596C69B1ED1}" presName="spacer" presStyleCnt="0"/>
      <dgm:spPr/>
    </dgm:pt>
    <dgm:pt modelId="{CBBFFB85-E6C9-4469-AA85-41540A18EB00}" type="pres">
      <dgm:prSet presAssocID="{BFDF87B1-1E72-4AC0-8E44-98D64BA95930}" presName="parentText" presStyleLbl="node1" presStyleIdx="3" presStyleCnt="4">
        <dgm:presLayoutVars>
          <dgm:chMax val="0"/>
          <dgm:bulletEnabled val="1"/>
        </dgm:presLayoutVars>
      </dgm:prSet>
      <dgm:spPr/>
    </dgm:pt>
  </dgm:ptLst>
  <dgm:cxnLst>
    <dgm:cxn modelId="{0A9F493B-52C8-4776-A9AB-5025F33BBB9B}" type="presOf" srcId="{0D39C181-1C89-4C82-A146-C7F63542B18D}" destId="{B6A1FD3A-1D7C-4151-8C0D-ABB21FBEA83F}" srcOrd="0" destOrd="0" presId="urn:microsoft.com/office/officeart/2005/8/layout/vList2"/>
    <dgm:cxn modelId="{C658793E-252B-469E-B224-9FF99E8D7755}" srcId="{7015B7C0-930D-401A-A551-B8F4BCB8E9C7}" destId="{80E548EB-AE37-4957-A9B5-750F377645F3}" srcOrd="0" destOrd="0" parTransId="{BE273E37-3DA1-45BD-AE3A-3656E098B972}" sibTransId="{59669502-6A96-46C3-BFEE-835985A64366}"/>
    <dgm:cxn modelId="{EBEED25B-EAC4-4D02-84AD-A4DA491330CE}" srcId="{7015B7C0-930D-401A-A551-B8F4BCB8E9C7}" destId="{BFDF87B1-1E72-4AC0-8E44-98D64BA95930}" srcOrd="3" destOrd="0" parTransId="{3E8CE175-9FAB-4F1D-AB34-990E1744942E}" sibTransId="{3394BA2C-8078-4059-B01D-1995D16BD5BE}"/>
    <dgm:cxn modelId="{FE27D95D-C2D4-4254-BF74-8C36DD4CFFF7}" type="presOf" srcId="{80E548EB-AE37-4957-A9B5-750F377645F3}" destId="{52CC9E85-2145-4526-832C-9E60FB40C9B8}" srcOrd="0" destOrd="0" presId="urn:microsoft.com/office/officeart/2005/8/layout/vList2"/>
    <dgm:cxn modelId="{5F654756-7A3C-4D56-8F2F-68B36DFCB90A}" type="presOf" srcId="{7015B7C0-930D-401A-A551-B8F4BCB8E9C7}" destId="{D2C033CF-5BBE-49F8-8AC6-4196715DA886}" srcOrd="0" destOrd="0" presId="urn:microsoft.com/office/officeart/2005/8/layout/vList2"/>
    <dgm:cxn modelId="{D7B1677E-E830-4246-BA88-35193BE5B02F}" type="presOf" srcId="{B19BBF21-9D86-4EBC-BC29-84C2814CFEE2}" destId="{12CC2E57-F268-4E43-AFAE-9B2F3B8EA70C}" srcOrd="0" destOrd="0" presId="urn:microsoft.com/office/officeart/2005/8/layout/vList2"/>
    <dgm:cxn modelId="{6525DC82-422B-4A2C-B567-B2299A3E55D6}" srcId="{7015B7C0-930D-401A-A551-B8F4BCB8E9C7}" destId="{B19BBF21-9D86-4EBC-BC29-84C2814CFEE2}" srcOrd="2" destOrd="0" parTransId="{EDD201B9-C362-47C1-B0FC-5BBEC359906A}" sibTransId="{C2FDBFC2-E983-4046-A01F-5596C69B1ED1}"/>
    <dgm:cxn modelId="{E6E566AF-8ECF-420D-91BC-71383B3D7C96}" type="presOf" srcId="{BFDF87B1-1E72-4AC0-8E44-98D64BA95930}" destId="{CBBFFB85-E6C9-4469-AA85-41540A18EB00}" srcOrd="0" destOrd="0" presId="urn:microsoft.com/office/officeart/2005/8/layout/vList2"/>
    <dgm:cxn modelId="{7A8728D9-C63D-4868-82B8-6851889A056D}" srcId="{7015B7C0-930D-401A-A551-B8F4BCB8E9C7}" destId="{0D39C181-1C89-4C82-A146-C7F63542B18D}" srcOrd="1" destOrd="0" parTransId="{91FB637A-3B3C-4CFC-9E60-F4EAB7A48372}" sibTransId="{2A859AF5-864A-42C2-838F-902AF782550E}"/>
    <dgm:cxn modelId="{F0D8EAB2-7276-4691-8FA0-D3A4884595BD}" type="presParOf" srcId="{D2C033CF-5BBE-49F8-8AC6-4196715DA886}" destId="{52CC9E85-2145-4526-832C-9E60FB40C9B8}" srcOrd="0" destOrd="0" presId="urn:microsoft.com/office/officeart/2005/8/layout/vList2"/>
    <dgm:cxn modelId="{E36FCB3C-038F-4D5F-9CA8-F1BC6742A829}" type="presParOf" srcId="{D2C033CF-5BBE-49F8-8AC6-4196715DA886}" destId="{90CDC3D0-ABF2-4F34-A79F-E1C90CEA3105}" srcOrd="1" destOrd="0" presId="urn:microsoft.com/office/officeart/2005/8/layout/vList2"/>
    <dgm:cxn modelId="{B079A23E-A014-4CC6-B9D6-3F8336392F0B}" type="presParOf" srcId="{D2C033CF-5BBE-49F8-8AC6-4196715DA886}" destId="{B6A1FD3A-1D7C-4151-8C0D-ABB21FBEA83F}" srcOrd="2" destOrd="0" presId="urn:microsoft.com/office/officeart/2005/8/layout/vList2"/>
    <dgm:cxn modelId="{652C87DE-4242-412A-BC63-E17821C20515}" type="presParOf" srcId="{D2C033CF-5BBE-49F8-8AC6-4196715DA886}" destId="{90BDF7FF-93B1-49AB-966E-FEAC54CC36FF}" srcOrd="3" destOrd="0" presId="urn:microsoft.com/office/officeart/2005/8/layout/vList2"/>
    <dgm:cxn modelId="{818FA433-0CB4-4C67-BC5E-18D596C5FD36}" type="presParOf" srcId="{D2C033CF-5BBE-49F8-8AC6-4196715DA886}" destId="{12CC2E57-F268-4E43-AFAE-9B2F3B8EA70C}" srcOrd="4" destOrd="0" presId="urn:microsoft.com/office/officeart/2005/8/layout/vList2"/>
    <dgm:cxn modelId="{3B441B5F-4CD5-4D48-90C7-45EF5245F129}" type="presParOf" srcId="{D2C033CF-5BBE-49F8-8AC6-4196715DA886}" destId="{0616FF49-2079-4A9B-8A71-A20882F0A794}" srcOrd="5" destOrd="0" presId="urn:microsoft.com/office/officeart/2005/8/layout/vList2"/>
    <dgm:cxn modelId="{48C9E11A-A281-4488-A3FF-DFC602FF860B}" type="presParOf" srcId="{D2C033CF-5BBE-49F8-8AC6-4196715DA886}" destId="{CBBFFB85-E6C9-4469-AA85-41540A18EB0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88F8AA4-EA7A-4729-9823-7408D40AEB1F}">
      <dgm:prSet custT="1"/>
      <dgm:spPr>
        <a:ln w="25400"/>
      </dgm:spPr>
      <dgm:t>
        <a:bodyPr/>
        <a:lstStyle/>
        <a:p>
          <a:r>
            <a:rPr lang="en-US" sz="2400" b="0" i="0" u="none" dirty="0">
              <a:solidFill>
                <a:schemeClr val="tx1"/>
              </a:solidFill>
            </a:rPr>
            <a:t>KIDNAPPING</a:t>
          </a:r>
        </a:p>
        <a:p>
          <a:r>
            <a:rPr lang="en-US" sz="1800" b="0" i="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dirty="0">
            <a:solidFill>
              <a:schemeClr val="tx1"/>
            </a:solidFill>
          </a:endParaRPr>
        </a:p>
      </dgm:t>
    </dgm:pt>
    <dgm:pt modelId="{ED2B6793-2026-4ABB-BC60-0683E842DB28}" type="parTrans" cxnId="{509FBCC2-3F47-48C5-931F-656464721C26}">
      <dgm:prSet/>
      <dgm:spPr/>
      <dgm:t>
        <a:bodyPr/>
        <a:lstStyle/>
        <a:p>
          <a:endParaRPr lang="en-US" u="sng">
            <a:solidFill>
              <a:schemeClr val="tx1"/>
            </a:solidFill>
          </a:endParaRPr>
        </a:p>
      </dgm:t>
    </dgm:pt>
    <dgm:pt modelId="{4A92A387-A984-4CE8-B892-FF2CA53240B4}" type="sibTrans" cxnId="{509FBCC2-3F47-48C5-931F-656464721C26}">
      <dgm:prSet/>
      <dgm:spPr/>
      <dgm:t>
        <a:bodyPr/>
        <a:lstStyle/>
        <a:p>
          <a:endParaRPr lang="en-US" u="sng">
            <a:solidFill>
              <a:schemeClr val="tx1"/>
            </a:solidFill>
          </a:endParaRPr>
        </a:p>
      </dgm:t>
    </dgm:pt>
    <dgm:pt modelId="{416941DE-9AA4-48A5-B388-ACECA0B0D7E5}">
      <dgm:prSet custT="1"/>
      <dgm:spPr>
        <a:ln w="25400"/>
      </dgm:spPr>
      <dgm:t>
        <a:bodyPr/>
        <a:lstStyle/>
        <a:p>
          <a:r>
            <a:rPr lang="en-US" sz="2400" b="0" i="0" u="none" cap="all" baseline="0" dirty="0">
              <a:solidFill>
                <a:schemeClr val="tx1"/>
              </a:solidFill>
            </a:rPr>
            <a:t>FRAUD</a:t>
          </a:r>
        </a:p>
        <a:p>
          <a:r>
            <a:rPr lang="en-US" sz="1600" b="0" i="0" dirty="0">
              <a:solidFill>
                <a:schemeClr val="tx1"/>
              </a:solidFill>
            </a:rPr>
            <a:t>Scammers often exploit unsuspecting individuals through schemes involving fake investments, lotteries, or other fraudulent activities</a:t>
          </a:r>
          <a:endParaRPr lang="en-US" sz="1600" u="none" dirty="0">
            <a:solidFill>
              <a:schemeClr val="tx1"/>
            </a:solidFill>
          </a:endParaRPr>
        </a:p>
      </dgm:t>
    </dgm:pt>
    <dgm:pt modelId="{DED971F1-4FB7-4BB9-9542-5516D6D73D42}" type="parTrans" cxnId="{223815A3-ACE7-4233-AA3F-55D9F5C62EF4}">
      <dgm:prSet/>
      <dgm:spPr/>
      <dgm:t>
        <a:bodyPr/>
        <a:lstStyle/>
        <a:p>
          <a:endParaRPr lang="en-US" u="sng">
            <a:solidFill>
              <a:schemeClr val="tx1"/>
            </a:solidFill>
          </a:endParaRPr>
        </a:p>
      </dgm:t>
    </dgm:pt>
    <dgm:pt modelId="{0C0D9FA1-5259-47BB-8541-34684483715B}" type="sibTrans" cxnId="{223815A3-ACE7-4233-AA3F-55D9F5C62EF4}">
      <dgm:prSet/>
      <dgm:spPr/>
      <dgm:t>
        <a:bodyPr/>
        <a:lstStyle/>
        <a:p>
          <a:endParaRPr lang="en-US" u="sng">
            <a:solidFill>
              <a:schemeClr val="tx1"/>
            </a:solidFill>
          </a:endParaRPr>
        </a:p>
      </dgm:t>
    </dgm:pt>
    <dgm:pt modelId="{8E14CBB3-32FD-40BF-B9DF-039456D92F29}">
      <dgm:prSet custT="1"/>
      <dgm:spPr>
        <a:ln w="25400"/>
      </dgm:spPr>
      <dgm:t>
        <a:bodyPr/>
        <a:lstStyle/>
        <a:p>
          <a:r>
            <a:rPr lang="en-US" sz="2400" b="0" i="0" cap="all" baseline="0" dirty="0">
              <a:solidFill>
                <a:schemeClr val="tx1"/>
              </a:solidFill>
            </a:rPr>
            <a:t>Drug Trafficking</a:t>
          </a:r>
        </a:p>
        <a:p>
          <a:r>
            <a:rPr lang="en-US" sz="1600" b="0" i="0" dirty="0">
              <a:solidFill>
                <a:schemeClr val="tx1"/>
              </a:solidFill>
            </a:rPr>
            <a:t>Dhaka City's urban environment attracts drug trafficking, with both local distribution and transit routes for international drug trade.</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tx1"/>
            </a:solidFill>
          </a:endParaRPr>
        </a:p>
      </dgm:t>
    </dgm:pt>
    <dgm:pt modelId="{B6EC518B-71CB-4D0B-A265-C215E2810C97}" type="sibTrans" cxnId="{75DD42B7-2C67-4862-B9F5-73C0CAB1EEB3}">
      <dgm:prSet/>
      <dgm:spPr/>
      <dgm:t>
        <a:bodyPr/>
        <a:lstStyle/>
        <a:p>
          <a:endParaRPr lang="en-US">
            <a:solidFill>
              <a:schemeClr val="tx1"/>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STREET ROBARIES</a:t>
          </a:r>
        </a:p>
        <a:p>
          <a:r>
            <a:rPr lang="en-US" sz="1800" b="0" i="0" u="none"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Pickpocketing</a:t>
          </a:r>
        </a:p>
        <a:p>
          <a:r>
            <a:rPr lang="en-US" sz="1600" b="0" i="0" u="none"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0" i="0" cap="all" baseline="0" dirty="0">
              <a:solidFill>
                <a:schemeClr val="bg2">
                  <a:lumMod val="10000"/>
                </a:schemeClr>
              </a:solidFill>
            </a:rPr>
            <a:t>Vehicle Theft</a:t>
          </a:r>
        </a:p>
        <a:p>
          <a:r>
            <a:rPr lang="en-US" sz="1600" b="0" i="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dirty="0"/>
            <a:t>.</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39299"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21387" custLinFactY="-1443"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01561" custLinFactY="6293" custLinFactNeighborX="1775"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CYBER CRIME</a:t>
          </a:r>
        </a:p>
        <a:p>
          <a:pPr algn="just"/>
          <a:r>
            <a:rPr lang="en-US" sz="1800" b="0" i="0" dirty="0">
              <a:solidFill>
                <a:schemeClr val="bg2">
                  <a:lumMod val="10000"/>
                </a:schemeClr>
              </a:solidFill>
            </a:rPr>
            <a:t>Dhaka City experiences various forms of cybercrime, including online scams, hacking, and identity theft, as the digital landscape expands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1" i="0" cap="all" baseline="0" dirty="0">
              <a:solidFill>
                <a:schemeClr val="bg2">
                  <a:lumMod val="10000"/>
                </a:schemeClr>
              </a:solidFill>
            </a:rPr>
            <a:t>Environmental Crimes</a:t>
          </a:r>
          <a:endParaRPr lang="en-US" sz="2400" b="0" i="0" cap="all" baseline="0" dirty="0">
            <a:solidFill>
              <a:schemeClr val="bg2">
                <a:lumMod val="10000"/>
              </a:schemeClr>
            </a:solidFill>
          </a:endParaRPr>
        </a:p>
        <a:p>
          <a:r>
            <a:rPr lang="en-US" sz="1600" b="0" i="0" dirty="0">
              <a:solidFill>
                <a:schemeClr val="tx1"/>
              </a:solidFill>
            </a:rPr>
            <a:t>Illegal waste disposal, air and water pollution, and other environmental violations contribute to the degradation of the city's ecosystem</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DRUGS</a:t>
          </a:r>
        </a:p>
        <a:p>
          <a:pPr algn="just"/>
          <a:r>
            <a:rPr lang="en-US" sz="1800" b="0" i="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dgm:spPr>
      <dgm:t>
        <a:bodyPr/>
        <a:lstStyle/>
        <a:p>
          <a:pPr algn="l"/>
          <a:r>
            <a:rPr lang="en-US" sz="2400" b="1" i="0" cap="all" baseline="0" dirty="0">
              <a:solidFill>
                <a:schemeClr val="bg2">
                  <a:lumMod val="10000"/>
                </a:schemeClr>
              </a:solidFill>
            </a:rPr>
            <a:t>Human Trafficking</a:t>
          </a:r>
        </a:p>
        <a:p>
          <a:pPr algn="just"/>
          <a:r>
            <a:rPr lang="en-US" sz="1600" b="0" i="0" dirty="0">
              <a:solidFill>
                <a:schemeClr val="bg2">
                  <a:lumMod val="10000"/>
                </a:schemeClr>
              </a:solidFill>
            </a:rPr>
            <a:t>Dhaka City serves as a source, transit, and destination point for human trafficking, affecting men, women, and children for various exploitative purposes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2" custScaleY="93946"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2" custScaleY="58480" custLinFactNeighborY="-6707">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793E3-8140-4CD0-8B5D-62FD98101B95}">
      <dsp:nvSpPr>
        <dsp:cNvPr id="0" name=""/>
        <dsp:cNvSpPr/>
      </dsp:nvSpPr>
      <dsp:spPr>
        <a:xfrm>
          <a:off x="0" y="504820"/>
          <a:ext cx="5069682" cy="1460165"/>
        </a:xfrm>
        <a:prstGeom prst="roundRect">
          <a:avLst/>
        </a:prstGeom>
        <a:solidFill>
          <a:schemeClr val="accent5">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An act (or sometimes a failure to act) that is deemed by statute or by the common law to be a public wrong and is therefore punishable by the st</a:t>
          </a:r>
          <a:r>
            <a:rPr lang="en-US" sz="2000" b="0" i="0" kern="1200" dirty="0">
              <a:solidFill>
                <a:schemeClr val="tx1"/>
              </a:solidFill>
            </a:rPr>
            <a:t>ate in criminal proceedings</a:t>
          </a:r>
          <a:endParaRPr lang="en-US" sz="2000" kern="1200" dirty="0">
            <a:solidFill>
              <a:schemeClr val="tx1"/>
            </a:solidFill>
          </a:endParaRPr>
        </a:p>
      </dsp:txBody>
      <dsp:txXfrm>
        <a:off x="71279" y="576099"/>
        <a:ext cx="4927124" cy="1317607"/>
      </dsp:txXfrm>
    </dsp:sp>
    <dsp:sp modelId="{61CAE12D-5C6B-475D-813A-96CDD9168146}">
      <dsp:nvSpPr>
        <dsp:cNvPr id="0" name=""/>
        <dsp:cNvSpPr/>
      </dsp:nvSpPr>
      <dsp:spPr>
        <a:xfrm>
          <a:off x="0" y="2134807"/>
          <a:ext cx="5069682" cy="844811"/>
        </a:xfrm>
        <a:prstGeom prst="roundRect">
          <a:avLst/>
        </a:prstGeom>
        <a:solidFill>
          <a:schemeClr val="accent5">
            <a:hueOff val="-2252848"/>
            <a:satOff val="-5806"/>
            <a:lumOff val="-3922"/>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rPr>
            <a:t>In ordinary language, a </a:t>
          </a:r>
          <a:r>
            <a:rPr lang="en-US" sz="2000" b="1" i="0" kern="1200" dirty="0">
              <a:solidFill>
                <a:schemeClr val="tx1"/>
              </a:solidFill>
            </a:rPr>
            <a:t>crime</a:t>
          </a:r>
          <a:r>
            <a:rPr lang="en-US" sz="2000" b="0" i="0" kern="1200" dirty="0">
              <a:solidFill>
                <a:schemeClr val="tx1"/>
              </a:solidFill>
            </a:rPr>
            <a:t> is an unlawful act punishable by a state or other authority</a:t>
          </a:r>
          <a:endParaRPr lang="en-US" sz="2000" kern="1200" dirty="0">
            <a:solidFill>
              <a:schemeClr val="tx1"/>
            </a:solidFill>
          </a:endParaRPr>
        </a:p>
      </dsp:txBody>
      <dsp:txXfrm>
        <a:off x="41240" y="2176047"/>
        <a:ext cx="4987202" cy="762331"/>
      </dsp:txXfrm>
    </dsp:sp>
    <dsp:sp modelId="{87282CB6-CF05-4869-95AB-5C2A620CF479}">
      <dsp:nvSpPr>
        <dsp:cNvPr id="0" name=""/>
        <dsp:cNvSpPr/>
      </dsp:nvSpPr>
      <dsp:spPr>
        <a:xfrm>
          <a:off x="0" y="3179499"/>
          <a:ext cx="5069682" cy="729229"/>
        </a:xfrm>
        <a:prstGeom prst="roundRect">
          <a:avLst/>
        </a:prstGeom>
        <a:solidFill>
          <a:schemeClr val="accent5">
            <a:hueOff val="-4505695"/>
            <a:satOff val="-11613"/>
            <a:lumOff val="-7843"/>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Criminology is the interdisciplinary study of crime and deviant behavior</a:t>
          </a:r>
        </a:p>
      </dsp:txBody>
      <dsp:txXfrm>
        <a:off x="35598" y="3215097"/>
        <a:ext cx="4998486" cy="658033"/>
      </dsp:txXfrm>
    </dsp:sp>
    <dsp:sp modelId="{8F400B54-EA2B-43F3-BD50-98B2DA77967A}">
      <dsp:nvSpPr>
        <dsp:cNvPr id="0" name=""/>
        <dsp:cNvSpPr/>
      </dsp:nvSpPr>
      <dsp:spPr>
        <a:xfrm>
          <a:off x="0" y="4091987"/>
          <a:ext cx="5069682" cy="994367"/>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In this presentation, we will discuss about the present and past scenario of crime in Dhaka city</a:t>
          </a:r>
        </a:p>
      </dsp:txBody>
      <dsp:txXfrm>
        <a:off x="48541" y="4140528"/>
        <a:ext cx="4972600" cy="897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D6A0-B382-429F-95B3-ED03DB2CF7FD}">
      <dsp:nvSpPr>
        <dsp:cNvPr id="0" name=""/>
        <dsp:cNvSpPr/>
      </dsp:nvSpPr>
      <dsp:spPr>
        <a:xfrm>
          <a:off x="0" y="227707"/>
          <a:ext cx="4905375" cy="1006931"/>
        </a:xfrm>
        <a:prstGeom prst="roundRect">
          <a:avLst/>
        </a:prstGeom>
        <a:solidFill>
          <a:schemeClr val="accent4">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Crime is a multifaceted issue that affects societies globally, and Bangladesh is no exception</a:t>
          </a:r>
          <a:endParaRPr lang="en-US" sz="1800" kern="1200" dirty="0">
            <a:solidFill>
              <a:schemeClr val="tx1"/>
            </a:solidFill>
          </a:endParaRPr>
        </a:p>
      </dsp:txBody>
      <dsp:txXfrm>
        <a:off x="49154" y="276861"/>
        <a:ext cx="4807067" cy="908623"/>
      </dsp:txXfrm>
    </dsp:sp>
    <dsp:sp modelId="{E02E1D99-F43E-4B5B-A0C7-73CD18D10FE6}">
      <dsp:nvSpPr>
        <dsp:cNvPr id="0" name=""/>
        <dsp:cNvSpPr/>
      </dsp:nvSpPr>
      <dsp:spPr>
        <a:xfrm>
          <a:off x="0" y="1438475"/>
          <a:ext cx="4905375" cy="1006931"/>
        </a:xfrm>
        <a:prstGeom prst="roundRect">
          <a:avLst/>
        </a:prstGeom>
        <a:solidFill>
          <a:schemeClr val="accent4">
            <a:hueOff val="3266964"/>
            <a:satOff val="-13592"/>
            <a:lumOff val="320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Bangladesh, with its rich culture and history, is grappling with various types of crime that require comprehensive analysis and effective solutions</a:t>
          </a:r>
          <a:endParaRPr lang="en-US" sz="1800" kern="1200" dirty="0">
            <a:solidFill>
              <a:schemeClr val="tx1"/>
            </a:solidFill>
          </a:endParaRPr>
        </a:p>
      </dsp:txBody>
      <dsp:txXfrm>
        <a:off x="49154" y="1487629"/>
        <a:ext cx="4807067" cy="908623"/>
      </dsp:txXfrm>
    </dsp:sp>
    <dsp:sp modelId="{CFC80FA9-04CE-4577-A498-C34D30F9F896}">
      <dsp:nvSpPr>
        <dsp:cNvPr id="0" name=""/>
        <dsp:cNvSpPr/>
      </dsp:nvSpPr>
      <dsp:spPr>
        <a:xfrm>
          <a:off x="0" y="2640528"/>
          <a:ext cx="4905375" cy="1006931"/>
        </a:xfrm>
        <a:prstGeom prst="roundRect">
          <a:avLst/>
        </a:prstGeom>
        <a:solidFill>
          <a:schemeClr val="accent4">
            <a:hueOff val="6533927"/>
            <a:satOff val="-27185"/>
            <a:lumOff val="640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Rapid urbanization has led to increased population density and crime concentration</a:t>
          </a:r>
          <a:endParaRPr lang="en-US" sz="1800" kern="1200" dirty="0">
            <a:solidFill>
              <a:schemeClr val="tx1"/>
            </a:solidFill>
          </a:endParaRPr>
        </a:p>
      </dsp:txBody>
      <dsp:txXfrm>
        <a:off x="49154" y="2689682"/>
        <a:ext cx="4807067" cy="908623"/>
      </dsp:txXfrm>
    </dsp:sp>
    <dsp:sp modelId="{9A985921-17AF-48D2-97CC-C735C110C3DC}">
      <dsp:nvSpPr>
        <dsp:cNvPr id="0" name=""/>
        <dsp:cNvSpPr/>
      </dsp:nvSpPr>
      <dsp:spPr>
        <a:xfrm>
          <a:off x="0" y="3822236"/>
          <a:ext cx="4905375" cy="1006931"/>
        </a:xfrm>
        <a:prstGeom prst="roundRect">
          <a:avLst/>
        </a:prstGeom>
        <a:solidFill>
          <a:schemeClr val="accent4">
            <a:hueOff val="9800891"/>
            <a:satOff val="-40777"/>
            <a:lumOff val="960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The rise of cybercrime has introduced new challenges, requiring the adaptation of traditional law enforcement strategies to the digital realm</a:t>
          </a:r>
          <a:endParaRPr lang="en-US" sz="1800" kern="1200" dirty="0">
            <a:solidFill>
              <a:schemeClr val="tx1"/>
            </a:solidFill>
          </a:endParaRPr>
        </a:p>
      </dsp:txBody>
      <dsp:txXfrm>
        <a:off x="49154" y="3871390"/>
        <a:ext cx="4807067"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C9E85-2145-4526-832C-9E60FB40C9B8}">
      <dsp:nvSpPr>
        <dsp:cNvPr id="0" name=""/>
        <dsp:cNvSpPr/>
      </dsp:nvSpPr>
      <dsp:spPr>
        <a:xfrm>
          <a:off x="0" y="29010"/>
          <a:ext cx="4473502" cy="1126125"/>
        </a:xfrm>
        <a:prstGeom prst="roundRect">
          <a:avLst/>
        </a:prstGeom>
        <a:solidFill>
          <a:schemeClr val="accent2">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Dhaka City, the bustling capital of Bangladesh, grapples with a diverse range of criminal activities that reflect the complexities of urban life</a:t>
          </a:r>
          <a:endParaRPr lang="en-US" sz="1600" kern="1200" dirty="0">
            <a:solidFill>
              <a:schemeClr val="tx1"/>
            </a:solidFill>
          </a:endParaRPr>
        </a:p>
      </dsp:txBody>
      <dsp:txXfrm>
        <a:off x="54973" y="83983"/>
        <a:ext cx="4363556" cy="1016179"/>
      </dsp:txXfrm>
    </dsp:sp>
    <dsp:sp modelId="{B6A1FD3A-1D7C-4151-8C0D-ABB21FBEA83F}">
      <dsp:nvSpPr>
        <dsp:cNvPr id="0" name=""/>
        <dsp:cNvSpPr/>
      </dsp:nvSpPr>
      <dsp:spPr>
        <a:xfrm>
          <a:off x="0" y="1281855"/>
          <a:ext cx="4473502" cy="1126125"/>
        </a:xfrm>
        <a:prstGeom prst="roundRect">
          <a:avLst/>
        </a:prstGeom>
        <a:solidFill>
          <a:schemeClr val="accent2">
            <a:hueOff val="-485121"/>
            <a:satOff val="-27976"/>
            <a:lumOff val="287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From street crime to cybercrimes, Dhaka City's crime landscape encompasses a spectrum of offenses that challenge law enforcement and society</a:t>
          </a:r>
          <a:endParaRPr lang="en-US" sz="1600" kern="1200" dirty="0">
            <a:solidFill>
              <a:schemeClr val="tx1"/>
            </a:solidFill>
          </a:endParaRPr>
        </a:p>
      </dsp:txBody>
      <dsp:txXfrm>
        <a:off x="54973" y="1336828"/>
        <a:ext cx="4363556" cy="1016179"/>
      </dsp:txXfrm>
    </dsp:sp>
    <dsp:sp modelId="{12CC2E57-F268-4E43-AFAE-9B2F3B8EA70C}">
      <dsp:nvSpPr>
        <dsp:cNvPr id="0" name=""/>
        <dsp:cNvSpPr/>
      </dsp:nvSpPr>
      <dsp:spPr>
        <a:xfrm>
          <a:off x="0" y="2534700"/>
          <a:ext cx="4473502" cy="1126125"/>
        </a:xfrm>
        <a:prstGeom prst="roundRect">
          <a:avLst/>
        </a:prstGeom>
        <a:solidFill>
          <a:schemeClr val="accent2">
            <a:hueOff val="-970242"/>
            <a:satOff val="-55952"/>
            <a:lumOff val="5752"/>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Violent crimes, such as robberies and assaults, pose threats to public safety, prompting a need for strategic measures to ensure citizen protection</a:t>
          </a:r>
          <a:endParaRPr lang="en-US" sz="1600" kern="1200" dirty="0">
            <a:solidFill>
              <a:schemeClr val="tx1"/>
            </a:solidFill>
          </a:endParaRPr>
        </a:p>
      </dsp:txBody>
      <dsp:txXfrm>
        <a:off x="54973" y="2589673"/>
        <a:ext cx="4363556" cy="1016179"/>
      </dsp:txXfrm>
    </dsp:sp>
    <dsp:sp modelId="{CBBFFB85-E6C9-4469-AA85-41540A18EB00}">
      <dsp:nvSpPr>
        <dsp:cNvPr id="0" name=""/>
        <dsp:cNvSpPr/>
      </dsp:nvSpPr>
      <dsp:spPr>
        <a:xfrm>
          <a:off x="0" y="3787545"/>
          <a:ext cx="4473502" cy="1126125"/>
        </a:xfrm>
        <a:prstGeom prst="roundRect">
          <a:avLst/>
        </a:prstGeom>
        <a:solidFill>
          <a:schemeClr val="accent2">
            <a:hueOff val="-1455363"/>
            <a:satOff val="-83928"/>
            <a:lumOff val="862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Women's safety remains a pressing concern, as gender-based violence and harassment persist in various corners of Dhaka City</a:t>
          </a:r>
          <a:endParaRPr lang="en-US" sz="1600" kern="1200" dirty="0">
            <a:solidFill>
              <a:schemeClr val="tx1"/>
            </a:solidFill>
          </a:endParaRPr>
        </a:p>
      </dsp:txBody>
      <dsp:txXfrm>
        <a:off x="54973" y="3842518"/>
        <a:ext cx="4363556" cy="1016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6351"/>
          <a:ext cx="4562474" cy="1828627"/>
        </a:xfrm>
        <a:prstGeom prst="roundRect">
          <a:avLst/>
        </a:prstGeom>
        <a:solidFill>
          <a:schemeClr val="accent4">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tx1"/>
              </a:solidFill>
            </a:rPr>
            <a:t>KIDNAPPING</a:t>
          </a:r>
        </a:p>
        <a:p>
          <a:pPr marL="0" lvl="0" indent="0" algn="l" defTabSz="1066800">
            <a:lnSpc>
              <a:spcPct val="90000"/>
            </a:lnSpc>
            <a:spcBef>
              <a:spcPct val="0"/>
            </a:spcBef>
            <a:spcAft>
              <a:spcPct val="35000"/>
            </a:spcAft>
            <a:buNone/>
          </a:pPr>
          <a:r>
            <a:rPr lang="en-US" sz="1800" b="0" i="0" kern="120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kern="1200" dirty="0">
            <a:solidFill>
              <a:schemeClr val="tx1"/>
            </a:solidFill>
          </a:endParaRPr>
        </a:p>
      </dsp:txBody>
      <dsp:txXfrm>
        <a:off x="89266" y="155617"/>
        <a:ext cx="4383942" cy="1650095"/>
      </dsp:txXfrm>
    </dsp:sp>
    <dsp:sp modelId="{B9F76A12-54F7-46D4-A58F-DDDD202BC15A}">
      <dsp:nvSpPr>
        <dsp:cNvPr id="0" name=""/>
        <dsp:cNvSpPr/>
      </dsp:nvSpPr>
      <dsp:spPr>
        <a:xfrm>
          <a:off x="0" y="2253486"/>
          <a:ext cx="4562474" cy="1294163"/>
        </a:xfrm>
        <a:prstGeom prst="roundRect">
          <a:avLst/>
        </a:prstGeom>
        <a:solidFill>
          <a:schemeClr val="accent4">
            <a:hueOff val="4900445"/>
            <a:satOff val="-20388"/>
            <a:lumOff val="4804"/>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tx1"/>
              </a:solidFill>
            </a:rPr>
            <a:t>FRAUD</a:t>
          </a:r>
        </a:p>
        <a:p>
          <a:pPr marL="0" lvl="0" indent="0" algn="l" defTabSz="1066800">
            <a:lnSpc>
              <a:spcPct val="90000"/>
            </a:lnSpc>
            <a:spcBef>
              <a:spcPct val="0"/>
            </a:spcBef>
            <a:spcAft>
              <a:spcPct val="35000"/>
            </a:spcAft>
            <a:buNone/>
          </a:pPr>
          <a:r>
            <a:rPr lang="en-US" sz="1600" b="0" i="0" kern="1200" dirty="0">
              <a:solidFill>
                <a:schemeClr val="tx1"/>
              </a:solidFill>
            </a:rPr>
            <a:t>Scammers often exploit unsuspecting individuals through schemes involving fake investments, lotteries, or other fraudulent activities</a:t>
          </a:r>
          <a:endParaRPr lang="en-US" sz="1600" u="none" kern="1200" dirty="0">
            <a:solidFill>
              <a:schemeClr val="tx1"/>
            </a:solidFill>
          </a:endParaRPr>
        </a:p>
      </dsp:txBody>
      <dsp:txXfrm>
        <a:off x="63176" y="2316662"/>
        <a:ext cx="4436122" cy="1167811"/>
      </dsp:txXfrm>
    </dsp:sp>
    <dsp:sp modelId="{EA3EAC31-479D-46B5-AA12-3AEDF73EEA2E}">
      <dsp:nvSpPr>
        <dsp:cNvPr id="0" name=""/>
        <dsp:cNvSpPr/>
      </dsp:nvSpPr>
      <dsp:spPr>
        <a:xfrm>
          <a:off x="0" y="3822670"/>
          <a:ext cx="4562474" cy="1473919"/>
        </a:xfrm>
        <a:prstGeom prst="roundRect">
          <a:avLst/>
        </a:prstGeom>
        <a:solidFill>
          <a:schemeClr val="accent4">
            <a:hueOff val="9800891"/>
            <a:satOff val="-40777"/>
            <a:lumOff val="9608"/>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tx1"/>
              </a:solidFill>
            </a:rPr>
            <a:t>Drug Trafficking</a:t>
          </a:r>
        </a:p>
        <a:p>
          <a:pPr marL="0" lvl="0" indent="0" algn="l" defTabSz="1066800">
            <a:lnSpc>
              <a:spcPct val="90000"/>
            </a:lnSpc>
            <a:spcBef>
              <a:spcPct val="0"/>
            </a:spcBef>
            <a:spcAft>
              <a:spcPct val="35000"/>
            </a:spcAft>
            <a:buNone/>
          </a:pPr>
          <a:r>
            <a:rPr lang="en-US" sz="1600" b="0" i="0" kern="1200" dirty="0">
              <a:solidFill>
                <a:schemeClr val="tx1"/>
              </a:solidFill>
            </a:rPr>
            <a:t>Dhaka City's urban environment attracts drug trafficking, with both local distribution and transit routes for international drug trade.</a:t>
          </a:r>
          <a:endParaRPr lang="en-US" sz="1600" kern="1200" dirty="0">
            <a:solidFill>
              <a:schemeClr val="tx1"/>
            </a:solidFill>
          </a:endParaRPr>
        </a:p>
      </dsp:txBody>
      <dsp:txXfrm>
        <a:off x="71951" y="3894621"/>
        <a:ext cx="4418572" cy="1330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196415"/>
          <a:ext cx="4562474" cy="1698472"/>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STREET ROBARIES</a:t>
          </a:r>
        </a:p>
        <a:p>
          <a:pPr marL="0" lvl="0" indent="0" algn="l" defTabSz="1066800">
            <a:lnSpc>
              <a:spcPct val="90000"/>
            </a:lnSpc>
            <a:spcBef>
              <a:spcPct val="0"/>
            </a:spcBef>
            <a:spcAft>
              <a:spcPct val="35000"/>
            </a:spcAft>
            <a:buNone/>
          </a:pPr>
          <a:r>
            <a:rPr lang="en-US" sz="1800" b="0" i="0" u="none" kern="1200"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kern="1200" dirty="0">
            <a:solidFill>
              <a:schemeClr val="bg2">
                <a:lumMod val="10000"/>
              </a:schemeClr>
            </a:solidFill>
          </a:endParaRPr>
        </a:p>
      </dsp:txBody>
      <dsp:txXfrm>
        <a:off x="82913" y="279328"/>
        <a:ext cx="4396648" cy="1532646"/>
      </dsp:txXfrm>
    </dsp:sp>
    <dsp:sp modelId="{B9F76A12-54F7-46D4-A58F-DDDD202BC15A}">
      <dsp:nvSpPr>
        <dsp:cNvPr id="0" name=""/>
        <dsp:cNvSpPr/>
      </dsp:nvSpPr>
      <dsp:spPr>
        <a:xfrm>
          <a:off x="0" y="2198441"/>
          <a:ext cx="4562474" cy="1480071"/>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Pickpocketing</a:t>
          </a:r>
        </a:p>
        <a:p>
          <a:pPr marL="0" lvl="0" indent="0" algn="l" defTabSz="1066800">
            <a:lnSpc>
              <a:spcPct val="90000"/>
            </a:lnSpc>
            <a:spcBef>
              <a:spcPct val="0"/>
            </a:spcBef>
            <a:spcAft>
              <a:spcPct val="35000"/>
            </a:spcAft>
            <a:buNone/>
          </a:pPr>
          <a:r>
            <a:rPr lang="en-US" sz="1600" b="0" i="0" u="none" kern="1200"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kern="1200" dirty="0">
            <a:solidFill>
              <a:schemeClr val="bg2">
                <a:lumMod val="10000"/>
              </a:schemeClr>
            </a:solidFill>
          </a:endParaRPr>
        </a:p>
      </dsp:txBody>
      <dsp:txXfrm>
        <a:off x="72251" y="2270692"/>
        <a:ext cx="4417972" cy="1335569"/>
      </dsp:txXfrm>
    </dsp:sp>
    <dsp:sp modelId="{EA3EAC31-479D-46B5-AA12-3AEDF73EEA2E}">
      <dsp:nvSpPr>
        <dsp:cNvPr id="0" name=""/>
        <dsp:cNvSpPr/>
      </dsp:nvSpPr>
      <dsp:spPr>
        <a:xfrm>
          <a:off x="0" y="3803002"/>
          <a:ext cx="4562474" cy="1238333"/>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Vehicle Theft</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kern="1200" dirty="0"/>
            <a:t>.</a:t>
          </a:r>
          <a:endParaRPr lang="en-US" sz="1600" kern="1200" dirty="0">
            <a:solidFill>
              <a:schemeClr val="bg2">
                <a:lumMod val="10000"/>
              </a:schemeClr>
            </a:solidFill>
          </a:endParaRPr>
        </a:p>
      </dsp:txBody>
      <dsp:txXfrm>
        <a:off x="60450" y="3863452"/>
        <a:ext cx="4441574" cy="1117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5933"/>
          <a:ext cx="4562474" cy="1826840"/>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CYBER CRIME</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Dhaka City experiences various forms of cybercrime, including online scams, hacking, and identity theft, as the digital landscape expands</a:t>
          </a:r>
          <a:endParaRPr lang="en-US" sz="1800" u="none" kern="1200" dirty="0">
            <a:solidFill>
              <a:schemeClr val="bg2">
                <a:lumMod val="10000"/>
              </a:schemeClr>
            </a:solidFill>
          </a:endParaRPr>
        </a:p>
      </dsp:txBody>
      <dsp:txXfrm>
        <a:off x="89179" y="155112"/>
        <a:ext cx="4384116" cy="1648482"/>
      </dsp:txXfrm>
    </dsp:sp>
    <dsp:sp modelId="{B9F76A12-54F7-46D4-A58F-DDDD202BC15A}">
      <dsp:nvSpPr>
        <dsp:cNvPr id="0" name=""/>
        <dsp:cNvSpPr/>
      </dsp:nvSpPr>
      <dsp:spPr>
        <a:xfrm>
          <a:off x="0" y="2255432"/>
          <a:ext cx="4562474" cy="1292899"/>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4" y="2318546"/>
        <a:ext cx="4436246" cy="1166671"/>
      </dsp:txXfrm>
    </dsp:sp>
    <dsp:sp modelId="{EA3EAC31-479D-46B5-AA12-3AEDF73EEA2E}">
      <dsp:nvSpPr>
        <dsp:cNvPr id="0" name=""/>
        <dsp:cNvSpPr/>
      </dsp:nvSpPr>
      <dsp:spPr>
        <a:xfrm>
          <a:off x="0" y="3824584"/>
          <a:ext cx="4562474" cy="147247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Environmental Crimes</a:t>
          </a:r>
          <a:endParaRPr lang="en-US" sz="2400" b="0" i="0" kern="1200" cap="all" baseline="0" dirty="0">
            <a:solidFill>
              <a:schemeClr val="bg2">
                <a:lumMod val="10000"/>
              </a:schemeClr>
            </a:solidFill>
          </a:endParaRPr>
        </a:p>
        <a:p>
          <a:pPr marL="0" lvl="0" indent="0" algn="l" defTabSz="1066800">
            <a:lnSpc>
              <a:spcPct val="90000"/>
            </a:lnSpc>
            <a:spcBef>
              <a:spcPct val="0"/>
            </a:spcBef>
            <a:spcAft>
              <a:spcPct val="35000"/>
            </a:spcAft>
            <a:buNone/>
          </a:pPr>
          <a:r>
            <a:rPr lang="en-US" sz="1600" b="0" i="0" kern="1200" dirty="0">
              <a:solidFill>
                <a:schemeClr val="tx1"/>
              </a:solidFill>
            </a:rPr>
            <a:t>Illegal waste disposal, air and water pollution, and other environmental violations contribute to the degradation of the city's ecosystem</a:t>
          </a:r>
          <a:endParaRPr lang="en-US" sz="1600" kern="1200" dirty="0">
            <a:solidFill>
              <a:schemeClr val="tx1"/>
            </a:solidFill>
          </a:endParaRPr>
        </a:p>
      </dsp:txBody>
      <dsp:txXfrm>
        <a:off x="71880" y="3896464"/>
        <a:ext cx="4418714" cy="1328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3095257"/>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DRUGS</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kern="1200" dirty="0">
            <a:solidFill>
              <a:schemeClr val="bg2">
                <a:lumMod val="10000"/>
              </a:schemeClr>
            </a:solidFill>
          </a:endParaRPr>
        </a:p>
      </dsp:txBody>
      <dsp:txXfrm>
        <a:off x="151098" y="151098"/>
        <a:ext cx="4260278" cy="2793061"/>
      </dsp:txXfrm>
    </dsp:sp>
    <dsp:sp modelId="{B9F76A12-54F7-46D4-A58F-DDDD202BC15A}">
      <dsp:nvSpPr>
        <dsp:cNvPr id="0" name=""/>
        <dsp:cNvSpPr/>
      </dsp:nvSpPr>
      <dsp:spPr>
        <a:xfrm>
          <a:off x="0" y="3373913"/>
          <a:ext cx="4562474" cy="1926752"/>
        </a:xfrm>
        <a:prstGeom prst="roundRect">
          <a:avLst/>
        </a:prstGeom>
        <a:solidFill>
          <a:schemeClr val="accent5">
            <a:hueOff val="-6758543"/>
            <a:satOff val="-17419"/>
            <a:lumOff val="-11765"/>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Human Trafficking</a:t>
          </a:r>
        </a:p>
        <a:p>
          <a:pPr marL="0" lvl="0" indent="0" algn="just" defTabSz="1066800">
            <a:lnSpc>
              <a:spcPct val="90000"/>
            </a:lnSpc>
            <a:spcBef>
              <a:spcPct val="0"/>
            </a:spcBef>
            <a:spcAft>
              <a:spcPct val="35000"/>
            </a:spcAft>
            <a:buNone/>
          </a:pPr>
          <a:r>
            <a:rPr lang="en-US" sz="1600" b="0" i="0" kern="1200" dirty="0">
              <a:solidFill>
                <a:schemeClr val="bg2">
                  <a:lumMod val="10000"/>
                </a:schemeClr>
              </a:solidFill>
            </a:rPr>
            <a:t>Dhaka City serves as a source, transit, and destination point for human trafficking, affecting men, women, and children for various exploitative purposes</a:t>
          </a:r>
          <a:endParaRPr lang="en-US" sz="1600" u="none" kern="1200" dirty="0">
            <a:solidFill>
              <a:schemeClr val="bg2">
                <a:lumMod val="10000"/>
              </a:schemeClr>
            </a:solidFill>
          </a:endParaRPr>
        </a:p>
      </dsp:txBody>
      <dsp:txXfrm>
        <a:off x="94056" y="3467969"/>
        <a:ext cx="4374362" cy="173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E5F8-4554-4F97-8572-1149E30E85FD}"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8D7CA-C674-4008-A013-1435FA913797}" type="slidenum">
              <a:rPr lang="en-US" smtClean="0"/>
              <a:t>‹#›</a:t>
            </a:fld>
            <a:endParaRPr lang="en-US"/>
          </a:p>
        </p:txBody>
      </p:sp>
    </p:spTree>
    <p:extLst>
      <p:ext uri="{BB962C8B-B14F-4D97-AF65-F5344CB8AC3E}">
        <p14:creationId xmlns:p14="http://schemas.microsoft.com/office/powerpoint/2010/main" val="25716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2</a:t>
            </a:fld>
            <a:endParaRPr lang="en-US"/>
          </a:p>
        </p:txBody>
      </p:sp>
    </p:spTree>
    <p:extLst>
      <p:ext uri="{BB962C8B-B14F-4D97-AF65-F5344CB8AC3E}">
        <p14:creationId xmlns:p14="http://schemas.microsoft.com/office/powerpoint/2010/main" val="388193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4</a:t>
            </a:fld>
            <a:endParaRPr lang="en-US"/>
          </a:p>
        </p:txBody>
      </p:sp>
    </p:spTree>
    <p:extLst>
      <p:ext uri="{BB962C8B-B14F-4D97-AF65-F5344CB8AC3E}">
        <p14:creationId xmlns:p14="http://schemas.microsoft.com/office/powerpoint/2010/main" val="356085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5</a:t>
            </a:fld>
            <a:endParaRPr lang="en-US"/>
          </a:p>
        </p:txBody>
      </p:sp>
    </p:spTree>
    <p:extLst>
      <p:ext uri="{BB962C8B-B14F-4D97-AF65-F5344CB8AC3E}">
        <p14:creationId xmlns:p14="http://schemas.microsoft.com/office/powerpoint/2010/main" val="199841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6</a:t>
            </a:fld>
            <a:endParaRPr lang="en-US"/>
          </a:p>
        </p:txBody>
      </p:sp>
    </p:spTree>
    <p:extLst>
      <p:ext uri="{BB962C8B-B14F-4D97-AF65-F5344CB8AC3E}">
        <p14:creationId xmlns:p14="http://schemas.microsoft.com/office/powerpoint/2010/main" val="11821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7</a:t>
            </a:fld>
            <a:endParaRPr lang="en-US"/>
          </a:p>
        </p:txBody>
      </p:sp>
    </p:spTree>
    <p:extLst>
      <p:ext uri="{BB962C8B-B14F-4D97-AF65-F5344CB8AC3E}">
        <p14:creationId xmlns:p14="http://schemas.microsoft.com/office/powerpoint/2010/main" val="236246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7DB-7472-FB61-FB7B-78643CCA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49567-A625-CFB6-6410-4BC30829C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50DAD-C9B1-F5F1-2274-088A4D2A17B4}"/>
              </a:ext>
            </a:extLst>
          </p:cNvPr>
          <p:cNvSpPr>
            <a:spLocks noGrp="1"/>
          </p:cNvSpPr>
          <p:nvPr>
            <p:ph type="dt" sz="half" idx="10"/>
          </p:nvPr>
        </p:nvSpPr>
        <p:spPr/>
        <p:txBody>
          <a:bodyPr/>
          <a:lstStyle/>
          <a:p>
            <a:fld id="{82EDB8D0-98ED-4B86-9D5F-E61ADC70144D}" type="datetimeFigureOut">
              <a:rPr lang="en-US" smtClean="0"/>
              <a:t>8/10/2023</a:t>
            </a:fld>
            <a:endParaRPr lang="en-US" dirty="0"/>
          </a:p>
        </p:txBody>
      </p:sp>
      <p:sp>
        <p:nvSpPr>
          <p:cNvPr id="5" name="Footer Placeholder 4">
            <a:extLst>
              <a:ext uri="{FF2B5EF4-FFF2-40B4-BE49-F238E27FC236}">
                <a16:creationId xmlns:a16="http://schemas.microsoft.com/office/drawing/2014/main" id="{E3C1BD14-2284-7D2F-C695-7ADF73F3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1A0A-689D-1ED9-083C-8076661CD0C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0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CE1-1980-AD49-6B16-AEAC0C6E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1F2CE-FEDF-C543-3350-0E703F05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DB2B-3FA2-B937-1094-115A8EB4FA60}"/>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5" name="Footer Placeholder 4">
            <a:extLst>
              <a:ext uri="{FF2B5EF4-FFF2-40B4-BE49-F238E27FC236}">
                <a16:creationId xmlns:a16="http://schemas.microsoft.com/office/drawing/2014/main" id="{08DFD8D8-4F5F-CF05-0C7A-1BA5CB65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AD13-4E71-5E97-024D-EC332A60987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038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787EC-6CDF-8C43-B4D5-4CBD627F9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7C5B-C2D8-E87E-D4B6-E7C8C726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FBBF2-D3B3-2D69-486D-8E28D3827DA1}"/>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5" name="Footer Placeholder 4">
            <a:extLst>
              <a:ext uri="{FF2B5EF4-FFF2-40B4-BE49-F238E27FC236}">
                <a16:creationId xmlns:a16="http://schemas.microsoft.com/office/drawing/2014/main" id="{B5A0E72B-B07F-591F-814A-5DE7679D0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94408-069C-FE24-23F9-0819AE804C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91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D17-98DB-0123-6EE1-F1472F49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F8914-D83B-D5CD-8B63-F253DD8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2F31A-18EF-90DD-BA56-438B2F05C8CB}"/>
              </a:ext>
            </a:extLst>
          </p:cNvPr>
          <p:cNvSpPr>
            <a:spLocks noGrp="1"/>
          </p:cNvSpPr>
          <p:nvPr>
            <p:ph type="dt" sz="half" idx="10"/>
          </p:nvPr>
        </p:nvSpPr>
        <p:spPr/>
        <p:txBody>
          <a:bodyPr/>
          <a:lstStyle/>
          <a:p>
            <a:fld id="{82EDB8D0-98ED-4B86-9D5F-E61ADC70144D}" type="datetimeFigureOut">
              <a:rPr lang="en-US" smtClean="0"/>
              <a:t>8/10/2023</a:t>
            </a:fld>
            <a:endParaRPr lang="en-US" dirty="0"/>
          </a:p>
        </p:txBody>
      </p:sp>
      <p:sp>
        <p:nvSpPr>
          <p:cNvPr id="5" name="Footer Placeholder 4">
            <a:extLst>
              <a:ext uri="{FF2B5EF4-FFF2-40B4-BE49-F238E27FC236}">
                <a16:creationId xmlns:a16="http://schemas.microsoft.com/office/drawing/2014/main" id="{194FDE52-4EBD-2B5D-AA7E-CCA151B1A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18E-9EFF-E30C-5808-9806637AB3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1DC7-8F41-95E3-44ED-A5AFA30F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29E29-D2AB-7F2F-67D7-4D3113E04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F6C04-E86C-5D69-CEB9-A14E56C8693C}"/>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5" name="Footer Placeholder 4">
            <a:extLst>
              <a:ext uri="{FF2B5EF4-FFF2-40B4-BE49-F238E27FC236}">
                <a16:creationId xmlns:a16="http://schemas.microsoft.com/office/drawing/2014/main" id="{08D0BE8D-9AF7-D378-E11D-0D944759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B4F9-7433-57B3-A81B-6EA329FDFFD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573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C3EA-E3DC-CE88-5792-A1740F965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9286-BF68-1BFA-BB67-F09383AD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2A84D-C3A2-357F-2618-3871CE4C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E191A-858C-BCFB-3290-1F336B251505}"/>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6" name="Footer Placeholder 5">
            <a:extLst>
              <a:ext uri="{FF2B5EF4-FFF2-40B4-BE49-F238E27FC236}">
                <a16:creationId xmlns:a16="http://schemas.microsoft.com/office/drawing/2014/main" id="{96672778-B648-1CDD-88FD-AB91AD07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DF611-8068-31EA-DB3B-1994B7DC572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540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993-951F-24DD-6551-A5E832926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01327-3A4F-5B83-56CE-8E507E485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278B-1262-2A8B-157C-237DFCB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D9440-6A6C-4859-14DE-73ABA1F57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4BB67-DD05-8EED-04C8-02F8B60E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36037-8C05-DEAE-BA5D-BDA069DE3911}"/>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8" name="Footer Placeholder 7">
            <a:extLst>
              <a:ext uri="{FF2B5EF4-FFF2-40B4-BE49-F238E27FC236}">
                <a16:creationId xmlns:a16="http://schemas.microsoft.com/office/drawing/2014/main" id="{3CC9BBA4-69F0-0A6F-581B-B82F34ECF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25023D-DE8B-3394-035C-CC4BC511641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23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0BD-016C-6A79-7A86-FB8524E21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2A690-3D33-7D8D-98BC-581767E5DC3C}"/>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4" name="Footer Placeholder 3">
            <a:extLst>
              <a:ext uri="{FF2B5EF4-FFF2-40B4-BE49-F238E27FC236}">
                <a16:creationId xmlns:a16="http://schemas.microsoft.com/office/drawing/2014/main" id="{BF4A6F01-53A7-27F6-A3D4-B71E90B98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9FDDD-4557-1EBF-72EF-5AB31A353CF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4415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42B33-909F-E60E-B1A7-D26D9DB7A1FF}"/>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3" name="Footer Placeholder 2">
            <a:extLst>
              <a:ext uri="{FF2B5EF4-FFF2-40B4-BE49-F238E27FC236}">
                <a16:creationId xmlns:a16="http://schemas.microsoft.com/office/drawing/2014/main" id="{C6C09BE9-B0CA-D775-0E17-2FADC673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2DA16-1E5F-1932-8417-C0E7DA3DA22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359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A34-48FC-87BF-4B03-505D4721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7D00F-B758-C2AA-E36E-67E94EA54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E0B1D-1EC8-EC8D-A786-12AB1ED7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FB09-CA93-B345-E6D4-EDFE3A29F0BE}"/>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6" name="Footer Placeholder 5">
            <a:extLst>
              <a:ext uri="{FF2B5EF4-FFF2-40B4-BE49-F238E27FC236}">
                <a16:creationId xmlns:a16="http://schemas.microsoft.com/office/drawing/2014/main" id="{DADE0F28-FCB5-5733-9D1B-09B6C45A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2E34-1BED-7ED6-0304-25DAE8F3CC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05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6ED-8A5E-E2D8-5CDB-281DEEC98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07302-EF2E-CA35-992A-6015B71C9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417EE-EDCD-BC44-747E-EB6D9B35D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6892F-209A-5555-7AC8-2691C138F8CB}"/>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6" name="Footer Placeholder 5">
            <a:extLst>
              <a:ext uri="{FF2B5EF4-FFF2-40B4-BE49-F238E27FC236}">
                <a16:creationId xmlns:a16="http://schemas.microsoft.com/office/drawing/2014/main" id="{8F96642C-68A3-22BD-7E89-7F1BA0FC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624D-BBB3-52B2-BB7C-BBA3BB2910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767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C5D97-0C20-6942-4E6D-C8A24E519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7871D-515B-4560-2406-366338C34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363E-9457-2E7B-C6B8-A9A9C68A9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8/10/2023</a:t>
            </a:fld>
            <a:endParaRPr lang="en-US" dirty="0"/>
          </a:p>
        </p:txBody>
      </p:sp>
      <p:sp>
        <p:nvSpPr>
          <p:cNvPr id="5" name="Footer Placeholder 4">
            <a:extLst>
              <a:ext uri="{FF2B5EF4-FFF2-40B4-BE49-F238E27FC236}">
                <a16:creationId xmlns:a16="http://schemas.microsoft.com/office/drawing/2014/main" id="{896F5D2E-FD3E-89EF-9173-A76201B8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A54CC-EC47-9FDD-3D09-816882A83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0804396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5.jp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yellow tape with black text on it&#10;&#10;Description automatically generated">
            <a:extLst>
              <a:ext uri="{FF2B5EF4-FFF2-40B4-BE49-F238E27FC236}">
                <a16:creationId xmlns:a16="http://schemas.microsoft.com/office/drawing/2014/main" id="{5487301C-29F7-5707-CDAC-5C7243B3EEE8}"/>
              </a:ext>
            </a:extLst>
          </p:cNvPr>
          <p:cNvPicPr>
            <a:picLocks noChangeAspect="1"/>
          </p:cNvPicPr>
          <p:nvPr/>
        </p:nvPicPr>
        <p:blipFill rotWithShape="1">
          <a:blip r:embed="rId2">
            <a:extLst>
              <a:ext uri="{28A0092B-C50C-407E-A947-70E740481C1C}">
                <a14:useLocalDpi xmlns:a14="http://schemas.microsoft.com/office/drawing/2010/main" val="0"/>
              </a:ext>
            </a:extLst>
          </a:blip>
          <a:srcRect l="12198" r="16690" b="-1"/>
          <a:stretch/>
        </p:blipFill>
        <p:spPr>
          <a:xfrm>
            <a:off x="0" y="0"/>
            <a:ext cx="12192002" cy="6857990"/>
          </a:xfrm>
          <a:prstGeom prst="rect">
            <a:avLst/>
          </a:prstGeom>
        </p:spPr>
      </p:pic>
      <p:sp>
        <p:nvSpPr>
          <p:cNvPr id="35" name="Rectangle 34">
            <a:extLst>
              <a:ext uri="{FF2B5EF4-FFF2-40B4-BE49-F238E27FC236}">
                <a16:creationId xmlns:a16="http://schemas.microsoft.com/office/drawing/2014/main" id="{160474E5-1183-8835-3E93-D2E20E414F19}"/>
              </a:ext>
            </a:extLst>
          </p:cNvPr>
          <p:cNvSpPr/>
          <p:nvPr/>
        </p:nvSpPr>
        <p:spPr>
          <a:xfrm>
            <a:off x="316881" y="371475"/>
            <a:ext cx="2961059" cy="9831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Arial Rounded MT Bold" panose="020F0704030504030204" pitchFamily="34" charset="0"/>
              </a:rPr>
              <a:t>CRIME</a:t>
            </a:r>
            <a:endParaRPr lang="en-US" sz="6600" dirty="0">
              <a:solidFill>
                <a:schemeClr val="tx1"/>
              </a:solidFill>
            </a:endParaRPr>
          </a:p>
        </p:txBody>
      </p:sp>
      <p:sp>
        <p:nvSpPr>
          <p:cNvPr id="2" name="Title 1">
            <a:extLst>
              <a:ext uri="{FF2B5EF4-FFF2-40B4-BE49-F238E27FC236}">
                <a16:creationId xmlns:a16="http://schemas.microsoft.com/office/drawing/2014/main" id="{0691D784-F443-7668-3025-66339CE14C4D}"/>
              </a:ext>
            </a:extLst>
          </p:cNvPr>
          <p:cNvSpPr>
            <a:spLocks noGrp="1"/>
          </p:cNvSpPr>
          <p:nvPr>
            <p:ph type="ctrTitle"/>
          </p:nvPr>
        </p:nvSpPr>
        <p:spPr>
          <a:xfrm>
            <a:off x="134566" y="246873"/>
            <a:ext cx="4532684" cy="2963052"/>
          </a:xfrm>
        </p:spPr>
        <p:txBody>
          <a:bodyPr anchor="b">
            <a:normAutofit/>
          </a:bodyPr>
          <a:lstStyle/>
          <a:p>
            <a:pPr algn="l"/>
            <a:r>
              <a:rPr lang="en-US" sz="6600" dirty="0">
                <a:latin typeface="Arial Rounded MT Bold" panose="020F0704030504030204" pitchFamily="34" charset="0"/>
              </a:rPr>
              <a:t>			  IN DHAKA CITY</a:t>
            </a:r>
          </a:p>
        </p:txBody>
      </p:sp>
      <p:sp>
        <p:nvSpPr>
          <p:cNvPr id="3" name="Subtitle 2">
            <a:extLst>
              <a:ext uri="{FF2B5EF4-FFF2-40B4-BE49-F238E27FC236}">
                <a16:creationId xmlns:a16="http://schemas.microsoft.com/office/drawing/2014/main" id="{FB81A0CD-8FA9-3BE1-F571-13E705255673}"/>
              </a:ext>
            </a:extLst>
          </p:cNvPr>
          <p:cNvSpPr>
            <a:spLocks noGrp="1"/>
          </p:cNvSpPr>
          <p:nvPr>
            <p:ph type="subTitle" idx="1"/>
          </p:nvPr>
        </p:nvSpPr>
        <p:spPr>
          <a:xfrm>
            <a:off x="2885871" y="2364285"/>
            <a:ext cx="5610429" cy="1855290"/>
          </a:xfrm>
        </p:spPr>
        <p:txBody>
          <a:bodyPr>
            <a:normAutofit fontScale="92500" lnSpcReduction="10000"/>
          </a:bodyPr>
          <a:lstStyle/>
          <a:p>
            <a:pPr algn="l"/>
            <a:r>
              <a:rPr lang="en-US" sz="1600" dirty="0">
                <a:latin typeface="Arial Rounded MT Bold" panose="020F0704030504030204" pitchFamily="34" charset="0"/>
              </a:rPr>
              <a:t>Presented by</a:t>
            </a:r>
          </a:p>
          <a:p>
            <a:pPr marL="342900" indent="-342900" algn="l">
              <a:buFont typeface="Wingdings" panose="05000000000000000000" pitchFamily="2" charset="2"/>
              <a:buChar char="Ø"/>
            </a:pPr>
            <a:r>
              <a:rPr lang="en-US" sz="1600" dirty="0">
                <a:latin typeface="Arial Rounded MT Bold" panose="020F0704030504030204" pitchFamily="34" charset="0"/>
              </a:rPr>
              <a:t>SHOHANUR RAHMAN SHOHAN</a:t>
            </a:r>
          </a:p>
          <a:p>
            <a:pPr marL="342900" indent="-342900" algn="l">
              <a:buFont typeface="Wingdings" panose="05000000000000000000" pitchFamily="2" charset="2"/>
              <a:buChar char="Ø"/>
            </a:pPr>
            <a:r>
              <a:rPr lang="en-US" sz="1600" dirty="0">
                <a:latin typeface="Arial Rounded MT Bold" panose="020F0704030504030204" pitchFamily="34" charset="0"/>
              </a:rPr>
              <a:t>FARJANA YESMIN OPI</a:t>
            </a:r>
          </a:p>
          <a:p>
            <a:pPr marL="342900" indent="-342900" algn="l">
              <a:buFont typeface="Wingdings" panose="05000000000000000000" pitchFamily="2" charset="2"/>
              <a:buChar char="Ø"/>
            </a:pPr>
            <a:r>
              <a:rPr lang="en-US" sz="1600" dirty="0">
                <a:latin typeface="Arial Rounded MT Bold" panose="020F0704030504030204" pitchFamily="34" charset="0"/>
              </a:rPr>
              <a:t>LIDA KHAN MUKTI</a:t>
            </a:r>
          </a:p>
          <a:p>
            <a:pPr marL="342900" indent="-342900" algn="l">
              <a:buFont typeface="Wingdings" panose="05000000000000000000" pitchFamily="2" charset="2"/>
              <a:buChar char="Ø"/>
            </a:pPr>
            <a:r>
              <a:rPr lang="en-US" sz="1600" dirty="0">
                <a:latin typeface="Arial Rounded MT Bold" panose="020F0704030504030204" pitchFamily="34" charset="0"/>
              </a:rPr>
              <a:t>NAZIM-E-ALAM</a:t>
            </a:r>
          </a:p>
          <a:p>
            <a:pPr marL="342900" indent="-342900" algn="l">
              <a:buFont typeface="Wingdings" panose="05000000000000000000" pitchFamily="2" charset="2"/>
              <a:buChar char="Ø"/>
            </a:pPr>
            <a:r>
              <a:rPr lang="en-US" sz="1600" dirty="0">
                <a:latin typeface="Arial Rounded MT Bold" panose="020F0704030504030204" pitchFamily="34" charset="0"/>
              </a:rPr>
              <a:t>MD. ABU TOWSIF</a:t>
            </a:r>
          </a:p>
        </p:txBody>
      </p:sp>
    </p:spTree>
    <p:extLst>
      <p:ext uri="{BB962C8B-B14F-4D97-AF65-F5344CB8AC3E}">
        <p14:creationId xmlns:p14="http://schemas.microsoft.com/office/powerpoint/2010/main" val="32522782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9B7-FF8C-A5D4-3252-99B2FB920DB2}"/>
              </a:ext>
            </a:extLst>
          </p:cNvPr>
          <p:cNvSpPr>
            <a:spLocks noGrp="1"/>
          </p:cNvSpPr>
          <p:nvPr>
            <p:ph type="title"/>
          </p:nvPr>
        </p:nvSpPr>
        <p:spPr>
          <a:xfrm>
            <a:off x="269875" y="152400"/>
            <a:ext cx="4787900" cy="1390650"/>
          </a:xfrm>
        </p:spPr>
        <p:txBody>
          <a:bodyPr anchor="b">
            <a:normAutofit fontScale="90000"/>
          </a:bodyPr>
          <a:lstStyle/>
          <a:p>
            <a:r>
              <a:rPr lang="en-US" sz="5400" cap="all" dirty="0">
                <a:latin typeface="Arial Rounded MT Bold" panose="020F0704030504030204" pitchFamily="34" charset="0"/>
              </a:rPr>
              <a:t>What is </a:t>
            </a:r>
            <a:br>
              <a:rPr lang="en-US" sz="5400" dirty="0">
                <a:latin typeface="Arial Rounded MT Bold" panose="020F0704030504030204" pitchFamily="34" charset="0"/>
              </a:rPr>
            </a:br>
            <a:r>
              <a:rPr lang="en-US" sz="5400" dirty="0">
                <a:latin typeface="Arial Rounded MT Bold" panose="020F0704030504030204" pitchFamily="34" charset="0"/>
              </a:rPr>
              <a:t>         </a:t>
            </a:r>
          </a:p>
        </p:txBody>
      </p:sp>
      <p:sp>
        <p:nvSpPr>
          <p:cNvPr id="15" name="Rectangle 14">
            <a:extLst>
              <a:ext uri="{FF2B5EF4-FFF2-40B4-BE49-F238E27FC236}">
                <a16:creationId xmlns:a16="http://schemas.microsoft.com/office/drawing/2014/main" id="{34A1FB7A-1517-15D5-9C7C-8AD092D4CAA2}"/>
              </a:ext>
            </a:extLst>
          </p:cNvPr>
          <p:cNvSpPr/>
          <p:nvPr/>
        </p:nvSpPr>
        <p:spPr>
          <a:xfrm>
            <a:off x="2400299" y="847725"/>
            <a:ext cx="2447925"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cap="all" dirty="0">
                <a:latin typeface="Arial Rounded MT Bold" panose="020F0704030504030204" pitchFamily="34" charset="0"/>
              </a:rPr>
              <a:t> </a:t>
            </a:r>
            <a:r>
              <a:rPr lang="en-US" sz="4800" cap="all" dirty="0">
                <a:solidFill>
                  <a:schemeClr val="tx1"/>
                </a:solidFill>
                <a:latin typeface="Arial Rounded MT Bold" panose="020F0704030504030204" pitchFamily="34" charset="0"/>
              </a:rPr>
              <a:t>Crime</a:t>
            </a:r>
            <a:r>
              <a:rPr lang="en-US" sz="1800" cap="all" dirty="0">
                <a:latin typeface="Arial Rounded MT Bold" panose="020F0704030504030204" pitchFamily="34" charset="0"/>
              </a:rPr>
              <a:t> </a:t>
            </a:r>
            <a:endParaRPr lang="en-US" cap="all" dirty="0"/>
          </a:p>
        </p:txBody>
      </p:sp>
      <p:pic>
        <p:nvPicPr>
          <p:cNvPr id="5" name="Content Placeholder 4" descr="Close-up of a handcuffs on a piece of paper&#10;&#10;Description automatically generated">
            <a:extLst>
              <a:ext uri="{FF2B5EF4-FFF2-40B4-BE49-F238E27FC236}">
                <a16:creationId xmlns:a16="http://schemas.microsoft.com/office/drawing/2014/main" id="{4DE6AC2B-D7D9-0753-4B0D-66D250030951}"/>
              </a:ext>
            </a:extLst>
          </p:cNvPr>
          <p:cNvPicPr>
            <a:picLocks noChangeAspect="1"/>
          </p:cNvPicPr>
          <p:nvPr/>
        </p:nvPicPr>
        <p:blipFill rotWithShape="1">
          <a:blip r:embed="rId3">
            <a:extLst>
              <a:ext uri="{28A0092B-C50C-407E-A947-70E740481C1C}">
                <a14:useLocalDpi xmlns:a14="http://schemas.microsoft.com/office/drawing/2010/main" val="0"/>
              </a:ext>
            </a:extLst>
          </a:blip>
          <a:srcRect l="26922" r="2041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3" name="Diagram 12">
            <a:extLst>
              <a:ext uri="{FF2B5EF4-FFF2-40B4-BE49-F238E27FC236}">
                <a16:creationId xmlns:a16="http://schemas.microsoft.com/office/drawing/2014/main" id="{C0918640-AEED-3F13-F54D-68757834C14F}"/>
              </a:ext>
            </a:extLst>
          </p:cNvPr>
          <p:cNvGraphicFramePr/>
          <p:nvPr>
            <p:extLst>
              <p:ext uri="{D42A27DB-BD31-4B8C-83A1-F6EECF244321}">
                <p14:modId xmlns:p14="http://schemas.microsoft.com/office/powerpoint/2010/main" val="3502529373"/>
              </p:ext>
            </p:extLst>
          </p:nvPr>
        </p:nvGraphicFramePr>
        <p:xfrm>
          <a:off x="128984" y="1181100"/>
          <a:ext cx="5069682" cy="559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78581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CFF8FE-563B-F275-8B07-A2C0E6A884C1}"/>
              </a:ext>
            </a:extLst>
          </p:cNvPr>
          <p:cNvSpPr/>
          <p:nvPr/>
        </p:nvSpPr>
        <p:spPr>
          <a:xfrm>
            <a:off x="409574" y="437356"/>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oup of people standing in front of a building on fire&#10;&#10;Description automatically generated">
            <a:extLst>
              <a:ext uri="{FF2B5EF4-FFF2-40B4-BE49-F238E27FC236}">
                <a16:creationId xmlns:a16="http://schemas.microsoft.com/office/drawing/2014/main" id="{E557E9C1-33B9-1732-5AAA-93399D46705D}"/>
              </a:ext>
            </a:extLst>
          </p:cNvPr>
          <p:cNvPicPr>
            <a:picLocks noChangeAspect="1"/>
          </p:cNvPicPr>
          <p:nvPr/>
        </p:nvPicPr>
        <p:blipFill rotWithShape="1">
          <a:blip r:embed="rId2">
            <a:extLst>
              <a:ext uri="{28A0092B-C50C-407E-A947-70E740481C1C}">
                <a14:useLocalDpi xmlns:a14="http://schemas.microsoft.com/office/drawing/2010/main" val="0"/>
              </a:ext>
            </a:extLst>
          </a:blip>
          <a:srcRect l="27445" r="161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2" name="Content Placeholder 11">
            <a:extLst>
              <a:ext uri="{FF2B5EF4-FFF2-40B4-BE49-F238E27FC236}">
                <a16:creationId xmlns:a16="http://schemas.microsoft.com/office/drawing/2014/main" id="{D0A2B9A3-BCC8-ECE3-B4FC-C7B268B81524}"/>
              </a:ext>
            </a:extLst>
          </p:cNvPr>
          <p:cNvGraphicFramePr>
            <a:graphicFrameLocks noGrp="1"/>
          </p:cNvGraphicFramePr>
          <p:nvPr>
            <p:ph idx="1"/>
            <p:extLst>
              <p:ext uri="{D42A27DB-BD31-4B8C-83A1-F6EECF244321}">
                <p14:modId xmlns:p14="http://schemas.microsoft.com/office/powerpoint/2010/main" val="2061315798"/>
              </p:ext>
            </p:extLst>
          </p:nvPr>
        </p:nvGraphicFramePr>
        <p:xfrm>
          <a:off x="142875" y="1724024"/>
          <a:ext cx="4905375" cy="513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B5B30E3-7669-918B-4F82-643BEB424989}"/>
              </a:ext>
            </a:extLst>
          </p:cNvPr>
          <p:cNvSpPr>
            <a:spLocks noGrp="1"/>
          </p:cNvSpPr>
          <p:nvPr>
            <p:ph type="title"/>
          </p:nvPr>
        </p:nvSpPr>
        <p:spPr>
          <a:xfrm>
            <a:off x="409574" y="224636"/>
            <a:ext cx="6705601" cy="1423988"/>
          </a:xfrm>
        </p:spPr>
        <p:txBody>
          <a:bodyPr anchor="b">
            <a:normAutofit/>
          </a:bodyPr>
          <a:lstStyle/>
          <a:p>
            <a:r>
              <a:rPr lang="en-US" sz="4200" dirty="0">
                <a:latin typeface="Arial Rounded MT Bold" panose="020F0704030504030204" pitchFamily="34" charset="0"/>
              </a:rPr>
              <a:t>CRIME IN BANGLADESH</a:t>
            </a:r>
            <a:br>
              <a:rPr lang="en-US" sz="4200" dirty="0">
                <a:latin typeface="Arial Rounded MT Bold" panose="020F0704030504030204" pitchFamily="34" charset="0"/>
              </a:rPr>
            </a:br>
            <a:r>
              <a:rPr lang="en-US" sz="4200" dirty="0">
                <a:latin typeface="Arial Rounded MT Bold" panose="020F0704030504030204" pitchFamily="34" charset="0"/>
              </a:rPr>
              <a:t>OVERVIEW	</a:t>
            </a:r>
          </a:p>
        </p:txBody>
      </p:sp>
    </p:spTree>
    <p:extLst>
      <p:ext uri="{BB962C8B-B14F-4D97-AF65-F5344CB8AC3E}">
        <p14:creationId xmlns:p14="http://schemas.microsoft.com/office/powerpoint/2010/main" val="300594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5294B7F-7CC8-9FB7-1B37-D9D25BBD00D3}"/>
              </a:ext>
            </a:extLst>
          </p:cNvPr>
          <p:cNvGraphicFramePr>
            <a:graphicFrameLocks noGrp="1"/>
          </p:cNvGraphicFramePr>
          <p:nvPr>
            <p:ph idx="1"/>
            <p:extLst>
              <p:ext uri="{D42A27DB-BD31-4B8C-83A1-F6EECF244321}">
                <p14:modId xmlns:p14="http://schemas.microsoft.com/office/powerpoint/2010/main" val="2107085197"/>
              </p:ext>
            </p:extLst>
          </p:nvPr>
        </p:nvGraphicFramePr>
        <p:xfrm>
          <a:off x="257175" y="1762918"/>
          <a:ext cx="4473502" cy="49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2095595-32DC-EE5C-23CB-5A658CFED659}"/>
              </a:ext>
            </a:extLst>
          </p:cNvPr>
          <p:cNvSpPr/>
          <p:nvPr/>
        </p:nvSpPr>
        <p:spPr>
          <a:xfrm>
            <a:off x="257175" y="402034"/>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group of people in a street&#10;&#10;Description automatically generated">
            <a:extLst>
              <a:ext uri="{FF2B5EF4-FFF2-40B4-BE49-F238E27FC236}">
                <a16:creationId xmlns:a16="http://schemas.microsoft.com/office/drawing/2014/main" id="{F46602C3-18D7-1614-CF6A-DB9397A7AAF7}"/>
              </a:ext>
            </a:extLst>
          </p:cNvPr>
          <p:cNvPicPr>
            <a:picLocks noChangeAspect="1"/>
          </p:cNvPicPr>
          <p:nvPr/>
        </p:nvPicPr>
        <p:blipFill rotWithShape="1">
          <a:blip r:embed="rId8">
            <a:extLst>
              <a:ext uri="{28A0092B-C50C-407E-A947-70E740481C1C}">
                <a14:useLocalDpi xmlns:a14="http://schemas.microsoft.com/office/drawing/2010/main" val="0"/>
              </a:ext>
            </a:extLst>
          </a:blip>
          <a:srcRect l="6721" r="1955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itle 1">
            <a:extLst>
              <a:ext uri="{FF2B5EF4-FFF2-40B4-BE49-F238E27FC236}">
                <a16:creationId xmlns:a16="http://schemas.microsoft.com/office/drawing/2014/main" id="{DA3656D1-369E-B9EB-71B8-DC3F3DFF8271}"/>
              </a:ext>
            </a:extLst>
          </p:cNvPr>
          <p:cNvSpPr>
            <a:spLocks noGrp="1"/>
          </p:cNvSpPr>
          <p:nvPr>
            <p:ph type="title"/>
          </p:nvPr>
        </p:nvSpPr>
        <p:spPr>
          <a:xfrm>
            <a:off x="217451" y="329802"/>
            <a:ext cx="6259549" cy="1325563"/>
          </a:xfrm>
        </p:spPr>
        <p:txBody>
          <a:bodyPr anchor="b">
            <a:normAutofit/>
          </a:bodyPr>
          <a:lstStyle/>
          <a:p>
            <a:r>
              <a:rPr lang="en-US" sz="4200" dirty="0">
                <a:latin typeface="Arial Rounded MT Bold" panose="020F0704030504030204" pitchFamily="34" charset="0"/>
              </a:rPr>
              <a:t>CRIME IN DHAKA CITY</a:t>
            </a:r>
            <a:br>
              <a:rPr lang="en-US" sz="4200" dirty="0">
                <a:latin typeface="Arial Rounded MT Bold" panose="020F0704030504030204" pitchFamily="34" charset="0"/>
              </a:rPr>
            </a:br>
            <a:r>
              <a:rPr lang="en-US" sz="4200" dirty="0">
                <a:latin typeface="Arial Rounded MT Bold" panose="020F0704030504030204" pitchFamily="34" charset="0"/>
              </a:rPr>
              <a:t>	</a:t>
            </a:r>
          </a:p>
        </p:txBody>
      </p:sp>
    </p:spTree>
    <p:extLst>
      <p:ext uri="{BB962C8B-B14F-4D97-AF65-F5344CB8AC3E}">
        <p14:creationId xmlns:p14="http://schemas.microsoft.com/office/powerpoint/2010/main" val="244268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2179585997"/>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F1E218FA-B1A4-14E4-3E35-F3DA98D91DAC}"/>
              </a:ext>
            </a:extLst>
          </p:cNvPr>
          <p:cNvGraphicFramePr>
            <a:graphicFrameLocks/>
          </p:cNvGraphicFramePr>
          <p:nvPr>
            <p:extLst>
              <p:ext uri="{D42A27DB-BD31-4B8C-83A1-F6EECF244321}">
                <p14:modId xmlns:p14="http://schemas.microsoft.com/office/powerpoint/2010/main" val="2941325690"/>
              </p:ext>
            </p:extLst>
          </p:nvPr>
        </p:nvGraphicFramePr>
        <p:xfrm>
          <a:off x="947739" y="1147761"/>
          <a:ext cx="4562474" cy="54721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631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                 contd.</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400151948"/>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4DCA8123-978D-FF16-6E11-99E3471B98A8}"/>
              </a:ext>
            </a:extLst>
          </p:cNvPr>
          <p:cNvGraphicFramePr>
            <a:graphicFrameLocks/>
          </p:cNvGraphicFramePr>
          <p:nvPr>
            <p:extLst>
              <p:ext uri="{D42A27DB-BD31-4B8C-83A1-F6EECF244321}">
                <p14:modId xmlns:p14="http://schemas.microsoft.com/office/powerpoint/2010/main" val="2085233699"/>
              </p:ext>
            </p:extLst>
          </p:nvPr>
        </p:nvGraphicFramePr>
        <p:xfrm>
          <a:off x="719138"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4307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E5683-C53E-CC25-8805-8268F7D8F69E}"/>
              </a:ext>
            </a:extLst>
          </p:cNvPr>
          <p:cNvSpPr txBox="1">
            <a:spLocks/>
          </p:cNvSpPr>
          <p:nvPr/>
        </p:nvSpPr>
        <p:spPr>
          <a:xfrm>
            <a:off x="533400" y="250825"/>
            <a:ext cx="4476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rial Rounded MT Bold" panose="020F0704030504030204" pitchFamily="34" charset="0"/>
              </a:rPr>
              <a:t>DATA &amp; STATISTICS</a:t>
            </a:r>
            <a:endParaRPr lang="en-US" dirty="0">
              <a:latin typeface="Arial Rounded MT Bold" panose="020F0704030504030204" pitchFamily="34" charset="0"/>
            </a:endParaRPr>
          </a:p>
        </p:txBody>
      </p:sp>
      <p:graphicFrame>
        <p:nvGraphicFramePr>
          <p:cNvPr id="5" name="Content Placeholder 17">
            <a:extLst>
              <a:ext uri="{FF2B5EF4-FFF2-40B4-BE49-F238E27FC236}">
                <a16:creationId xmlns:a16="http://schemas.microsoft.com/office/drawing/2014/main" id="{CD9506A8-F909-25E0-8390-875E769F7205}"/>
              </a:ext>
            </a:extLst>
          </p:cNvPr>
          <p:cNvGraphicFramePr>
            <a:graphicFrameLocks/>
          </p:cNvGraphicFramePr>
          <p:nvPr>
            <p:extLst>
              <p:ext uri="{D42A27DB-BD31-4B8C-83A1-F6EECF244321}">
                <p14:modId xmlns:p14="http://schemas.microsoft.com/office/powerpoint/2010/main" val="2403028156"/>
              </p:ext>
            </p:extLst>
          </p:nvPr>
        </p:nvGraphicFramePr>
        <p:xfrm>
          <a:off x="1066801" y="1576388"/>
          <a:ext cx="8943974" cy="5030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15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76F9-7471-453C-3C67-51440B79DA8C}"/>
              </a:ext>
            </a:extLst>
          </p:cNvPr>
          <p:cNvSpPr>
            <a:spLocks noGrp="1"/>
          </p:cNvSpPr>
          <p:nvPr>
            <p:ph type="title"/>
          </p:nvPr>
        </p:nvSpPr>
        <p:spPr>
          <a:xfrm>
            <a:off x="838200" y="336550"/>
            <a:ext cx="4476750" cy="1325563"/>
          </a:xfrm>
        </p:spPr>
        <p:txBody>
          <a:bodyPr/>
          <a:lstStyle/>
          <a:p>
            <a:r>
              <a:rPr lang="en-US" dirty="0">
                <a:latin typeface="Arial Rounded MT Bold" panose="020F0704030504030204" pitchFamily="34" charset="0"/>
              </a:rPr>
              <a:t>DATA &amp; STATISTICS</a:t>
            </a:r>
          </a:p>
        </p:txBody>
      </p:sp>
      <p:graphicFrame>
        <p:nvGraphicFramePr>
          <p:cNvPr id="18" name="Content Placeholder 17">
            <a:extLst>
              <a:ext uri="{FF2B5EF4-FFF2-40B4-BE49-F238E27FC236}">
                <a16:creationId xmlns:a16="http://schemas.microsoft.com/office/drawing/2014/main" id="{5A2A3E11-18D5-7104-56D5-3EFDF78F2E12}"/>
              </a:ext>
            </a:extLst>
          </p:cNvPr>
          <p:cNvGraphicFramePr>
            <a:graphicFrameLocks noGrp="1"/>
          </p:cNvGraphicFramePr>
          <p:nvPr>
            <p:ph idx="1"/>
            <p:extLst>
              <p:ext uri="{D42A27DB-BD31-4B8C-83A1-F6EECF244321}">
                <p14:modId xmlns:p14="http://schemas.microsoft.com/office/powerpoint/2010/main" val="2315067904"/>
              </p:ext>
            </p:extLst>
          </p:nvPr>
        </p:nvGraphicFramePr>
        <p:xfrm>
          <a:off x="904875" y="1825625"/>
          <a:ext cx="5467350" cy="3422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7">
            <a:extLst>
              <a:ext uri="{FF2B5EF4-FFF2-40B4-BE49-F238E27FC236}">
                <a16:creationId xmlns:a16="http://schemas.microsoft.com/office/drawing/2014/main" id="{911F9360-5569-539E-F51D-0E49D4DE8412}"/>
              </a:ext>
            </a:extLst>
          </p:cNvPr>
          <p:cNvGraphicFramePr>
            <a:graphicFrameLocks/>
          </p:cNvGraphicFramePr>
          <p:nvPr>
            <p:extLst>
              <p:ext uri="{D42A27DB-BD31-4B8C-83A1-F6EECF244321}">
                <p14:modId xmlns:p14="http://schemas.microsoft.com/office/powerpoint/2010/main" val="3716663832"/>
              </p:ext>
            </p:extLst>
          </p:nvPr>
        </p:nvGraphicFramePr>
        <p:xfrm>
          <a:off x="6505575" y="1825626"/>
          <a:ext cx="5467350" cy="3746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7000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642</Words>
  <Application>Microsoft Office PowerPoint</Application>
  <PresentationFormat>Widescreen</PresentationFormat>
  <Paragraphs>60</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Calibri</vt:lpstr>
      <vt:lpstr>Calibri Light</vt:lpstr>
      <vt:lpstr>Wingdings</vt:lpstr>
      <vt:lpstr>Office Theme</vt:lpstr>
      <vt:lpstr>     IN DHAKA CITY</vt:lpstr>
      <vt:lpstr>What is           </vt:lpstr>
      <vt:lpstr>CRIME IN BANGLADESH OVERVIEW </vt:lpstr>
      <vt:lpstr>CRIME IN DHAKA CITY  </vt:lpstr>
      <vt:lpstr>TYPES OF</vt:lpstr>
      <vt:lpstr>TYPES OF                 contd.</vt:lpstr>
      <vt:lpstr>PowerPoint Presentation</vt:lpstr>
      <vt:lpstr>DATA &amp; STATISTICS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DHAKA CITY</dc:title>
  <dc:creator>MD. ABU TOWSIF</dc:creator>
  <cp:lastModifiedBy>MD. ABU TOWSIF</cp:lastModifiedBy>
  <cp:revision>16</cp:revision>
  <dcterms:created xsi:type="dcterms:W3CDTF">2023-08-09T12:51:34Z</dcterms:created>
  <dcterms:modified xsi:type="dcterms:W3CDTF">2023-08-10T17:45:38Z</dcterms:modified>
</cp:coreProperties>
</file>