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4"/>
  </p:notes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Total</a:t>
            </a:r>
            <a:r>
              <a:rPr lang="en-US" baseline="0" dirty="0"/>
              <a:t> number of crimes in different years</a:t>
            </a:r>
            <a:endParaRPr lang="en-US" dirty="0"/>
          </a:p>
        </c:rich>
      </c:tx>
      <c:layout>
        <c:manualLayout>
          <c:xMode val="edge"/>
          <c:yMode val="edge"/>
          <c:x val="0.11031069634146969"/>
          <c:y val="2.6855639087880287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Sheet1!$B$2:$B$11</c:f>
              <c:numCache>
                <c:formatCode>General</c:formatCode>
                <c:ptCount val="10"/>
                <c:pt idx="0">
                  <c:v>34274</c:v>
                </c:pt>
                <c:pt idx="1">
                  <c:v>38199</c:v>
                </c:pt>
                <c:pt idx="2">
                  <c:v>44020</c:v>
                </c:pt>
                <c:pt idx="3">
                  <c:v>44052</c:v>
                </c:pt>
                <c:pt idx="4">
                  <c:v>44536</c:v>
                </c:pt>
                <c:pt idx="5">
                  <c:v>43377</c:v>
                </c:pt>
                <c:pt idx="6">
                  <c:v>32616</c:v>
                </c:pt>
                <c:pt idx="7">
                  <c:v>39302</c:v>
                </c:pt>
                <c:pt idx="8">
                  <c:v>40603</c:v>
                </c:pt>
                <c:pt idx="9">
                  <c:v>3089</c:v>
                </c:pt>
              </c:numCache>
            </c:numRef>
          </c:val>
          <c:extLst>
            <c:ext xmlns:c16="http://schemas.microsoft.com/office/drawing/2014/chart" uri="{C3380CC4-5D6E-409C-BE32-E72D297353CC}">
              <c16:uniqueId val="{00000000-D2FB-4CD1-8BF9-858943EFA7BE}"/>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Sheet1!$C$2:$C$11</c:f>
              <c:numCache>
                <c:formatCode>General</c:formatCode>
                <c:ptCount val="10"/>
              </c:numCache>
            </c:numRef>
          </c:val>
          <c:extLst>
            <c:ext xmlns:c16="http://schemas.microsoft.com/office/drawing/2014/chart" uri="{C3380CC4-5D6E-409C-BE32-E72D297353CC}">
              <c16:uniqueId val="{00000001-D2FB-4CD1-8BF9-858943EFA7BE}"/>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Sheet1!$D$2:$D$11</c:f>
              <c:numCache>
                <c:formatCode>General</c:formatCode>
                <c:ptCount val="10"/>
              </c:numCache>
            </c:numRef>
          </c:val>
          <c:extLst>
            <c:ext xmlns:c16="http://schemas.microsoft.com/office/drawing/2014/chart" uri="{C3380CC4-5D6E-409C-BE32-E72D297353CC}">
              <c16:uniqueId val="{00000002-D2FB-4CD1-8BF9-858943EFA7BE}"/>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0889077889654038"/>
          <c:y val="4.4526914679244058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Sheet1!$B$2:$B$6</c:f>
              <c:numCache>
                <c:formatCode>General</c:formatCode>
                <c:ptCount val="5"/>
                <c:pt idx="0">
                  <c:v>71</c:v>
                </c:pt>
                <c:pt idx="1">
                  <c:v>96</c:v>
                </c:pt>
                <c:pt idx="2">
                  <c:v>82</c:v>
                </c:pt>
                <c:pt idx="3">
                  <c:v>122</c:v>
                </c:pt>
                <c:pt idx="4">
                  <c:v>65</c:v>
                </c:pt>
              </c:numCache>
            </c:numRef>
          </c:val>
          <c:extLst>
            <c:ext xmlns:c16="http://schemas.microsoft.com/office/drawing/2014/chart" uri="{C3380CC4-5D6E-409C-BE32-E72D297353CC}">
              <c16:uniqueId val="{00000000-5E2F-4604-87FF-1BC3FFCF130A}"/>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Sheet1!$C$2:$C$6</c:f>
              <c:numCache>
                <c:formatCode>General</c:formatCode>
                <c:ptCount val="5"/>
              </c:numCache>
            </c:numRef>
          </c:val>
          <c:extLst>
            <c:ext xmlns:c16="http://schemas.microsoft.com/office/drawing/2014/chart" uri="{C3380CC4-5D6E-409C-BE32-E72D297353CC}">
              <c16:uniqueId val="{00000001-5E2F-4604-87FF-1BC3FFCF130A}"/>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DECOICTY</c:v>
                </c:pt>
                <c:pt idx="1">
                  <c:v>ROBBERY</c:v>
                </c:pt>
                <c:pt idx="2">
                  <c:v>KIDNAPPING</c:v>
                </c:pt>
                <c:pt idx="3">
                  <c:v>POLICE ASSULT</c:v>
                </c:pt>
                <c:pt idx="4">
                  <c:v>EXPLOSIVE</c:v>
                </c:pt>
              </c:strCache>
            </c:strRef>
          </c:cat>
          <c:val>
            <c:numRef>
              <c:f>Sheet1!$D$2:$D$6</c:f>
              <c:numCache>
                <c:formatCode>General</c:formatCode>
                <c:ptCount val="5"/>
              </c:numCache>
            </c:numRef>
          </c:val>
          <c:extLst>
            <c:ext xmlns:c16="http://schemas.microsoft.com/office/drawing/2014/chart" uri="{C3380CC4-5D6E-409C-BE32-E72D297353CC}">
              <c16:uniqueId val="{00000002-5E2F-4604-87FF-1BC3FFCF130A}"/>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NUMBER OF CRIME OCCURRED IN THE YEAR 2018</a:t>
            </a:r>
          </a:p>
        </c:rich>
      </c:tx>
      <c:layout>
        <c:manualLayout>
          <c:xMode val="edge"/>
          <c:yMode val="edge"/>
          <c:x val="0.11818230038318379"/>
          <c:y val="4.1596178618005401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551684088269456E-2"/>
          <c:y val="0.28552884038065252"/>
          <c:w val="0.94889663182346107"/>
          <c:h val="0.5393012838885903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Sheet1!$B$2:$B$6</c:f>
              <c:numCache>
                <c:formatCode>General</c:formatCode>
                <c:ptCount val="5"/>
                <c:pt idx="0">
                  <c:v>3014</c:v>
                </c:pt>
                <c:pt idx="1">
                  <c:v>304</c:v>
                </c:pt>
                <c:pt idx="2">
                  <c:v>82</c:v>
                </c:pt>
                <c:pt idx="3">
                  <c:v>155</c:v>
                </c:pt>
                <c:pt idx="4">
                  <c:v>855</c:v>
                </c:pt>
              </c:numCache>
            </c:numRef>
          </c:val>
          <c:extLst>
            <c:ext xmlns:c16="http://schemas.microsoft.com/office/drawing/2014/chart" uri="{C3380CC4-5D6E-409C-BE32-E72D297353CC}">
              <c16:uniqueId val="{00000000-E6F4-465F-A1B2-09DF515DD955}"/>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Sheet1!$C$2:$C$6</c:f>
              <c:numCache>
                <c:formatCode>General</c:formatCode>
                <c:ptCount val="5"/>
              </c:numCache>
            </c:numRef>
          </c:val>
          <c:extLst>
            <c:ext xmlns:c16="http://schemas.microsoft.com/office/drawing/2014/chart" uri="{C3380CC4-5D6E-409C-BE32-E72D297353CC}">
              <c16:uniqueId val="{00000001-E6F4-465F-A1B2-09DF515DD955}"/>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Woman &amp; Child Repression</c:v>
                </c:pt>
                <c:pt idx="1">
                  <c:v>BULGLARY </c:v>
                </c:pt>
                <c:pt idx="2">
                  <c:v>KIDNAPPING</c:v>
                </c:pt>
                <c:pt idx="3">
                  <c:v>Smuggling</c:v>
                </c:pt>
                <c:pt idx="4">
                  <c:v>Murder</c:v>
                </c:pt>
              </c:strCache>
            </c:strRef>
          </c:cat>
          <c:val>
            <c:numRef>
              <c:f>Sheet1!$D$2:$D$6</c:f>
              <c:numCache>
                <c:formatCode>General</c:formatCode>
                <c:ptCount val="5"/>
              </c:numCache>
            </c:numRef>
          </c:val>
          <c:extLst>
            <c:ext xmlns:c16="http://schemas.microsoft.com/office/drawing/2014/chart" uri="{C3380CC4-5D6E-409C-BE32-E72D297353CC}">
              <c16:uniqueId val="{00000002-E6F4-465F-A1B2-09DF515DD955}"/>
            </c:ext>
          </c:extLst>
        </c:ser>
        <c:dLbls>
          <c:dLblPos val="outEnd"/>
          <c:showLegendKey val="0"/>
          <c:showVal val="1"/>
          <c:showCatName val="0"/>
          <c:showSerName val="0"/>
          <c:showPercent val="0"/>
          <c:showBubbleSize val="0"/>
        </c:dLbls>
        <c:gapWidth val="444"/>
        <c:overlap val="-90"/>
        <c:axId val="386925375"/>
        <c:axId val="1514475087"/>
      </c:barChart>
      <c:catAx>
        <c:axId val="386925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14475087"/>
        <c:crosses val="autoZero"/>
        <c:auto val="1"/>
        <c:lblAlgn val="ctr"/>
        <c:lblOffset val="100"/>
        <c:noMultiLvlLbl val="0"/>
      </c:catAx>
      <c:valAx>
        <c:axId val="1514475087"/>
        <c:scaling>
          <c:orientation val="minMax"/>
        </c:scaling>
        <c:delete val="1"/>
        <c:axPos val="l"/>
        <c:numFmt formatCode="General" sourceLinked="1"/>
        <c:majorTickMark val="none"/>
        <c:minorTickMark val="none"/>
        <c:tickLblPos val="nextTo"/>
        <c:crossAx val="38692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A6CB0-1DA9-4A7A-9495-651C9DB5311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4B4383-D685-4057-84DA-F389512A331A}">
      <dgm:prSet custT="1"/>
      <dgm:spPr>
        <a:ln w="25400"/>
      </dgm:spPr>
      <dgm:t>
        <a:bodyPr/>
        <a:lstStyle/>
        <a:p>
          <a:pPr algn="just"/>
          <a:r>
            <a:rPr lang="en-US" sz="2000" dirty="0">
              <a:solidFill>
                <a:schemeClr val="tx1"/>
              </a:solidFill>
            </a:rPr>
            <a:t>An act (or sometimes a failure to act) that is deemed by statute or by the common law to be a public wrong and is therefore punishable by the st</a:t>
          </a:r>
          <a:r>
            <a:rPr lang="en-US" sz="2000" b="0" i="0" dirty="0">
              <a:solidFill>
                <a:schemeClr val="tx1"/>
              </a:solidFill>
            </a:rPr>
            <a:t>ate in criminal proceedings</a:t>
          </a:r>
          <a:endParaRPr lang="en-US" sz="2000" dirty="0">
            <a:solidFill>
              <a:schemeClr val="tx1"/>
            </a:solidFill>
          </a:endParaRPr>
        </a:p>
      </dgm:t>
    </dgm:pt>
    <dgm:pt modelId="{BDBDA336-484C-4953-99F6-50D4AB8DB5FA}" type="parTrans" cxnId="{707764E0-35DD-4A96-B6E7-22BCF122B158}">
      <dgm:prSet/>
      <dgm:spPr/>
      <dgm:t>
        <a:bodyPr/>
        <a:lstStyle/>
        <a:p>
          <a:pPr algn="just"/>
          <a:endParaRPr lang="en-US"/>
        </a:p>
      </dgm:t>
    </dgm:pt>
    <dgm:pt modelId="{A019D72B-DFC7-4248-9D95-AD35685FB232}" type="sibTrans" cxnId="{707764E0-35DD-4A96-B6E7-22BCF122B158}">
      <dgm:prSet/>
      <dgm:spPr/>
      <dgm:t>
        <a:bodyPr/>
        <a:lstStyle/>
        <a:p>
          <a:pPr algn="just"/>
          <a:endParaRPr lang="en-US"/>
        </a:p>
      </dgm:t>
    </dgm:pt>
    <dgm:pt modelId="{3ED8D560-351D-48E6-862C-6C1DAA562730}">
      <dgm:prSet custT="1"/>
      <dgm:spPr>
        <a:ln w="25400"/>
      </dgm:spPr>
      <dgm:t>
        <a:bodyPr/>
        <a:lstStyle/>
        <a:p>
          <a:pPr algn="just"/>
          <a:r>
            <a:rPr lang="en-US" sz="2000" b="0" i="0" dirty="0">
              <a:solidFill>
                <a:schemeClr val="tx1"/>
              </a:solidFill>
            </a:rPr>
            <a:t>In ordinary language, a </a:t>
          </a:r>
          <a:r>
            <a:rPr lang="en-US" sz="2000" b="1" i="0" dirty="0">
              <a:solidFill>
                <a:schemeClr val="tx1"/>
              </a:solidFill>
            </a:rPr>
            <a:t>crime</a:t>
          </a:r>
          <a:r>
            <a:rPr lang="en-US" sz="2000" b="0" i="0" dirty="0">
              <a:solidFill>
                <a:schemeClr val="tx1"/>
              </a:solidFill>
            </a:rPr>
            <a:t> is an unlawful act punishable by a state or other authority</a:t>
          </a:r>
          <a:endParaRPr lang="en-US" sz="2000" dirty="0">
            <a:solidFill>
              <a:schemeClr val="tx1"/>
            </a:solidFill>
          </a:endParaRPr>
        </a:p>
      </dgm:t>
    </dgm:pt>
    <dgm:pt modelId="{81F5D7A4-80F8-42E7-B76A-7DF6DA0F99A6}" type="parTrans" cxnId="{801E5F9C-0F87-4388-B4A8-B9578BB17E64}">
      <dgm:prSet/>
      <dgm:spPr/>
      <dgm:t>
        <a:bodyPr/>
        <a:lstStyle/>
        <a:p>
          <a:pPr algn="just"/>
          <a:endParaRPr lang="en-US"/>
        </a:p>
      </dgm:t>
    </dgm:pt>
    <dgm:pt modelId="{A689ABBB-156C-47FB-BDCA-CEDC66B34850}" type="sibTrans" cxnId="{801E5F9C-0F87-4388-B4A8-B9578BB17E64}">
      <dgm:prSet/>
      <dgm:spPr/>
      <dgm:t>
        <a:bodyPr/>
        <a:lstStyle/>
        <a:p>
          <a:pPr algn="just"/>
          <a:endParaRPr lang="en-US"/>
        </a:p>
      </dgm:t>
    </dgm:pt>
    <dgm:pt modelId="{31C50753-BDF2-4E75-BA44-62371AB9D0D1}">
      <dgm:prSet custT="1"/>
      <dgm:spPr>
        <a:ln w="25400"/>
      </dgm:spPr>
      <dgm:t>
        <a:bodyPr/>
        <a:lstStyle/>
        <a:p>
          <a:pPr algn="just"/>
          <a:r>
            <a:rPr lang="en-US" sz="2000" dirty="0">
              <a:solidFill>
                <a:schemeClr val="tx1"/>
              </a:solidFill>
            </a:rPr>
            <a:t>Criminology is the interdisciplinary study of crime and deviant behavior</a:t>
          </a:r>
        </a:p>
      </dgm:t>
    </dgm:pt>
    <dgm:pt modelId="{CF4F37F9-26C5-4ABA-8034-D69AF63079AF}" type="parTrans" cxnId="{49D1087D-A518-481F-8A98-DAF93FF26906}">
      <dgm:prSet/>
      <dgm:spPr/>
      <dgm:t>
        <a:bodyPr/>
        <a:lstStyle/>
        <a:p>
          <a:pPr algn="just"/>
          <a:endParaRPr lang="en-US"/>
        </a:p>
      </dgm:t>
    </dgm:pt>
    <dgm:pt modelId="{BB0F1F01-CCFD-4138-B1A3-36276A40445C}" type="sibTrans" cxnId="{49D1087D-A518-481F-8A98-DAF93FF26906}">
      <dgm:prSet/>
      <dgm:spPr/>
      <dgm:t>
        <a:bodyPr/>
        <a:lstStyle/>
        <a:p>
          <a:pPr algn="just"/>
          <a:endParaRPr lang="en-US"/>
        </a:p>
      </dgm:t>
    </dgm:pt>
    <dgm:pt modelId="{0182B2E1-C3A7-4A94-84E3-C762D3835B03}">
      <dgm:prSet custT="1"/>
      <dgm:spPr>
        <a:ln w="25400">
          <a:solidFill>
            <a:schemeClr val="tx1"/>
          </a:solidFill>
        </a:ln>
      </dgm:spPr>
      <dgm:t>
        <a:bodyPr/>
        <a:lstStyle/>
        <a:p>
          <a:pPr algn="just"/>
          <a:r>
            <a:rPr lang="en-US" sz="2000" dirty="0">
              <a:solidFill>
                <a:schemeClr val="tx1"/>
              </a:solidFill>
            </a:rPr>
            <a:t>In this presentation, we will discuss about the present and past scenario of crime in Dhaka city</a:t>
          </a:r>
        </a:p>
      </dgm:t>
    </dgm:pt>
    <dgm:pt modelId="{A2F95626-D599-42E1-BF7A-AEF1DC8097EF}" type="parTrans" cxnId="{8F729BE3-E1AC-4C8B-94EF-075CA626E0AE}">
      <dgm:prSet/>
      <dgm:spPr/>
      <dgm:t>
        <a:bodyPr/>
        <a:lstStyle/>
        <a:p>
          <a:endParaRPr lang="en-US"/>
        </a:p>
      </dgm:t>
    </dgm:pt>
    <dgm:pt modelId="{BFF6EAE8-83CF-4518-B732-937626C1CDD9}" type="sibTrans" cxnId="{8F729BE3-E1AC-4C8B-94EF-075CA626E0AE}">
      <dgm:prSet/>
      <dgm:spPr/>
      <dgm:t>
        <a:bodyPr/>
        <a:lstStyle/>
        <a:p>
          <a:endParaRPr lang="en-US"/>
        </a:p>
      </dgm:t>
    </dgm:pt>
    <dgm:pt modelId="{40769EED-B023-4464-866A-5D1E7C65BED0}" type="pres">
      <dgm:prSet presAssocID="{46FA6CB0-1DA9-4A7A-9495-651C9DB53117}" presName="linear" presStyleCnt="0">
        <dgm:presLayoutVars>
          <dgm:animLvl val="lvl"/>
          <dgm:resizeHandles val="exact"/>
        </dgm:presLayoutVars>
      </dgm:prSet>
      <dgm:spPr/>
    </dgm:pt>
    <dgm:pt modelId="{102793E3-8140-4CD0-8B5D-62FD98101B95}" type="pres">
      <dgm:prSet presAssocID="{384B4383-D685-4057-84DA-F389512A331A}" presName="parentText" presStyleLbl="node1" presStyleIdx="0" presStyleCnt="4" custScaleY="102632">
        <dgm:presLayoutVars>
          <dgm:chMax val="0"/>
          <dgm:bulletEnabled val="1"/>
        </dgm:presLayoutVars>
      </dgm:prSet>
      <dgm:spPr/>
    </dgm:pt>
    <dgm:pt modelId="{0F2B409F-317F-4403-8343-2A71C79C72EF}" type="pres">
      <dgm:prSet presAssocID="{A019D72B-DFC7-4248-9D95-AD35685FB232}" presName="spacer" presStyleCnt="0"/>
      <dgm:spPr/>
    </dgm:pt>
    <dgm:pt modelId="{61CAE12D-5C6B-475D-813A-96CDD9168146}" type="pres">
      <dgm:prSet presAssocID="{3ED8D560-351D-48E6-862C-6C1DAA562730}" presName="parentText" presStyleLbl="node1" presStyleIdx="1" presStyleCnt="4" custScaleY="59380" custLinFactNeighborY="-7866">
        <dgm:presLayoutVars>
          <dgm:chMax val="0"/>
          <dgm:bulletEnabled val="1"/>
        </dgm:presLayoutVars>
      </dgm:prSet>
      <dgm:spPr/>
    </dgm:pt>
    <dgm:pt modelId="{29017E23-3773-4221-981B-A79E73AAEA6B}" type="pres">
      <dgm:prSet presAssocID="{A689ABBB-156C-47FB-BDCA-CEDC66B34850}" presName="spacer" presStyleCnt="0"/>
      <dgm:spPr/>
    </dgm:pt>
    <dgm:pt modelId="{87282CB6-CF05-4869-95AB-5C2A620CF479}" type="pres">
      <dgm:prSet presAssocID="{31C50753-BDF2-4E75-BA44-62371AB9D0D1}" presName="parentText" presStyleLbl="node1" presStyleIdx="2" presStyleCnt="4" custScaleY="51256" custLinFactNeighborY="576">
        <dgm:presLayoutVars>
          <dgm:chMax val="0"/>
          <dgm:bulletEnabled val="1"/>
        </dgm:presLayoutVars>
      </dgm:prSet>
      <dgm:spPr/>
    </dgm:pt>
    <dgm:pt modelId="{128B0894-5E8B-469D-9759-4B9EA6C8DE67}" type="pres">
      <dgm:prSet presAssocID="{BB0F1F01-CCFD-4138-B1A3-36276A40445C}" presName="spacer" presStyleCnt="0"/>
      <dgm:spPr/>
    </dgm:pt>
    <dgm:pt modelId="{8F400B54-EA2B-43F3-BD50-98B2DA77967A}" type="pres">
      <dgm:prSet presAssocID="{0182B2E1-C3A7-4A94-84E3-C762D3835B03}" presName="parentText" presStyleLbl="node1" presStyleIdx="3" presStyleCnt="4" custScaleY="69892">
        <dgm:presLayoutVars>
          <dgm:chMax val="0"/>
          <dgm:bulletEnabled val="1"/>
        </dgm:presLayoutVars>
      </dgm:prSet>
      <dgm:spPr/>
    </dgm:pt>
  </dgm:ptLst>
  <dgm:cxnLst>
    <dgm:cxn modelId="{08A5FC11-FD1E-4607-A006-376170C715E7}" type="presOf" srcId="{3ED8D560-351D-48E6-862C-6C1DAA562730}" destId="{61CAE12D-5C6B-475D-813A-96CDD9168146}" srcOrd="0" destOrd="0" presId="urn:microsoft.com/office/officeart/2005/8/layout/vList2"/>
    <dgm:cxn modelId="{CE697815-1113-4473-AEF3-DD8986E57745}" type="presOf" srcId="{31C50753-BDF2-4E75-BA44-62371AB9D0D1}" destId="{87282CB6-CF05-4869-95AB-5C2A620CF479}" srcOrd="0" destOrd="0" presId="urn:microsoft.com/office/officeart/2005/8/layout/vList2"/>
    <dgm:cxn modelId="{90E7EE17-A2E3-413E-B495-EAAE2C7ED1C7}" type="presOf" srcId="{46FA6CB0-1DA9-4A7A-9495-651C9DB53117}" destId="{40769EED-B023-4464-866A-5D1E7C65BED0}" srcOrd="0" destOrd="0" presId="urn:microsoft.com/office/officeart/2005/8/layout/vList2"/>
    <dgm:cxn modelId="{85208344-8D3E-40F9-B692-2023CAB11DB3}" type="presOf" srcId="{0182B2E1-C3A7-4A94-84E3-C762D3835B03}" destId="{8F400B54-EA2B-43F3-BD50-98B2DA77967A}" srcOrd="0" destOrd="0" presId="urn:microsoft.com/office/officeart/2005/8/layout/vList2"/>
    <dgm:cxn modelId="{49D1087D-A518-481F-8A98-DAF93FF26906}" srcId="{46FA6CB0-1DA9-4A7A-9495-651C9DB53117}" destId="{31C50753-BDF2-4E75-BA44-62371AB9D0D1}" srcOrd="2" destOrd="0" parTransId="{CF4F37F9-26C5-4ABA-8034-D69AF63079AF}" sibTransId="{BB0F1F01-CCFD-4138-B1A3-36276A40445C}"/>
    <dgm:cxn modelId="{801E5F9C-0F87-4388-B4A8-B9578BB17E64}" srcId="{46FA6CB0-1DA9-4A7A-9495-651C9DB53117}" destId="{3ED8D560-351D-48E6-862C-6C1DAA562730}" srcOrd="1" destOrd="0" parTransId="{81F5D7A4-80F8-42E7-B76A-7DF6DA0F99A6}" sibTransId="{A689ABBB-156C-47FB-BDCA-CEDC66B34850}"/>
    <dgm:cxn modelId="{18ACDADA-D13C-4932-A67C-42547787076C}" type="presOf" srcId="{384B4383-D685-4057-84DA-F389512A331A}" destId="{102793E3-8140-4CD0-8B5D-62FD98101B95}" srcOrd="0" destOrd="0" presId="urn:microsoft.com/office/officeart/2005/8/layout/vList2"/>
    <dgm:cxn modelId="{707764E0-35DD-4A96-B6E7-22BCF122B158}" srcId="{46FA6CB0-1DA9-4A7A-9495-651C9DB53117}" destId="{384B4383-D685-4057-84DA-F389512A331A}" srcOrd="0" destOrd="0" parTransId="{BDBDA336-484C-4953-99F6-50D4AB8DB5FA}" sibTransId="{A019D72B-DFC7-4248-9D95-AD35685FB232}"/>
    <dgm:cxn modelId="{8F729BE3-E1AC-4C8B-94EF-075CA626E0AE}" srcId="{46FA6CB0-1DA9-4A7A-9495-651C9DB53117}" destId="{0182B2E1-C3A7-4A94-84E3-C762D3835B03}" srcOrd="3" destOrd="0" parTransId="{A2F95626-D599-42E1-BF7A-AEF1DC8097EF}" sibTransId="{BFF6EAE8-83CF-4518-B732-937626C1CDD9}"/>
    <dgm:cxn modelId="{DEAC88FC-0C59-4849-B314-9687AC85383D}" type="presParOf" srcId="{40769EED-B023-4464-866A-5D1E7C65BED0}" destId="{102793E3-8140-4CD0-8B5D-62FD98101B95}" srcOrd="0" destOrd="0" presId="urn:microsoft.com/office/officeart/2005/8/layout/vList2"/>
    <dgm:cxn modelId="{7ADC3B83-5979-4B2E-AECC-DC36BA4E4B5B}" type="presParOf" srcId="{40769EED-B023-4464-866A-5D1E7C65BED0}" destId="{0F2B409F-317F-4403-8343-2A71C79C72EF}" srcOrd="1" destOrd="0" presId="urn:microsoft.com/office/officeart/2005/8/layout/vList2"/>
    <dgm:cxn modelId="{F9C0C5AA-5DD2-42AC-B150-AB1A415B5E05}" type="presParOf" srcId="{40769EED-B023-4464-866A-5D1E7C65BED0}" destId="{61CAE12D-5C6B-475D-813A-96CDD9168146}" srcOrd="2" destOrd="0" presId="urn:microsoft.com/office/officeart/2005/8/layout/vList2"/>
    <dgm:cxn modelId="{FE11A058-34D8-40AC-8760-068043FE1AD5}" type="presParOf" srcId="{40769EED-B023-4464-866A-5D1E7C65BED0}" destId="{29017E23-3773-4221-981B-A79E73AAEA6B}" srcOrd="3" destOrd="0" presId="urn:microsoft.com/office/officeart/2005/8/layout/vList2"/>
    <dgm:cxn modelId="{510047C3-D420-4C3C-B8F1-A518EB7A88B6}" type="presParOf" srcId="{40769EED-B023-4464-866A-5D1E7C65BED0}" destId="{87282CB6-CF05-4869-95AB-5C2A620CF479}" srcOrd="4" destOrd="0" presId="urn:microsoft.com/office/officeart/2005/8/layout/vList2"/>
    <dgm:cxn modelId="{9D80CB1C-9A83-429C-A023-EE946C5C7A4B}" type="presParOf" srcId="{40769EED-B023-4464-866A-5D1E7C65BED0}" destId="{128B0894-5E8B-469D-9759-4B9EA6C8DE67}" srcOrd="5" destOrd="0" presId="urn:microsoft.com/office/officeart/2005/8/layout/vList2"/>
    <dgm:cxn modelId="{2F372F65-F7AE-4961-84ED-FBB82F561983}" type="presParOf" srcId="{40769EED-B023-4464-866A-5D1E7C65BED0}" destId="{8F400B54-EA2B-43F3-BD50-98B2DA77967A}" srcOrd="6"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4705F-4331-45E4-9D2A-A2FB70199555}"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F54407FA-F3E5-44AC-B3C6-F8BA758529A4}">
      <dgm:prSet/>
      <dgm:spPr>
        <a:ln w="25400">
          <a:solidFill>
            <a:schemeClr val="tx1"/>
          </a:solidFill>
        </a:ln>
      </dgm:spPr>
      <dgm:t>
        <a:bodyPr/>
        <a:lstStyle/>
        <a:p>
          <a:pPr algn="just"/>
          <a:r>
            <a:rPr lang="en-US" b="0" i="0" dirty="0">
              <a:solidFill>
                <a:schemeClr val="tx1"/>
              </a:solidFill>
            </a:rPr>
            <a:t>Bangladesh, with its rich culture and history, is grappling with various types of crime that require comprehensive analysis and effective solutions</a:t>
          </a:r>
          <a:endParaRPr lang="en-US" dirty="0">
            <a:solidFill>
              <a:schemeClr val="tx1"/>
            </a:solidFill>
          </a:endParaRPr>
        </a:p>
      </dgm:t>
    </dgm:pt>
    <dgm:pt modelId="{0F0493AA-7C44-4D86-B171-DAD6C737F2FF}" type="parTrans" cxnId="{27E5C594-023F-4B39-B799-BB3E1E9C3FF3}">
      <dgm:prSet/>
      <dgm:spPr/>
      <dgm:t>
        <a:bodyPr/>
        <a:lstStyle/>
        <a:p>
          <a:pPr algn="just"/>
          <a:endParaRPr lang="en-US">
            <a:solidFill>
              <a:schemeClr val="tx1"/>
            </a:solidFill>
          </a:endParaRPr>
        </a:p>
      </dgm:t>
    </dgm:pt>
    <dgm:pt modelId="{D136C3DF-8A00-4A39-ACFA-49699B6AF590}" type="sibTrans" cxnId="{27E5C594-023F-4B39-B799-BB3E1E9C3FF3}">
      <dgm:prSet/>
      <dgm:spPr/>
      <dgm:t>
        <a:bodyPr/>
        <a:lstStyle/>
        <a:p>
          <a:pPr algn="just"/>
          <a:endParaRPr lang="en-US">
            <a:solidFill>
              <a:schemeClr val="tx1"/>
            </a:solidFill>
          </a:endParaRPr>
        </a:p>
      </dgm:t>
    </dgm:pt>
    <dgm:pt modelId="{45E507AF-E242-4728-94C8-36CBCA2F34EC}">
      <dgm:prSet/>
      <dgm:spPr>
        <a:ln w="25400">
          <a:solidFill>
            <a:schemeClr val="tx1"/>
          </a:solidFill>
        </a:ln>
      </dgm:spPr>
      <dgm:t>
        <a:bodyPr/>
        <a:lstStyle/>
        <a:p>
          <a:pPr algn="just"/>
          <a:r>
            <a:rPr lang="en-US" b="0" i="0" dirty="0">
              <a:solidFill>
                <a:schemeClr val="tx1"/>
              </a:solidFill>
            </a:rPr>
            <a:t>Crime is a multifaceted issue that affects societies globally, and Bangladesh is no exception</a:t>
          </a:r>
          <a:endParaRPr lang="en-US" dirty="0">
            <a:solidFill>
              <a:schemeClr val="tx1"/>
            </a:solidFill>
          </a:endParaRPr>
        </a:p>
      </dgm:t>
    </dgm:pt>
    <dgm:pt modelId="{6467A892-A971-48A0-84F5-D9C667633B00}" type="parTrans" cxnId="{2D57B0AF-7134-420E-8470-FC1A46242D78}">
      <dgm:prSet/>
      <dgm:spPr/>
      <dgm:t>
        <a:bodyPr/>
        <a:lstStyle/>
        <a:p>
          <a:pPr algn="just"/>
          <a:endParaRPr lang="en-US">
            <a:solidFill>
              <a:schemeClr val="tx1"/>
            </a:solidFill>
          </a:endParaRPr>
        </a:p>
      </dgm:t>
    </dgm:pt>
    <dgm:pt modelId="{618D4E6B-CD9E-4669-85A2-ED878065F87B}" type="sibTrans" cxnId="{2D57B0AF-7134-420E-8470-FC1A46242D78}">
      <dgm:prSet/>
      <dgm:spPr/>
      <dgm:t>
        <a:bodyPr/>
        <a:lstStyle/>
        <a:p>
          <a:pPr algn="just"/>
          <a:endParaRPr lang="en-US">
            <a:solidFill>
              <a:schemeClr val="tx1"/>
            </a:solidFill>
          </a:endParaRPr>
        </a:p>
      </dgm:t>
    </dgm:pt>
    <dgm:pt modelId="{B1A44FBB-ACAE-44E5-AF18-252549CE74C4}">
      <dgm:prSet/>
      <dgm:spPr>
        <a:ln w="25400">
          <a:solidFill>
            <a:schemeClr val="tx1"/>
          </a:solidFill>
        </a:ln>
      </dgm:spPr>
      <dgm:t>
        <a:bodyPr/>
        <a:lstStyle/>
        <a:p>
          <a:pPr algn="just"/>
          <a:r>
            <a:rPr lang="en-US" b="0" i="0" dirty="0">
              <a:solidFill>
                <a:schemeClr val="tx1"/>
              </a:solidFill>
            </a:rPr>
            <a:t>Rapid urbanization has led to increased population density and crime concentration</a:t>
          </a:r>
          <a:endParaRPr lang="en-US" dirty="0">
            <a:solidFill>
              <a:schemeClr val="tx1"/>
            </a:solidFill>
          </a:endParaRPr>
        </a:p>
      </dgm:t>
    </dgm:pt>
    <dgm:pt modelId="{321103F7-2A93-4B0F-8C3F-720A94D77847}" type="parTrans" cxnId="{CEA83745-7A16-4011-A7A3-E7CF434B31B5}">
      <dgm:prSet/>
      <dgm:spPr/>
      <dgm:t>
        <a:bodyPr/>
        <a:lstStyle/>
        <a:p>
          <a:pPr algn="just"/>
          <a:endParaRPr lang="en-US"/>
        </a:p>
      </dgm:t>
    </dgm:pt>
    <dgm:pt modelId="{FD4F5736-D627-4653-9E58-F00874B3A696}" type="sibTrans" cxnId="{CEA83745-7A16-4011-A7A3-E7CF434B31B5}">
      <dgm:prSet/>
      <dgm:spPr/>
      <dgm:t>
        <a:bodyPr/>
        <a:lstStyle/>
        <a:p>
          <a:pPr algn="just"/>
          <a:endParaRPr lang="en-US"/>
        </a:p>
      </dgm:t>
    </dgm:pt>
    <dgm:pt modelId="{A6D4171C-55F8-4725-9B76-C51747F1CCCE}">
      <dgm:prSet/>
      <dgm:spPr>
        <a:ln w="25400">
          <a:solidFill>
            <a:schemeClr val="tx1"/>
          </a:solidFill>
        </a:ln>
      </dgm:spPr>
      <dgm:t>
        <a:bodyPr/>
        <a:lstStyle/>
        <a:p>
          <a:pPr algn="just"/>
          <a:r>
            <a:rPr lang="en-US" b="0" i="0" dirty="0">
              <a:solidFill>
                <a:schemeClr val="tx1"/>
              </a:solidFill>
            </a:rPr>
            <a:t>The rise of cybercrime has introduced new challenges, requiring the adaptation of traditional law enforcement strategies to the digital realm</a:t>
          </a:r>
          <a:endParaRPr lang="en-US" dirty="0">
            <a:solidFill>
              <a:schemeClr val="tx1"/>
            </a:solidFill>
          </a:endParaRPr>
        </a:p>
      </dgm:t>
    </dgm:pt>
    <dgm:pt modelId="{F5FBFF4D-3D92-4D6D-98E2-2AE4002EDB5E}" type="parTrans" cxnId="{3BB2C83E-077E-45E4-AD25-DB72891DF1D9}">
      <dgm:prSet/>
      <dgm:spPr/>
      <dgm:t>
        <a:bodyPr/>
        <a:lstStyle/>
        <a:p>
          <a:pPr algn="just"/>
          <a:endParaRPr lang="en-US"/>
        </a:p>
      </dgm:t>
    </dgm:pt>
    <dgm:pt modelId="{772F8372-2018-46C5-AC35-E342A7A69BA6}" type="sibTrans" cxnId="{3BB2C83E-077E-45E4-AD25-DB72891DF1D9}">
      <dgm:prSet/>
      <dgm:spPr/>
      <dgm:t>
        <a:bodyPr/>
        <a:lstStyle/>
        <a:p>
          <a:pPr algn="just"/>
          <a:endParaRPr lang="en-US"/>
        </a:p>
      </dgm:t>
    </dgm:pt>
    <dgm:pt modelId="{96C69943-1B42-4DC7-B7F4-0CF32BBBDEE4}" type="pres">
      <dgm:prSet presAssocID="{05A4705F-4331-45E4-9D2A-A2FB70199555}" presName="linear" presStyleCnt="0">
        <dgm:presLayoutVars>
          <dgm:animLvl val="lvl"/>
          <dgm:resizeHandles val="exact"/>
        </dgm:presLayoutVars>
      </dgm:prSet>
      <dgm:spPr/>
    </dgm:pt>
    <dgm:pt modelId="{0E91D6A0-B382-429F-95B3-ED03DB2CF7FD}" type="pres">
      <dgm:prSet presAssocID="{45E507AF-E242-4728-94C8-36CBCA2F34EC}" presName="parentText" presStyleLbl="node1" presStyleIdx="0" presStyleCnt="4" custLinFactY="-19447" custLinFactNeighborX="971" custLinFactNeighborY="-100000">
        <dgm:presLayoutVars>
          <dgm:chMax val="0"/>
          <dgm:bulletEnabled val="1"/>
        </dgm:presLayoutVars>
      </dgm:prSet>
      <dgm:spPr/>
    </dgm:pt>
    <dgm:pt modelId="{8860DB31-11EE-4705-94EC-3297E17E53D0}" type="pres">
      <dgm:prSet presAssocID="{618D4E6B-CD9E-4669-85A2-ED878065F87B}" presName="spacer" presStyleCnt="0"/>
      <dgm:spPr/>
    </dgm:pt>
    <dgm:pt modelId="{E02E1D99-F43E-4B5B-A0C7-73CD18D10FE6}" type="pres">
      <dgm:prSet presAssocID="{F54407FA-F3E5-44AC-B3C6-F8BA758529A4}" presName="parentText" presStyleLbl="node1" presStyleIdx="1" presStyleCnt="4" custLinFactY="-4352" custLinFactNeighborX="-388" custLinFactNeighborY="-100000">
        <dgm:presLayoutVars>
          <dgm:chMax val="0"/>
          <dgm:bulletEnabled val="1"/>
        </dgm:presLayoutVars>
      </dgm:prSet>
      <dgm:spPr/>
    </dgm:pt>
    <dgm:pt modelId="{73DA91F0-FAB1-479C-8BE8-794DA8024136}" type="pres">
      <dgm:prSet presAssocID="{D136C3DF-8A00-4A39-ACFA-49699B6AF590}" presName="spacer" presStyleCnt="0"/>
      <dgm:spPr/>
    </dgm:pt>
    <dgm:pt modelId="{CFC80FA9-04CE-4577-A498-C34D30F9F896}" type="pres">
      <dgm:prSet presAssocID="{B1A44FBB-ACAE-44E5-AF18-252549CE74C4}" presName="parentText" presStyleLbl="node1" presStyleIdx="2" presStyleCnt="4" custLinFactNeighborX="-388" custLinFactNeighborY="91861">
        <dgm:presLayoutVars>
          <dgm:chMax val="0"/>
          <dgm:bulletEnabled val="1"/>
        </dgm:presLayoutVars>
      </dgm:prSet>
      <dgm:spPr/>
    </dgm:pt>
    <dgm:pt modelId="{CC68BF6E-FE05-465E-BC64-D60FF3F85FA0}" type="pres">
      <dgm:prSet presAssocID="{FD4F5736-D627-4653-9E58-F00874B3A696}" presName="spacer" presStyleCnt="0"/>
      <dgm:spPr/>
    </dgm:pt>
    <dgm:pt modelId="{9A985921-17AF-48D2-97CC-C735C110C3DC}" type="pres">
      <dgm:prSet presAssocID="{A6D4171C-55F8-4725-9B76-C51747F1CCCE}" presName="parentText" presStyleLbl="node1" presStyleIdx="3" presStyleCnt="4" custLinFactY="11790" custLinFactNeighborY="100000">
        <dgm:presLayoutVars>
          <dgm:chMax val="0"/>
          <dgm:bulletEnabled val="1"/>
        </dgm:presLayoutVars>
      </dgm:prSet>
      <dgm:spPr/>
    </dgm:pt>
  </dgm:ptLst>
  <dgm:cxnLst>
    <dgm:cxn modelId="{1001780E-DB88-4D42-995E-02026B3FE5A3}" type="presOf" srcId="{05A4705F-4331-45E4-9D2A-A2FB70199555}" destId="{96C69943-1B42-4DC7-B7F4-0CF32BBBDEE4}" srcOrd="0" destOrd="0" presId="urn:microsoft.com/office/officeart/2005/8/layout/vList2"/>
    <dgm:cxn modelId="{3BB2C83E-077E-45E4-AD25-DB72891DF1D9}" srcId="{05A4705F-4331-45E4-9D2A-A2FB70199555}" destId="{A6D4171C-55F8-4725-9B76-C51747F1CCCE}" srcOrd="3" destOrd="0" parTransId="{F5FBFF4D-3D92-4D6D-98E2-2AE4002EDB5E}" sibTransId="{772F8372-2018-46C5-AC35-E342A7A69BA6}"/>
    <dgm:cxn modelId="{CEA83745-7A16-4011-A7A3-E7CF434B31B5}" srcId="{05A4705F-4331-45E4-9D2A-A2FB70199555}" destId="{B1A44FBB-ACAE-44E5-AF18-252549CE74C4}" srcOrd="2" destOrd="0" parTransId="{321103F7-2A93-4B0F-8C3F-720A94D77847}" sibTransId="{FD4F5736-D627-4653-9E58-F00874B3A696}"/>
    <dgm:cxn modelId="{27E5C594-023F-4B39-B799-BB3E1E9C3FF3}" srcId="{05A4705F-4331-45E4-9D2A-A2FB70199555}" destId="{F54407FA-F3E5-44AC-B3C6-F8BA758529A4}" srcOrd="1" destOrd="0" parTransId="{0F0493AA-7C44-4D86-B171-DAD6C737F2FF}" sibTransId="{D136C3DF-8A00-4A39-ACFA-49699B6AF590}"/>
    <dgm:cxn modelId="{2D57B0AF-7134-420E-8470-FC1A46242D78}" srcId="{05A4705F-4331-45E4-9D2A-A2FB70199555}" destId="{45E507AF-E242-4728-94C8-36CBCA2F34EC}" srcOrd="0" destOrd="0" parTransId="{6467A892-A971-48A0-84F5-D9C667633B00}" sibTransId="{618D4E6B-CD9E-4669-85A2-ED878065F87B}"/>
    <dgm:cxn modelId="{341AF1B3-81C9-45A7-995C-BC6F2A18FFA4}" type="presOf" srcId="{B1A44FBB-ACAE-44E5-AF18-252549CE74C4}" destId="{CFC80FA9-04CE-4577-A498-C34D30F9F896}" srcOrd="0" destOrd="0" presId="urn:microsoft.com/office/officeart/2005/8/layout/vList2"/>
    <dgm:cxn modelId="{B34658C8-957A-42BB-BCD4-582CD1967DED}" type="presOf" srcId="{F54407FA-F3E5-44AC-B3C6-F8BA758529A4}" destId="{E02E1D99-F43E-4B5B-A0C7-73CD18D10FE6}" srcOrd="0" destOrd="0" presId="urn:microsoft.com/office/officeart/2005/8/layout/vList2"/>
    <dgm:cxn modelId="{FBC913CD-4130-407D-810F-FA102D6DC56A}" type="presOf" srcId="{45E507AF-E242-4728-94C8-36CBCA2F34EC}" destId="{0E91D6A0-B382-429F-95B3-ED03DB2CF7FD}" srcOrd="0" destOrd="0" presId="urn:microsoft.com/office/officeart/2005/8/layout/vList2"/>
    <dgm:cxn modelId="{BA5362FE-2141-49F9-88B5-03A23B20D23C}" type="presOf" srcId="{A6D4171C-55F8-4725-9B76-C51747F1CCCE}" destId="{9A985921-17AF-48D2-97CC-C735C110C3DC}" srcOrd="0" destOrd="0" presId="urn:microsoft.com/office/officeart/2005/8/layout/vList2"/>
    <dgm:cxn modelId="{6E915857-EF4A-4164-8174-57B7825E30A5}" type="presParOf" srcId="{96C69943-1B42-4DC7-B7F4-0CF32BBBDEE4}" destId="{0E91D6A0-B382-429F-95B3-ED03DB2CF7FD}" srcOrd="0" destOrd="0" presId="urn:microsoft.com/office/officeart/2005/8/layout/vList2"/>
    <dgm:cxn modelId="{7372864E-4997-4629-B649-64DCA86E2328}" type="presParOf" srcId="{96C69943-1B42-4DC7-B7F4-0CF32BBBDEE4}" destId="{8860DB31-11EE-4705-94EC-3297E17E53D0}" srcOrd="1" destOrd="0" presId="urn:microsoft.com/office/officeart/2005/8/layout/vList2"/>
    <dgm:cxn modelId="{F2AFA52E-6462-4538-9A4D-991F72BE081A}" type="presParOf" srcId="{96C69943-1B42-4DC7-B7F4-0CF32BBBDEE4}" destId="{E02E1D99-F43E-4B5B-A0C7-73CD18D10FE6}" srcOrd="2" destOrd="0" presId="urn:microsoft.com/office/officeart/2005/8/layout/vList2"/>
    <dgm:cxn modelId="{38A69B5E-8A29-4547-918E-34FB5EBDC9CD}" type="presParOf" srcId="{96C69943-1B42-4DC7-B7F4-0CF32BBBDEE4}" destId="{73DA91F0-FAB1-479C-8BE8-794DA8024136}" srcOrd="3" destOrd="0" presId="urn:microsoft.com/office/officeart/2005/8/layout/vList2"/>
    <dgm:cxn modelId="{06B7BA80-5A95-4E00-8C39-479690BA9BA5}" type="presParOf" srcId="{96C69943-1B42-4DC7-B7F4-0CF32BBBDEE4}" destId="{CFC80FA9-04CE-4577-A498-C34D30F9F896}" srcOrd="4" destOrd="0" presId="urn:microsoft.com/office/officeart/2005/8/layout/vList2"/>
    <dgm:cxn modelId="{0A19E23E-CF7F-454A-9B87-EBBF532C140C}" type="presParOf" srcId="{96C69943-1B42-4DC7-B7F4-0CF32BBBDEE4}" destId="{CC68BF6E-FE05-465E-BC64-D60FF3F85FA0}" srcOrd="5" destOrd="0" presId="urn:microsoft.com/office/officeart/2005/8/layout/vList2"/>
    <dgm:cxn modelId="{612F84FE-C51A-4339-B38E-C7E9D9632B43}" type="presParOf" srcId="{96C69943-1B42-4DC7-B7F4-0CF32BBBDEE4}" destId="{9A985921-17AF-48D2-97CC-C735C110C3D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B7C0-930D-401A-A551-B8F4BCB8E9C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0E548EB-AE37-4957-A9B5-750F377645F3}">
      <dgm:prSet custT="1"/>
      <dgm:spPr>
        <a:ln w="25400">
          <a:solidFill>
            <a:schemeClr val="tx1"/>
          </a:solidFill>
        </a:ln>
      </dgm:spPr>
      <dgm:t>
        <a:bodyPr/>
        <a:lstStyle/>
        <a:p>
          <a:r>
            <a:rPr lang="en-US" sz="1600" b="0" i="0" dirty="0">
              <a:solidFill>
                <a:schemeClr val="tx1"/>
              </a:solidFill>
            </a:rPr>
            <a:t>Dhaka City, the bustling capital of Bangladesh, grapples with a diverse range of criminal activities that reflect the complexities of urban life</a:t>
          </a:r>
          <a:endParaRPr lang="en-US" sz="1600" dirty="0">
            <a:solidFill>
              <a:schemeClr val="tx1"/>
            </a:solidFill>
          </a:endParaRPr>
        </a:p>
      </dgm:t>
    </dgm:pt>
    <dgm:pt modelId="{BE273E37-3DA1-45BD-AE3A-3656E098B972}" type="parTrans" cxnId="{C658793E-252B-469E-B224-9FF99E8D7755}">
      <dgm:prSet/>
      <dgm:spPr/>
      <dgm:t>
        <a:bodyPr/>
        <a:lstStyle/>
        <a:p>
          <a:endParaRPr lang="en-US" sz="2000"/>
        </a:p>
      </dgm:t>
    </dgm:pt>
    <dgm:pt modelId="{59669502-6A96-46C3-BFEE-835985A64366}" type="sibTrans" cxnId="{C658793E-252B-469E-B224-9FF99E8D7755}">
      <dgm:prSet/>
      <dgm:spPr/>
      <dgm:t>
        <a:bodyPr/>
        <a:lstStyle/>
        <a:p>
          <a:endParaRPr lang="en-US" sz="2000"/>
        </a:p>
      </dgm:t>
    </dgm:pt>
    <dgm:pt modelId="{0D39C181-1C89-4C82-A146-C7F63542B18D}">
      <dgm:prSet custT="1"/>
      <dgm:spPr>
        <a:ln w="25400"/>
      </dgm:spPr>
      <dgm:t>
        <a:bodyPr/>
        <a:lstStyle/>
        <a:p>
          <a:r>
            <a:rPr lang="en-US" sz="1600" b="0" i="0" dirty="0">
              <a:solidFill>
                <a:schemeClr val="tx1"/>
              </a:solidFill>
            </a:rPr>
            <a:t>From street crime to cybercrimes, Dhaka City's crime landscape encompasses a spectrum of offenses that challenge law enforcement and society</a:t>
          </a:r>
          <a:endParaRPr lang="en-US" sz="1600" dirty="0">
            <a:solidFill>
              <a:schemeClr val="tx1"/>
            </a:solidFill>
          </a:endParaRPr>
        </a:p>
      </dgm:t>
    </dgm:pt>
    <dgm:pt modelId="{91FB637A-3B3C-4CFC-9E60-F4EAB7A48372}" type="parTrans" cxnId="{7A8728D9-C63D-4868-82B8-6851889A056D}">
      <dgm:prSet/>
      <dgm:spPr/>
      <dgm:t>
        <a:bodyPr/>
        <a:lstStyle/>
        <a:p>
          <a:endParaRPr lang="en-US" sz="2000"/>
        </a:p>
      </dgm:t>
    </dgm:pt>
    <dgm:pt modelId="{2A859AF5-864A-42C2-838F-902AF782550E}" type="sibTrans" cxnId="{7A8728D9-C63D-4868-82B8-6851889A056D}">
      <dgm:prSet/>
      <dgm:spPr/>
      <dgm:t>
        <a:bodyPr/>
        <a:lstStyle/>
        <a:p>
          <a:endParaRPr lang="en-US" sz="2000"/>
        </a:p>
      </dgm:t>
    </dgm:pt>
    <dgm:pt modelId="{B19BBF21-9D86-4EBC-BC29-84C2814CFEE2}">
      <dgm:prSet custT="1"/>
      <dgm:spPr>
        <a:ln w="25400">
          <a:solidFill>
            <a:schemeClr val="tx1"/>
          </a:solidFill>
        </a:ln>
      </dgm:spPr>
      <dgm:t>
        <a:bodyPr/>
        <a:lstStyle/>
        <a:p>
          <a:r>
            <a:rPr lang="en-US" sz="1600" b="0" i="0" dirty="0">
              <a:solidFill>
                <a:schemeClr val="tx1"/>
              </a:solidFill>
            </a:rPr>
            <a:t>Violent crimes, such as robberies and assaults, pose threats to public safety, prompting a need for strategic measures to ensure citizen protection</a:t>
          </a:r>
          <a:endParaRPr lang="en-US" sz="1600" dirty="0">
            <a:solidFill>
              <a:schemeClr val="tx1"/>
            </a:solidFill>
          </a:endParaRPr>
        </a:p>
      </dgm:t>
    </dgm:pt>
    <dgm:pt modelId="{EDD201B9-C362-47C1-B0FC-5BBEC359906A}" type="parTrans" cxnId="{6525DC82-422B-4A2C-B567-B2299A3E55D6}">
      <dgm:prSet/>
      <dgm:spPr/>
      <dgm:t>
        <a:bodyPr/>
        <a:lstStyle/>
        <a:p>
          <a:endParaRPr lang="en-US" sz="2000"/>
        </a:p>
      </dgm:t>
    </dgm:pt>
    <dgm:pt modelId="{C2FDBFC2-E983-4046-A01F-5596C69B1ED1}" type="sibTrans" cxnId="{6525DC82-422B-4A2C-B567-B2299A3E55D6}">
      <dgm:prSet/>
      <dgm:spPr/>
      <dgm:t>
        <a:bodyPr/>
        <a:lstStyle/>
        <a:p>
          <a:endParaRPr lang="en-US" sz="2000"/>
        </a:p>
      </dgm:t>
    </dgm:pt>
    <dgm:pt modelId="{BFDF87B1-1E72-4AC0-8E44-98D64BA95930}">
      <dgm:prSet custT="1"/>
      <dgm:spPr>
        <a:ln w="25400">
          <a:solidFill>
            <a:schemeClr val="tx1"/>
          </a:solidFill>
        </a:ln>
      </dgm:spPr>
      <dgm:t>
        <a:bodyPr/>
        <a:lstStyle/>
        <a:p>
          <a:r>
            <a:rPr lang="en-US" sz="1600" b="0" i="0" dirty="0">
              <a:solidFill>
                <a:schemeClr val="tx1"/>
              </a:solidFill>
            </a:rPr>
            <a:t>Women's safety remains a pressing concern, as gender-based violence and harassment persist in various corners of Dhaka City</a:t>
          </a:r>
          <a:endParaRPr lang="en-US" sz="1600" dirty="0">
            <a:solidFill>
              <a:schemeClr val="tx1"/>
            </a:solidFill>
          </a:endParaRPr>
        </a:p>
      </dgm:t>
    </dgm:pt>
    <dgm:pt modelId="{3E8CE175-9FAB-4F1D-AB34-990E1744942E}" type="parTrans" cxnId="{EBEED25B-EAC4-4D02-84AD-A4DA491330CE}">
      <dgm:prSet/>
      <dgm:spPr/>
      <dgm:t>
        <a:bodyPr/>
        <a:lstStyle/>
        <a:p>
          <a:endParaRPr lang="en-US" sz="2000"/>
        </a:p>
      </dgm:t>
    </dgm:pt>
    <dgm:pt modelId="{3394BA2C-8078-4059-B01D-1995D16BD5BE}" type="sibTrans" cxnId="{EBEED25B-EAC4-4D02-84AD-A4DA491330CE}">
      <dgm:prSet/>
      <dgm:spPr/>
      <dgm:t>
        <a:bodyPr/>
        <a:lstStyle/>
        <a:p>
          <a:endParaRPr lang="en-US" sz="2000"/>
        </a:p>
      </dgm:t>
    </dgm:pt>
    <dgm:pt modelId="{D2C033CF-5BBE-49F8-8AC6-4196715DA886}" type="pres">
      <dgm:prSet presAssocID="{7015B7C0-930D-401A-A551-B8F4BCB8E9C7}" presName="linear" presStyleCnt="0">
        <dgm:presLayoutVars>
          <dgm:animLvl val="lvl"/>
          <dgm:resizeHandles val="exact"/>
        </dgm:presLayoutVars>
      </dgm:prSet>
      <dgm:spPr/>
    </dgm:pt>
    <dgm:pt modelId="{52CC9E85-2145-4526-832C-9E60FB40C9B8}" type="pres">
      <dgm:prSet presAssocID="{80E548EB-AE37-4957-A9B5-750F377645F3}" presName="parentText" presStyleLbl="node1" presStyleIdx="0" presStyleCnt="4">
        <dgm:presLayoutVars>
          <dgm:chMax val="0"/>
          <dgm:bulletEnabled val="1"/>
        </dgm:presLayoutVars>
      </dgm:prSet>
      <dgm:spPr/>
    </dgm:pt>
    <dgm:pt modelId="{90CDC3D0-ABF2-4F34-A79F-E1C90CEA3105}" type="pres">
      <dgm:prSet presAssocID="{59669502-6A96-46C3-BFEE-835985A64366}" presName="spacer" presStyleCnt="0"/>
      <dgm:spPr/>
    </dgm:pt>
    <dgm:pt modelId="{B6A1FD3A-1D7C-4151-8C0D-ABB21FBEA83F}" type="pres">
      <dgm:prSet presAssocID="{0D39C181-1C89-4C82-A146-C7F63542B18D}" presName="parentText" presStyleLbl="node1" presStyleIdx="1" presStyleCnt="4">
        <dgm:presLayoutVars>
          <dgm:chMax val="0"/>
          <dgm:bulletEnabled val="1"/>
        </dgm:presLayoutVars>
      </dgm:prSet>
      <dgm:spPr/>
    </dgm:pt>
    <dgm:pt modelId="{90BDF7FF-93B1-49AB-966E-FEAC54CC36FF}" type="pres">
      <dgm:prSet presAssocID="{2A859AF5-864A-42C2-838F-902AF782550E}" presName="spacer" presStyleCnt="0"/>
      <dgm:spPr/>
    </dgm:pt>
    <dgm:pt modelId="{12CC2E57-F268-4E43-AFAE-9B2F3B8EA70C}" type="pres">
      <dgm:prSet presAssocID="{B19BBF21-9D86-4EBC-BC29-84C2814CFEE2}" presName="parentText" presStyleLbl="node1" presStyleIdx="2" presStyleCnt="4">
        <dgm:presLayoutVars>
          <dgm:chMax val="0"/>
          <dgm:bulletEnabled val="1"/>
        </dgm:presLayoutVars>
      </dgm:prSet>
      <dgm:spPr/>
    </dgm:pt>
    <dgm:pt modelId="{0616FF49-2079-4A9B-8A71-A20882F0A794}" type="pres">
      <dgm:prSet presAssocID="{C2FDBFC2-E983-4046-A01F-5596C69B1ED1}" presName="spacer" presStyleCnt="0"/>
      <dgm:spPr/>
    </dgm:pt>
    <dgm:pt modelId="{CBBFFB85-E6C9-4469-AA85-41540A18EB00}" type="pres">
      <dgm:prSet presAssocID="{BFDF87B1-1E72-4AC0-8E44-98D64BA95930}" presName="parentText" presStyleLbl="node1" presStyleIdx="3" presStyleCnt="4">
        <dgm:presLayoutVars>
          <dgm:chMax val="0"/>
          <dgm:bulletEnabled val="1"/>
        </dgm:presLayoutVars>
      </dgm:prSet>
      <dgm:spPr/>
    </dgm:pt>
  </dgm:ptLst>
  <dgm:cxnLst>
    <dgm:cxn modelId="{0A9F493B-52C8-4776-A9AB-5025F33BBB9B}" type="presOf" srcId="{0D39C181-1C89-4C82-A146-C7F63542B18D}" destId="{B6A1FD3A-1D7C-4151-8C0D-ABB21FBEA83F}" srcOrd="0" destOrd="0" presId="urn:microsoft.com/office/officeart/2005/8/layout/vList2"/>
    <dgm:cxn modelId="{C658793E-252B-469E-B224-9FF99E8D7755}" srcId="{7015B7C0-930D-401A-A551-B8F4BCB8E9C7}" destId="{80E548EB-AE37-4957-A9B5-750F377645F3}" srcOrd="0" destOrd="0" parTransId="{BE273E37-3DA1-45BD-AE3A-3656E098B972}" sibTransId="{59669502-6A96-46C3-BFEE-835985A64366}"/>
    <dgm:cxn modelId="{EBEED25B-EAC4-4D02-84AD-A4DA491330CE}" srcId="{7015B7C0-930D-401A-A551-B8F4BCB8E9C7}" destId="{BFDF87B1-1E72-4AC0-8E44-98D64BA95930}" srcOrd="3" destOrd="0" parTransId="{3E8CE175-9FAB-4F1D-AB34-990E1744942E}" sibTransId="{3394BA2C-8078-4059-B01D-1995D16BD5BE}"/>
    <dgm:cxn modelId="{FE27D95D-C2D4-4254-BF74-8C36DD4CFFF7}" type="presOf" srcId="{80E548EB-AE37-4957-A9B5-750F377645F3}" destId="{52CC9E85-2145-4526-832C-9E60FB40C9B8}" srcOrd="0" destOrd="0" presId="urn:microsoft.com/office/officeart/2005/8/layout/vList2"/>
    <dgm:cxn modelId="{5F654756-7A3C-4D56-8F2F-68B36DFCB90A}" type="presOf" srcId="{7015B7C0-930D-401A-A551-B8F4BCB8E9C7}" destId="{D2C033CF-5BBE-49F8-8AC6-4196715DA886}" srcOrd="0" destOrd="0" presId="urn:microsoft.com/office/officeart/2005/8/layout/vList2"/>
    <dgm:cxn modelId="{D7B1677E-E830-4246-BA88-35193BE5B02F}" type="presOf" srcId="{B19BBF21-9D86-4EBC-BC29-84C2814CFEE2}" destId="{12CC2E57-F268-4E43-AFAE-9B2F3B8EA70C}" srcOrd="0" destOrd="0" presId="urn:microsoft.com/office/officeart/2005/8/layout/vList2"/>
    <dgm:cxn modelId="{6525DC82-422B-4A2C-B567-B2299A3E55D6}" srcId="{7015B7C0-930D-401A-A551-B8F4BCB8E9C7}" destId="{B19BBF21-9D86-4EBC-BC29-84C2814CFEE2}" srcOrd="2" destOrd="0" parTransId="{EDD201B9-C362-47C1-B0FC-5BBEC359906A}" sibTransId="{C2FDBFC2-E983-4046-A01F-5596C69B1ED1}"/>
    <dgm:cxn modelId="{E6E566AF-8ECF-420D-91BC-71383B3D7C96}" type="presOf" srcId="{BFDF87B1-1E72-4AC0-8E44-98D64BA95930}" destId="{CBBFFB85-E6C9-4469-AA85-41540A18EB00}" srcOrd="0" destOrd="0" presId="urn:microsoft.com/office/officeart/2005/8/layout/vList2"/>
    <dgm:cxn modelId="{7A8728D9-C63D-4868-82B8-6851889A056D}" srcId="{7015B7C0-930D-401A-A551-B8F4BCB8E9C7}" destId="{0D39C181-1C89-4C82-A146-C7F63542B18D}" srcOrd="1" destOrd="0" parTransId="{91FB637A-3B3C-4CFC-9E60-F4EAB7A48372}" sibTransId="{2A859AF5-864A-42C2-838F-902AF782550E}"/>
    <dgm:cxn modelId="{F0D8EAB2-7276-4691-8FA0-D3A4884595BD}" type="presParOf" srcId="{D2C033CF-5BBE-49F8-8AC6-4196715DA886}" destId="{52CC9E85-2145-4526-832C-9E60FB40C9B8}" srcOrd="0" destOrd="0" presId="urn:microsoft.com/office/officeart/2005/8/layout/vList2"/>
    <dgm:cxn modelId="{E36FCB3C-038F-4D5F-9CA8-F1BC6742A829}" type="presParOf" srcId="{D2C033CF-5BBE-49F8-8AC6-4196715DA886}" destId="{90CDC3D0-ABF2-4F34-A79F-E1C90CEA3105}" srcOrd="1" destOrd="0" presId="urn:microsoft.com/office/officeart/2005/8/layout/vList2"/>
    <dgm:cxn modelId="{B079A23E-A014-4CC6-B9D6-3F8336392F0B}" type="presParOf" srcId="{D2C033CF-5BBE-49F8-8AC6-4196715DA886}" destId="{B6A1FD3A-1D7C-4151-8C0D-ABB21FBEA83F}" srcOrd="2" destOrd="0" presId="urn:microsoft.com/office/officeart/2005/8/layout/vList2"/>
    <dgm:cxn modelId="{652C87DE-4242-412A-BC63-E17821C20515}" type="presParOf" srcId="{D2C033CF-5BBE-49F8-8AC6-4196715DA886}" destId="{90BDF7FF-93B1-49AB-966E-FEAC54CC36FF}" srcOrd="3" destOrd="0" presId="urn:microsoft.com/office/officeart/2005/8/layout/vList2"/>
    <dgm:cxn modelId="{818FA433-0CB4-4C67-BC5E-18D596C5FD36}" type="presParOf" srcId="{D2C033CF-5BBE-49F8-8AC6-4196715DA886}" destId="{12CC2E57-F268-4E43-AFAE-9B2F3B8EA70C}" srcOrd="4" destOrd="0" presId="urn:microsoft.com/office/officeart/2005/8/layout/vList2"/>
    <dgm:cxn modelId="{3B441B5F-4CD5-4D48-90C7-45EF5245F129}" type="presParOf" srcId="{D2C033CF-5BBE-49F8-8AC6-4196715DA886}" destId="{0616FF49-2079-4A9B-8A71-A20882F0A794}" srcOrd="5" destOrd="0" presId="urn:microsoft.com/office/officeart/2005/8/layout/vList2"/>
    <dgm:cxn modelId="{48C9E11A-A281-4488-A3FF-DFC602FF860B}" type="presParOf" srcId="{D2C033CF-5BBE-49F8-8AC6-4196715DA886}" destId="{CBBFFB85-E6C9-4469-AA85-41540A18EB0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88F8AA4-EA7A-4729-9823-7408D40AEB1F}">
      <dgm:prSet custT="1"/>
      <dgm:spPr>
        <a:ln w="25400"/>
      </dgm:spPr>
      <dgm:t>
        <a:bodyPr/>
        <a:lstStyle/>
        <a:p>
          <a:r>
            <a:rPr lang="en-US" sz="2400" b="0" i="0" u="none" dirty="0">
              <a:solidFill>
                <a:schemeClr val="tx1"/>
              </a:solidFill>
            </a:rPr>
            <a:t>KIDNAPPING</a:t>
          </a:r>
        </a:p>
        <a:p>
          <a:r>
            <a:rPr lang="en-US" sz="1800" b="0" i="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dirty="0">
            <a:solidFill>
              <a:schemeClr val="tx1"/>
            </a:solidFill>
          </a:endParaRPr>
        </a:p>
      </dgm:t>
    </dgm:pt>
    <dgm:pt modelId="{ED2B6793-2026-4ABB-BC60-0683E842DB28}" type="parTrans" cxnId="{509FBCC2-3F47-48C5-931F-656464721C26}">
      <dgm:prSet/>
      <dgm:spPr/>
      <dgm:t>
        <a:bodyPr/>
        <a:lstStyle/>
        <a:p>
          <a:endParaRPr lang="en-US" u="sng">
            <a:solidFill>
              <a:schemeClr val="tx1"/>
            </a:solidFill>
          </a:endParaRPr>
        </a:p>
      </dgm:t>
    </dgm:pt>
    <dgm:pt modelId="{4A92A387-A984-4CE8-B892-FF2CA53240B4}" type="sibTrans" cxnId="{509FBCC2-3F47-48C5-931F-656464721C26}">
      <dgm:prSet/>
      <dgm:spPr/>
      <dgm:t>
        <a:bodyPr/>
        <a:lstStyle/>
        <a:p>
          <a:endParaRPr lang="en-US" u="sng">
            <a:solidFill>
              <a:schemeClr val="tx1"/>
            </a:solidFill>
          </a:endParaRPr>
        </a:p>
      </dgm:t>
    </dgm:pt>
    <dgm:pt modelId="{416941DE-9AA4-48A5-B388-ACECA0B0D7E5}">
      <dgm:prSet custT="1"/>
      <dgm:spPr>
        <a:ln w="25400"/>
      </dgm:spPr>
      <dgm:t>
        <a:bodyPr/>
        <a:lstStyle/>
        <a:p>
          <a:r>
            <a:rPr lang="en-US" sz="2400" b="0" i="0" u="none" cap="all" baseline="0" dirty="0">
              <a:solidFill>
                <a:schemeClr val="tx1"/>
              </a:solidFill>
            </a:rPr>
            <a:t>FRAUD</a:t>
          </a:r>
        </a:p>
        <a:p>
          <a:r>
            <a:rPr lang="en-US" sz="1600" b="0" i="0" dirty="0">
              <a:solidFill>
                <a:schemeClr val="tx1"/>
              </a:solidFill>
            </a:rPr>
            <a:t>Scammers often exploit unsuspecting individuals through schemes involving fake investments, lotteries, or other fraudulent activities</a:t>
          </a:r>
          <a:endParaRPr lang="en-US" sz="1600" u="none" dirty="0">
            <a:solidFill>
              <a:schemeClr val="tx1"/>
            </a:solidFill>
          </a:endParaRPr>
        </a:p>
      </dgm:t>
    </dgm:pt>
    <dgm:pt modelId="{DED971F1-4FB7-4BB9-9542-5516D6D73D42}" type="parTrans" cxnId="{223815A3-ACE7-4233-AA3F-55D9F5C62EF4}">
      <dgm:prSet/>
      <dgm:spPr/>
      <dgm:t>
        <a:bodyPr/>
        <a:lstStyle/>
        <a:p>
          <a:endParaRPr lang="en-US" u="sng">
            <a:solidFill>
              <a:schemeClr val="tx1"/>
            </a:solidFill>
          </a:endParaRPr>
        </a:p>
      </dgm:t>
    </dgm:pt>
    <dgm:pt modelId="{0C0D9FA1-5259-47BB-8541-34684483715B}" type="sibTrans" cxnId="{223815A3-ACE7-4233-AA3F-55D9F5C62EF4}">
      <dgm:prSet/>
      <dgm:spPr/>
      <dgm:t>
        <a:bodyPr/>
        <a:lstStyle/>
        <a:p>
          <a:endParaRPr lang="en-US" u="sng">
            <a:solidFill>
              <a:schemeClr val="tx1"/>
            </a:solidFill>
          </a:endParaRPr>
        </a:p>
      </dgm:t>
    </dgm:pt>
    <dgm:pt modelId="{8E14CBB3-32FD-40BF-B9DF-039456D92F29}">
      <dgm:prSet custT="1"/>
      <dgm:spPr>
        <a:ln w="25400"/>
      </dgm:spPr>
      <dgm:t>
        <a:bodyPr/>
        <a:lstStyle/>
        <a:p>
          <a:r>
            <a:rPr lang="en-US" sz="2400" b="0" i="0" cap="all" baseline="0" dirty="0">
              <a:solidFill>
                <a:schemeClr val="tx1"/>
              </a:solidFill>
            </a:rPr>
            <a:t>Drug Trafficking</a:t>
          </a:r>
        </a:p>
        <a:p>
          <a:r>
            <a:rPr lang="en-US" sz="1600" b="0" i="0" dirty="0">
              <a:solidFill>
                <a:schemeClr val="tx1"/>
              </a:solidFill>
            </a:rPr>
            <a:t>Dhaka City's urban environment attracts drug trafficking, with both local distribution and transit routes for international drug trade.</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tx1"/>
            </a:solidFill>
          </a:endParaRPr>
        </a:p>
      </dgm:t>
    </dgm:pt>
    <dgm:pt modelId="{B6EC518B-71CB-4D0B-A265-C215E2810C97}" type="sibTrans" cxnId="{75DD42B7-2C67-4862-B9F5-73C0CAB1EEB3}">
      <dgm:prSet/>
      <dgm:spPr/>
      <dgm:t>
        <a:bodyPr/>
        <a:lstStyle/>
        <a:p>
          <a:endParaRPr lang="en-US">
            <a:solidFill>
              <a:schemeClr val="tx1"/>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r>
            <a:rPr lang="en-US" sz="2400" b="0" i="0" u="none" dirty="0">
              <a:solidFill>
                <a:schemeClr val="bg2">
                  <a:lumMod val="10000"/>
                </a:schemeClr>
              </a:solidFill>
            </a:rPr>
            <a:t>STREET ROBARIES</a:t>
          </a:r>
        </a:p>
        <a:p>
          <a:r>
            <a:rPr lang="en-US" sz="1800" b="0" i="0" u="none"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Pickpocketing</a:t>
          </a:r>
        </a:p>
        <a:p>
          <a:r>
            <a:rPr lang="en-US" sz="1600" b="0" i="0" u="none"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0" i="0" cap="all" baseline="0" dirty="0">
              <a:solidFill>
                <a:schemeClr val="bg2">
                  <a:lumMod val="10000"/>
                </a:schemeClr>
              </a:solidFill>
            </a:rPr>
            <a:t>Vehicle Theft</a:t>
          </a:r>
        </a:p>
        <a:p>
          <a:r>
            <a:rPr lang="en-US" sz="1600" b="0" i="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dirty="0"/>
            <a:t>.</a:t>
          </a:r>
          <a:endParaRPr lang="en-US" sz="1600" dirty="0">
            <a:solidFill>
              <a:schemeClr val="bg2">
                <a:lumMod val="10000"/>
              </a:schemeClr>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39299"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21387" custLinFactY="-1443"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01561" custLinFactY="6293" custLinFactNeighborX="1775"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CYBER CRIME</a:t>
          </a:r>
        </a:p>
        <a:p>
          <a:pPr algn="just"/>
          <a:r>
            <a:rPr lang="en-US" sz="1800" b="0" i="0" dirty="0">
              <a:solidFill>
                <a:schemeClr val="bg2">
                  <a:lumMod val="10000"/>
                </a:schemeClr>
              </a:solidFill>
            </a:rPr>
            <a:t>Dhaka City experiences various forms of cybercrime, including online scams, hacking, and identity theft, as the digital landscape expands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a:solidFill>
            <a:schemeClr val="tx1"/>
          </a:solidFill>
        </a:ln>
      </dgm:spPr>
      <dgm:t>
        <a:bodyPr/>
        <a:lstStyle/>
        <a:p>
          <a:r>
            <a:rPr lang="en-US" sz="2400" b="0" i="0" u="none" cap="all" baseline="0" dirty="0">
              <a:solidFill>
                <a:schemeClr val="bg2">
                  <a:lumMod val="10000"/>
                </a:schemeClr>
              </a:solidFill>
            </a:rPr>
            <a:t>FRAUD</a:t>
          </a:r>
        </a:p>
        <a:p>
          <a:r>
            <a:rPr lang="en-US" sz="1600" b="0" i="0" dirty="0">
              <a:solidFill>
                <a:schemeClr val="bg2">
                  <a:lumMod val="10000"/>
                </a:schemeClr>
              </a:solidFill>
            </a:rPr>
            <a:t>Scammers often exploit unsuspecting individuals through schemes involving fake investments, lotteries, or other fraudulent activities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8E14CBB3-32FD-40BF-B9DF-039456D92F29}">
      <dgm:prSet custT="1"/>
      <dgm:spPr>
        <a:ln w="25400"/>
      </dgm:spPr>
      <dgm:t>
        <a:bodyPr/>
        <a:lstStyle/>
        <a:p>
          <a:r>
            <a:rPr lang="en-US" sz="2400" b="1" i="0" cap="all" baseline="0" dirty="0">
              <a:solidFill>
                <a:schemeClr val="bg2">
                  <a:lumMod val="10000"/>
                </a:schemeClr>
              </a:solidFill>
            </a:rPr>
            <a:t>Environmental Crimes</a:t>
          </a:r>
          <a:endParaRPr lang="en-US" sz="2400" b="0" i="0" cap="all" baseline="0" dirty="0">
            <a:solidFill>
              <a:schemeClr val="bg2">
                <a:lumMod val="10000"/>
              </a:schemeClr>
            </a:solidFill>
          </a:endParaRPr>
        </a:p>
        <a:p>
          <a:r>
            <a:rPr lang="en-US" sz="1600" b="0" i="0" dirty="0">
              <a:solidFill>
                <a:schemeClr val="tx1"/>
              </a:solidFill>
            </a:rPr>
            <a:t>Illegal waste disposal, air and water pollution, and other environmental violations contribute to the degradation of the city's ecosystem</a:t>
          </a:r>
          <a:endParaRPr lang="en-US" sz="1600" dirty="0">
            <a:solidFill>
              <a:schemeClr val="tx1"/>
            </a:solidFill>
          </a:endParaRPr>
        </a:p>
      </dgm:t>
    </dgm:pt>
    <dgm:pt modelId="{8A3E93C2-9C07-4905-A3F0-B5728B179A4B}" type="parTrans" cxnId="{75DD42B7-2C67-4862-B9F5-73C0CAB1EEB3}">
      <dgm:prSet/>
      <dgm:spPr/>
      <dgm:t>
        <a:bodyPr/>
        <a:lstStyle/>
        <a:p>
          <a:endParaRPr lang="en-US">
            <a:solidFill>
              <a:schemeClr val="bg2">
                <a:lumMod val="10000"/>
              </a:schemeClr>
            </a:solidFill>
          </a:endParaRPr>
        </a:p>
      </dgm:t>
    </dgm:pt>
    <dgm:pt modelId="{B6EC518B-71CB-4D0B-A265-C215E2810C97}" type="sibTrans" cxnId="{75DD42B7-2C67-4862-B9F5-73C0CAB1EEB3}">
      <dgm:prSet/>
      <dgm:spPr/>
      <dgm:t>
        <a:bodyPr/>
        <a:lstStyle/>
        <a:p>
          <a:endParaRPr lang="en-US">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3" custScaleY="143498"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3" custScaleY="101557" custLinFactY="262" custLinFactNeighborX="-209" custLinFactNeighborY="100000">
        <dgm:presLayoutVars>
          <dgm:chMax val="0"/>
          <dgm:bulletEnabled val="1"/>
        </dgm:presLayoutVars>
      </dgm:prSet>
      <dgm:spPr/>
    </dgm:pt>
    <dgm:pt modelId="{43734913-33A5-4E8C-BD60-26A724CB98B9}" type="pres">
      <dgm:prSet presAssocID="{0C0D9FA1-5259-47BB-8541-34684483715B}" presName="spacer" presStyleCnt="0"/>
      <dgm:spPr/>
    </dgm:pt>
    <dgm:pt modelId="{EA3EAC31-479D-46B5-AA12-3AEDF73EEA2E}" type="pres">
      <dgm:prSet presAssocID="{8E14CBB3-32FD-40BF-B9DF-039456D92F29}" presName="parentText" presStyleLbl="node1" presStyleIdx="2" presStyleCnt="3" custScaleY="115663" custLinFactY="21058" custLinFactNeighborY="100000">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973F3922-662D-4A9C-93D5-E67C4894A483}" type="presOf" srcId="{8E14CBB3-32FD-40BF-B9DF-039456D92F29}" destId="{EA3EAC31-479D-46B5-AA12-3AEDF73EEA2E}"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75DD42B7-2C67-4862-B9F5-73C0CAB1EEB3}" srcId="{85135ADB-34E5-4932-8D78-2F8CE4C8FD5E}" destId="{8E14CBB3-32FD-40BF-B9DF-039456D92F29}" srcOrd="2" destOrd="0" parTransId="{8A3E93C2-9C07-4905-A3F0-B5728B179A4B}" sibTransId="{B6EC518B-71CB-4D0B-A265-C215E2810C97}"/>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 modelId="{E0B97EA5-6F9D-4DAE-9B71-DDD6C0EFF373}" type="presParOf" srcId="{CDE9144C-938C-4A0A-8D2F-6FC040CA7540}" destId="{43734913-33A5-4E8C-BD60-26A724CB98B9}" srcOrd="3" destOrd="0" presId="urn:microsoft.com/office/officeart/2005/8/layout/vList2"/>
    <dgm:cxn modelId="{1480BA8B-10E2-4A19-A054-B61FC07B5BC9}" type="presParOf" srcId="{CDE9144C-938C-4A0A-8D2F-6FC040CA7540}" destId="{EA3EAC31-479D-46B5-AA12-3AEDF73EEA2E}" srcOrd="4"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135ADB-34E5-4932-8D78-2F8CE4C8FD5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8F8AA4-EA7A-4729-9823-7408D40AEB1F}">
      <dgm:prSet custT="1"/>
      <dgm:spPr>
        <a:ln w="25400">
          <a:solidFill>
            <a:schemeClr val="tx1"/>
          </a:solidFill>
        </a:ln>
      </dgm:spPr>
      <dgm:t>
        <a:bodyPr/>
        <a:lstStyle/>
        <a:p>
          <a:pPr algn="l"/>
          <a:r>
            <a:rPr lang="en-US" sz="2400" b="0" i="0" u="none" dirty="0">
              <a:solidFill>
                <a:schemeClr val="bg2">
                  <a:lumMod val="10000"/>
                </a:schemeClr>
              </a:solidFill>
            </a:rPr>
            <a:t>DRUGS</a:t>
          </a:r>
        </a:p>
        <a:p>
          <a:pPr algn="just"/>
          <a:r>
            <a:rPr lang="en-US" sz="1800" b="0" i="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dirty="0">
            <a:solidFill>
              <a:schemeClr val="bg2">
                <a:lumMod val="10000"/>
              </a:schemeClr>
            </a:solidFill>
          </a:endParaRPr>
        </a:p>
      </dgm:t>
    </dgm:pt>
    <dgm:pt modelId="{ED2B6793-2026-4ABB-BC60-0683E842DB28}" type="parTrans" cxnId="{509FBCC2-3F47-48C5-931F-656464721C26}">
      <dgm:prSet/>
      <dgm:spPr/>
      <dgm:t>
        <a:bodyPr/>
        <a:lstStyle/>
        <a:p>
          <a:endParaRPr lang="en-US" u="sng">
            <a:solidFill>
              <a:schemeClr val="bg2">
                <a:lumMod val="10000"/>
              </a:schemeClr>
            </a:solidFill>
          </a:endParaRPr>
        </a:p>
      </dgm:t>
    </dgm:pt>
    <dgm:pt modelId="{4A92A387-A984-4CE8-B892-FF2CA53240B4}" type="sibTrans" cxnId="{509FBCC2-3F47-48C5-931F-656464721C26}">
      <dgm:prSet/>
      <dgm:spPr/>
      <dgm:t>
        <a:bodyPr/>
        <a:lstStyle/>
        <a:p>
          <a:endParaRPr lang="en-US" u="sng">
            <a:solidFill>
              <a:schemeClr val="bg2">
                <a:lumMod val="10000"/>
              </a:schemeClr>
            </a:solidFill>
          </a:endParaRPr>
        </a:p>
      </dgm:t>
    </dgm:pt>
    <dgm:pt modelId="{416941DE-9AA4-48A5-B388-ACECA0B0D7E5}">
      <dgm:prSet custT="1"/>
      <dgm:spPr>
        <a:ln w="25400"/>
      </dgm:spPr>
      <dgm:t>
        <a:bodyPr/>
        <a:lstStyle/>
        <a:p>
          <a:pPr algn="l"/>
          <a:r>
            <a:rPr lang="en-US" sz="2400" b="1" i="0" cap="all" baseline="0" dirty="0">
              <a:solidFill>
                <a:schemeClr val="bg2">
                  <a:lumMod val="10000"/>
                </a:schemeClr>
              </a:solidFill>
            </a:rPr>
            <a:t>Human Trafficking</a:t>
          </a:r>
        </a:p>
        <a:p>
          <a:pPr algn="just"/>
          <a:r>
            <a:rPr lang="en-US" sz="1600" b="0" i="0" dirty="0">
              <a:solidFill>
                <a:schemeClr val="bg2">
                  <a:lumMod val="10000"/>
                </a:schemeClr>
              </a:solidFill>
            </a:rPr>
            <a:t>Dhaka City serves as a source, transit, and destination point for human trafficking, affecting men, women, and children for various exploitative purposes</a:t>
          </a:r>
          <a:endParaRPr lang="en-US" sz="1600" u="none" dirty="0">
            <a:solidFill>
              <a:schemeClr val="bg2">
                <a:lumMod val="10000"/>
              </a:schemeClr>
            </a:solidFill>
          </a:endParaRPr>
        </a:p>
      </dgm:t>
    </dgm:pt>
    <dgm:pt modelId="{DED971F1-4FB7-4BB9-9542-5516D6D73D42}" type="parTrans" cxnId="{223815A3-ACE7-4233-AA3F-55D9F5C62EF4}">
      <dgm:prSet/>
      <dgm:spPr/>
      <dgm:t>
        <a:bodyPr/>
        <a:lstStyle/>
        <a:p>
          <a:endParaRPr lang="en-US" u="sng">
            <a:solidFill>
              <a:schemeClr val="bg2">
                <a:lumMod val="10000"/>
              </a:schemeClr>
            </a:solidFill>
          </a:endParaRPr>
        </a:p>
      </dgm:t>
    </dgm:pt>
    <dgm:pt modelId="{0C0D9FA1-5259-47BB-8541-34684483715B}" type="sibTrans" cxnId="{223815A3-ACE7-4233-AA3F-55D9F5C62EF4}">
      <dgm:prSet/>
      <dgm:spPr/>
      <dgm:t>
        <a:bodyPr/>
        <a:lstStyle/>
        <a:p>
          <a:endParaRPr lang="en-US" u="sng">
            <a:solidFill>
              <a:schemeClr val="bg2">
                <a:lumMod val="10000"/>
              </a:schemeClr>
            </a:solidFill>
          </a:endParaRPr>
        </a:p>
      </dgm:t>
    </dgm:pt>
    <dgm:pt modelId="{CDE9144C-938C-4A0A-8D2F-6FC040CA7540}" type="pres">
      <dgm:prSet presAssocID="{85135ADB-34E5-4932-8D78-2F8CE4C8FD5E}" presName="linear" presStyleCnt="0">
        <dgm:presLayoutVars>
          <dgm:animLvl val="lvl"/>
          <dgm:resizeHandles val="exact"/>
        </dgm:presLayoutVars>
      </dgm:prSet>
      <dgm:spPr/>
    </dgm:pt>
    <dgm:pt modelId="{BFDDF94D-0685-4028-92A7-72A03EA98729}" type="pres">
      <dgm:prSet presAssocID="{688F8AA4-EA7A-4729-9823-7408D40AEB1F}" presName="parentText" presStyleLbl="node1" presStyleIdx="0" presStyleCnt="2" custScaleY="93946" custLinFactY="-25514" custLinFactNeighborX="-4175" custLinFactNeighborY="-100000">
        <dgm:presLayoutVars>
          <dgm:chMax val="0"/>
          <dgm:bulletEnabled val="1"/>
        </dgm:presLayoutVars>
      </dgm:prSet>
      <dgm:spPr/>
    </dgm:pt>
    <dgm:pt modelId="{70E3C227-9233-485F-A8BC-276BB854DFC7}" type="pres">
      <dgm:prSet presAssocID="{4A92A387-A984-4CE8-B892-FF2CA53240B4}" presName="spacer" presStyleCnt="0"/>
      <dgm:spPr/>
    </dgm:pt>
    <dgm:pt modelId="{B9F76A12-54F7-46D4-A58F-DDDD202BC15A}" type="pres">
      <dgm:prSet presAssocID="{416941DE-9AA4-48A5-B388-ACECA0B0D7E5}" presName="parentText" presStyleLbl="node1" presStyleIdx="1" presStyleCnt="2" custScaleY="58480" custLinFactNeighborY="-6707">
        <dgm:presLayoutVars>
          <dgm:chMax val="0"/>
          <dgm:bulletEnabled val="1"/>
        </dgm:presLayoutVars>
      </dgm:prSet>
      <dgm:spPr/>
    </dgm:pt>
  </dgm:ptLst>
  <dgm:cxnLst>
    <dgm:cxn modelId="{3DEFA916-6AC8-4AD3-9E4D-232837ED1954}" type="presOf" srcId="{688F8AA4-EA7A-4729-9823-7408D40AEB1F}" destId="{BFDDF94D-0685-4028-92A7-72A03EA98729}" srcOrd="0" destOrd="0" presId="urn:microsoft.com/office/officeart/2005/8/layout/vList2"/>
    <dgm:cxn modelId="{CCE0BA64-4A1F-4C7C-8A41-6C768F46350A}" type="presOf" srcId="{85135ADB-34E5-4932-8D78-2F8CE4C8FD5E}" destId="{CDE9144C-938C-4A0A-8D2F-6FC040CA7540}" srcOrd="0" destOrd="0" presId="urn:microsoft.com/office/officeart/2005/8/layout/vList2"/>
    <dgm:cxn modelId="{34AC284A-2A08-4BBF-A6BF-D6D99FB2DCB6}" type="presOf" srcId="{416941DE-9AA4-48A5-B388-ACECA0B0D7E5}" destId="{B9F76A12-54F7-46D4-A58F-DDDD202BC15A}" srcOrd="0" destOrd="0" presId="urn:microsoft.com/office/officeart/2005/8/layout/vList2"/>
    <dgm:cxn modelId="{223815A3-ACE7-4233-AA3F-55D9F5C62EF4}" srcId="{85135ADB-34E5-4932-8D78-2F8CE4C8FD5E}" destId="{416941DE-9AA4-48A5-B388-ACECA0B0D7E5}" srcOrd="1" destOrd="0" parTransId="{DED971F1-4FB7-4BB9-9542-5516D6D73D42}" sibTransId="{0C0D9FA1-5259-47BB-8541-34684483715B}"/>
    <dgm:cxn modelId="{509FBCC2-3F47-48C5-931F-656464721C26}" srcId="{85135ADB-34E5-4932-8D78-2F8CE4C8FD5E}" destId="{688F8AA4-EA7A-4729-9823-7408D40AEB1F}" srcOrd="0" destOrd="0" parTransId="{ED2B6793-2026-4ABB-BC60-0683E842DB28}" sibTransId="{4A92A387-A984-4CE8-B892-FF2CA53240B4}"/>
    <dgm:cxn modelId="{0B4315EA-E680-48D0-865A-34C13A43045C}" type="presParOf" srcId="{CDE9144C-938C-4A0A-8D2F-6FC040CA7540}" destId="{BFDDF94D-0685-4028-92A7-72A03EA98729}" srcOrd="0" destOrd="0" presId="urn:microsoft.com/office/officeart/2005/8/layout/vList2"/>
    <dgm:cxn modelId="{EC70E590-FFC6-4147-8803-CC4DA8E10BCD}" type="presParOf" srcId="{CDE9144C-938C-4A0A-8D2F-6FC040CA7540}" destId="{70E3C227-9233-485F-A8BC-276BB854DFC7}" srcOrd="1" destOrd="0" presId="urn:microsoft.com/office/officeart/2005/8/layout/vList2"/>
    <dgm:cxn modelId="{C41EC4F6-B2A3-48AB-8EDE-22DDC1AD4C53}" type="presParOf" srcId="{CDE9144C-938C-4A0A-8D2F-6FC040CA7540}" destId="{B9F76A12-54F7-46D4-A58F-DDDD202BC15A}" srcOrd="2" destOrd="0" presId="urn:microsoft.com/office/officeart/2005/8/layout/vLis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793E3-8140-4CD0-8B5D-62FD98101B95}">
      <dsp:nvSpPr>
        <dsp:cNvPr id="0" name=""/>
        <dsp:cNvSpPr/>
      </dsp:nvSpPr>
      <dsp:spPr>
        <a:xfrm>
          <a:off x="0" y="504820"/>
          <a:ext cx="5069682" cy="1460165"/>
        </a:xfrm>
        <a:prstGeom prst="roundRect">
          <a:avLst/>
        </a:prstGeom>
        <a:solidFill>
          <a:schemeClr val="accent5">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An act (or sometimes a failure to act) that is deemed by statute or by the common law to be a public wrong and is therefore punishable by the st</a:t>
          </a:r>
          <a:r>
            <a:rPr lang="en-US" sz="2000" b="0" i="0" kern="1200" dirty="0">
              <a:solidFill>
                <a:schemeClr val="tx1"/>
              </a:solidFill>
            </a:rPr>
            <a:t>ate in criminal proceedings</a:t>
          </a:r>
          <a:endParaRPr lang="en-US" sz="2000" kern="1200" dirty="0">
            <a:solidFill>
              <a:schemeClr val="tx1"/>
            </a:solidFill>
          </a:endParaRPr>
        </a:p>
      </dsp:txBody>
      <dsp:txXfrm>
        <a:off x="71279" y="576099"/>
        <a:ext cx="4927124" cy="1317607"/>
      </dsp:txXfrm>
    </dsp:sp>
    <dsp:sp modelId="{61CAE12D-5C6B-475D-813A-96CDD9168146}">
      <dsp:nvSpPr>
        <dsp:cNvPr id="0" name=""/>
        <dsp:cNvSpPr/>
      </dsp:nvSpPr>
      <dsp:spPr>
        <a:xfrm>
          <a:off x="0" y="2134807"/>
          <a:ext cx="5069682" cy="844811"/>
        </a:xfrm>
        <a:prstGeom prst="roundRect">
          <a:avLst/>
        </a:prstGeom>
        <a:solidFill>
          <a:schemeClr val="accent5">
            <a:hueOff val="-2252848"/>
            <a:satOff val="-5806"/>
            <a:lumOff val="-3922"/>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rPr>
            <a:t>In ordinary language, a </a:t>
          </a:r>
          <a:r>
            <a:rPr lang="en-US" sz="2000" b="1" i="0" kern="1200" dirty="0">
              <a:solidFill>
                <a:schemeClr val="tx1"/>
              </a:solidFill>
            </a:rPr>
            <a:t>crime</a:t>
          </a:r>
          <a:r>
            <a:rPr lang="en-US" sz="2000" b="0" i="0" kern="1200" dirty="0">
              <a:solidFill>
                <a:schemeClr val="tx1"/>
              </a:solidFill>
            </a:rPr>
            <a:t> is an unlawful act punishable by a state or other authority</a:t>
          </a:r>
          <a:endParaRPr lang="en-US" sz="2000" kern="1200" dirty="0">
            <a:solidFill>
              <a:schemeClr val="tx1"/>
            </a:solidFill>
          </a:endParaRPr>
        </a:p>
      </dsp:txBody>
      <dsp:txXfrm>
        <a:off x="41240" y="2176047"/>
        <a:ext cx="4987202" cy="762331"/>
      </dsp:txXfrm>
    </dsp:sp>
    <dsp:sp modelId="{87282CB6-CF05-4869-95AB-5C2A620CF479}">
      <dsp:nvSpPr>
        <dsp:cNvPr id="0" name=""/>
        <dsp:cNvSpPr/>
      </dsp:nvSpPr>
      <dsp:spPr>
        <a:xfrm>
          <a:off x="0" y="3179499"/>
          <a:ext cx="5069682" cy="729229"/>
        </a:xfrm>
        <a:prstGeom prst="roundRect">
          <a:avLst/>
        </a:prstGeom>
        <a:solidFill>
          <a:schemeClr val="accent5">
            <a:hueOff val="-4505695"/>
            <a:satOff val="-11613"/>
            <a:lumOff val="-7843"/>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Criminology is the interdisciplinary study of crime and deviant behavior</a:t>
          </a:r>
        </a:p>
      </dsp:txBody>
      <dsp:txXfrm>
        <a:off x="35598" y="3215097"/>
        <a:ext cx="4998486" cy="658033"/>
      </dsp:txXfrm>
    </dsp:sp>
    <dsp:sp modelId="{8F400B54-EA2B-43F3-BD50-98B2DA77967A}">
      <dsp:nvSpPr>
        <dsp:cNvPr id="0" name=""/>
        <dsp:cNvSpPr/>
      </dsp:nvSpPr>
      <dsp:spPr>
        <a:xfrm>
          <a:off x="0" y="4091987"/>
          <a:ext cx="5069682" cy="994367"/>
        </a:xfrm>
        <a:prstGeom prst="roundRect">
          <a:avLst/>
        </a:prstGeom>
        <a:solidFill>
          <a:schemeClr val="accent5">
            <a:hueOff val="-6758543"/>
            <a:satOff val="-17419"/>
            <a:lumOff val="-1176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solidFill>
                <a:schemeClr val="tx1"/>
              </a:solidFill>
            </a:rPr>
            <a:t>In this presentation, we will discuss about the present and past scenario of crime in Dhaka city</a:t>
          </a:r>
        </a:p>
      </dsp:txBody>
      <dsp:txXfrm>
        <a:off x="48541" y="4140528"/>
        <a:ext cx="4972600" cy="897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D6A0-B382-429F-95B3-ED03DB2CF7FD}">
      <dsp:nvSpPr>
        <dsp:cNvPr id="0" name=""/>
        <dsp:cNvSpPr/>
      </dsp:nvSpPr>
      <dsp:spPr>
        <a:xfrm>
          <a:off x="0" y="227707"/>
          <a:ext cx="4905375" cy="1006931"/>
        </a:xfrm>
        <a:prstGeom prst="roundRect">
          <a:avLst/>
        </a:prstGeom>
        <a:solidFill>
          <a:schemeClr val="accent4">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Crime is a multifaceted issue that affects societies globally, and Bangladesh is no exception</a:t>
          </a:r>
          <a:endParaRPr lang="en-US" sz="1800" kern="1200" dirty="0">
            <a:solidFill>
              <a:schemeClr val="tx1"/>
            </a:solidFill>
          </a:endParaRPr>
        </a:p>
      </dsp:txBody>
      <dsp:txXfrm>
        <a:off x="49154" y="276861"/>
        <a:ext cx="4807067" cy="908623"/>
      </dsp:txXfrm>
    </dsp:sp>
    <dsp:sp modelId="{E02E1D99-F43E-4B5B-A0C7-73CD18D10FE6}">
      <dsp:nvSpPr>
        <dsp:cNvPr id="0" name=""/>
        <dsp:cNvSpPr/>
      </dsp:nvSpPr>
      <dsp:spPr>
        <a:xfrm>
          <a:off x="0" y="1438475"/>
          <a:ext cx="4905375" cy="1006931"/>
        </a:xfrm>
        <a:prstGeom prst="roundRect">
          <a:avLst/>
        </a:prstGeom>
        <a:solidFill>
          <a:schemeClr val="accent4">
            <a:hueOff val="3266964"/>
            <a:satOff val="-13592"/>
            <a:lumOff val="320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Bangladesh, with its rich culture and history, is grappling with various types of crime that require comprehensive analysis and effective solutions</a:t>
          </a:r>
          <a:endParaRPr lang="en-US" sz="1800" kern="1200" dirty="0">
            <a:solidFill>
              <a:schemeClr val="tx1"/>
            </a:solidFill>
          </a:endParaRPr>
        </a:p>
      </dsp:txBody>
      <dsp:txXfrm>
        <a:off x="49154" y="1487629"/>
        <a:ext cx="4807067" cy="908623"/>
      </dsp:txXfrm>
    </dsp:sp>
    <dsp:sp modelId="{CFC80FA9-04CE-4577-A498-C34D30F9F896}">
      <dsp:nvSpPr>
        <dsp:cNvPr id="0" name=""/>
        <dsp:cNvSpPr/>
      </dsp:nvSpPr>
      <dsp:spPr>
        <a:xfrm>
          <a:off x="0" y="2640528"/>
          <a:ext cx="4905375" cy="1006931"/>
        </a:xfrm>
        <a:prstGeom prst="roundRect">
          <a:avLst/>
        </a:prstGeom>
        <a:solidFill>
          <a:schemeClr val="accent4">
            <a:hueOff val="6533927"/>
            <a:satOff val="-27185"/>
            <a:lumOff val="6405"/>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Rapid urbanization has led to increased population density and crime concentration</a:t>
          </a:r>
          <a:endParaRPr lang="en-US" sz="1800" kern="1200" dirty="0">
            <a:solidFill>
              <a:schemeClr val="tx1"/>
            </a:solidFill>
          </a:endParaRPr>
        </a:p>
      </dsp:txBody>
      <dsp:txXfrm>
        <a:off x="49154" y="2689682"/>
        <a:ext cx="4807067" cy="908623"/>
      </dsp:txXfrm>
    </dsp:sp>
    <dsp:sp modelId="{9A985921-17AF-48D2-97CC-C735C110C3DC}">
      <dsp:nvSpPr>
        <dsp:cNvPr id="0" name=""/>
        <dsp:cNvSpPr/>
      </dsp:nvSpPr>
      <dsp:spPr>
        <a:xfrm>
          <a:off x="0" y="3822236"/>
          <a:ext cx="4905375" cy="1006931"/>
        </a:xfrm>
        <a:prstGeom prst="roundRect">
          <a:avLst/>
        </a:prstGeom>
        <a:solidFill>
          <a:schemeClr val="accent4">
            <a:hueOff val="9800891"/>
            <a:satOff val="-40777"/>
            <a:lumOff val="960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tx1"/>
              </a:solidFill>
            </a:rPr>
            <a:t>The rise of cybercrime has introduced new challenges, requiring the adaptation of traditional law enforcement strategies to the digital realm</a:t>
          </a:r>
          <a:endParaRPr lang="en-US" sz="1800" kern="1200" dirty="0">
            <a:solidFill>
              <a:schemeClr val="tx1"/>
            </a:solidFill>
          </a:endParaRPr>
        </a:p>
      </dsp:txBody>
      <dsp:txXfrm>
        <a:off x="49154" y="3871390"/>
        <a:ext cx="4807067"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C9E85-2145-4526-832C-9E60FB40C9B8}">
      <dsp:nvSpPr>
        <dsp:cNvPr id="0" name=""/>
        <dsp:cNvSpPr/>
      </dsp:nvSpPr>
      <dsp:spPr>
        <a:xfrm>
          <a:off x="0" y="29010"/>
          <a:ext cx="4473502" cy="1126125"/>
        </a:xfrm>
        <a:prstGeom prst="roundRect">
          <a:avLst/>
        </a:prstGeom>
        <a:solidFill>
          <a:schemeClr val="accent2">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Dhaka City, the bustling capital of Bangladesh, grapples with a diverse range of criminal activities that reflect the complexities of urban life</a:t>
          </a:r>
          <a:endParaRPr lang="en-US" sz="1600" kern="1200" dirty="0">
            <a:solidFill>
              <a:schemeClr val="tx1"/>
            </a:solidFill>
          </a:endParaRPr>
        </a:p>
      </dsp:txBody>
      <dsp:txXfrm>
        <a:off x="54973" y="83983"/>
        <a:ext cx="4363556" cy="1016179"/>
      </dsp:txXfrm>
    </dsp:sp>
    <dsp:sp modelId="{B6A1FD3A-1D7C-4151-8C0D-ABB21FBEA83F}">
      <dsp:nvSpPr>
        <dsp:cNvPr id="0" name=""/>
        <dsp:cNvSpPr/>
      </dsp:nvSpPr>
      <dsp:spPr>
        <a:xfrm>
          <a:off x="0" y="1281855"/>
          <a:ext cx="4473502" cy="1126125"/>
        </a:xfrm>
        <a:prstGeom prst="roundRect">
          <a:avLst/>
        </a:prstGeom>
        <a:solidFill>
          <a:schemeClr val="accent2">
            <a:hueOff val="-485121"/>
            <a:satOff val="-27976"/>
            <a:lumOff val="287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From street crime to cybercrimes, Dhaka City's crime landscape encompasses a spectrum of offenses that challenge law enforcement and society</a:t>
          </a:r>
          <a:endParaRPr lang="en-US" sz="1600" kern="1200" dirty="0">
            <a:solidFill>
              <a:schemeClr val="tx1"/>
            </a:solidFill>
          </a:endParaRPr>
        </a:p>
      </dsp:txBody>
      <dsp:txXfrm>
        <a:off x="54973" y="1336828"/>
        <a:ext cx="4363556" cy="1016179"/>
      </dsp:txXfrm>
    </dsp:sp>
    <dsp:sp modelId="{12CC2E57-F268-4E43-AFAE-9B2F3B8EA70C}">
      <dsp:nvSpPr>
        <dsp:cNvPr id="0" name=""/>
        <dsp:cNvSpPr/>
      </dsp:nvSpPr>
      <dsp:spPr>
        <a:xfrm>
          <a:off x="0" y="2534700"/>
          <a:ext cx="4473502" cy="1126125"/>
        </a:xfrm>
        <a:prstGeom prst="roundRect">
          <a:avLst/>
        </a:prstGeom>
        <a:solidFill>
          <a:schemeClr val="accent2">
            <a:hueOff val="-970242"/>
            <a:satOff val="-55952"/>
            <a:lumOff val="5752"/>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Violent crimes, such as robberies and assaults, pose threats to public safety, prompting a need for strategic measures to ensure citizen protection</a:t>
          </a:r>
          <a:endParaRPr lang="en-US" sz="1600" kern="1200" dirty="0">
            <a:solidFill>
              <a:schemeClr val="tx1"/>
            </a:solidFill>
          </a:endParaRPr>
        </a:p>
      </dsp:txBody>
      <dsp:txXfrm>
        <a:off x="54973" y="2589673"/>
        <a:ext cx="4363556" cy="1016179"/>
      </dsp:txXfrm>
    </dsp:sp>
    <dsp:sp modelId="{CBBFFB85-E6C9-4469-AA85-41540A18EB00}">
      <dsp:nvSpPr>
        <dsp:cNvPr id="0" name=""/>
        <dsp:cNvSpPr/>
      </dsp:nvSpPr>
      <dsp:spPr>
        <a:xfrm>
          <a:off x="0" y="3787545"/>
          <a:ext cx="4473502" cy="1126125"/>
        </a:xfrm>
        <a:prstGeom prst="roundRect">
          <a:avLst/>
        </a:prstGeom>
        <a:solidFill>
          <a:schemeClr val="accent2">
            <a:hueOff val="-1455363"/>
            <a:satOff val="-83928"/>
            <a:lumOff val="8628"/>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rPr>
            <a:t>Women's safety remains a pressing concern, as gender-based violence and harassment persist in various corners of Dhaka City</a:t>
          </a:r>
          <a:endParaRPr lang="en-US" sz="1600" kern="1200" dirty="0">
            <a:solidFill>
              <a:schemeClr val="tx1"/>
            </a:solidFill>
          </a:endParaRPr>
        </a:p>
      </dsp:txBody>
      <dsp:txXfrm>
        <a:off x="54973" y="3842518"/>
        <a:ext cx="4363556" cy="1016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6351"/>
          <a:ext cx="4562474" cy="1828627"/>
        </a:xfrm>
        <a:prstGeom prst="roundRect">
          <a:avLst/>
        </a:prstGeom>
        <a:solidFill>
          <a:schemeClr val="accent4">
            <a:hueOff val="0"/>
            <a:satOff val="0"/>
            <a:lumOff val="0"/>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tx1"/>
              </a:solidFill>
            </a:rPr>
            <a:t>KIDNAPPING</a:t>
          </a:r>
        </a:p>
        <a:p>
          <a:pPr marL="0" lvl="0" indent="0" algn="l" defTabSz="1066800">
            <a:lnSpc>
              <a:spcPct val="90000"/>
            </a:lnSpc>
            <a:spcBef>
              <a:spcPct val="0"/>
            </a:spcBef>
            <a:spcAft>
              <a:spcPct val="35000"/>
            </a:spcAft>
            <a:buNone/>
          </a:pPr>
          <a:r>
            <a:rPr lang="en-US" sz="1800" b="0" i="0" kern="1200" dirty="0">
              <a:solidFill>
                <a:schemeClr val="tx1"/>
              </a:solidFill>
            </a:rPr>
            <a:t>is a criminal act in which an individual or a group forcibly and unlawfully takes another person against their will, often with the intent to demand a ransom, inflict harm, or exert control over the victim</a:t>
          </a:r>
          <a:endParaRPr lang="en-US" sz="1800" u="none" kern="1200" dirty="0">
            <a:solidFill>
              <a:schemeClr val="tx1"/>
            </a:solidFill>
          </a:endParaRPr>
        </a:p>
      </dsp:txBody>
      <dsp:txXfrm>
        <a:off x="89266" y="155617"/>
        <a:ext cx="4383942" cy="1650095"/>
      </dsp:txXfrm>
    </dsp:sp>
    <dsp:sp modelId="{B9F76A12-54F7-46D4-A58F-DDDD202BC15A}">
      <dsp:nvSpPr>
        <dsp:cNvPr id="0" name=""/>
        <dsp:cNvSpPr/>
      </dsp:nvSpPr>
      <dsp:spPr>
        <a:xfrm>
          <a:off x="0" y="2253486"/>
          <a:ext cx="4562474" cy="1294163"/>
        </a:xfrm>
        <a:prstGeom prst="roundRect">
          <a:avLst/>
        </a:prstGeom>
        <a:solidFill>
          <a:schemeClr val="accent4">
            <a:hueOff val="4900445"/>
            <a:satOff val="-20388"/>
            <a:lumOff val="4804"/>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tx1"/>
              </a:solidFill>
            </a:rPr>
            <a:t>FRAUD</a:t>
          </a:r>
        </a:p>
        <a:p>
          <a:pPr marL="0" lvl="0" indent="0" algn="l" defTabSz="1066800">
            <a:lnSpc>
              <a:spcPct val="90000"/>
            </a:lnSpc>
            <a:spcBef>
              <a:spcPct val="0"/>
            </a:spcBef>
            <a:spcAft>
              <a:spcPct val="35000"/>
            </a:spcAft>
            <a:buNone/>
          </a:pPr>
          <a:r>
            <a:rPr lang="en-US" sz="1600" b="0" i="0" kern="1200" dirty="0">
              <a:solidFill>
                <a:schemeClr val="tx1"/>
              </a:solidFill>
            </a:rPr>
            <a:t>Scammers often exploit unsuspecting individuals through schemes involving fake investments, lotteries, or other fraudulent activities</a:t>
          </a:r>
          <a:endParaRPr lang="en-US" sz="1600" u="none" kern="1200" dirty="0">
            <a:solidFill>
              <a:schemeClr val="tx1"/>
            </a:solidFill>
          </a:endParaRPr>
        </a:p>
      </dsp:txBody>
      <dsp:txXfrm>
        <a:off x="63176" y="2316662"/>
        <a:ext cx="4436122" cy="1167811"/>
      </dsp:txXfrm>
    </dsp:sp>
    <dsp:sp modelId="{EA3EAC31-479D-46B5-AA12-3AEDF73EEA2E}">
      <dsp:nvSpPr>
        <dsp:cNvPr id="0" name=""/>
        <dsp:cNvSpPr/>
      </dsp:nvSpPr>
      <dsp:spPr>
        <a:xfrm>
          <a:off x="0" y="3822670"/>
          <a:ext cx="4562474" cy="1473919"/>
        </a:xfrm>
        <a:prstGeom prst="roundRect">
          <a:avLst/>
        </a:prstGeom>
        <a:solidFill>
          <a:schemeClr val="accent4">
            <a:hueOff val="9800891"/>
            <a:satOff val="-40777"/>
            <a:lumOff val="9608"/>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tx1"/>
              </a:solidFill>
            </a:rPr>
            <a:t>Drug Trafficking</a:t>
          </a:r>
        </a:p>
        <a:p>
          <a:pPr marL="0" lvl="0" indent="0" algn="l" defTabSz="1066800">
            <a:lnSpc>
              <a:spcPct val="90000"/>
            </a:lnSpc>
            <a:spcBef>
              <a:spcPct val="0"/>
            </a:spcBef>
            <a:spcAft>
              <a:spcPct val="35000"/>
            </a:spcAft>
            <a:buNone/>
          </a:pPr>
          <a:r>
            <a:rPr lang="en-US" sz="1600" b="0" i="0" kern="1200" dirty="0">
              <a:solidFill>
                <a:schemeClr val="tx1"/>
              </a:solidFill>
            </a:rPr>
            <a:t>Dhaka City's urban environment attracts drug trafficking, with both local distribution and transit routes for international drug trade.</a:t>
          </a:r>
          <a:endParaRPr lang="en-US" sz="1600" kern="1200" dirty="0">
            <a:solidFill>
              <a:schemeClr val="tx1"/>
            </a:solidFill>
          </a:endParaRPr>
        </a:p>
      </dsp:txBody>
      <dsp:txXfrm>
        <a:off x="71951" y="3894621"/>
        <a:ext cx="4418572" cy="13300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196415"/>
          <a:ext cx="4562474" cy="1698472"/>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STREET ROBARIES</a:t>
          </a:r>
        </a:p>
        <a:p>
          <a:pPr marL="0" lvl="0" indent="0" algn="l" defTabSz="1066800">
            <a:lnSpc>
              <a:spcPct val="90000"/>
            </a:lnSpc>
            <a:spcBef>
              <a:spcPct val="0"/>
            </a:spcBef>
            <a:spcAft>
              <a:spcPct val="35000"/>
            </a:spcAft>
            <a:buNone/>
          </a:pPr>
          <a:r>
            <a:rPr lang="en-US" sz="1800" b="0" i="0" u="none" kern="1200" dirty="0">
              <a:solidFill>
                <a:schemeClr val="bg2">
                  <a:lumMod val="10000"/>
                </a:schemeClr>
              </a:solidFill>
            </a:rPr>
            <a:t>Street robberies are common, especially in densely populated areas. Criminals often snatch belongings from pedestrians or motorcyclists, leading to instances of theft and assault</a:t>
          </a:r>
          <a:endParaRPr lang="en-US" sz="1800" u="none" kern="1200" dirty="0">
            <a:solidFill>
              <a:schemeClr val="bg2">
                <a:lumMod val="10000"/>
              </a:schemeClr>
            </a:solidFill>
          </a:endParaRPr>
        </a:p>
      </dsp:txBody>
      <dsp:txXfrm>
        <a:off x="82913" y="279328"/>
        <a:ext cx="4396648" cy="1532646"/>
      </dsp:txXfrm>
    </dsp:sp>
    <dsp:sp modelId="{B9F76A12-54F7-46D4-A58F-DDDD202BC15A}">
      <dsp:nvSpPr>
        <dsp:cNvPr id="0" name=""/>
        <dsp:cNvSpPr/>
      </dsp:nvSpPr>
      <dsp:spPr>
        <a:xfrm>
          <a:off x="0" y="2198441"/>
          <a:ext cx="4562474" cy="1480071"/>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Pickpocketing</a:t>
          </a:r>
        </a:p>
        <a:p>
          <a:pPr marL="0" lvl="0" indent="0" algn="l" defTabSz="1066800">
            <a:lnSpc>
              <a:spcPct val="90000"/>
            </a:lnSpc>
            <a:spcBef>
              <a:spcPct val="0"/>
            </a:spcBef>
            <a:spcAft>
              <a:spcPct val="35000"/>
            </a:spcAft>
            <a:buNone/>
          </a:pPr>
          <a:r>
            <a:rPr lang="en-US" sz="1600" b="0" i="0" u="none" kern="1200" dirty="0">
              <a:solidFill>
                <a:schemeClr val="bg2">
                  <a:lumMod val="10000"/>
                </a:schemeClr>
              </a:solidFill>
            </a:rPr>
            <a:t>Crowded places like markets and public transport are breeding grounds for pickpockets who discreetly steal wallets, phones, and other valuables from unsuspecting individuals</a:t>
          </a:r>
          <a:endParaRPr lang="en-US" sz="1600" u="none" kern="1200" dirty="0">
            <a:solidFill>
              <a:schemeClr val="bg2">
                <a:lumMod val="10000"/>
              </a:schemeClr>
            </a:solidFill>
          </a:endParaRPr>
        </a:p>
      </dsp:txBody>
      <dsp:txXfrm>
        <a:off x="72251" y="2270692"/>
        <a:ext cx="4417972" cy="1335569"/>
      </dsp:txXfrm>
    </dsp:sp>
    <dsp:sp modelId="{EA3EAC31-479D-46B5-AA12-3AEDF73EEA2E}">
      <dsp:nvSpPr>
        <dsp:cNvPr id="0" name=""/>
        <dsp:cNvSpPr/>
      </dsp:nvSpPr>
      <dsp:spPr>
        <a:xfrm>
          <a:off x="0" y="3803002"/>
          <a:ext cx="4562474" cy="1238333"/>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cap="all" baseline="0" dirty="0">
              <a:solidFill>
                <a:schemeClr val="bg2">
                  <a:lumMod val="10000"/>
                </a:schemeClr>
              </a:solidFill>
            </a:rPr>
            <a:t>Vehicle Theft</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Carjacking and motorbike theft are prevalent, with criminals stealing vehicles for resale or parts. Lack of proper parking and security measures contribute to this issue</a:t>
          </a:r>
          <a:r>
            <a:rPr lang="en-US" sz="1600" b="0" i="0" kern="1200" dirty="0"/>
            <a:t>.</a:t>
          </a:r>
          <a:endParaRPr lang="en-US" sz="1600" kern="1200" dirty="0">
            <a:solidFill>
              <a:schemeClr val="bg2">
                <a:lumMod val="10000"/>
              </a:schemeClr>
            </a:solidFill>
          </a:endParaRPr>
        </a:p>
      </dsp:txBody>
      <dsp:txXfrm>
        <a:off x="60450" y="3863452"/>
        <a:ext cx="4441574" cy="1117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65933"/>
          <a:ext cx="4562474" cy="1826840"/>
        </a:xfrm>
        <a:prstGeom prst="roundRect">
          <a:avLst/>
        </a:prstGeom>
        <a:solidFill>
          <a:schemeClr val="accent3">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CYBER CRIME</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Dhaka City experiences various forms of cybercrime, including online scams, hacking, and identity theft, as the digital landscape expands</a:t>
          </a:r>
          <a:endParaRPr lang="en-US" sz="1800" u="none" kern="1200" dirty="0">
            <a:solidFill>
              <a:schemeClr val="bg2">
                <a:lumMod val="10000"/>
              </a:schemeClr>
            </a:solidFill>
          </a:endParaRPr>
        </a:p>
      </dsp:txBody>
      <dsp:txXfrm>
        <a:off x="89179" y="155112"/>
        <a:ext cx="4384116" cy="1648482"/>
      </dsp:txXfrm>
    </dsp:sp>
    <dsp:sp modelId="{B9F76A12-54F7-46D4-A58F-DDDD202BC15A}">
      <dsp:nvSpPr>
        <dsp:cNvPr id="0" name=""/>
        <dsp:cNvSpPr/>
      </dsp:nvSpPr>
      <dsp:spPr>
        <a:xfrm>
          <a:off x="0" y="2255432"/>
          <a:ext cx="4562474" cy="1292899"/>
        </a:xfrm>
        <a:prstGeom prst="roundRect">
          <a:avLst/>
        </a:prstGeom>
        <a:solidFill>
          <a:schemeClr val="accent3">
            <a:hueOff val="1355300"/>
            <a:satOff val="50000"/>
            <a:lumOff val="-7353"/>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cap="all" baseline="0" dirty="0">
              <a:solidFill>
                <a:schemeClr val="bg2">
                  <a:lumMod val="10000"/>
                </a:schemeClr>
              </a:solidFill>
            </a:rPr>
            <a:t>FRAUD</a:t>
          </a:r>
        </a:p>
        <a:p>
          <a:pPr marL="0" lvl="0" indent="0" algn="l" defTabSz="1066800">
            <a:lnSpc>
              <a:spcPct val="90000"/>
            </a:lnSpc>
            <a:spcBef>
              <a:spcPct val="0"/>
            </a:spcBef>
            <a:spcAft>
              <a:spcPct val="35000"/>
            </a:spcAft>
            <a:buNone/>
          </a:pPr>
          <a:r>
            <a:rPr lang="en-US" sz="1600" b="0" i="0" kern="1200" dirty="0">
              <a:solidFill>
                <a:schemeClr val="bg2">
                  <a:lumMod val="10000"/>
                </a:schemeClr>
              </a:solidFill>
            </a:rPr>
            <a:t>Scammers often exploit unsuspecting individuals through schemes involving fake investments, lotteries, or other fraudulent activities</a:t>
          </a:r>
          <a:endParaRPr lang="en-US" sz="1600" u="none" kern="1200" dirty="0">
            <a:solidFill>
              <a:schemeClr val="bg2">
                <a:lumMod val="10000"/>
              </a:schemeClr>
            </a:solidFill>
          </a:endParaRPr>
        </a:p>
      </dsp:txBody>
      <dsp:txXfrm>
        <a:off x="63114" y="2318546"/>
        <a:ext cx="4436246" cy="1166671"/>
      </dsp:txXfrm>
    </dsp:sp>
    <dsp:sp modelId="{EA3EAC31-479D-46B5-AA12-3AEDF73EEA2E}">
      <dsp:nvSpPr>
        <dsp:cNvPr id="0" name=""/>
        <dsp:cNvSpPr/>
      </dsp:nvSpPr>
      <dsp:spPr>
        <a:xfrm>
          <a:off x="0" y="3824584"/>
          <a:ext cx="4562474" cy="1472479"/>
        </a:xfrm>
        <a:prstGeom prst="roundRect">
          <a:avLst/>
        </a:prstGeom>
        <a:solidFill>
          <a:schemeClr val="accent3">
            <a:hueOff val="2710599"/>
            <a:satOff val="100000"/>
            <a:lumOff val="-14706"/>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Environmental Crimes</a:t>
          </a:r>
          <a:endParaRPr lang="en-US" sz="2400" b="0" i="0" kern="1200" cap="all" baseline="0" dirty="0">
            <a:solidFill>
              <a:schemeClr val="bg2">
                <a:lumMod val="10000"/>
              </a:schemeClr>
            </a:solidFill>
          </a:endParaRPr>
        </a:p>
        <a:p>
          <a:pPr marL="0" lvl="0" indent="0" algn="l" defTabSz="1066800">
            <a:lnSpc>
              <a:spcPct val="90000"/>
            </a:lnSpc>
            <a:spcBef>
              <a:spcPct val="0"/>
            </a:spcBef>
            <a:spcAft>
              <a:spcPct val="35000"/>
            </a:spcAft>
            <a:buNone/>
          </a:pPr>
          <a:r>
            <a:rPr lang="en-US" sz="1600" b="0" i="0" kern="1200" dirty="0">
              <a:solidFill>
                <a:schemeClr val="tx1"/>
              </a:solidFill>
            </a:rPr>
            <a:t>Illegal waste disposal, air and water pollution, and other environmental violations contribute to the degradation of the city's ecosystem</a:t>
          </a:r>
          <a:endParaRPr lang="en-US" sz="1600" kern="1200" dirty="0">
            <a:solidFill>
              <a:schemeClr val="tx1"/>
            </a:solidFill>
          </a:endParaRPr>
        </a:p>
      </dsp:txBody>
      <dsp:txXfrm>
        <a:off x="71880" y="3896464"/>
        <a:ext cx="4418714" cy="13287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94D-0685-4028-92A7-72A03EA98729}">
      <dsp:nvSpPr>
        <dsp:cNvPr id="0" name=""/>
        <dsp:cNvSpPr/>
      </dsp:nvSpPr>
      <dsp:spPr>
        <a:xfrm>
          <a:off x="0" y="0"/>
          <a:ext cx="4562474" cy="3095257"/>
        </a:xfrm>
        <a:prstGeom prst="roundRect">
          <a:avLst/>
        </a:prstGeom>
        <a:solidFill>
          <a:schemeClr val="accent5">
            <a:hueOff val="0"/>
            <a:satOff val="0"/>
            <a:lumOff val="0"/>
            <a:alphaOff val="0"/>
          </a:schemeClr>
        </a:solidFill>
        <a:ln w="254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u="none" kern="1200" dirty="0">
              <a:solidFill>
                <a:schemeClr val="bg2">
                  <a:lumMod val="10000"/>
                </a:schemeClr>
              </a:solidFill>
            </a:rPr>
            <a:t>DRUGS</a:t>
          </a:r>
        </a:p>
        <a:p>
          <a:pPr marL="0" lvl="0" indent="0" algn="just" defTabSz="1066800">
            <a:lnSpc>
              <a:spcPct val="90000"/>
            </a:lnSpc>
            <a:spcBef>
              <a:spcPct val="0"/>
            </a:spcBef>
            <a:spcAft>
              <a:spcPct val="35000"/>
            </a:spcAft>
            <a:buNone/>
          </a:pPr>
          <a:r>
            <a:rPr lang="en-US" sz="1800" b="0" i="0" kern="1200" dirty="0">
              <a:solidFill>
                <a:schemeClr val="bg2">
                  <a:lumMod val="10000"/>
                </a:schemeClr>
              </a:solidFill>
            </a:rPr>
            <a:t>The scourge of drug-related crimes continues to cast a shadow over Dhaka City, with illicit drug trade and abuse posing significant challenges. Law enforcement agencies are engaged in an ongoing battle to curb the distribution and consumption of drugs, striving to protect the city's communities from the harmful effects of addiction and associated criminal activities</a:t>
          </a:r>
          <a:endParaRPr lang="en-US" sz="1800" u="none" kern="1200" dirty="0">
            <a:solidFill>
              <a:schemeClr val="bg2">
                <a:lumMod val="10000"/>
              </a:schemeClr>
            </a:solidFill>
          </a:endParaRPr>
        </a:p>
      </dsp:txBody>
      <dsp:txXfrm>
        <a:off x="151098" y="151098"/>
        <a:ext cx="4260278" cy="2793061"/>
      </dsp:txXfrm>
    </dsp:sp>
    <dsp:sp modelId="{B9F76A12-54F7-46D4-A58F-DDDD202BC15A}">
      <dsp:nvSpPr>
        <dsp:cNvPr id="0" name=""/>
        <dsp:cNvSpPr/>
      </dsp:nvSpPr>
      <dsp:spPr>
        <a:xfrm>
          <a:off x="0" y="3373913"/>
          <a:ext cx="4562474" cy="1926752"/>
        </a:xfrm>
        <a:prstGeom prst="roundRect">
          <a:avLst/>
        </a:prstGeom>
        <a:solidFill>
          <a:schemeClr val="accent5">
            <a:hueOff val="-6758543"/>
            <a:satOff val="-17419"/>
            <a:lumOff val="-11765"/>
            <a:alphaOff val="0"/>
          </a:schemeClr>
        </a:solidFill>
        <a:ln w="254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cap="all" baseline="0" dirty="0">
              <a:solidFill>
                <a:schemeClr val="bg2">
                  <a:lumMod val="10000"/>
                </a:schemeClr>
              </a:solidFill>
            </a:rPr>
            <a:t>Human Trafficking</a:t>
          </a:r>
        </a:p>
        <a:p>
          <a:pPr marL="0" lvl="0" indent="0" algn="just" defTabSz="1066800">
            <a:lnSpc>
              <a:spcPct val="90000"/>
            </a:lnSpc>
            <a:spcBef>
              <a:spcPct val="0"/>
            </a:spcBef>
            <a:spcAft>
              <a:spcPct val="35000"/>
            </a:spcAft>
            <a:buNone/>
          </a:pPr>
          <a:r>
            <a:rPr lang="en-US" sz="1600" b="0" i="0" kern="1200" dirty="0">
              <a:solidFill>
                <a:schemeClr val="bg2">
                  <a:lumMod val="10000"/>
                </a:schemeClr>
              </a:solidFill>
            </a:rPr>
            <a:t>Dhaka City serves as a source, transit, and destination point for human trafficking, affecting men, women, and children for various exploitative purposes</a:t>
          </a:r>
          <a:endParaRPr lang="en-US" sz="1600" u="none" kern="1200" dirty="0">
            <a:solidFill>
              <a:schemeClr val="bg2">
                <a:lumMod val="10000"/>
              </a:schemeClr>
            </a:solidFill>
          </a:endParaRPr>
        </a:p>
      </dsp:txBody>
      <dsp:txXfrm>
        <a:off x="94056" y="3467969"/>
        <a:ext cx="4374362" cy="173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FE5F8-4554-4F97-8572-1149E30E85FD}"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8D7CA-C674-4008-A013-1435FA913797}" type="slidenum">
              <a:rPr lang="en-US" smtClean="0"/>
              <a:t>‹#›</a:t>
            </a:fld>
            <a:endParaRPr lang="en-US"/>
          </a:p>
        </p:txBody>
      </p:sp>
    </p:spTree>
    <p:extLst>
      <p:ext uri="{BB962C8B-B14F-4D97-AF65-F5344CB8AC3E}">
        <p14:creationId xmlns:p14="http://schemas.microsoft.com/office/powerpoint/2010/main" val="25716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2</a:t>
            </a:fld>
            <a:endParaRPr lang="en-US"/>
          </a:p>
        </p:txBody>
      </p:sp>
    </p:spTree>
    <p:extLst>
      <p:ext uri="{BB962C8B-B14F-4D97-AF65-F5344CB8AC3E}">
        <p14:creationId xmlns:p14="http://schemas.microsoft.com/office/powerpoint/2010/main" val="388193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4</a:t>
            </a:fld>
            <a:endParaRPr lang="en-US"/>
          </a:p>
        </p:txBody>
      </p:sp>
    </p:spTree>
    <p:extLst>
      <p:ext uri="{BB962C8B-B14F-4D97-AF65-F5344CB8AC3E}">
        <p14:creationId xmlns:p14="http://schemas.microsoft.com/office/powerpoint/2010/main" val="356085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5</a:t>
            </a:fld>
            <a:endParaRPr lang="en-US"/>
          </a:p>
        </p:txBody>
      </p:sp>
    </p:spTree>
    <p:extLst>
      <p:ext uri="{BB962C8B-B14F-4D97-AF65-F5344CB8AC3E}">
        <p14:creationId xmlns:p14="http://schemas.microsoft.com/office/powerpoint/2010/main" val="199841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6</a:t>
            </a:fld>
            <a:endParaRPr lang="en-US"/>
          </a:p>
        </p:txBody>
      </p:sp>
    </p:spTree>
    <p:extLst>
      <p:ext uri="{BB962C8B-B14F-4D97-AF65-F5344CB8AC3E}">
        <p14:creationId xmlns:p14="http://schemas.microsoft.com/office/powerpoint/2010/main" val="11821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8D7CA-C674-4008-A013-1435FA913797}" type="slidenum">
              <a:rPr lang="en-US" smtClean="0"/>
              <a:t>7</a:t>
            </a:fld>
            <a:endParaRPr lang="en-US"/>
          </a:p>
        </p:txBody>
      </p:sp>
    </p:spTree>
    <p:extLst>
      <p:ext uri="{BB962C8B-B14F-4D97-AF65-F5344CB8AC3E}">
        <p14:creationId xmlns:p14="http://schemas.microsoft.com/office/powerpoint/2010/main" val="23624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7DB-7472-FB61-FB7B-78643CCAE2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C49567-A625-CFB6-6410-4BC30829C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F50DAD-C9B1-F5F1-2274-088A4D2A17B4}"/>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E3C1BD14-2284-7D2F-C695-7ADF73F3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31A0A-689D-1ED9-083C-8076661CD0C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705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CE1-1980-AD49-6B16-AEAC0C6E0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1F2CE-FEDF-C543-3350-0E703F05B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2DB2B-3FA2-B937-1094-115A8EB4FA60}"/>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FD8D8-4F5F-CF05-0C7A-1BA5CB65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3AD13-4E71-5E97-024D-EC332A60987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038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787EC-6CDF-8C43-B4D5-4CBD627F9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697C5B-C2D8-E87E-D4B6-E7C8C726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FBBF2-D3B3-2D69-486D-8E28D3827DA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B5A0E72B-B07F-591F-814A-5DE7679D0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94408-069C-FE24-23F9-0819AE804C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6917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D17-98DB-0123-6EE1-F1472F49E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BF8914-D83B-D5CD-8B63-F253DD861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92F31A-18EF-90DD-BA56-438B2F05C8CB}"/>
              </a:ext>
            </a:extLst>
          </p:cNvPr>
          <p:cNvSpPr>
            <a:spLocks noGrp="1"/>
          </p:cNvSpPr>
          <p:nvPr>
            <p:ph type="dt" sz="half" idx="10"/>
          </p:nvPr>
        </p:nvSpPr>
        <p:spPr/>
        <p:txBody>
          <a:bodyPr/>
          <a:lstStyle/>
          <a:p>
            <a:fld id="{82EDB8D0-98ED-4B86-9D5F-E61ADC70144D}" type="datetimeFigureOut">
              <a:rPr lang="en-US" smtClean="0"/>
              <a:t>8/11/2023</a:t>
            </a:fld>
            <a:endParaRPr lang="en-US" dirty="0"/>
          </a:p>
        </p:txBody>
      </p:sp>
      <p:sp>
        <p:nvSpPr>
          <p:cNvPr id="5" name="Footer Placeholder 4">
            <a:extLst>
              <a:ext uri="{FF2B5EF4-FFF2-40B4-BE49-F238E27FC236}">
                <a16:creationId xmlns:a16="http://schemas.microsoft.com/office/drawing/2014/main" id="{194FDE52-4EBD-2B5D-AA7E-CCA151B1A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D18E-9EFF-E30C-5808-9806637AB35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1DC7-8F41-95E3-44ED-A5AFA30F1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29E29-D2AB-7F2F-67D7-4D3113E04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FF6C04-E86C-5D69-CEB9-A14E56C869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5" name="Footer Placeholder 4">
            <a:extLst>
              <a:ext uri="{FF2B5EF4-FFF2-40B4-BE49-F238E27FC236}">
                <a16:creationId xmlns:a16="http://schemas.microsoft.com/office/drawing/2014/main" id="{08D0BE8D-9AF7-D378-E11D-0D944759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EB4F9-7433-57B3-A81B-6EA329FDFFD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573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C3EA-E3DC-CE88-5792-A1740F965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C9286-BF68-1BFA-BB67-F09383AD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2A84D-C3A2-357F-2618-3871CE4C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3E191A-858C-BCFB-3290-1F336B251505}"/>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96672778-B648-1CDD-88FD-AB91AD07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DF611-8068-31EA-DB3B-1994B7DC572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6540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2993-951F-24DD-6551-A5E8329266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01327-3A4F-5B83-56CE-8E507E485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2278B-1262-2A8B-157C-237DFCB5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D9440-6A6C-4859-14DE-73ABA1F57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4BB67-DD05-8EED-04C8-02F8B60EA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36037-8C05-DEAE-BA5D-BDA069DE3911}"/>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8" name="Footer Placeholder 7">
            <a:extLst>
              <a:ext uri="{FF2B5EF4-FFF2-40B4-BE49-F238E27FC236}">
                <a16:creationId xmlns:a16="http://schemas.microsoft.com/office/drawing/2014/main" id="{3CC9BBA4-69F0-0A6F-581B-B82F34ECF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25023D-DE8B-3394-035C-CC4BC511641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223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40BD-016C-6A79-7A86-FB8524E21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2A690-3D33-7D8D-98BC-581767E5DC3C}"/>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4" name="Footer Placeholder 3">
            <a:extLst>
              <a:ext uri="{FF2B5EF4-FFF2-40B4-BE49-F238E27FC236}">
                <a16:creationId xmlns:a16="http://schemas.microsoft.com/office/drawing/2014/main" id="{BF4A6F01-53A7-27F6-A3D4-B71E90B98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9FDDD-4557-1EBF-72EF-5AB31A353CF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4415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42B33-909F-E60E-B1A7-D26D9DB7A1FF}"/>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3" name="Footer Placeholder 2">
            <a:extLst>
              <a:ext uri="{FF2B5EF4-FFF2-40B4-BE49-F238E27FC236}">
                <a16:creationId xmlns:a16="http://schemas.microsoft.com/office/drawing/2014/main" id="{C6C09BE9-B0CA-D775-0E17-2FADC6732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02DA16-1E5F-1932-8417-C0E7DA3DA22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63593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8A34-48FC-87BF-4B03-505D4721D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7D00F-B758-C2AA-E36E-67E94EA54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E0B1D-1EC8-EC8D-A786-12AB1ED72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FB09-CA93-B345-E6D4-EDFE3A29F0BE}"/>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DADE0F28-FCB5-5733-9D1B-09B6C45AF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2E34-1BED-7ED6-0304-25DAE8F3CC7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053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86ED-8A5E-E2D8-5CDB-281DEEC98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07302-EF2E-CA35-992A-6015B71C9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417EE-EDCD-BC44-747E-EB6D9B35D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6892F-209A-5555-7AC8-2691C138F8CB}"/>
              </a:ext>
            </a:extLst>
          </p:cNvPr>
          <p:cNvSpPr>
            <a:spLocks noGrp="1"/>
          </p:cNvSpPr>
          <p:nvPr>
            <p:ph type="dt" sz="half" idx="10"/>
          </p:nvPr>
        </p:nvSpPr>
        <p:spPr/>
        <p:txBody>
          <a:bodyPr/>
          <a:lstStyle/>
          <a:p>
            <a:fld id="{82EDB8D0-98ED-4B86-9D5F-E61ADC70144D}" type="datetimeFigureOut">
              <a:rPr lang="en-US" smtClean="0"/>
              <a:t>8/11/2023</a:t>
            </a:fld>
            <a:endParaRPr lang="en-US"/>
          </a:p>
        </p:txBody>
      </p:sp>
      <p:sp>
        <p:nvSpPr>
          <p:cNvPr id="6" name="Footer Placeholder 5">
            <a:extLst>
              <a:ext uri="{FF2B5EF4-FFF2-40B4-BE49-F238E27FC236}">
                <a16:creationId xmlns:a16="http://schemas.microsoft.com/office/drawing/2014/main" id="{8F96642C-68A3-22BD-7E89-7F1BA0FC8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624D-BBB3-52B2-BB7C-BBA3BB29104C}"/>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47675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C5D97-0C20-6942-4E6D-C8A24E519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37871D-515B-4560-2406-366338C34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363E-9457-2E7B-C6B8-A9A9C68A9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8/11/2023</a:t>
            </a:fld>
            <a:endParaRPr lang="en-US" dirty="0"/>
          </a:p>
        </p:txBody>
      </p:sp>
      <p:sp>
        <p:nvSpPr>
          <p:cNvPr id="5" name="Footer Placeholder 4">
            <a:extLst>
              <a:ext uri="{FF2B5EF4-FFF2-40B4-BE49-F238E27FC236}">
                <a16:creationId xmlns:a16="http://schemas.microsoft.com/office/drawing/2014/main" id="{896F5D2E-FD3E-89EF-9173-A76201B85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9A54CC-EC47-9FDD-3D09-816882A83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0804396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5.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5.jpg"/><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rp.org/journal/paperinformation.aspx?paperid=103778#ref20" TargetMode="External"/><Relationship Id="rId2" Type="http://schemas.openxmlformats.org/officeDocument/2006/relationships/hyperlink" Target="https://www.scirp.org/journal/paperinformation.aspx?paperid=103778#ref3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A yellow tape with black text on it&#10;&#10;Description automatically generated">
            <a:extLst>
              <a:ext uri="{FF2B5EF4-FFF2-40B4-BE49-F238E27FC236}">
                <a16:creationId xmlns:a16="http://schemas.microsoft.com/office/drawing/2014/main" id="{5487301C-29F7-5707-CDAC-5C7243B3EEE8}"/>
              </a:ext>
            </a:extLst>
          </p:cNvPr>
          <p:cNvPicPr>
            <a:picLocks noChangeAspect="1"/>
          </p:cNvPicPr>
          <p:nvPr/>
        </p:nvPicPr>
        <p:blipFill rotWithShape="1">
          <a:blip r:embed="rId2">
            <a:extLst>
              <a:ext uri="{28A0092B-C50C-407E-A947-70E740481C1C}">
                <a14:useLocalDpi xmlns:a14="http://schemas.microsoft.com/office/drawing/2010/main" val="0"/>
              </a:ext>
            </a:extLst>
          </a:blip>
          <a:srcRect l="12198" r="16690" b="-1"/>
          <a:stretch/>
        </p:blipFill>
        <p:spPr>
          <a:xfrm>
            <a:off x="0" y="0"/>
            <a:ext cx="12192002" cy="6857990"/>
          </a:xfrm>
          <a:prstGeom prst="rect">
            <a:avLst/>
          </a:prstGeom>
        </p:spPr>
      </p:pic>
      <p:sp>
        <p:nvSpPr>
          <p:cNvPr id="35" name="Rectangle 34">
            <a:extLst>
              <a:ext uri="{FF2B5EF4-FFF2-40B4-BE49-F238E27FC236}">
                <a16:creationId xmlns:a16="http://schemas.microsoft.com/office/drawing/2014/main" id="{160474E5-1183-8835-3E93-D2E20E414F19}"/>
              </a:ext>
            </a:extLst>
          </p:cNvPr>
          <p:cNvSpPr/>
          <p:nvPr/>
        </p:nvSpPr>
        <p:spPr>
          <a:xfrm>
            <a:off x="316881" y="371475"/>
            <a:ext cx="2961059" cy="98316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solidFill>
                <a:latin typeface="Arial Rounded MT Bold" panose="020F0704030504030204" pitchFamily="34" charset="0"/>
              </a:rPr>
              <a:t>CRIME</a:t>
            </a:r>
            <a:endParaRPr lang="en-US" sz="6600" dirty="0">
              <a:solidFill>
                <a:schemeClr val="tx1"/>
              </a:solidFill>
            </a:endParaRPr>
          </a:p>
        </p:txBody>
      </p:sp>
      <p:sp>
        <p:nvSpPr>
          <p:cNvPr id="2" name="Title 1">
            <a:extLst>
              <a:ext uri="{FF2B5EF4-FFF2-40B4-BE49-F238E27FC236}">
                <a16:creationId xmlns:a16="http://schemas.microsoft.com/office/drawing/2014/main" id="{0691D784-F443-7668-3025-66339CE14C4D}"/>
              </a:ext>
            </a:extLst>
          </p:cNvPr>
          <p:cNvSpPr>
            <a:spLocks noGrp="1"/>
          </p:cNvSpPr>
          <p:nvPr>
            <p:ph type="ctrTitle"/>
          </p:nvPr>
        </p:nvSpPr>
        <p:spPr>
          <a:xfrm>
            <a:off x="134566" y="246873"/>
            <a:ext cx="4532684" cy="2963052"/>
          </a:xfrm>
        </p:spPr>
        <p:txBody>
          <a:bodyPr anchor="b">
            <a:normAutofit/>
          </a:bodyPr>
          <a:lstStyle/>
          <a:p>
            <a:pPr algn="l"/>
            <a:r>
              <a:rPr lang="en-US" sz="6600" dirty="0">
                <a:latin typeface="Arial Rounded MT Bold" panose="020F0704030504030204" pitchFamily="34" charset="0"/>
              </a:rPr>
              <a:t>			  IN DHAKA CITY</a:t>
            </a:r>
          </a:p>
        </p:txBody>
      </p:sp>
      <p:sp>
        <p:nvSpPr>
          <p:cNvPr id="3" name="Subtitle 2">
            <a:extLst>
              <a:ext uri="{FF2B5EF4-FFF2-40B4-BE49-F238E27FC236}">
                <a16:creationId xmlns:a16="http://schemas.microsoft.com/office/drawing/2014/main" id="{FB81A0CD-8FA9-3BE1-F571-13E705255673}"/>
              </a:ext>
            </a:extLst>
          </p:cNvPr>
          <p:cNvSpPr>
            <a:spLocks noGrp="1"/>
          </p:cNvSpPr>
          <p:nvPr>
            <p:ph type="subTitle" idx="1"/>
          </p:nvPr>
        </p:nvSpPr>
        <p:spPr>
          <a:xfrm>
            <a:off x="2885871" y="2364285"/>
            <a:ext cx="5610429" cy="1855290"/>
          </a:xfrm>
        </p:spPr>
        <p:txBody>
          <a:bodyPr>
            <a:normAutofit fontScale="92500" lnSpcReduction="10000"/>
          </a:bodyPr>
          <a:lstStyle/>
          <a:p>
            <a:pPr algn="l"/>
            <a:r>
              <a:rPr lang="en-US" sz="1600" dirty="0">
                <a:latin typeface="Arial Rounded MT Bold" panose="020F0704030504030204" pitchFamily="34" charset="0"/>
              </a:rPr>
              <a:t>Presented by</a:t>
            </a:r>
          </a:p>
          <a:p>
            <a:pPr marL="342900" indent="-342900" algn="l">
              <a:buFont typeface="Wingdings" panose="05000000000000000000" pitchFamily="2" charset="2"/>
              <a:buChar char="Ø"/>
            </a:pPr>
            <a:r>
              <a:rPr lang="en-US" sz="1600" dirty="0">
                <a:latin typeface="Arial Rounded MT Bold" panose="020F0704030504030204" pitchFamily="34" charset="0"/>
              </a:rPr>
              <a:t>SHOHANUR RAHMAN SHOHAN</a:t>
            </a:r>
          </a:p>
          <a:p>
            <a:pPr marL="342900" indent="-342900" algn="l">
              <a:buFont typeface="Wingdings" panose="05000000000000000000" pitchFamily="2" charset="2"/>
              <a:buChar char="Ø"/>
            </a:pPr>
            <a:r>
              <a:rPr lang="en-US" sz="1600" dirty="0">
                <a:latin typeface="Arial Rounded MT Bold" panose="020F0704030504030204" pitchFamily="34" charset="0"/>
              </a:rPr>
              <a:t>FARJANA YESMIN OPI</a:t>
            </a:r>
          </a:p>
          <a:p>
            <a:pPr marL="342900" indent="-342900" algn="l">
              <a:buFont typeface="Wingdings" panose="05000000000000000000" pitchFamily="2" charset="2"/>
              <a:buChar char="Ø"/>
            </a:pPr>
            <a:r>
              <a:rPr lang="en-US" sz="1600" dirty="0">
                <a:latin typeface="Arial Rounded MT Bold" panose="020F0704030504030204" pitchFamily="34" charset="0"/>
              </a:rPr>
              <a:t>LIDA KHAN MUKTI</a:t>
            </a:r>
          </a:p>
          <a:p>
            <a:pPr marL="342900" indent="-342900" algn="l">
              <a:buFont typeface="Wingdings" panose="05000000000000000000" pitchFamily="2" charset="2"/>
              <a:buChar char="Ø"/>
            </a:pPr>
            <a:r>
              <a:rPr lang="en-US" sz="1600" dirty="0">
                <a:latin typeface="Arial Rounded MT Bold" panose="020F0704030504030204" pitchFamily="34" charset="0"/>
              </a:rPr>
              <a:t>NAZIM-E-ALAM</a:t>
            </a:r>
          </a:p>
          <a:p>
            <a:pPr marL="342900" indent="-342900" algn="l">
              <a:buFont typeface="Wingdings" panose="05000000000000000000" pitchFamily="2" charset="2"/>
              <a:buChar char="Ø"/>
            </a:pPr>
            <a:r>
              <a:rPr lang="en-US" sz="1600" dirty="0">
                <a:latin typeface="Arial Rounded MT Bold" panose="020F0704030504030204" pitchFamily="34" charset="0"/>
              </a:rPr>
              <a:t>MD. ABU TOWSIF</a:t>
            </a:r>
          </a:p>
        </p:txBody>
      </p:sp>
    </p:spTree>
    <p:extLst>
      <p:ext uri="{BB962C8B-B14F-4D97-AF65-F5344CB8AC3E}">
        <p14:creationId xmlns:p14="http://schemas.microsoft.com/office/powerpoint/2010/main" val="32522782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0" i="0" dirty="0">
                <a:solidFill>
                  <a:srgbClr val="232323"/>
                </a:solidFill>
                <a:effectLst/>
                <a:latin typeface="Verdana" panose="020B0604030504040204" pitchFamily="34" charset="0"/>
              </a:rPr>
              <a:t>Drug addiction</a:t>
            </a:r>
          </a:p>
          <a:p>
            <a:pPr marL="0" indent="0" algn="just">
              <a:buNone/>
            </a:pPr>
            <a:r>
              <a:rPr lang="en-US" sz="2000" b="0" i="0" dirty="0">
                <a:solidFill>
                  <a:srgbClr val="232323"/>
                </a:solidFill>
                <a:effectLst/>
                <a:latin typeface="Verdana" panose="020B0604030504040204" pitchFamily="34" charset="0"/>
              </a:rPr>
              <a:t>Day by day drug addiction is increasing, from elder to child. All are addicted to many different types of drugs. Almost all types of drugs are available in Bangladesh and mostly drugs supplier are selling drugs from the evening. About 43 percent of the country’s unemployed population is drug-addicted and in Bangladesh over 7.5 million people are drug-addicted. 80 percent of them are young people, 50 percent of whom are involved in multiple criminal activities. 48% of drug users are educated and 40 percent are uneducated out of the number. This drug addiction is one of the main reason to commit criminal offenses in Dhaka city</a:t>
            </a:r>
          </a:p>
          <a:p>
            <a:pPr marL="0" indent="0">
              <a:buNone/>
            </a:pP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391627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lgn="l">
              <a:buNone/>
            </a:pPr>
            <a:r>
              <a:rPr lang="en-US" b="1" i="0" dirty="0">
                <a:solidFill>
                  <a:srgbClr val="232323"/>
                </a:solidFill>
                <a:effectLst/>
                <a:latin typeface="Verdana" panose="020B0604030504040204" pitchFamily="34" charset="0"/>
              </a:rPr>
              <a:t>Depression and mental Disorder</a:t>
            </a:r>
          </a:p>
          <a:p>
            <a:pPr marL="0" indent="0" algn="just">
              <a:buNone/>
            </a:pPr>
            <a:r>
              <a:rPr lang="en-US" sz="2000" b="0" i="0" dirty="0">
                <a:solidFill>
                  <a:srgbClr val="232323"/>
                </a:solidFill>
                <a:effectLst/>
                <a:latin typeface="Verdana" panose="020B0604030504040204" pitchFamily="34" charset="0"/>
              </a:rPr>
              <a:t>Depression and mental disorders can contribute to criminal behavior due to factors such as impaired decision-making, substance abuse as a coping mechanism, poverty and homelessness leading to desperation, self-medication attempts, lack of social support fostering anger and isolation, reduced ability to comprehend consequences, and the interaction of co-occurring disorders. However, it's important to note that while these factors might increase the risk, the majority of individuals with mental disorders do not engage in criminal activities, and with proper support and treatment, the likelihood of such behavior can be significantly reduced</a:t>
            </a:r>
            <a:endParaRPr lang="en-US"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114091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271740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a:xfrm>
            <a:off x="838200" y="1825625"/>
            <a:ext cx="10515600" cy="2384425"/>
          </a:xfrm>
        </p:spPr>
        <p:txBody>
          <a:bodyPr>
            <a:normAutofit/>
          </a:bodyPr>
          <a:lstStyle/>
          <a:p>
            <a:pPr marL="0" indent="0" algn="l">
              <a:buNone/>
            </a:pPr>
            <a:r>
              <a:rPr lang="en-US" b="1" i="0" dirty="0">
                <a:solidFill>
                  <a:srgbClr val="232323"/>
                </a:solidFill>
                <a:effectLst/>
                <a:latin typeface="Verdana" panose="020B0604030504040204" pitchFamily="34" charset="0"/>
              </a:rPr>
              <a:t>Abuse of political power</a:t>
            </a:r>
          </a:p>
          <a:p>
            <a:pPr marL="0" indent="0" algn="just">
              <a:buNone/>
            </a:pPr>
            <a:r>
              <a:rPr lang="en-US" sz="2000" b="0" i="0" dirty="0">
                <a:solidFill>
                  <a:srgbClr val="232323"/>
                </a:solidFill>
                <a:effectLst/>
                <a:latin typeface="Verdana" panose="020B0604030504040204" pitchFamily="34" charset="0"/>
              </a:rPr>
              <a:t>Recently a common thing is the abuse of political power. Some people are very strongly involved with this. The government is sending relief for homeless and poor people, but they are not getting this relief. As soon as government relief arrives, they are sharing among themselves. Crime is being created today for all these influential people. Influential people are creating terror. Influential people are taking advantage of the weakness of the poor and uneducated people</a:t>
            </a:r>
          </a:p>
          <a:p>
            <a:pPr marL="0" indent="0" algn="l">
              <a:buNone/>
            </a:pPr>
            <a:endParaRPr lang="en-US" sz="2000" b="0" i="0" dirty="0">
              <a:solidFill>
                <a:srgbClr val="232323"/>
              </a:solidFill>
              <a:effectLst/>
              <a:latin typeface="Verdana" panose="020B0604030504040204" pitchFamily="34" charset="0"/>
            </a:endParaRPr>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
        <p:nvSpPr>
          <p:cNvPr id="4" name="TextBox 3">
            <a:extLst>
              <a:ext uri="{FF2B5EF4-FFF2-40B4-BE49-F238E27FC236}">
                <a16:creationId xmlns:a16="http://schemas.microsoft.com/office/drawing/2014/main" id="{379B582D-078A-3313-294D-6E2171FA2F90}"/>
              </a:ext>
            </a:extLst>
          </p:cNvPr>
          <p:cNvSpPr txBox="1"/>
          <p:nvPr/>
        </p:nvSpPr>
        <p:spPr>
          <a:xfrm>
            <a:off x="838200" y="4048125"/>
            <a:ext cx="10515600" cy="2954655"/>
          </a:xfrm>
          <a:prstGeom prst="rect">
            <a:avLst/>
          </a:prstGeom>
          <a:noFill/>
        </p:spPr>
        <p:txBody>
          <a:bodyPr wrap="square" rtlCol="0">
            <a:spAutoFit/>
          </a:bodyPr>
          <a:lstStyle/>
          <a:p>
            <a:pPr algn="l"/>
            <a:r>
              <a:rPr lang="en-US" sz="2800" b="1" i="0" dirty="0">
                <a:solidFill>
                  <a:srgbClr val="232323"/>
                </a:solidFill>
                <a:effectLst/>
                <a:latin typeface="Verdana" panose="020B0604030504040204" pitchFamily="34" charset="0"/>
              </a:rPr>
              <a:t>State of the family</a:t>
            </a:r>
          </a:p>
          <a:p>
            <a:pPr algn="just"/>
            <a:r>
              <a:rPr lang="en-US" sz="2000" b="0" i="0" dirty="0">
                <a:solidFill>
                  <a:srgbClr val="232323"/>
                </a:solidFill>
                <a:effectLst/>
                <a:latin typeface="Verdana" panose="020B0604030504040204" pitchFamily="34" charset="0"/>
              </a:rPr>
              <a:t>Most crimes start from the family and later spread to the society. The initiation of all types of crime is family unrest and property. Since most families in the village are poor and illiterate, that’s why there is no opportunity to consider what is right and what is wrong. An uneducated family cannot teach a proper lesson to their family child. In that cause, girls are getting married at an early age, children are involved in crime and children are taking drugs, being terrorists, carrying weapons, and beginning an illegal business</a:t>
            </a:r>
          </a:p>
          <a:p>
            <a:endParaRPr lang="en-US" dirty="0"/>
          </a:p>
        </p:txBody>
      </p:sp>
    </p:spTree>
    <p:extLst>
      <p:ext uri="{BB962C8B-B14F-4D97-AF65-F5344CB8AC3E}">
        <p14:creationId xmlns:p14="http://schemas.microsoft.com/office/powerpoint/2010/main" val="144195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lstStyle/>
          <a:p>
            <a:pPr marL="0" indent="0" algn="just">
              <a:buNone/>
            </a:pPr>
            <a:r>
              <a:rPr lang="en-US" b="1" i="0" dirty="0">
                <a:effectLst/>
                <a:latin typeface="Söhne"/>
              </a:rPr>
              <a:t>Safety and Security Concerns</a:t>
            </a:r>
            <a:endParaRPr lang="en-US" b="0" i="0" dirty="0">
              <a:effectLst/>
              <a:latin typeface="Söhne"/>
            </a:endParaRPr>
          </a:p>
          <a:p>
            <a:pPr marL="0" indent="0" algn="just">
              <a:buNone/>
            </a:pPr>
            <a:r>
              <a:rPr lang="en-US" sz="2000" b="0" i="0" dirty="0">
                <a:effectLst/>
                <a:latin typeface="Söhne"/>
              </a:rPr>
              <a:t>High crime rates can lead to feelings of insecurity among the general population, affecting people's daily lives, routines, and overall well-being.</a:t>
            </a:r>
          </a:p>
          <a:p>
            <a:pPr marL="0" indent="0" algn="just">
              <a:buNone/>
            </a:pPr>
            <a:r>
              <a:rPr lang="en-US" b="1" i="0" dirty="0">
                <a:effectLst/>
                <a:latin typeface="Söhne"/>
              </a:rPr>
              <a:t>Economic Effects</a:t>
            </a:r>
            <a:endParaRPr lang="en-US" b="0" i="0" dirty="0">
              <a:effectLst/>
              <a:latin typeface="Söhne"/>
            </a:endParaRPr>
          </a:p>
          <a:p>
            <a:pPr marL="0" indent="0" algn="just">
              <a:buNone/>
            </a:pPr>
            <a:r>
              <a:rPr lang="en-US" b="0" i="0" dirty="0">
                <a:effectLst/>
                <a:latin typeface="Söhne"/>
              </a:rPr>
              <a:t> </a:t>
            </a:r>
            <a:r>
              <a:rPr lang="en-US" sz="2000" b="0" i="0" dirty="0">
                <a:effectLst/>
                <a:latin typeface="Söhne"/>
              </a:rPr>
              <a:t>Crimes can negatively impact the economy by deterring foreign investment, hindering business growth, and increasing costs related to security and law enforcement. The fear of crime might lead to reduced consumer spending and tourism, affecting various sectors</a:t>
            </a:r>
          </a:p>
          <a:p>
            <a:endParaRPr lang="en-US" dirty="0"/>
          </a:p>
        </p:txBody>
      </p:sp>
    </p:spTree>
    <p:extLst>
      <p:ext uri="{BB962C8B-B14F-4D97-AF65-F5344CB8AC3E}">
        <p14:creationId xmlns:p14="http://schemas.microsoft.com/office/powerpoint/2010/main" val="382610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Social Disruption</a:t>
            </a:r>
            <a:r>
              <a:rPr lang="en-US" b="0" i="0" dirty="0">
                <a:effectLst/>
                <a:latin typeface="Söhne"/>
              </a:rPr>
              <a:t> </a:t>
            </a:r>
          </a:p>
          <a:p>
            <a:pPr marL="0" indent="0" algn="just">
              <a:buNone/>
            </a:pPr>
            <a:r>
              <a:rPr lang="en-US" sz="2000" b="0" i="0" dirty="0">
                <a:effectLst/>
                <a:latin typeface="Söhne"/>
              </a:rPr>
              <a:t>Crimes can disrupt the social fabric of a society, eroding trust and community cohesion. People might become more isolated, leading to a breakdown in social relationships and support networks.</a:t>
            </a:r>
          </a:p>
          <a:p>
            <a:pPr marL="0" indent="0" algn="just">
              <a:buNone/>
            </a:pPr>
            <a:r>
              <a:rPr lang="en-US" b="1" i="0" dirty="0">
                <a:effectLst/>
                <a:latin typeface="Söhne"/>
              </a:rPr>
              <a:t>Psychological Impact</a:t>
            </a:r>
            <a:endParaRPr lang="en-US" b="0" i="0" dirty="0">
              <a:effectLst/>
              <a:latin typeface="Söhne"/>
            </a:endParaRPr>
          </a:p>
          <a:p>
            <a:pPr marL="0" indent="0" algn="just">
              <a:buNone/>
            </a:pPr>
            <a:r>
              <a:rPr lang="en-US" sz="2000" b="0" i="0" dirty="0">
                <a:effectLst/>
                <a:latin typeface="Söhne"/>
              </a:rPr>
              <a:t>Crimes can cause psychological trauma not only for victims but also witnesses and the larger community. This trauma can have long-lasting effects on mental health and well-being.</a:t>
            </a:r>
          </a:p>
          <a:p>
            <a:pPr marL="0" indent="0" algn="just">
              <a:buNone/>
            </a:pPr>
            <a:r>
              <a:rPr lang="en-US" b="1" i="0" dirty="0">
                <a:effectLst/>
                <a:latin typeface="Söhne"/>
              </a:rPr>
              <a:t>Healthcare Burden</a:t>
            </a:r>
            <a:endParaRPr lang="en-US" b="0" i="0" dirty="0">
              <a:effectLst/>
              <a:latin typeface="Söhne"/>
            </a:endParaRPr>
          </a:p>
          <a:p>
            <a:pPr marL="0" indent="0" algn="just">
              <a:buNone/>
            </a:pPr>
            <a:r>
              <a:rPr lang="en-US" sz="2000" b="0" i="0" dirty="0">
                <a:effectLst/>
                <a:latin typeface="Söhne"/>
              </a:rPr>
              <a:t>Healthcare resources may be diverted to treat victims of crime, adding to the strain on an already stretched healthcare system.</a:t>
            </a:r>
          </a:p>
          <a:p>
            <a:pPr marL="0" indent="0">
              <a:buNone/>
            </a:pPr>
            <a:endParaRPr lang="en-US" dirty="0"/>
          </a:p>
        </p:txBody>
      </p:sp>
    </p:spTree>
    <p:extLst>
      <p:ext uri="{BB962C8B-B14F-4D97-AF65-F5344CB8AC3E}">
        <p14:creationId xmlns:p14="http://schemas.microsoft.com/office/powerpoint/2010/main" val="17394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Educational Disruption</a:t>
            </a:r>
            <a:r>
              <a:rPr lang="en-US" b="0" i="0" dirty="0">
                <a:effectLst/>
                <a:latin typeface="Söhne"/>
              </a:rPr>
              <a:t> </a:t>
            </a:r>
          </a:p>
          <a:p>
            <a:pPr marL="0" indent="0" algn="just">
              <a:buNone/>
            </a:pPr>
            <a:r>
              <a:rPr lang="en-US" sz="1900" b="0" i="0" dirty="0">
                <a:effectLst/>
                <a:latin typeface="Söhne"/>
              </a:rPr>
              <a:t>High crime rates can disrupt education, as students and parents might fear going to schools located in unsafe areas. This can lead to decreased educational attainment and future opportunities for young people.</a:t>
            </a:r>
          </a:p>
          <a:p>
            <a:pPr marL="0" indent="0" algn="just">
              <a:buNone/>
            </a:pPr>
            <a:r>
              <a:rPr lang="en-US" b="1" i="0" dirty="0">
                <a:effectLst/>
                <a:latin typeface="Söhne"/>
              </a:rPr>
              <a:t>Decreased Productivity</a:t>
            </a:r>
            <a:endParaRPr lang="en-US" b="0" i="0" dirty="0">
              <a:effectLst/>
              <a:latin typeface="Söhne"/>
            </a:endParaRPr>
          </a:p>
          <a:p>
            <a:pPr marL="0" indent="0" algn="just">
              <a:buNone/>
            </a:pPr>
            <a:r>
              <a:rPr lang="en-US" sz="2000" b="0" i="0" dirty="0">
                <a:effectLst/>
                <a:latin typeface="Söhne"/>
              </a:rPr>
              <a:t>Crime can lead to increased absenteeism, decreased work productivity, and a generally disrupted work environment, affecting economic productivity on an individual and societal level</a:t>
            </a:r>
            <a:endParaRPr lang="en-US" b="0" i="0" dirty="0">
              <a:effectLst/>
              <a:latin typeface="Söhne"/>
            </a:endParaRPr>
          </a:p>
          <a:p>
            <a:pPr marL="0" indent="0" algn="just">
              <a:buNone/>
            </a:pPr>
            <a:r>
              <a:rPr lang="en-US" b="1" i="0" dirty="0">
                <a:effectLst/>
                <a:latin typeface="Söhne"/>
              </a:rPr>
              <a:t>Legal and Judicial Strain</a:t>
            </a:r>
            <a:r>
              <a:rPr lang="en-US" b="0" i="0" dirty="0">
                <a:effectLst/>
                <a:latin typeface="Söhne"/>
              </a:rPr>
              <a:t> </a:t>
            </a:r>
          </a:p>
          <a:p>
            <a:pPr marL="0" indent="0" algn="just">
              <a:buNone/>
            </a:pPr>
            <a:r>
              <a:rPr lang="en-US" sz="2000" b="0" i="0" dirty="0">
                <a:effectLst/>
                <a:latin typeface="Söhne"/>
              </a:rPr>
              <a:t>High crime rates can strain the legal and judicial systems, leading to backlogs in court cases, increased workload for law enforcement, and potential corruption within these systems</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90620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8ABC-56A3-56FF-96AA-262881167296}"/>
              </a:ext>
            </a:extLst>
          </p:cNvPr>
          <p:cNvSpPr>
            <a:spLocks noGrp="1"/>
          </p:cNvSpPr>
          <p:nvPr>
            <p:ph type="title"/>
          </p:nvPr>
        </p:nvSpPr>
        <p:spPr>
          <a:xfrm>
            <a:off x="838200" y="365125"/>
            <a:ext cx="4991100" cy="1325563"/>
          </a:xfrm>
        </p:spPr>
        <p:txBody>
          <a:bodyPr/>
          <a:lstStyle/>
          <a:p>
            <a:r>
              <a:rPr lang="en-US" dirty="0">
                <a:latin typeface="Arial Rounded MT Bold" panose="020F0704030504030204" pitchFamily="34" charset="0"/>
              </a:rPr>
              <a:t>IMPACT ON SOCIETY </a:t>
            </a:r>
          </a:p>
        </p:txBody>
      </p:sp>
      <p:sp>
        <p:nvSpPr>
          <p:cNvPr id="3" name="Content Placeholder 2">
            <a:extLst>
              <a:ext uri="{FF2B5EF4-FFF2-40B4-BE49-F238E27FC236}">
                <a16:creationId xmlns:a16="http://schemas.microsoft.com/office/drawing/2014/main" id="{F92BF3C0-F53D-467D-1950-52B3E52B5735}"/>
              </a:ext>
            </a:extLst>
          </p:cNvPr>
          <p:cNvSpPr>
            <a:spLocks noGrp="1"/>
          </p:cNvSpPr>
          <p:nvPr>
            <p:ph idx="1"/>
          </p:nvPr>
        </p:nvSpPr>
        <p:spPr/>
        <p:txBody>
          <a:bodyPr>
            <a:normAutofit/>
          </a:bodyPr>
          <a:lstStyle/>
          <a:p>
            <a:pPr marL="0" indent="0" algn="just">
              <a:buNone/>
            </a:pPr>
            <a:r>
              <a:rPr lang="en-US" b="1" i="0" dirty="0">
                <a:effectLst/>
                <a:latin typeface="Söhne"/>
              </a:rPr>
              <a:t>Stigma and Discrimination</a:t>
            </a:r>
            <a:r>
              <a:rPr lang="en-US" b="0" i="0" dirty="0">
                <a:effectLst/>
                <a:latin typeface="Söhne"/>
              </a:rPr>
              <a:t> </a:t>
            </a:r>
          </a:p>
          <a:p>
            <a:pPr marL="0" indent="0" algn="just">
              <a:buNone/>
            </a:pPr>
            <a:r>
              <a:rPr lang="en-US" sz="2200" b="0" i="0" dirty="0">
                <a:effectLst/>
                <a:latin typeface="Söhne"/>
              </a:rPr>
              <a:t>Certain crimes can lead to stigmatization of specific communities, further dividing society along ethnic, religious, or socioeconomic lines</a:t>
            </a:r>
          </a:p>
          <a:p>
            <a:pPr marL="0" indent="0" algn="just">
              <a:buNone/>
            </a:pPr>
            <a:r>
              <a:rPr lang="en-US" b="1" i="0" dirty="0">
                <a:effectLst/>
                <a:latin typeface="Söhne"/>
              </a:rPr>
              <a:t>Migration and Urbanization</a:t>
            </a:r>
            <a:endParaRPr lang="en-US" b="0" i="0" dirty="0">
              <a:effectLst/>
              <a:latin typeface="Söhne"/>
            </a:endParaRPr>
          </a:p>
          <a:p>
            <a:pPr marL="0" indent="0" algn="just">
              <a:buNone/>
            </a:pPr>
            <a:r>
              <a:rPr lang="en-US" sz="2000" b="0" i="0" dirty="0">
                <a:effectLst/>
                <a:latin typeface="Söhne"/>
              </a:rPr>
              <a:t>Crime can influence migration patterns as people may move away from high-crime areas, leading to uneven urbanization and potential overcrowding in safer areas</a:t>
            </a:r>
          </a:p>
          <a:p>
            <a:pPr marL="0" indent="0" algn="just">
              <a:buNone/>
            </a:pPr>
            <a:r>
              <a:rPr lang="en-US" b="1" i="0" dirty="0">
                <a:effectLst/>
                <a:latin typeface="Söhne"/>
              </a:rPr>
              <a:t>Impact on Tourism</a:t>
            </a:r>
            <a:endParaRPr lang="en-US" b="0" i="0" dirty="0">
              <a:effectLst/>
              <a:latin typeface="Söhne"/>
            </a:endParaRPr>
          </a:p>
          <a:p>
            <a:pPr marL="0" indent="0" algn="just">
              <a:buNone/>
            </a:pPr>
            <a:r>
              <a:rPr lang="en-US" sz="2000" b="0" i="0" dirty="0">
                <a:effectLst/>
                <a:latin typeface="Söhne"/>
              </a:rPr>
              <a:t>Crime can deter tourists from visiting a country, leading to decreased revenue for the tourism industry and affecting local economies that rely on tourism</a:t>
            </a:r>
          </a:p>
          <a:p>
            <a:pPr marL="0" indent="0" algn="just">
              <a:buNone/>
            </a:pPr>
            <a:endParaRPr lang="en-US" sz="2000" b="0" i="0" dirty="0">
              <a:effectLst/>
              <a:latin typeface="Söhne"/>
            </a:endParaRPr>
          </a:p>
          <a:p>
            <a:pPr marL="0" indent="0" algn="just">
              <a:buNone/>
            </a:pPr>
            <a:endParaRPr lang="en-US" dirty="0"/>
          </a:p>
        </p:txBody>
      </p:sp>
    </p:spTree>
    <p:extLst>
      <p:ext uri="{BB962C8B-B14F-4D97-AF65-F5344CB8AC3E}">
        <p14:creationId xmlns:p14="http://schemas.microsoft.com/office/powerpoint/2010/main" val="153069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lnSpcReduction="10000"/>
          </a:bodyPr>
          <a:lstStyle/>
          <a:p>
            <a:pPr marL="0" indent="0" algn="just">
              <a:buNone/>
            </a:pPr>
            <a:endParaRPr lang="en-US" sz="2000" b="0" i="0" dirty="0">
              <a:effectLst/>
              <a:latin typeface="Söhne"/>
            </a:endParaRPr>
          </a:p>
          <a:p>
            <a:pPr marL="0" indent="0" algn="l">
              <a:buNone/>
            </a:pPr>
            <a:r>
              <a:rPr lang="en-US" b="1" i="0" dirty="0">
                <a:effectLst/>
                <a:latin typeface="Söhne"/>
              </a:rPr>
              <a:t>Community Policing and Engagement</a:t>
            </a:r>
            <a:r>
              <a:rPr lang="en-US" b="0" i="0" dirty="0">
                <a:effectLst/>
                <a:latin typeface="Söhne"/>
              </a:rPr>
              <a:t>: </a:t>
            </a:r>
          </a:p>
          <a:p>
            <a:pPr marL="0" indent="0" algn="l">
              <a:buNone/>
            </a:pPr>
            <a:r>
              <a:rPr lang="en-US" sz="2000" b="0" i="0" dirty="0">
                <a:effectLst/>
                <a:latin typeface="Söhne"/>
              </a:rPr>
              <a:t>Establish strong community-police partnerships to foster trust and collaboration. Encourage police officers to interact positively with residents, understand local concerns, and work together to address issues.</a:t>
            </a:r>
            <a:endParaRPr lang="en-US" sz="1400" b="0" i="0" dirty="0">
              <a:effectLst/>
              <a:latin typeface="Söhne"/>
            </a:endParaRPr>
          </a:p>
          <a:p>
            <a:pPr marL="0" indent="0" algn="l">
              <a:buNone/>
            </a:pPr>
            <a:r>
              <a:rPr lang="en-US" b="1" i="0" dirty="0">
                <a:effectLst/>
                <a:latin typeface="Söhne"/>
              </a:rPr>
              <a:t>Enhanced Law Enforcement</a:t>
            </a:r>
            <a:r>
              <a:rPr lang="en-US" b="0" i="0" dirty="0">
                <a:effectLst/>
                <a:latin typeface="Söhne"/>
              </a:rPr>
              <a:t>: I</a:t>
            </a:r>
          </a:p>
          <a:p>
            <a:pPr marL="0" indent="0" algn="l">
              <a:buNone/>
            </a:pPr>
            <a:r>
              <a:rPr lang="en-US" sz="2000" dirty="0">
                <a:latin typeface="Söhne"/>
              </a:rPr>
              <a:t>Increase</a:t>
            </a:r>
            <a:r>
              <a:rPr lang="en-US" sz="2000" b="0" i="0" dirty="0">
                <a:effectLst/>
                <a:latin typeface="Söhne"/>
              </a:rPr>
              <a:t> police presence in high-crime areas and implement effective patrolling strategies. Modernize the police force with technology, surveillance, and data-driven crime analysis to better allocate resources.</a:t>
            </a:r>
          </a:p>
          <a:p>
            <a:pPr marL="0" indent="0" algn="l">
              <a:buNone/>
            </a:pPr>
            <a:r>
              <a:rPr lang="en-US" b="1" i="0" dirty="0">
                <a:effectLst/>
                <a:latin typeface="Söhne"/>
              </a:rPr>
              <a:t>Youth Engagement and Education</a:t>
            </a:r>
            <a:r>
              <a:rPr lang="en-US" b="0" i="0" dirty="0">
                <a:effectLst/>
                <a:latin typeface="Söhne"/>
              </a:rPr>
              <a:t>: </a:t>
            </a:r>
          </a:p>
          <a:p>
            <a:pPr marL="0" indent="0" algn="l">
              <a:buNone/>
            </a:pPr>
            <a:r>
              <a:rPr lang="en-US" sz="2000" b="0" i="0" dirty="0">
                <a:effectLst/>
                <a:latin typeface="Söhne"/>
              </a:rPr>
              <a:t>Develop programs that engage young people in positive activities and skill-building to divert them from criminal influences. Invest in quality education and vocational training opportunities to improve future prospects.</a:t>
            </a:r>
          </a:p>
        </p:txBody>
      </p:sp>
    </p:spTree>
    <p:extLst>
      <p:ext uri="{BB962C8B-B14F-4D97-AF65-F5344CB8AC3E}">
        <p14:creationId xmlns:p14="http://schemas.microsoft.com/office/powerpoint/2010/main" val="64548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Crime Prevention Through Environmental Design (CPTED)</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Design urban spaces with safety in mind, focusing on well-lit streets, clear signage, and well-maintained public areas that discourage criminal activities.</a:t>
            </a:r>
          </a:p>
          <a:p>
            <a:pPr marL="0" indent="0" algn="l">
              <a:buNone/>
            </a:pPr>
            <a:r>
              <a:rPr lang="en-US" b="1" i="0" dirty="0">
                <a:effectLst/>
                <a:latin typeface="Söhne"/>
              </a:rPr>
              <a:t>Social Services and Rehabilitation</a:t>
            </a:r>
            <a:r>
              <a:rPr lang="en-US" b="0" i="0" dirty="0">
                <a:effectLst/>
                <a:latin typeface="Söhne"/>
              </a:rPr>
              <a:t> </a:t>
            </a:r>
          </a:p>
          <a:p>
            <a:pPr marL="0" indent="0" algn="l">
              <a:buNone/>
            </a:pPr>
            <a:r>
              <a:rPr lang="en-US" sz="2000" b="0" i="0" dirty="0">
                <a:effectLst/>
                <a:latin typeface="Söhne"/>
              </a:rPr>
              <a:t>Establish programs that support individuals at risk of criminal involvement, such as substance abuse counseling, mental health services, and reintegration programs for ex-offenders.</a:t>
            </a:r>
          </a:p>
          <a:p>
            <a:pPr marL="0" indent="0" algn="l">
              <a:buNone/>
            </a:pPr>
            <a:r>
              <a:rPr lang="en-US" b="1" i="0" dirty="0">
                <a:effectLst/>
                <a:latin typeface="Söhne"/>
              </a:rPr>
              <a:t>Strengthening Legal Institutions</a:t>
            </a:r>
            <a:endParaRPr lang="en-US" b="0" i="0" dirty="0">
              <a:effectLst/>
              <a:latin typeface="Söhne"/>
            </a:endParaRPr>
          </a:p>
          <a:p>
            <a:pPr marL="0" indent="0" algn="l">
              <a:buNone/>
            </a:pPr>
            <a:r>
              <a:rPr lang="en-US" b="0" i="0" dirty="0">
                <a:effectLst/>
                <a:latin typeface="Söhne"/>
              </a:rPr>
              <a:t> </a:t>
            </a:r>
            <a:r>
              <a:rPr lang="en-US" sz="2000" b="0" i="0" dirty="0">
                <a:effectLst/>
                <a:latin typeface="Söhne"/>
              </a:rPr>
              <a:t>Ensure a swift and fair judicial process by reducing case backlogs, increasing efficiency, and implementing restorative justice practices when appropriate.</a:t>
            </a:r>
            <a:endParaRPr lang="en-US" b="0" i="0" dirty="0">
              <a:effectLst/>
              <a:latin typeface="Söhne"/>
            </a:endParaRPr>
          </a:p>
        </p:txBody>
      </p:sp>
    </p:spTree>
    <p:extLst>
      <p:ext uri="{BB962C8B-B14F-4D97-AF65-F5344CB8AC3E}">
        <p14:creationId xmlns:p14="http://schemas.microsoft.com/office/powerpoint/2010/main" val="184120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9B7-FF8C-A5D4-3252-99B2FB920DB2}"/>
              </a:ext>
            </a:extLst>
          </p:cNvPr>
          <p:cNvSpPr>
            <a:spLocks noGrp="1"/>
          </p:cNvSpPr>
          <p:nvPr>
            <p:ph type="title"/>
          </p:nvPr>
        </p:nvSpPr>
        <p:spPr>
          <a:xfrm>
            <a:off x="269875" y="152400"/>
            <a:ext cx="4787900" cy="1390650"/>
          </a:xfrm>
        </p:spPr>
        <p:txBody>
          <a:bodyPr anchor="b">
            <a:normAutofit fontScale="90000"/>
          </a:bodyPr>
          <a:lstStyle/>
          <a:p>
            <a:r>
              <a:rPr lang="en-US" sz="5400" cap="all" dirty="0">
                <a:latin typeface="Arial Rounded MT Bold" panose="020F0704030504030204" pitchFamily="34" charset="0"/>
              </a:rPr>
              <a:t>What is </a:t>
            </a:r>
            <a:br>
              <a:rPr lang="en-US" sz="5400" dirty="0">
                <a:latin typeface="Arial Rounded MT Bold" panose="020F0704030504030204" pitchFamily="34" charset="0"/>
              </a:rPr>
            </a:br>
            <a:r>
              <a:rPr lang="en-US" sz="5400" dirty="0">
                <a:latin typeface="Arial Rounded MT Bold" panose="020F0704030504030204" pitchFamily="34" charset="0"/>
              </a:rPr>
              <a:t>         </a:t>
            </a:r>
          </a:p>
        </p:txBody>
      </p:sp>
      <p:sp>
        <p:nvSpPr>
          <p:cNvPr id="15" name="Rectangle 14">
            <a:extLst>
              <a:ext uri="{FF2B5EF4-FFF2-40B4-BE49-F238E27FC236}">
                <a16:creationId xmlns:a16="http://schemas.microsoft.com/office/drawing/2014/main" id="{34A1FB7A-1517-15D5-9C7C-8AD092D4CAA2}"/>
              </a:ext>
            </a:extLst>
          </p:cNvPr>
          <p:cNvSpPr/>
          <p:nvPr/>
        </p:nvSpPr>
        <p:spPr>
          <a:xfrm>
            <a:off x="2400299" y="847725"/>
            <a:ext cx="2447925"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cap="all" dirty="0">
                <a:latin typeface="Arial Rounded MT Bold" panose="020F0704030504030204" pitchFamily="34" charset="0"/>
              </a:rPr>
              <a:t> </a:t>
            </a:r>
            <a:r>
              <a:rPr lang="en-US" sz="4800" cap="all" dirty="0">
                <a:solidFill>
                  <a:schemeClr val="tx1"/>
                </a:solidFill>
                <a:latin typeface="Arial Rounded MT Bold" panose="020F0704030504030204" pitchFamily="34" charset="0"/>
              </a:rPr>
              <a:t>Crime</a:t>
            </a:r>
            <a:r>
              <a:rPr lang="en-US" sz="1800" cap="all" dirty="0">
                <a:latin typeface="Arial Rounded MT Bold" panose="020F0704030504030204" pitchFamily="34" charset="0"/>
              </a:rPr>
              <a:t> </a:t>
            </a:r>
            <a:endParaRPr lang="en-US" cap="all" dirty="0"/>
          </a:p>
        </p:txBody>
      </p:sp>
      <p:pic>
        <p:nvPicPr>
          <p:cNvPr id="5" name="Content Placeholder 4" descr="Close-up of a handcuffs on a piece of paper&#10;&#10;Description automatically generated">
            <a:extLst>
              <a:ext uri="{FF2B5EF4-FFF2-40B4-BE49-F238E27FC236}">
                <a16:creationId xmlns:a16="http://schemas.microsoft.com/office/drawing/2014/main" id="{4DE6AC2B-D7D9-0753-4B0D-66D250030951}"/>
              </a:ext>
            </a:extLst>
          </p:cNvPr>
          <p:cNvPicPr>
            <a:picLocks noChangeAspect="1"/>
          </p:cNvPicPr>
          <p:nvPr/>
        </p:nvPicPr>
        <p:blipFill rotWithShape="1">
          <a:blip r:embed="rId3">
            <a:extLst>
              <a:ext uri="{28A0092B-C50C-407E-A947-70E740481C1C}">
                <a14:useLocalDpi xmlns:a14="http://schemas.microsoft.com/office/drawing/2010/main" val="0"/>
              </a:ext>
            </a:extLst>
          </a:blip>
          <a:srcRect l="26922" r="2041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3" name="Diagram 12">
            <a:extLst>
              <a:ext uri="{FF2B5EF4-FFF2-40B4-BE49-F238E27FC236}">
                <a16:creationId xmlns:a16="http://schemas.microsoft.com/office/drawing/2014/main" id="{C0918640-AEED-3F13-F54D-68757834C14F}"/>
              </a:ext>
            </a:extLst>
          </p:cNvPr>
          <p:cNvGraphicFramePr/>
          <p:nvPr>
            <p:extLst>
              <p:ext uri="{D42A27DB-BD31-4B8C-83A1-F6EECF244321}">
                <p14:modId xmlns:p14="http://schemas.microsoft.com/office/powerpoint/2010/main" val="3502529373"/>
              </p:ext>
            </p:extLst>
          </p:nvPr>
        </p:nvGraphicFramePr>
        <p:xfrm>
          <a:off x="128984" y="1181100"/>
          <a:ext cx="5069682" cy="5591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785813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just">
              <a:buNone/>
            </a:pPr>
            <a:endParaRPr lang="en-US" sz="2000" b="0" i="0" dirty="0">
              <a:effectLst/>
              <a:latin typeface="Söhne"/>
            </a:endParaRPr>
          </a:p>
          <a:p>
            <a:pPr marL="0" indent="0" algn="l">
              <a:buNone/>
            </a:pPr>
            <a:r>
              <a:rPr lang="en-US" b="1" i="0" dirty="0">
                <a:effectLst/>
                <a:latin typeface="Söhne"/>
              </a:rPr>
              <a:t>Youth Mentorship and Role Models</a:t>
            </a:r>
            <a:endParaRPr lang="en-US" b="0" i="0" dirty="0">
              <a:effectLst/>
              <a:latin typeface="Söhne"/>
            </a:endParaRPr>
          </a:p>
          <a:p>
            <a:pPr marL="0" indent="0" algn="l">
              <a:buNone/>
            </a:pPr>
            <a:r>
              <a:rPr lang="en-US" sz="2000" b="0" i="0" dirty="0">
                <a:effectLst/>
                <a:latin typeface="Söhne"/>
              </a:rPr>
              <a:t>Foster mentorship programs and provide positive role models for young people, showing them constructive pathways to success.</a:t>
            </a:r>
            <a:endParaRPr lang="en-US" b="0" i="0" dirty="0">
              <a:effectLst/>
              <a:latin typeface="Söhne"/>
            </a:endParaRPr>
          </a:p>
          <a:p>
            <a:pPr marL="0" indent="0" algn="l">
              <a:buNone/>
            </a:pPr>
            <a:r>
              <a:rPr lang="en-US" b="1" i="0" dirty="0">
                <a:effectLst/>
                <a:latin typeface="Söhne"/>
              </a:rPr>
              <a:t>Public Awareness Campaigns</a:t>
            </a:r>
            <a:r>
              <a:rPr lang="en-US" b="0" i="0" dirty="0">
                <a:effectLst/>
                <a:latin typeface="Söhne"/>
              </a:rPr>
              <a:t> </a:t>
            </a:r>
          </a:p>
          <a:p>
            <a:pPr marL="0" indent="0" algn="l">
              <a:buNone/>
            </a:pPr>
            <a:r>
              <a:rPr lang="en-US" sz="2000" b="0" i="0" dirty="0">
                <a:effectLst/>
                <a:latin typeface="Söhne"/>
              </a:rPr>
              <a:t>Run campaigns that raise awareness about crime prevention, safety measures, and citizens' responsibilities in maintaining a secure environment.</a:t>
            </a:r>
          </a:p>
          <a:p>
            <a:pPr marL="0" indent="0" algn="l">
              <a:buNone/>
            </a:pPr>
            <a:r>
              <a:rPr lang="en-US" b="1" i="0" dirty="0">
                <a:effectLst/>
                <a:latin typeface="Söhne"/>
              </a:rPr>
              <a:t>Technology for Safety</a:t>
            </a:r>
            <a:r>
              <a:rPr lang="en-US" b="0" i="0" dirty="0">
                <a:effectLst/>
                <a:latin typeface="Söhne"/>
              </a:rPr>
              <a:t> </a:t>
            </a:r>
          </a:p>
          <a:p>
            <a:pPr marL="0" indent="0" algn="l">
              <a:buNone/>
            </a:pPr>
            <a:r>
              <a:rPr lang="en-US" sz="2000" b="0" i="0" dirty="0">
                <a:effectLst/>
                <a:latin typeface="Söhne"/>
              </a:rPr>
              <a:t>Utilize technology, such as surveillance cameras, crime reporting apps, and emergency helplines, to empower citizens to report crimes and emergencies promptly</a:t>
            </a:r>
            <a:r>
              <a:rPr lang="en-US" b="0" i="0" dirty="0">
                <a:effectLst/>
                <a:latin typeface="Söhne"/>
              </a:rPr>
              <a:t>.</a:t>
            </a:r>
          </a:p>
        </p:txBody>
      </p:sp>
    </p:spTree>
    <p:extLst>
      <p:ext uri="{BB962C8B-B14F-4D97-AF65-F5344CB8AC3E}">
        <p14:creationId xmlns:p14="http://schemas.microsoft.com/office/powerpoint/2010/main" val="415601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fontScale="92500" lnSpcReduction="10000"/>
          </a:bodyPr>
          <a:lstStyle/>
          <a:p>
            <a:pPr marL="0" indent="0" algn="l">
              <a:buNone/>
            </a:pPr>
            <a:r>
              <a:rPr lang="en-US" b="1" i="0" dirty="0">
                <a:effectLst/>
                <a:latin typeface="Söhne"/>
              </a:rPr>
              <a:t>Strengthening Urban Planning</a:t>
            </a:r>
            <a:r>
              <a:rPr lang="en-US" b="0" i="0" dirty="0">
                <a:effectLst/>
                <a:latin typeface="Söhne"/>
              </a:rPr>
              <a:t> </a:t>
            </a:r>
          </a:p>
          <a:p>
            <a:pPr marL="0" indent="0" algn="l">
              <a:buNone/>
            </a:pPr>
            <a:r>
              <a:rPr lang="en-US" sz="2000" b="0" i="0" dirty="0">
                <a:effectLst/>
                <a:latin typeface="Söhne"/>
              </a:rPr>
              <a:t>Collaborate with urban planners to create safe, walkable neighborhoods that discourage criminal activities by promoting community interaction.</a:t>
            </a:r>
          </a:p>
          <a:p>
            <a:pPr marL="0" indent="0" algn="l">
              <a:buNone/>
            </a:pPr>
            <a:r>
              <a:rPr lang="en-US" b="1" i="0" dirty="0">
                <a:effectLst/>
                <a:latin typeface="Söhne"/>
              </a:rPr>
              <a:t>Addressing Socio-Economic Disparities</a:t>
            </a:r>
            <a:endParaRPr lang="en-US" b="0" i="0" dirty="0">
              <a:effectLst/>
              <a:latin typeface="Söhne"/>
            </a:endParaRPr>
          </a:p>
          <a:p>
            <a:pPr marL="0" indent="0" algn="l">
              <a:buNone/>
            </a:pPr>
            <a:r>
              <a:rPr lang="en-US" sz="2000" b="0" i="0" dirty="0">
                <a:effectLst/>
                <a:latin typeface="Söhne"/>
              </a:rPr>
              <a:t>Work on reducing poverty and inequality through social and economic development programs, as these factors can contribute to crime.</a:t>
            </a:r>
          </a:p>
          <a:p>
            <a:pPr marL="0" indent="0" algn="l">
              <a:buNone/>
            </a:pPr>
            <a:r>
              <a:rPr lang="en-US" b="1" i="0" dirty="0">
                <a:effectLst/>
                <a:latin typeface="Söhne"/>
              </a:rPr>
              <a:t>Anti-Corruption Measures</a:t>
            </a:r>
            <a:r>
              <a:rPr lang="en-US" b="0" i="0" dirty="0">
                <a:effectLst/>
                <a:latin typeface="Söhne"/>
              </a:rPr>
              <a:t>:</a:t>
            </a:r>
          </a:p>
          <a:p>
            <a:pPr marL="0" indent="0" algn="l">
              <a:buNone/>
            </a:pPr>
            <a:r>
              <a:rPr lang="en-US" sz="2000" b="0" i="0" dirty="0">
                <a:effectLst/>
                <a:latin typeface="Söhne"/>
              </a:rPr>
              <a:t>Implement measures to reduce corruption within law enforcement and other government institutions, ensuring that resources are allocated fairly and transparently</a:t>
            </a:r>
            <a:r>
              <a:rPr lang="en-US" b="0" i="0" dirty="0">
                <a:effectLst/>
                <a:latin typeface="Söhne"/>
              </a:rPr>
              <a:t>.</a:t>
            </a:r>
          </a:p>
          <a:p>
            <a:pPr marL="0" indent="0" algn="l">
              <a:buNone/>
            </a:pPr>
            <a:r>
              <a:rPr lang="en-US" b="1" i="0" dirty="0">
                <a:effectLst/>
                <a:latin typeface="Söhne"/>
              </a:rPr>
              <a:t>Public-Private Partnerships</a:t>
            </a:r>
            <a:r>
              <a:rPr lang="en-US" b="0" i="0" dirty="0">
                <a:effectLst/>
                <a:latin typeface="Söhne"/>
              </a:rPr>
              <a:t> </a:t>
            </a:r>
          </a:p>
          <a:p>
            <a:pPr marL="0" indent="0" algn="l">
              <a:buNone/>
            </a:pPr>
            <a:r>
              <a:rPr lang="en-US" sz="2000" b="0" i="0" dirty="0">
                <a:effectLst/>
                <a:latin typeface="Söhne"/>
              </a:rPr>
              <a:t>Collaborate with businesses and private sector entities to support crime prevention initiatives, including funding for community programs and security measures.</a:t>
            </a:r>
          </a:p>
          <a:p>
            <a:pPr marL="0" indent="0" algn="l">
              <a:buNone/>
            </a:pPr>
            <a:endParaRPr lang="en-US" b="0" i="0" dirty="0">
              <a:effectLst/>
              <a:latin typeface="Söhne"/>
            </a:endParaRPr>
          </a:p>
        </p:txBody>
      </p:sp>
    </p:spTree>
    <p:extLst>
      <p:ext uri="{BB962C8B-B14F-4D97-AF65-F5344CB8AC3E}">
        <p14:creationId xmlns:p14="http://schemas.microsoft.com/office/powerpoint/2010/main" val="218360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7C5-A4E7-DA8A-F86A-F67A9AD6FD04}"/>
              </a:ext>
            </a:extLst>
          </p:cNvPr>
          <p:cNvSpPr>
            <a:spLocks noGrp="1"/>
          </p:cNvSpPr>
          <p:nvPr>
            <p:ph type="title"/>
          </p:nvPr>
        </p:nvSpPr>
        <p:spPr>
          <a:xfrm>
            <a:off x="838200" y="365125"/>
            <a:ext cx="7600950" cy="1325563"/>
          </a:xfrm>
        </p:spPr>
        <p:txBody>
          <a:bodyPr/>
          <a:lstStyle/>
          <a:p>
            <a:r>
              <a:rPr lang="en-US" dirty="0">
                <a:latin typeface="Arial Rounded MT Bold" panose="020F0704030504030204" pitchFamily="34" charset="0"/>
              </a:rPr>
              <a:t>STRATEGIES AND RECOMMENDATIONS</a:t>
            </a:r>
          </a:p>
        </p:txBody>
      </p:sp>
      <p:sp>
        <p:nvSpPr>
          <p:cNvPr id="3" name="Content Placeholder 2">
            <a:extLst>
              <a:ext uri="{FF2B5EF4-FFF2-40B4-BE49-F238E27FC236}">
                <a16:creationId xmlns:a16="http://schemas.microsoft.com/office/drawing/2014/main" id="{02B7C7C2-9B70-9F11-2CE2-FEFEC895A18F}"/>
              </a:ext>
            </a:extLst>
          </p:cNvPr>
          <p:cNvSpPr>
            <a:spLocks noGrp="1"/>
          </p:cNvSpPr>
          <p:nvPr>
            <p:ph idx="1"/>
          </p:nvPr>
        </p:nvSpPr>
        <p:spPr>
          <a:xfrm>
            <a:off x="838200" y="1854200"/>
            <a:ext cx="10515600" cy="4351338"/>
          </a:xfrm>
        </p:spPr>
        <p:txBody>
          <a:bodyPr>
            <a:normAutofit/>
          </a:bodyPr>
          <a:lstStyle/>
          <a:p>
            <a:pPr marL="0" indent="0" algn="l">
              <a:buNone/>
            </a:pPr>
            <a:r>
              <a:rPr lang="en-US" b="1" i="0" dirty="0">
                <a:effectLst/>
                <a:latin typeface="Söhne"/>
              </a:rPr>
              <a:t>Data-Driven Strategies</a:t>
            </a:r>
            <a:r>
              <a:rPr lang="en-US" b="0" i="0" dirty="0">
                <a:effectLst/>
                <a:latin typeface="Söhne"/>
              </a:rPr>
              <a:t> </a:t>
            </a:r>
          </a:p>
          <a:p>
            <a:pPr marL="0" indent="0" algn="l">
              <a:buNone/>
            </a:pPr>
            <a:r>
              <a:rPr lang="en-US" sz="2000" b="0" i="0" dirty="0">
                <a:effectLst/>
                <a:latin typeface="Söhne"/>
              </a:rPr>
              <a:t>Utilize data to identify crime trends, hotspots, and high-risk areas. This information can guide resource allocation and targeted interventions</a:t>
            </a:r>
            <a:r>
              <a:rPr lang="en-US" b="0" i="0" dirty="0">
                <a:effectLst/>
                <a:latin typeface="Söhne"/>
              </a:rPr>
              <a:t>.</a:t>
            </a:r>
          </a:p>
          <a:p>
            <a:pPr marL="0" indent="0" algn="l">
              <a:buNone/>
            </a:pPr>
            <a:r>
              <a:rPr lang="en-US" b="1" i="0" dirty="0">
                <a:effectLst/>
                <a:latin typeface="Söhne"/>
              </a:rPr>
              <a:t>Regular Evaluation </a:t>
            </a:r>
            <a:r>
              <a:rPr lang="en-US" b="1" i="0">
                <a:effectLst/>
                <a:latin typeface="Söhne"/>
              </a:rPr>
              <a:t>and Adaptation</a:t>
            </a:r>
            <a:r>
              <a:rPr lang="en-US" b="0" i="0">
                <a:effectLst/>
                <a:latin typeface="Söhne"/>
              </a:rPr>
              <a:t> </a:t>
            </a:r>
            <a:endParaRPr lang="en-US" b="0" i="0" dirty="0">
              <a:effectLst/>
              <a:latin typeface="Söhne"/>
            </a:endParaRPr>
          </a:p>
          <a:p>
            <a:pPr marL="0" indent="0" algn="l">
              <a:buNone/>
            </a:pPr>
            <a:r>
              <a:rPr lang="en-US" sz="2000" b="0" i="0" dirty="0">
                <a:effectLst/>
                <a:latin typeface="Söhne"/>
              </a:rPr>
              <a:t>Continuously assess the effectiveness of crime prevention strategies, adjust approaches based on feedback, and remain open to innovation and new ideas.</a:t>
            </a:r>
          </a:p>
          <a:p>
            <a:pPr marL="0" indent="0" algn="l">
              <a:buNone/>
            </a:pPr>
            <a:endParaRPr lang="en-US" b="0" i="0" dirty="0">
              <a:effectLst/>
              <a:latin typeface="Söhne"/>
            </a:endParaRPr>
          </a:p>
        </p:txBody>
      </p:sp>
    </p:spTree>
    <p:extLst>
      <p:ext uri="{BB962C8B-B14F-4D97-AF65-F5344CB8AC3E}">
        <p14:creationId xmlns:p14="http://schemas.microsoft.com/office/powerpoint/2010/main" val="42912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CFF8FE-563B-F275-8B07-A2C0E6A884C1}"/>
              </a:ext>
            </a:extLst>
          </p:cNvPr>
          <p:cNvSpPr/>
          <p:nvPr/>
        </p:nvSpPr>
        <p:spPr>
          <a:xfrm>
            <a:off x="409574" y="437356"/>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oup of people standing in front of a building on fire&#10;&#10;Description automatically generated">
            <a:extLst>
              <a:ext uri="{FF2B5EF4-FFF2-40B4-BE49-F238E27FC236}">
                <a16:creationId xmlns:a16="http://schemas.microsoft.com/office/drawing/2014/main" id="{E557E9C1-33B9-1732-5AAA-93399D46705D}"/>
              </a:ext>
            </a:extLst>
          </p:cNvPr>
          <p:cNvPicPr>
            <a:picLocks noChangeAspect="1"/>
          </p:cNvPicPr>
          <p:nvPr/>
        </p:nvPicPr>
        <p:blipFill rotWithShape="1">
          <a:blip r:embed="rId2">
            <a:extLst>
              <a:ext uri="{28A0092B-C50C-407E-A947-70E740481C1C}">
                <a14:useLocalDpi xmlns:a14="http://schemas.microsoft.com/office/drawing/2010/main" val="0"/>
              </a:ext>
            </a:extLst>
          </a:blip>
          <a:srcRect l="27445" r="1613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12" name="Content Placeholder 11">
            <a:extLst>
              <a:ext uri="{FF2B5EF4-FFF2-40B4-BE49-F238E27FC236}">
                <a16:creationId xmlns:a16="http://schemas.microsoft.com/office/drawing/2014/main" id="{D0A2B9A3-BCC8-ECE3-B4FC-C7B268B81524}"/>
              </a:ext>
            </a:extLst>
          </p:cNvPr>
          <p:cNvGraphicFramePr>
            <a:graphicFrameLocks noGrp="1"/>
          </p:cNvGraphicFramePr>
          <p:nvPr>
            <p:ph idx="1"/>
            <p:extLst>
              <p:ext uri="{D42A27DB-BD31-4B8C-83A1-F6EECF244321}">
                <p14:modId xmlns:p14="http://schemas.microsoft.com/office/powerpoint/2010/main" val="2061315798"/>
              </p:ext>
            </p:extLst>
          </p:nvPr>
        </p:nvGraphicFramePr>
        <p:xfrm>
          <a:off x="142875" y="1724024"/>
          <a:ext cx="4905375" cy="513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B5B30E3-7669-918B-4F82-643BEB424989}"/>
              </a:ext>
            </a:extLst>
          </p:cNvPr>
          <p:cNvSpPr>
            <a:spLocks noGrp="1"/>
          </p:cNvSpPr>
          <p:nvPr>
            <p:ph type="title"/>
          </p:nvPr>
        </p:nvSpPr>
        <p:spPr>
          <a:xfrm>
            <a:off x="409574" y="224636"/>
            <a:ext cx="6705601" cy="1423988"/>
          </a:xfrm>
        </p:spPr>
        <p:txBody>
          <a:bodyPr anchor="b">
            <a:normAutofit/>
          </a:bodyPr>
          <a:lstStyle/>
          <a:p>
            <a:r>
              <a:rPr lang="en-US" sz="4200" dirty="0">
                <a:latin typeface="Arial Rounded MT Bold" panose="020F0704030504030204" pitchFamily="34" charset="0"/>
              </a:rPr>
              <a:t>CRIME IN BANGLADESH</a:t>
            </a:r>
            <a:br>
              <a:rPr lang="en-US" sz="4200" dirty="0">
                <a:latin typeface="Arial Rounded MT Bold" panose="020F0704030504030204" pitchFamily="34" charset="0"/>
              </a:rPr>
            </a:br>
            <a:r>
              <a:rPr lang="en-US" sz="4200" dirty="0">
                <a:latin typeface="Arial Rounded MT Bold" panose="020F0704030504030204" pitchFamily="34" charset="0"/>
              </a:rPr>
              <a:t>OVERVIEW	</a:t>
            </a:r>
          </a:p>
        </p:txBody>
      </p:sp>
    </p:spTree>
    <p:extLst>
      <p:ext uri="{BB962C8B-B14F-4D97-AF65-F5344CB8AC3E}">
        <p14:creationId xmlns:p14="http://schemas.microsoft.com/office/powerpoint/2010/main" val="30059497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05294B7F-7CC8-9FB7-1B37-D9D25BBD00D3}"/>
              </a:ext>
            </a:extLst>
          </p:cNvPr>
          <p:cNvGraphicFramePr>
            <a:graphicFrameLocks noGrp="1"/>
          </p:cNvGraphicFramePr>
          <p:nvPr>
            <p:ph idx="1"/>
            <p:extLst>
              <p:ext uri="{D42A27DB-BD31-4B8C-83A1-F6EECF244321}">
                <p14:modId xmlns:p14="http://schemas.microsoft.com/office/powerpoint/2010/main" val="2107085197"/>
              </p:ext>
            </p:extLst>
          </p:nvPr>
        </p:nvGraphicFramePr>
        <p:xfrm>
          <a:off x="257175" y="1762918"/>
          <a:ext cx="4473502" cy="494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72095595-32DC-EE5C-23CB-5A658CFED659}"/>
              </a:ext>
            </a:extLst>
          </p:cNvPr>
          <p:cNvSpPr/>
          <p:nvPr/>
        </p:nvSpPr>
        <p:spPr>
          <a:xfrm>
            <a:off x="257175" y="402034"/>
            <a:ext cx="1965289" cy="59055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A group of people in a street&#10;&#10;Description automatically generated">
            <a:extLst>
              <a:ext uri="{FF2B5EF4-FFF2-40B4-BE49-F238E27FC236}">
                <a16:creationId xmlns:a16="http://schemas.microsoft.com/office/drawing/2014/main" id="{F46602C3-18D7-1614-CF6A-DB9397A7AAF7}"/>
              </a:ext>
            </a:extLst>
          </p:cNvPr>
          <p:cNvPicPr>
            <a:picLocks noChangeAspect="1"/>
          </p:cNvPicPr>
          <p:nvPr/>
        </p:nvPicPr>
        <p:blipFill rotWithShape="1">
          <a:blip r:embed="rId8">
            <a:extLst>
              <a:ext uri="{28A0092B-C50C-407E-A947-70E740481C1C}">
                <a14:useLocalDpi xmlns:a14="http://schemas.microsoft.com/office/drawing/2010/main" val="0"/>
              </a:ext>
            </a:extLst>
          </a:blip>
          <a:srcRect l="6721" r="1955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itle 1">
            <a:extLst>
              <a:ext uri="{FF2B5EF4-FFF2-40B4-BE49-F238E27FC236}">
                <a16:creationId xmlns:a16="http://schemas.microsoft.com/office/drawing/2014/main" id="{DA3656D1-369E-B9EB-71B8-DC3F3DFF8271}"/>
              </a:ext>
            </a:extLst>
          </p:cNvPr>
          <p:cNvSpPr>
            <a:spLocks noGrp="1"/>
          </p:cNvSpPr>
          <p:nvPr>
            <p:ph type="title"/>
          </p:nvPr>
        </p:nvSpPr>
        <p:spPr>
          <a:xfrm>
            <a:off x="217451" y="329802"/>
            <a:ext cx="6259549" cy="1325563"/>
          </a:xfrm>
        </p:spPr>
        <p:txBody>
          <a:bodyPr anchor="b">
            <a:normAutofit/>
          </a:bodyPr>
          <a:lstStyle/>
          <a:p>
            <a:r>
              <a:rPr lang="en-US" sz="4200" dirty="0">
                <a:latin typeface="Arial Rounded MT Bold" panose="020F0704030504030204" pitchFamily="34" charset="0"/>
              </a:rPr>
              <a:t>CRIME IN DHAKA CITY</a:t>
            </a:r>
            <a:br>
              <a:rPr lang="en-US" sz="4200" dirty="0">
                <a:latin typeface="Arial Rounded MT Bold" panose="020F0704030504030204" pitchFamily="34" charset="0"/>
              </a:rPr>
            </a:br>
            <a:r>
              <a:rPr lang="en-US" sz="4200" dirty="0">
                <a:latin typeface="Arial Rounded MT Bold" panose="020F0704030504030204" pitchFamily="34" charset="0"/>
              </a:rPr>
              <a:t>	</a:t>
            </a:r>
          </a:p>
        </p:txBody>
      </p:sp>
    </p:spTree>
    <p:extLst>
      <p:ext uri="{BB962C8B-B14F-4D97-AF65-F5344CB8AC3E}">
        <p14:creationId xmlns:p14="http://schemas.microsoft.com/office/powerpoint/2010/main" val="244268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85750"/>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2179585997"/>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F1E218FA-B1A4-14E4-3E35-F3DA98D91DAC}"/>
              </a:ext>
            </a:extLst>
          </p:cNvPr>
          <p:cNvGraphicFramePr>
            <a:graphicFrameLocks/>
          </p:cNvGraphicFramePr>
          <p:nvPr>
            <p:extLst>
              <p:ext uri="{D42A27DB-BD31-4B8C-83A1-F6EECF244321}">
                <p14:modId xmlns:p14="http://schemas.microsoft.com/office/powerpoint/2010/main" val="2941325690"/>
              </p:ext>
            </p:extLst>
          </p:nvPr>
        </p:nvGraphicFramePr>
        <p:xfrm>
          <a:off x="947739" y="1147761"/>
          <a:ext cx="4562474" cy="5472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631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Yellow tape with black text on it&#10;&#10;Description automatically generated">
            <a:extLst>
              <a:ext uri="{FF2B5EF4-FFF2-40B4-BE49-F238E27FC236}">
                <a16:creationId xmlns:a16="http://schemas.microsoft.com/office/drawing/2014/main" id="{E40D691B-CFB2-F86A-C6A3-F6A9CDAC3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 y="1004887"/>
            <a:ext cx="11753851" cy="5681664"/>
          </a:xfrm>
          <a:prstGeom prst="rect">
            <a:avLst/>
          </a:prstGeom>
        </p:spPr>
      </p:pic>
      <p:sp>
        <p:nvSpPr>
          <p:cNvPr id="2" name="Title 1">
            <a:extLst>
              <a:ext uri="{FF2B5EF4-FFF2-40B4-BE49-F238E27FC236}">
                <a16:creationId xmlns:a16="http://schemas.microsoft.com/office/drawing/2014/main" id="{46FD3FEF-83D5-AAED-4F5B-921B9666A733}"/>
              </a:ext>
            </a:extLst>
          </p:cNvPr>
          <p:cNvSpPr>
            <a:spLocks noGrp="1"/>
          </p:cNvSpPr>
          <p:nvPr>
            <p:ph type="title"/>
          </p:nvPr>
        </p:nvSpPr>
        <p:spPr>
          <a:xfrm>
            <a:off x="333375" y="238125"/>
            <a:ext cx="10515600" cy="714375"/>
          </a:xfrm>
        </p:spPr>
        <p:txBody>
          <a:bodyPr/>
          <a:lstStyle/>
          <a:p>
            <a:r>
              <a:rPr lang="en-US" dirty="0">
                <a:latin typeface="Arial Rounded MT Bold" panose="020F0704030504030204" pitchFamily="34" charset="0"/>
              </a:rPr>
              <a:t>TYPES OF                 contd.</a:t>
            </a:r>
          </a:p>
        </p:txBody>
      </p:sp>
      <p:sp>
        <p:nvSpPr>
          <p:cNvPr id="4" name="Rectangle 3">
            <a:extLst>
              <a:ext uri="{FF2B5EF4-FFF2-40B4-BE49-F238E27FC236}">
                <a16:creationId xmlns:a16="http://schemas.microsoft.com/office/drawing/2014/main" id="{DF888B02-ADCF-E458-5B8D-C29323913E88}"/>
              </a:ext>
            </a:extLst>
          </p:cNvPr>
          <p:cNvSpPr/>
          <p:nvPr/>
        </p:nvSpPr>
        <p:spPr>
          <a:xfrm>
            <a:off x="3352800" y="290512"/>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graphicFrame>
        <p:nvGraphicFramePr>
          <p:cNvPr id="9" name="Content Placeholder 4">
            <a:extLst>
              <a:ext uri="{FF2B5EF4-FFF2-40B4-BE49-F238E27FC236}">
                <a16:creationId xmlns:a16="http://schemas.microsoft.com/office/drawing/2014/main" id="{49932BEE-956E-2BD1-5652-ACDBBCF238C2}"/>
              </a:ext>
            </a:extLst>
          </p:cNvPr>
          <p:cNvGraphicFramePr>
            <a:graphicFrameLocks/>
          </p:cNvGraphicFramePr>
          <p:nvPr>
            <p:extLst>
              <p:ext uri="{D42A27DB-BD31-4B8C-83A1-F6EECF244321}">
                <p14:modId xmlns:p14="http://schemas.microsoft.com/office/powerpoint/2010/main" val="3400151948"/>
              </p:ext>
            </p:extLst>
          </p:nvPr>
        </p:nvGraphicFramePr>
        <p:xfrm>
          <a:off x="6910389" y="1266824"/>
          <a:ext cx="4562474" cy="5419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Content Placeholder 4">
            <a:extLst>
              <a:ext uri="{FF2B5EF4-FFF2-40B4-BE49-F238E27FC236}">
                <a16:creationId xmlns:a16="http://schemas.microsoft.com/office/drawing/2014/main" id="{4DCA8123-978D-FF16-6E11-99E3471B98A8}"/>
              </a:ext>
            </a:extLst>
          </p:cNvPr>
          <p:cNvGraphicFramePr>
            <a:graphicFrameLocks/>
          </p:cNvGraphicFramePr>
          <p:nvPr>
            <p:extLst>
              <p:ext uri="{D42A27DB-BD31-4B8C-83A1-F6EECF244321}">
                <p14:modId xmlns:p14="http://schemas.microsoft.com/office/powerpoint/2010/main" val="2085233699"/>
              </p:ext>
            </p:extLst>
          </p:nvPr>
        </p:nvGraphicFramePr>
        <p:xfrm>
          <a:off x="719138" y="1266824"/>
          <a:ext cx="4562474" cy="54197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4307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E5683-C53E-CC25-8805-8268F7D8F69E}"/>
              </a:ext>
            </a:extLst>
          </p:cNvPr>
          <p:cNvSpPr txBox="1">
            <a:spLocks/>
          </p:cNvSpPr>
          <p:nvPr/>
        </p:nvSpPr>
        <p:spPr>
          <a:xfrm>
            <a:off x="533400" y="250825"/>
            <a:ext cx="447675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Arial Rounded MT Bold" panose="020F0704030504030204" pitchFamily="34" charset="0"/>
              </a:rPr>
              <a:t>DATA &amp; STATISTICS</a:t>
            </a:r>
            <a:endParaRPr lang="en-US" dirty="0">
              <a:latin typeface="Arial Rounded MT Bold" panose="020F0704030504030204" pitchFamily="34" charset="0"/>
            </a:endParaRPr>
          </a:p>
        </p:txBody>
      </p:sp>
      <p:graphicFrame>
        <p:nvGraphicFramePr>
          <p:cNvPr id="5" name="Content Placeholder 17">
            <a:extLst>
              <a:ext uri="{FF2B5EF4-FFF2-40B4-BE49-F238E27FC236}">
                <a16:creationId xmlns:a16="http://schemas.microsoft.com/office/drawing/2014/main" id="{CD9506A8-F909-25E0-8390-875E769F7205}"/>
              </a:ext>
            </a:extLst>
          </p:cNvPr>
          <p:cNvGraphicFramePr>
            <a:graphicFrameLocks/>
          </p:cNvGraphicFramePr>
          <p:nvPr>
            <p:extLst>
              <p:ext uri="{D42A27DB-BD31-4B8C-83A1-F6EECF244321}">
                <p14:modId xmlns:p14="http://schemas.microsoft.com/office/powerpoint/2010/main" val="2403028156"/>
              </p:ext>
            </p:extLst>
          </p:nvPr>
        </p:nvGraphicFramePr>
        <p:xfrm>
          <a:off x="1066801" y="1576388"/>
          <a:ext cx="8943974" cy="50307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76F9-7471-453C-3C67-51440B79DA8C}"/>
              </a:ext>
            </a:extLst>
          </p:cNvPr>
          <p:cNvSpPr>
            <a:spLocks noGrp="1"/>
          </p:cNvSpPr>
          <p:nvPr>
            <p:ph type="title"/>
          </p:nvPr>
        </p:nvSpPr>
        <p:spPr>
          <a:xfrm>
            <a:off x="838200" y="336550"/>
            <a:ext cx="4476750" cy="1325563"/>
          </a:xfrm>
        </p:spPr>
        <p:txBody>
          <a:bodyPr/>
          <a:lstStyle/>
          <a:p>
            <a:r>
              <a:rPr lang="en-US" dirty="0">
                <a:latin typeface="Arial Rounded MT Bold" panose="020F0704030504030204" pitchFamily="34" charset="0"/>
              </a:rPr>
              <a:t>DATA &amp; STATISTICS</a:t>
            </a:r>
          </a:p>
        </p:txBody>
      </p:sp>
      <p:graphicFrame>
        <p:nvGraphicFramePr>
          <p:cNvPr id="18" name="Content Placeholder 17">
            <a:extLst>
              <a:ext uri="{FF2B5EF4-FFF2-40B4-BE49-F238E27FC236}">
                <a16:creationId xmlns:a16="http://schemas.microsoft.com/office/drawing/2014/main" id="{5A2A3E11-18D5-7104-56D5-3EFDF78F2E12}"/>
              </a:ext>
            </a:extLst>
          </p:cNvPr>
          <p:cNvGraphicFramePr>
            <a:graphicFrameLocks noGrp="1"/>
          </p:cNvGraphicFramePr>
          <p:nvPr>
            <p:ph idx="1"/>
            <p:extLst>
              <p:ext uri="{D42A27DB-BD31-4B8C-83A1-F6EECF244321}">
                <p14:modId xmlns:p14="http://schemas.microsoft.com/office/powerpoint/2010/main" val="2315067904"/>
              </p:ext>
            </p:extLst>
          </p:nvPr>
        </p:nvGraphicFramePr>
        <p:xfrm>
          <a:off x="904875" y="1825625"/>
          <a:ext cx="5467350" cy="342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7">
            <a:extLst>
              <a:ext uri="{FF2B5EF4-FFF2-40B4-BE49-F238E27FC236}">
                <a16:creationId xmlns:a16="http://schemas.microsoft.com/office/drawing/2014/main" id="{911F9360-5569-539E-F51D-0E49D4DE8412}"/>
              </a:ext>
            </a:extLst>
          </p:cNvPr>
          <p:cNvGraphicFramePr>
            <a:graphicFrameLocks/>
          </p:cNvGraphicFramePr>
          <p:nvPr>
            <p:extLst>
              <p:ext uri="{D42A27DB-BD31-4B8C-83A1-F6EECF244321}">
                <p14:modId xmlns:p14="http://schemas.microsoft.com/office/powerpoint/2010/main" val="3716663832"/>
              </p:ext>
            </p:extLst>
          </p:nvPr>
        </p:nvGraphicFramePr>
        <p:xfrm>
          <a:off x="6505575" y="1825626"/>
          <a:ext cx="5467350" cy="3746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700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82D1-B4FF-C433-F3E5-0D8E8837DC7C}"/>
              </a:ext>
            </a:extLst>
          </p:cNvPr>
          <p:cNvSpPr>
            <a:spLocks noGrp="1"/>
          </p:cNvSpPr>
          <p:nvPr>
            <p:ph type="title"/>
          </p:nvPr>
        </p:nvSpPr>
        <p:spPr>
          <a:xfrm>
            <a:off x="704850" y="-72232"/>
            <a:ext cx="4743450" cy="1325563"/>
          </a:xfrm>
        </p:spPr>
        <p:txBody>
          <a:bodyPr/>
          <a:lstStyle/>
          <a:p>
            <a:r>
              <a:rPr lang="en-US" dirty="0">
                <a:latin typeface="Arial Rounded MT Bold" panose="020F0704030504030204" pitchFamily="34" charset="0"/>
              </a:rPr>
              <a:t>CAUSES OF</a:t>
            </a:r>
          </a:p>
        </p:txBody>
      </p:sp>
      <p:sp>
        <p:nvSpPr>
          <p:cNvPr id="3" name="Content Placeholder 2">
            <a:extLst>
              <a:ext uri="{FF2B5EF4-FFF2-40B4-BE49-F238E27FC236}">
                <a16:creationId xmlns:a16="http://schemas.microsoft.com/office/drawing/2014/main" id="{F75A88C0-E201-8D64-161A-79C63A582631}"/>
              </a:ext>
            </a:extLst>
          </p:cNvPr>
          <p:cNvSpPr>
            <a:spLocks noGrp="1"/>
          </p:cNvSpPr>
          <p:nvPr>
            <p:ph idx="1"/>
          </p:nvPr>
        </p:nvSpPr>
        <p:spPr/>
        <p:txBody>
          <a:bodyPr>
            <a:normAutofit/>
          </a:bodyPr>
          <a:lstStyle/>
          <a:p>
            <a:pPr marL="0" indent="0">
              <a:buNone/>
            </a:pPr>
            <a:r>
              <a:rPr lang="en-US" b="1" i="0" dirty="0">
                <a:solidFill>
                  <a:srgbClr val="232323"/>
                </a:solidFill>
                <a:effectLst/>
                <a:latin typeface="Verdana" panose="020B0604030504040204" pitchFamily="34" charset="0"/>
              </a:rPr>
              <a:t>Impoverishment and unemployment</a:t>
            </a:r>
          </a:p>
          <a:p>
            <a:pPr marL="0" indent="0" algn="just">
              <a:buNone/>
            </a:pPr>
            <a:r>
              <a:rPr lang="en-US" sz="2000" dirty="0"/>
              <a:t> </a:t>
            </a:r>
            <a:r>
              <a:rPr lang="en-US" sz="2000" b="0" i="0" dirty="0">
                <a:solidFill>
                  <a:srgbClr val="232323"/>
                </a:solidFill>
                <a:effectLst/>
                <a:latin typeface="Verdana" panose="020B0604030504040204" pitchFamily="34" charset="0"/>
              </a:rPr>
              <a:t>The impoverishment of Bangladesh peoples has been a troubling social. Shortly after independence, about 82% of rural areas, an estimated 35% of the population lives below the impoverishment line and approximately 21% of the population lives below the impoverishment line in urban areas ( </a:t>
            </a:r>
            <a:r>
              <a:rPr lang="en-US" sz="2000" b="0" i="0" u="none" strike="noStrike" dirty="0">
                <a:solidFill>
                  <a:srgbClr val="0B4FA7"/>
                </a:solidFill>
                <a:effectLst/>
                <a:latin typeface="Verdana" panose="020B0604030504040204" pitchFamily="34" charset="0"/>
                <a:hlinkClick r:id="rId2"/>
              </a:rPr>
              <a:t>P.B., 2020</a:t>
            </a:r>
            <a:r>
              <a:rPr lang="en-US" sz="2000" b="0" i="0" dirty="0">
                <a:solidFill>
                  <a:srgbClr val="232323"/>
                </a:solidFill>
                <a:effectLst/>
                <a:latin typeface="Verdana" panose="020B0604030504040204" pitchFamily="34" charset="0"/>
              </a:rPr>
              <a:t>). These Bangladeshis have poor access to health care and safe drinking water ( </a:t>
            </a:r>
            <a:r>
              <a:rPr lang="en-US" sz="2000" b="0" i="0" u="none" strike="noStrike" dirty="0">
                <a:solidFill>
                  <a:srgbClr val="0B4FA7"/>
                </a:solidFill>
                <a:effectLst/>
                <a:latin typeface="Verdana" panose="020B0604030504040204" pitchFamily="34" charset="0"/>
                <a:hlinkClick r:id="rId3"/>
              </a:rPr>
              <a:t>Jahan, 2018</a:t>
            </a:r>
            <a:r>
              <a:rPr lang="en-US" sz="2000" b="0" i="0" dirty="0">
                <a:solidFill>
                  <a:srgbClr val="232323"/>
                </a:solidFill>
                <a:effectLst/>
                <a:latin typeface="Verdana" panose="020B0604030504040204" pitchFamily="34" charset="0"/>
              </a:rPr>
              <a:t>). The rapidly increasing population increase is one of the major causes of rural impoverishment. the population stayed below the impoverishment line.</a:t>
            </a:r>
            <a:r>
              <a:rPr lang="en-US" sz="1400" b="0" i="0" dirty="0">
                <a:solidFill>
                  <a:srgbClr val="232323"/>
                </a:solidFill>
                <a:effectLst/>
                <a:latin typeface="Verdana" panose="020B0604030504040204" pitchFamily="34" charset="0"/>
              </a:rPr>
              <a:t> </a:t>
            </a:r>
            <a:r>
              <a:rPr lang="en-US" sz="2000" b="0" i="0" dirty="0">
                <a:solidFill>
                  <a:srgbClr val="232323"/>
                </a:solidFill>
                <a:effectLst/>
                <a:latin typeface="Verdana" panose="020B0604030504040204" pitchFamily="34" charset="0"/>
              </a:rPr>
              <a:t>Due to unemployment, most young people are involved in drugs and crime.</a:t>
            </a:r>
            <a:endParaRPr lang="en-US" sz="2000" dirty="0"/>
          </a:p>
        </p:txBody>
      </p:sp>
      <p:sp>
        <p:nvSpPr>
          <p:cNvPr id="6" name="Rectangle 5">
            <a:extLst>
              <a:ext uri="{FF2B5EF4-FFF2-40B4-BE49-F238E27FC236}">
                <a16:creationId xmlns:a16="http://schemas.microsoft.com/office/drawing/2014/main" id="{1AF20BA7-48BA-7033-425F-9C7AE1D56D16}"/>
              </a:ext>
            </a:extLst>
          </p:cNvPr>
          <p:cNvSpPr/>
          <p:nvPr/>
        </p:nvSpPr>
        <p:spPr>
          <a:xfrm>
            <a:off x="904875" y="929878"/>
            <a:ext cx="2019300" cy="6096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Arial Rounded MT Bold" panose="020F0704030504030204" pitchFamily="34" charset="0"/>
              </a:rPr>
              <a:t>CRIME</a:t>
            </a:r>
            <a:endParaRPr lang="en-US" sz="4400" dirty="0">
              <a:solidFill>
                <a:schemeClr val="tx1"/>
              </a:solidFill>
            </a:endParaRPr>
          </a:p>
        </p:txBody>
      </p:sp>
    </p:spTree>
    <p:extLst>
      <p:ext uri="{BB962C8B-B14F-4D97-AF65-F5344CB8AC3E}">
        <p14:creationId xmlns:p14="http://schemas.microsoft.com/office/powerpoint/2010/main" val="502889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2170</Words>
  <Application>Microsoft Office PowerPoint</Application>
  <PresentationFormat>Widescreen</PresentationFormat>
  <Paragraphs>148</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Calibri</vt:lpstr>
      <vt:lpstr>Calibri Light</vt:lpstr>
      <vt:lpstr>Söhne</vt:lpstr>
      <vt:lpstr>Verdana</vt:lpstr>
      <vt:lpstr>Wingdings</vt:lpstr>
      <vt:lpstr>Office Theme</vt:lpstr>
      <vt:lpstr>     IN DHAKA CITY</vt:lpstr>
      <vt:lpstr>What is           </vt:lpstr>
      <vt:lpstr>CRIME IN BANGLADESH OVERVIEW </vt:lpstr>
      <vt:lpstr>CRIME IN DHAKA CITY  </vt:lpstr>
      <vt:lpstr>TYPES OF</vt:lpstr>
      <vt:lpstr>TYPES OF                 contd.</vt:lpstr>
      <vt:lpstr>PowerPoint Presentation</vt:lpstr>
      <vt:lpstr>DATA &amp; STATISTICS</vt:lpstr>
      <vt:lpstr>CAUSES OF</vt:lpstr>
      <vt:lpstr>CAUSES OF</vt:lpstr>
      <vt:lpstr>CAUSES OF</vt:lpstr>
      <vt:lpstr>CAUSES OF</vt:lpstr>
      <vt:lpstr>CAUSES OF</vt:lpstr>
      <vt:lpstr>IMPACT ON SOCIETY </vt:lpstr>
      <vt:lpstr>IMPACT ON SOCIETY </vt:lpstr>
      <vt:lpstr>IMPACT ON SOCIETY </vt:lpstr>
      <vt:lpstr>IMPACT ON SOCIETY </vt:lpstr>
      <vt:lpstr>STRATEGIES AND RECOMMENDATIONS</vt:lpstr>
      <vt:lpstr>STRATEGIES AND RECOMMENDATIONS</vt:lpstr>
      <vt:lpstr>STRATEGIES AND RECOMMENDATIONS</vt:lpstr>
      <vt:lpstr>STRATEGIES AND RECOMMENDATIONS</vt:lpstr>
      <vt:lpstr>STRATEGIES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 DHAKA CITY</dc:title>
  <dc:creator>MD. ABU TOWSIF</dc:creator>
  <cp:lastModifiedBy>MD. ABU TOWSIF</cp:lastModifiedBy>
  <cp:revision>20</cp:revision>
  <dcterms:created xsi:type="dcterms:W3CDTF">2023-08-09T12:51:34Z</dcterms:created>
  <dcterms:modified xsi:type="dcterms:W3CDTF">2023-08-11T10:08:15Z</dcterms:modified>
</cp:coreProperties>
</file>