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6"/>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9" r:id="rId19"/>
    <p:sldId id="280"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Total</a:t>
            </a:r>
            <a:r>
              <a:rPr lang="en-US" baseline="0" dirty="0"/>
              <a:t> number of crimes in different years</a:t>
            </a:r>
            <a:endParaRPr lang="en-US" dirty="0"/>
          </a:p>
        </c:rich>
      </c:tx>
      <c:layout>
        <c:manualLayout>
          <c:xMode val="edge"/>
          <c:yMode val="edge"/>
          <c:x val="0.11031069634146969"/>
          <c:y val="2.6855639087880287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34274</c:v>
                </c:pt>
                <c:pt idx="1">
                  <c:v>38199</c:v>
                </c:pt>
                <c:pt idx="2">
                  <c:v>44020</c:v>
                </c:pt>
                <c:pt idx="3">
                  <c:v>44052</c:v>
                </c:pt>
                <c:pt idx="4">
                  <c:v>44536</c:v>
                </c:pt>
                <c:pt idx="5">
                  <c:v>43377</c:v>
                </c:pt>
                <c:pt idx="6">
                  <c:v>32616</c:v>
                </c:pt>
                <c:pt idx="7">
                  <c:v>39302</c:v>
                </c:pt>
                <c:pt idx="8">
                  <c:v>40603</c:v>
                </c:pt>
                <c:pt idx="9">
                  <c:v>3089</c:v>
                </c:pt>
              </c:numCache>
            </c:numRef>
          </c:val>
          <c:extLst>
            <c:ext xmlns:c16="http://schemas.microsoft.com/office/drawing/2014/chart" uri="{C3380CC4-5D6E-409C-BE32-E72D297353CC}">
              <c16:uniqueId val="{00000000-D2FB-4CD1-8BF9-858943EFA7BE}"/>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formatCode>General</c:formatCode>
                <c:ptCount val="10"/>
              </c:numCache>
            </c:numRef>
          </c:val>
          <c:extLst>
            <c:ext xmlns:c16="http://schemas.microsoft.com/office/drawing/2014/chart" uri="{C3380CC4-5D6E-409C-BE32-E72D297353CC}">
              <c16:uniqueId val="{00000001-D2FB-4CD1-8BF9-858943EFA7BE}"/>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Sheet1!$D$2:$D$11</c:f>
              <c:numCache>
                <c:formatCode>General</c:formatCode>
                <c:ptCount val="10"/>
              </c:numCache>
            </c:numRef>
          </c:val>
          <c:extLst>
            <c:ext xmlns:c16="http://schemas.microsoft.com/office/drawing/2014/chart" uri="{C3380CC4-5D6E-409C-BE32-E72D297353CC}">
              <c16:uniqueId val="{00000002-D2FB-4CD1-8BF9-858943EFA7BE}"/>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0889077889654038"/>
          <c:y val="4.4526914679244058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Sheet1!$B$2:$B$6</c:f>
              <c:numCache>
                <c:formatCode>General</c:formatCode>
                <c:ptCount val="5"/>
                <c:pt idx="0">
                  <c:v>71</c:v>
                </c:pt>
                <c:pt idx="1">
                  <c:v>96</c:v>
                </c:pt>
                <c:pt idx="2">
                  <c:v>82</c:v>
                </c:pt>
                <c:pt idx="3">
                  <c:v>122</c:v>
                </c:pt>
                <c:pt idx="4">
                  <c:v>65</c:v>
                </c:pt>
              </c:numCache>
            </c:numRef>
          </c:val>
          <c:extLst>
            <c:ext xmlns:c16="http://schemas.microsoft.com/office/drawing/2014/chart" uri="{C3380CC4-5D6E-409C-BE32-E72D297353CC}">
              <c16:uniqueId val="{00000000-5E2F-4604-87FF-1BC3FFCF130A}"/>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Sheet1!$C$2:$C$6</c:f>
              <c:numCache>
                <c:formatCode>General</c:formatCode>
                <c:ptCount val="5"/>
              </c:numCache>
            </c:numRef>
          </c:val>
          <c:extLst>
            <c:ext xmlns:c16="http://schemas.microsoft.com/office/drawing/2014/chart" uri="{C3380CC4-5D6E-409C-BE32-E72D297353CC}">
              <c16:uniqueId val="{00000001-5E2F-4604-87FF-1BC3FFCF130A}"/>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Sheet1!$D$2:$D$6</c:f>
              <c:numCache>
                <c:formatCode>General</c:formatCode>
                <c:ptCount val="5"/>
              </c:numCache>
            </c:numRef>
          </c:val>
          <c:extLst>
            <c:ext xmlns:c16="http://schemas.microsoft.com/office/drawing/2014/chart" uri="{C3380CC4-5D6E-409C-BE32-E72D297353CC}">
              <c16:uniqueId val="{00000002-5E2F-4604-87FF-1BC3FFCF130A}"/>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1818230038318379"/>
          <c:y val="4.1596178618005401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551684088269456E-2"/>
          <c:y val="0.28552884038065252"/>
          <c:w val="0.94889663182346107"/>
          <c:h val="0.5393012838885903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Sheet1!$B$2:$B$6</c:f>
              <c:numCache>
                <c:formatCode>General</c:formatCode>
                <c:ptCount val="5"/>
                <c:pt idx="0">
                  <c:v>3014</c:v>
                </c:pt>
                <c:pt idx="1">
                  <c:v>304</c:v>
                </c:pt>
                <c:pt idx="2">
                  <c:v>82</c:v>
                </c:pt>
                <c:pt idx="3">
                  <c:v>155</c:v>
                </c:pt>
                <c:pt idx="4">
                  <c:v>855</c:v>
                </c:pt>
              </c:numCache>
            </c:numRef>
          </c:val>
          <c:extLst>
            <c:ext xmlns:c16="http://schemas.microsoft.com/office/drawing/2014/chart" uri="{C3380CC4-5D6E-409C-BE32-E72D297353CC}">
              <c16:uniqueId val="{00000000-E6F4-465F-A1B2-09DF515DD955}"/>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Sheet1!$C$2:$C$6</c:f>
              <c:numCache>
                <c:formatCode>General</c:formatCode>
                <c:ptCount val="5"/>
              </c:numCache>
            </c:numRef>
          </c:val>
          <c:extLst>
            <c:ext xmlns:c16="http://schemas.microsoft.com/office/drawing/2014/chart" uri="{C3380CC4-5D6E-409C-BE32-E72D297353CC}">
              <c16:uniqueId val="{00000001-E6F4-465F-A1B2-09DF515DD955}"/>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Sheet1!$D$2:$D$6</c:f>
              <c:numCache>
                <c:formatCode>General</c:formatCode>
                <c:ptCount val="5"/>
              </c:numCache>
            </c:numRef>
          </c:val>
          <c:extLst>
            <c:ext xmlns:c16="http://schemas.microsoft.com/office/drawing/2014/chart" uri="{C3380CC4-5D6E-409C-BE32-E72D297353CC}">
              <c16:uniqueId val="{00000002-E6F4-465F-A1B2-09DF515DD955}"/>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88F8AA4-EA7A-4729-9823-7408D40AEB1F}">
      <dgm:prSet custT="1"/>
      <dgm:spPr>
        <a:ln w="25400"/>
      </dgm:spPr>
      <dgm:t>
        <a:bodyPr/>
        <a:lstStyle/>
        <a:p>
          <a:r>
            <a:rPr lang="en-US" sz="2400" b="0" i="0" u="none" dirty="0">
              <a:solidFill>
                <a:schemeClr val="tx1"/>
              </a:solidFill>
            </a:rPr>
            <a:t>KIDNAPPING</a:t>
          </a:r>
        </a:p>
        <a:p>
          <a:r>
            <a:rPr lang="en-US" sz="1800" b="0" i="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tx1"/>
            </a:solidFill>
          </a:endParaRPr>
        </a:p>
      </dgm:t>
    </dgm:pt>
    <dgm:pt modelId="{ED2B6793-2026-4ABB-BC60-0683E842DB28}" type="parTrans" cxnId="{509FBCC2-3F47-48C5-931F-656464721C26}">
      <dgm:prSet/>
      <dgm:spPr/>
      <dgm:t>
        <a:bodyPr/>
        <a:lstStyle/>
        <a:p>
          <a:endParaRPr lang="en-US" u="sng">
            <a:solidFill>
              <a:schemeClr val="tx1"/>
            </a:solidFill>
          </a:endParaRPr>
        </a:p>
      </dgm:t>
    </dgm:pt>
    <dgm:pt modelId="{4A92A387-A984-4CE8-B892-FF2CA53240B4}" type="sibTrans" cxnId="{509FBCC2-3F47-48C5-931F-656464721C26}">
      <dgm:prSet/>
      <dgm:spPr/>
      <dgm:t>
        <a:bodyPr/>
        <a:lstStyle/>
        <a:p>
          <a:endParaRPr lang="en-US" u="sng">
            <a:solidFill>
              <a:schemeClr val="tx1"/>
            </a:solidFill>
          </a:endParaRPr>
        </a:p>
      </dgm:t>
    </dgm:pt>
    <dgm:pt modelId="{416941DE-9AA4-48A5-B388-ACECA0B0D7E5}">
      <dgm:prSet custT="1"/>
      <dgm:spPr>
        <a:ln w="25400"/>
      </dgm:spPr>
      <dgm:t>
        <a:bodyPr/>
        <a:lstStyle/>
        <a:p>
          <a:r>
            <a:rPr lang="en-US" sz="2400" b="0" i="0" u="none" cap="all" baseline="0" dirty="0">
              <a:solidFill>
                <a:schemeClr val="tx1"/>
              </a:solidFill>
            </a:rPr>
            <a:t>FRAUD</a:t>
          </a:r>
        </a:p>
        <a:p>
          <a:r>
            <a:rPr lang="en-US" sz="1600" b="0" i="0" dirty="0">
              <a:solidFill>
                <a:schemeClr val="tx1"/>
              </a:solidFill>
            </a:rPr>
            <a:t>Scammers often exploit unsuspecting individuals through schemes involving fake investments, lotteries, or other fraudulent activities</a:t>
          </a:r>
          <a:endParaRPr lang="en-US" sz="1600" u="none" dirty="0">
            <a:solidFill>
              <a:schemeClr val="tx1"/>
            </a:solidFill>
          </a:endParaRPr>
        </a:p>
      </dgm:t>
    </dgm:pt>
    <dgm:pt modelId="{DED971F1-4FB7-4BB9-9542-5516D6D73D42}" type="parTrans" cxnId="{223815A3-ACE7-4233-AA3F-55D9F5C62EF4}">
      <dgm:prSet/>
      <dgm:spPr/>
      <dgm:t>
        <a:bodyPr/>
        <a:lstStyle/>
        <a:p>
          <a:endParaRPr lang="en-US" u="sng">
            <a:solidFill>
              <a:schemeClr val="tx1"/>
            </a:solidFill>
          </a:endParaRPr>
        </a:p>
      </dgm:t>
    </dgm:pt>
    <dgm:pt modelId="{0C0D9FA1-5259-47BB-8541-34684483715B}" type="sibTrans" cxnId="{223815A3-ACE7-4233-AA3F-55D9F5C62EF4}">
      <dgm:prSet/>
      <dgm:spPr/>
      <dgm:t>
        <a:bodyPr/>
        <a:lstStyle/>
        <a:p>
          <a:endParaRPr lang="en-US" u="sng">
            <a:solidFill>
              <a:schemeClr val="tx1"/>
            </a:solidFill>
          </a:endParaRPr>
        </a:p>
      </dgm:t>
    </dgm:pt>
    <dgm:pt modelId="{8E14CBB3-32FD-40BF-B9DF-039456D92F29}">
      <dgm:prSet custT="1"/>
      <dgm:spPr>
        <a:ln w="25400"/>
      </dgm:spPr>
      <dgm:t>
        <a:bodyPr/>
        <a:lstStyle/>
        <a:p>
          <a:r>
            <a:rPr lang="en-US" sz="2400" b="0" i="0" cap="all" baseline="0" dirty="0">
              <a:solidFill>
                <a:schemeClr val="tx1"/>
              </a:solidFill>
            </a:rPr>
            <a:t>Drug Trafficking</a:t>
          </a:r>
        </a:p>
        <a:p>
          <a:r>
            <a:rPr lang="en-US" sz="1600" b="0" i="0" dirty="0">
              <a:solidFill>
                <a:schemeClr val="tx1"/>
              </a:solidFill>
            </a:rPr>
            <a:t>Dhaka City's urban environment attracts drug trafficking, with both local distribution and transit routes for international drug trade.</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tx1"/>
            </a:solidFill>
          </a:endParaRPr>
        </a:p>
      </dgm:t>
    </dgm:pt>
    <dgm:pt modelId="{B6EC518B-71CB-4D0B-A265-C215E2810C97}" type="sibTrans" cxnId="{75DD42B7-2C67-4862-B9F5-73C0CAB1EEB3}">
      <dgm:prSet/>
      <dgm:spPr/>
      <dgm:t>
        <a:bodyPr/>
        <a:lstStyle/>
        <a:p>
          <a:endParaRPr lang="en-US">
            <a:solidFill>
              <a:schemeClr val="tx1"/>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dirty="0"/>
            <a:t>.</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3929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21387" custLinFactY="-1443"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01561" custLinFactY="6293" custLinFactNeighborX="1775"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solidFill>
                <a:schemeClr val="tx1"/>
              </a:solidFill>
            </a:rPr>
            <a:t>Illegal waste disposal, air and water pollution, and other environmental violations contribute to the degradation of the city's ecosystem</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6351"/>
          <a:ext cx="4562474" cy="1828627"/>
        </a:xfrm>
        <a:prstGeom prst="roundRect">
          <a:avLst/>
        </a:prstGeom>
        <a:solidFill>
          <a:schemeClr val="accent4">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tx1"/>
              </a:solidFill>
            </a:rPr>
            <a:t>KIDNAPPING</a:t>
          </a:r>
        </a:p>
        <a:p>
          <a:pPr marL="0" lvl="0" indent="0" algn="l" defTabSz="1066800">
            <a:lnSpc>
              <a:spcPct val="90000"/>
            </a:lnSpc>
            <a:spcBef>
              <a:spcPct val="0"/>
            </a:spcBef>
            <a:spcAft>
              <a:spcPct val="35000"/>
            </a:spcAft>
            <a:buNone/>
          </a:pPr>
          <a:r>
            <a:rPr lang="en-US" sz="1800" b="0" i="0" kern="120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tx1"/>
            </a:solidFill>
          </a:endParaRPr>
        </a:p>
      </dsp:txBody>
      <dsp:txXfrm>
        <a:off x="89266" y="155617"/>
        <a:ext cx="4383942" cy="1650095"/>
      </dsp:txXfrm>
    </dsp:sp>
    <dsp:sp modelId="{B9F76A12-54F7-46D4-A58F-DDDD202BC15A}">
      <dsp:nvSpPr>
        <dsp:cNvPr id="0" name=""/>
        <dsp:cNvSpPr/>
      </dsp:nvSpPr>
      <dsp:spPr>
        <a:xfrm>
          <a:off x="0" y="2253486"/>
          <a:ext cx="4562474" cy="1294163"/>
        </a:xfrm>
        <a:prstGeom prst="roundRect">
          <a:avLst/>
        </a:prstGeom>
        <a:solidFill>
          <a:schemeClr val="accent4">
            <a:hueOff val="4900445"/>
            <a:satOff val="-20388"/>
            <a:lumOff val="4804"/>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tx1"/>
              </a:solidFill>
            </a:rPr>
            <a:t>FRAUD</a:t>
          </a:r>
        </a:p>
        <a:p>
          <a:pPr marL="0" lvl="0" indent="0" algn="l" defTabSz="1066800">
            <a:lnSpc>
              <a:spcPct val="90000"/>
            </a:lnSpc>
            <a:spcBef>
              <a:spcPct val="0"/>
            </a:spcBef>
            <a:spcAft>
              <a:spcPct val="35000"/>
            </a:spcAft>
            <a:buNone/>
          </a:pPr>
          <a:r>
            <a:rPr lang="en-US" sz="1600" b="0" i="0" kern="1200" dirty="0">
              <a:solidFill>
                <a:schemeClr val="tx1"/>
              </a:solidFill>
            </a:rPr>
            <a:t>Scammers often exploit unsuspecting individuals through schemes involving fake investments, lotteries, or other fraudulent activities</a:t>
          </a:r>
          <a:endParaRPr lang="en-US" sz="1600" u="none" kern="1200" dirty="0">
            <a:solidFill>
              <a:schemeClr val="tx1"/>
            </a:solidFill>
          </a:endParaRPr>
        </a:p>
      </dsp:txBody>
      <dsp:txXfrm>
        <a:off x="63176" y="2316662"/>
        <a:ext cx="4436122" cy="1167811"/>
      </dsp:txXfrm>
    </dsp:sp>
    <dsp:sp modelId="{EA3EAC31-479D-46B5-AA12-3AEDF73EEA2E}">
      <dsp:nvSpPr>
        <dsp:cNvPr id="0" name=""/>
        <dsp:cNvSpPr/>
      </dsp:nvSpPr>
      <dsp:spPr>
        <a:xfrm>
          <a:off x="0" y="3822670"/>
          <a:ext cx="4562474" cy="1473919"/>
        </a:xfrm>
        <a:prstGeom prst="roundRect">
          <a:avLst/>
        </a:prstGeom>
        <a:solidFill>
          <a:schemeClr val="accent4">
            <a:hueOff val="9800891"/>
            <a:satOff val="-40777"/>
            <a:lumOff val="9608"/>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tx1"/>
              </a:solidFill>
            </a:rPr>
            <a:t>Drug Trafficking</a:t>
          </a:r>
        </a:p>
        <a:p>
          <a:pPr marL="0" lvl="0" indent="0" algn="l" defTabSz="1066800">
            <a:lnSpc>
              <a:spcPct val="90000"/>
            </a:lnSpc>
            <a:spcBef>
              <a:spcPct val="0"/>
            </a:spcBef>
            <a:spcAft>
              <a:spcPct val="35000"/>
            </a:spcAft>
            <a:buNone/>
          </a:pPr>
          <a:r>
            <a:rPr lang="en-US" sz="1600" b="0" i="0" kern="1200" dirty="0">
              <a:solidFill>
                <a:schemeClr val="tx1"/>
              </a:solidFill>
            </a:rPr>
            <a:t>Dhaka City's urban environment attracts drug trafficking, with both local distribution and transit routes for international drug trade.</a:t>
          </a:r>
          <a:endParaRPr lang="en-US" sz="1600" kern="1200" dirty="0">
            <a:solidFill>
              <a:schemeClr val="tx1"/>
            </a:solidFill>
          </a:endParaRPr>
        </a:p>
      </dsp:txBody>
      <dsp:txXfrm>
        <a:off x="71951" y="3894621"/>
        <a:ext cx="4418572" cy="1330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196415"/>
          <a:ext cx="4562474" cy="1698472"/>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82913" y="279328"/>
        <a:ext cx="4396648" cy="1532646"/>
      </dsp:txXfrm>
    </dsp:sp>
    <dsp:sp modelId="{B9F76A12-54F7-46D4-A58F-DDDD202BC15A}">
      <dsp:nvSpPr>
        <dsp:cNvPr id="0" name=""/>
        <dsp:cNvSpPr/>
      </dsp:nvSpPr>
      <dsp:spPr>
        <a:xfrm>
          <a:off x="0" y="2198441"/>
          <a:ext cx="4562474" cy="1480071"/>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72251" y="2270692"/>
        <a:ext cx="4417972" cy="1335569"/>
      </dsp:txXfrm>
    </dsp:sp>
    <dsp:sp modelId="{EA3EAC31-479D-46B5-AA12-3AEDF73EEA2E}">
      <dsp:nvSpPr>
        <dsp:cNvPr id="0" name=""/>
        <dsp:cNvSpPr/>
      </dsp:nvSpPr>
      <dsp:spPr>
        <a:xfrm>
          <a:off x="0" y="3803002"/>
          <a:ext cx="4562474" cy="1238333"/>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kern="1200" dirty="0"/>
            <a:t>.</a:t>
          </a:r>
          <a:endParaRPr lang="en-US" sz="1600" kern="1200" dirty="0">
            <a:solidFill>
              <a:schemeClr val="bg2">
                <a:lumMod val="10000"/>
              </a:schemeClr>
            </a:solidFill>
          </a:endParaRPr>
        </a:p>
      </dsp:txBody>
      <dsp:txXfrm>
        <a:off x="60450" y="3863452"/>
        <a:ext cx="4441574" cy="1117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solidFill>
                <a:schemeClr val="tx1"/>
              </a:solidFill>
            </a:rPr>
            <a:t>Illegal waste disposal, air and water pollution, and other environmental violations contribute to the degradation of the city's ecosystem</a:t>
          </a:r>
          <a:endParaRPr lang="en-US" sz="1600" kern="1200" dirty="0">
            <a:solidFill>
              <a:schemeClr val="tx1"/>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3095257"/>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51098" y="151098"/>
        <a:ext cx="4260278" cy="2793061"/>
      </dsp:txXfrm>
    </dsp:sp>
    <dsp:sp modelId="{B9F76A12-54F7-46D4-A58F-DDDD202BC15A}">
      <dsp:nvSpPr>
        <dsp:cNvPr id="0" name=""/>
        <dsp:cNvSpPr/>
      </dsp:nvSpPr>
      <dsp:spPr>
        <a:xfrm>
          <a:off x="0" y="3373913"/>
          <a:ext cx="4562474" cy="192675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94056" y="3467969"/>
        <a:ext cx="4374362" cy="173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7</a:t>
            </a:fld>
            <a:endParaRPr lang="en-US"/>
          </a:p>
        </p:txBody>
      </p:sp>
    </p:spTree>
    <p:extLst>
      <p:ext uri="{BB962C8B-B14F-4D97-AF65-F5344CB8AC3E}">
        <p14:creationId xmlns:p14="http://schemas.microsoft.com/office/powerpoint/2010/main" val="23624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8/11/2023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rp.org/journal/paperinformation.aspx?paperid=103778#ref20" TargetMode="External"/><Relationship Id="rId2" Type="http://schemas.openxmlformats.org/officeDocument/2006/relationships/hyperlink" Target="https://www.scirp.org/journal/paperinformation.aspx?paperid=103778#ref3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0" i="0" dirty="0">
                <a:solidFill>
                  <a:srgbClr val="232323"/>
                </a:solidFill>
                <a:effectLst/>
                <a:latin typeface="Verdana" panose="020B0604030504040204" pitchFamily="34" charset="0"/>
              </a:rPr>
              <a:t>Drug addiction</a:t>
            </a:r>
          </a:p>
          <a:p>
            <a:pPr marL="0" indent="0" algn="just">
              <a:buNone/>
            </a:pPr>
            <a:r>
              <a:rPr lang="en-US" sz="2000" b="0" i="0" dirty="0">
                <a:solidFill>
                  <a:srgbClr val="232323"/>
                </a:solidFill>
                <a:effectLst/>
                <a:latin typeface="Verdana" panose="020B0604030504040204" pitchFamily="34" charset="0"/>
              </a:rPr>
              <a:t>Day by day drug addiction is increasing, from elder to child. All are addicted to many different types of drugs. Almost all types of drugs are available in Bangladesh and mostly drugs supplier are selling drugs from the evening. About 43 percent of the country’s unemployed population is drug-addicted and in Bangladesh over 7.5 million people are drug-addicted. 80 percent of them are young people, 50 percent of whom are involved in multiple criminal activities. 48% of drug users are educated and 40 percent are uneducated out of the number. This drug addiction is one of the main reason to commit criminal offenses in Dhaka city</a:t>
            </a:r>
          </a:p>
          <a:p>
            <a:pPr marL="0" indent="0">
              <a:buNone/>
            </a:pP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391627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1" i="0" dirty="0">
                <a:solidFill>
                  <a:srgbClr val="232323"/>
                </a:solidFill>
                <a:effectLst/>
                <a:latin typeface="Verdana" panose="020B0604030504040204" pitchFamily="34" charset="0"/>
              </a:rPr>
              <a:t>Depression and mental Disorder</a:t>
            </a:r>
          </a:p>
          <a:p>
            <a:pPr marL="0" indent="0" algn="just">
              <a:buNone/>
            </a:pPr>
            <a:r>
              <a:rPr lang="en-US" sz="2000" b="0" i="0" dirty="0">
                <a:solidFill>
                  <a:srgbClr val="232323"/>
                </a:solidFill>
                <a:effectLst/>
                <a:latin typeface="Verdana" panose="020B0604030504040204" pitchFamily="34" charset="0"/>
              </a:rPr>
              <a:t>Depression and mental disorders can contribute to criminal behavior due to factors such as impaired decision-making, substance abuse as a coping mechanism, poverty and homelessness leading to desperation, self-medication attempts, lack of social support fostering anger and isolation, reduced ability to comprehend consequences, and the interaction of co-occurring disorders. However, it's important to note that while these factors might increase the risk, the majority of individuals with mental disorders do not engage in criminal activities, and with proper support and treatment, the likelihood of such behavior can be significantly reduced</a:t>
            </a:r>
            <a:endParaRPr lang="en-US"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114091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271740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144195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lstStyle/>
          <a:p>
            <a:pPr marL="0" indent="0" algn="just">
              <a:buNone/>
            </a:pPr>
            <a:r>
              <a:rPr lang="en-US" b="1" i="0" dirty="0">
                <a:effectLst/>
                <a:latin typeface="Söhne"/>
              </a:rPr>
              <a:t>Safety and Security Concerns</a:t>
            </a:r>
            <a:endParaRPr lang="en-US" b="0" i="0" dirty="0">
              <a:effectLst/>
              <a:latin typeface="Söhne"/>
            </a:endParaRPr>
          </a:p>
          <a:p>
            <a:pPr marL="0" indent="0" algn="just">
              <a:buNone/>
            </a:pPr>
            <a:r>
              <a:rPr lang="en-US" sz="2000" b="0" i="0" dirty="0">
                <a:effectLst/>
                <a:latin typeface="Söhne"/>
              </a:rPr>
              <a:t>High crime rates can lead to feelings of insecurity among the general population, affecting people's daily lives, routines, and overall well-being.</a:t>
            </a:r>
          </a:p>
          <a:p>
            <a:pPr marL="0" indent="0" algn="just">
              <a:buNone/>
            </a:pPr>
            <a:r>
              <a:rPr lang="en-US" b="1" i="0" dirty="0">
                <a:effectLst/>
                <a:latin typeface="Söhne"/>
              </a:rPr>
              <a:t>Economic Effects</a:t>
            </a:r>
            <a:endParaRPr lang="en-US" b="0" i="0" dirty="0">
              <a:effectLst/>
              <a:latin typeface="Söhne"/>
            </a:endParaRPr>
          </a:p>
          <a:p>
            <a:pPr marL="0" indent="0" algn="just">
              <a:buNone/>
            </a:pPr>
            <a:r>
              <a:rPr lang="en-US" b="0" i="0" dirty="0">
                <a:effectLst/>
                <a:latin typeface="Söhne"/>
              </a:rPr>
              <a:t> </a:t>
            </a:r>
            <a:r>
              <a:rPr lang="en-US" sz="2000" b="0" i="0" dirty="0">
                <a:effectLst/>
                <a:latin typeface="Söhne"/>
              </a:rPr>
              <a:t>Crimes can negatively impact the economy by deterring foreign investment, hindering business growth, and increasing costs related to security and law enforcement. The fear of crime might lead to reduced consumer spending and tourism, affecting various sectors</a:t>
            </a:r>
          </a:p>
          <a:p>
            <a:endParaRPr lang="en-US" dirty="0"/>
          </a:p>
        </p:txBody>
      </p:sp>
    </p:spTree>
    <p:extLst>
      <p:ext uri="{BB962C8B-B14F-4D97-AF65-F5344CB8AC3E}">
        <p14:creationId xmlns:p14="http://schemas.microsoft.com/office/powerpoint/2010/main" val="382610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Social Disruption</a:t>
            </a:r>
            <a:r>
              <a:rPr lang="en-US" b="0" i="0" dirty="0">
                <a:effectLst/>
                <a:latin typeface="Söhne"/>
              </a:rPr>
              <a:t> </a:t>
            </a:r>
          </a:p>
          <a:p>
            <a:pPr marL="0" indent="0" algn="just">
              <a:buNone/>
            </a:pPr>
            <a:r>
              <a:rPr lang="en-US" sz="2000" b="0" i="0" dirty="0">
                <a:effectLst/>
                <a:latin typeface="Söhne"/>
              </a:rPr>
              <a:t>Crimes can disrupt the social fabric of a society, eroding trust and community cohesion. People might become more isolated, leading to a breakdown in social relationships and support networks.</a:t>
            </a:r>
          </a:p>
          <a:p>
            <a:pPr marL="0" indent="0" algn="just">
              <a:buNone/>
            </a:pPr>
            <a:r>
              <a:rPr lang="en-US" b="1" i="0" dirty="0">
                <a:effectLst/>
                <a:latin typeface="Söhne"/>
              </a:rPr>
              <a:t>Psychological Impact</a:t>
            </a:r>
            <a:endParaRPr lang="en-US" b="0" i="0" dirty="0">
              <a:effectLst/>
              <a:latin typeface="Söhne"/>
            </a:endParaRPr>
          </a:p>
          <a:p>
            <a:pPr marL="0" indent="0" algn="just">
              <a:buNone/>
            </a:pPr>
            <a:r>
              <a:rPr lang="en-US" sz="2000" b="0" i="0" dirty="0">
                <a:effectLst/>
                <a:latin typeface="Söhne"/>
              </a:rPr>
              <a:t>Crimes can cause psychological trauma not only for victims but also witnesses and the larger community. This trauma can have long-lasting effects on mental health and well-being.</a:t>
            </a:r>
          </a:p>
          <a:p>
            <a:pPr marL="0" indent="0" algn="just">
              <a:buNone/>
            </a:pPr>
            <a:r>
              <a:rPr lang="en-US" b="1" i="0" dirty="0">
                <a:effectLst/>
                <a:latin typeface="Söhne"/>
              </a:rPr>
              <a:t>Healthcare Burden</a:t>
            </a:r>
            <a:endParaRPr lang="en-US" b="0" i="0" dirty="0">
              <a:effectLst/>
              <a:latin typeface="Söhne"/>
            </a:endParaRPr>
          </a:p>
          <a:p>
            <a:pPr marL="0" indent="0" algn="just">
              <a:buNone/>
            </a:pPr>
            <a:r>
              <a:rPr lang="en-US" sz="2000" b="0" i="0" dirty="0">
                <a:effectLst/>
                <a:latin typeface="Söhne"/>
              </a:rPr>
              <a:t>Healthcare resources may be diverted to treat victims of crime, adding to the strain on an already stretched healthcare system.</a:t>
            </a:r>
          </a:p>
          <a:p>
            <a:pPr marL="0" indent="0">
              <a:buNone/>
            </a:pPr>
            <a:endParaRPr lang="en-US" dirty="0"/>
          </a:p>
        </p:txBody>
      </p:sp>
    </p:spTree>
    <p:extLst>
      <p:ext uri="{BB962C8B-B14F-4D97-AF65-F5344CB8AC3E}">
        <p14:creationId xmlns:p14="http://schemas.microsoft.com/office/powerpoint/2010/main" val="17394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Educational Disruption</a:t>
            </a:r>
            <a:r>
              <a:rPr lang="en-US" b="0" i="0" dirty="0">
                <a:effectLst/>
                <a:latin typeface="Söhne"/>
              </a:rPr>
              <a:t> </a:t>
            </a:r>
          </a:p>
          <a:p>
            <a:pPr marL="0" indent="0" algn="just">
              <a:buNone/>
            </a:pPr>
            <a:r>
              <a:rPr lang="en-US" sz="1900" b="0" i="0" dirty="0">
                <a:effectLst/>
                <a:latin typeface="Söhne"/>
              </a:rPr>
              <a:t>High crime rates can disrupt education, as students and parents might fear going to schools located in unsafe areas. This can lead to decreased educational attainment and future opportunities for young people.</a:t>
            </a:r>
          </a:p>
          <a:p>
            <a:pPr marL="0" indent="0" algn="just">
              <a:buNone/>
            </a:pPr>
            <a:r>
              <a:rPr lang="en-US" b="1" i="0" dirty="0">
                <a:effectLst/>
                <a:latin typeface="Söhne"/>
              </a:rPr>
              <a:t>Decreased Productivity</a:t>
            </a:r>
            <a:endParaRPr lang="en-US" b="0" i="0" dirty="0">
              <a:effectLst/>
              <a:latin typeface="Söhne"/>
            </a:endParaRPr>
          </a:p>
          <a:p>
            <a:pPr marL="0" indent="0" algn="just">
              <a:buNone/>
            </a:pPr>
            <a:r>
              <a:rPr lang="en-US" sz="2000" b="0" i="0" dirty="0">
                <a:effectLst/>
                <a:latin typeface="Söhne"/>
              </a:rPr>
              <a:t>Crime can lead to increased absenteeism, decreased work productivity, and a generally disrupted work environment, affecting economic productivity on an individual and societal level</a:t>
            </a:r>
            <a:endParaRPr lang="en-US" b="0" i="0" dirty="0">
              <a:effectLst/>
              <a:latin typeface="Söhne"/>
            </a:endParaRPr>
          </a:p>
          <a:p>
            <a:pPr marL="0" indent="0" algn="just">
              <a:buNone/>
            </a:pPr>
            <a:r>
              <a:rPr lang="en-US" b="1" i="0" dirty="0">
                <a:effectLst/>
                <a:latin typeface="Söhne"/>
              </a:rPr>
              <a:t>Legal and Judicial Strain</a:t>
            </a:r>
            <a:r>
              <a:rPr lang="en-US" b="0" i="0" dirty="0">
                <a:effectLst/>
                <a:latin typeface="Söhne"/>
              </a:rPr>
              <a:t> </a:t>
            </a:r>
          </a:p>
          <a:p>
            <a:pPr marL="0" indent="0" algn="just">
              <a:buNone/>
            </a:pPr>
            <a:r>
              <a:rPr lang="en-US" sz="2000" b="0" i="0" dirty="0">
                <a:effectLst/>
                <a:latin typeface="Söhne"/>
              </a:rPr>
              <a:t>High crime rates can strain the legal and judicial systems, leading to backlogs in court cases, increased workload for law enforcement, and potential corruption within these systems</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90620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Stigma and Discrimination</a:t>
            </a:r>
            <a:r>
              <a:rPr lang="en-US" b="0" i="0" dirty="0">
                <a:effectLst/>
                <a:latin typeface="Söhne"/>
              </a:rPr>
              <a:t> </a:t>
            </a:r>
          </a:p>
          <a:p>
            <a:pPr marL="0" indent="0" algn="just">
              <a:buNone/>
            </a:pPr>
            <a:r>
              <a:rPr lang="en-US" sz="2200" b="0" i="0" dirty="0">
                <a:effectLst/>
                <a:latin typeface="Söhne"/>
              </a:rPr>
              <a:t>Certain crimes can lead to stigmatization of specific communities, further dividing society along ethnic, religious, or socioeconomic lines</a:t>
            </a:r>
          </a:p>
          <a:p>
            <a:pPr marL="0" indent="0" algn="just">
              <a:buNone/>
            </a:pPr>
            <a:r>
              <a:rPr lang="en-US" b="1" i="0" dirty="0">
                <a:effectLst/>
                <a:latin typeface="Söhne"/>
              </a:rPr>
              <a:t>Migration and Urbanization</a:t>
            </a:r>
            <a:endParaRPr lang="en-US" b="0" i="0" dirty="0">
              <a:effectLst/>
              <a:latin typeface="Söhne"/>
            </a:endParaRPr>
          </a:p>
          <a:p>
            <a:pPr marL="0" indent="0" algn="just">
              <a:buNone/>
            </a:pPr>
            <a:r>
              <a:rPr lang="en-US" sz="2000" b="0" i="0" dirty="0">
                <a:effectLst/>
                <a:latin typeface="Söhne"/>
              </a:rPr>
              <a:t>Crime can influence migration patterns as people may move away from high-crime areas, leading to uneven urbanization and potential overcrowding in safer areas</a:t>
            </a:r>
          </a:p>
          <a:p>
            <a:pPr marL="0" indent="0" algn="just">
              <a:buNone/>
            </a:pPr>
            <a:r>
              <a:rPr lang="en-US" b="1" i="0" dirty="0">
                <a:effectLst/>
                <a:latin typeface="Söhne"/>
              </a:rPr>
              <a:t>Impact on Tourism</a:t>
            </a:r>
            <a:endParaRPr lang="en-US" b="0" i="0" dirty="0">
              <a:effectLst/>
              <a:latin typeface="Söhne"/>
            </a:endParaRPr>
          </a:p>
          <a:p>
            <a:pPr marL="0" indent="0" algn="just">
              <a:buNone/>
            </a:pPr>
            <a:r>
              <a:rPr lang="en-US" sz="2000" b="0" i="0" dirty="0">
                <a:effectLst/>
                <a:latin typeface="Söhne"/>
              </a:rPr>
              <a:t>Crime can deter tourists from visiting a country, leading to decreased revenue for the tourism industry and affecting local economies that rely on tourism</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53069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BB72-DCA1-1F3B-DEED-611193B69E89}"/>
              </a:ext>
            </a:extLst>
          </p:cNvPr>
          <p:cNvSpPr>
            <a:spLocks noGrp="1"/>
          </p:cNvSpPr>
          <p:nvPr>
            <p:ph type="title"/>
          </p:nvPr>
        </p:nvSpPr>
        <p:spPr/>
        <p:txBody>
          <a:bodyPr/>
          <a:lstStyle/>
          <a:p>
            <a:r>
              <a:rPr lang="en-US" dirty="0">
                <a:latin typeface="Arial Rounded MT Bold" panose="020F0704030504030204" pitchFamily="34" charset="0"/>
              </a:rPr>
              <a:t>CRIME AND GOOD GOVERNANCE</a:t>
            </a:r>
          </a:p>
        </p:txBody>
      </p:sp>
      <p:sp>
        <p:nvSpPr>
          <p:cNvPr id="3" name="Content Placeholder 2">
            <a:extLst>
              <a:ext uri="{FF2B5EF4-FFF2-40B4-BE49-F238E27FC236}">
                <a16:creationId xmlns:a16="http://schemas.microsoft.com/office/drawing/2014/main" id="{C174C119-3AC7-F3E0-C4BB-383EBFCA98EB}"/>
              </a:ext>
            </a:extLst>
          </p:cNvPr>
          <p:cNvSpPr>
            <a:spLocks noGrp="1"/>
          </p:cNvSpPr>
          <p:nvPr>
            <p:ph idx="1"/>
          </p:nvPr>
        </p:nvSpPr>
        <p:spPr/>
        <p:txBody>
          <a:bodyPr>
            <a:normAutofit lnSpcReduction="10000"/>
          </a:bodyPr>
          <a:lstStyle/>
          <a:p>
            <a:pPr marL="0" indent="0">
              <a:buNone/>
            </a:pPr>
            <a:r>
              <a:rPr lang="en-US" b="0" i="0" dirty="0">
                <a:effectLst/>
                <a:latin typeface="Söhne"/>
              </a:rPr>
              <a:t>The link between crime and good governance is profound, as effective governance plays a crucial role in preventing and addressing criminal activities. Good governance, characterized by transparency, accountability, strong institutions, and the rule of law, establishes a framework that discourages criminal behavior by ensuring fair and just systems. It enables law enforcement agencies to operate efficiently, promotes the swift delivery of justice, and fosters an environment where citizens trust institutions. When governance is weak or corrupt, criminals can exploit loopholes, evade justice, and manipulate systems, leading to higher crime rates, eroded public trust, and social unrest. Thus, the strength of governance significantly influences a society's ability to manage and reduce crime effectively.</a:t>
            </a:r>
            <a:endParaRPr lang="en-US" dirty="0"/>
          </a:p>
        </p:txBody>
      </p:sp>
    </p:spTree>
    <p:extLst>
      <p:ext uri="{BB962C8B-B14F-4D97-AF65-F5344CB8AC3E}">
        <p14:creationId xmlns:p14="http://schemas.microsoft.com/office/powerpoint/2010/main" val="196856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BB72-DCA1-1F3B-DEED-611193B69E89}"/>
              </a:ext>
            </a:extLst>
          </p:cNvPr>
          <p:cNvSpPr>
            <a:spLocks noGrp="1"/>
          </p:cNvSpPr>
          <p:nvPr>
            <p:ph type="title"/>
          </p:nvPr>
        </p:nvSpPr>
        <p:spPr/>
        <p:txBody>
          <a:bodyPr/>
          <a:lstStyle/>
          <a:p>
            <a:r>
              <a:rPr lang="en-US" dirty="0">
                <a:latin typeface="Arial Rounded MT Bold" panose="020F0704030504030204" pitchFamily="34" charset="0"/>
              </a:rPr>
              <a:t>CRIME AND GOOD GOVERNANCE</a:t>
            </a:r>
          </a:p>
        </p:txBody>
      </p:sp>
      <p:sp>
        <p:nvSpPr>
          <p:cNvPr id="3" name="Content Placeholder 2">
            <a:extLst>
              <a:ext uri="{FF2B5EF4-FFF2-40B4-BE49-F238E27FC236}">
                <a16:creationId xmlns:a16="http://schemas.microsoft.com/office/drawing/2014/main" id="{C174C119-3AC7-F3E0-C4BB-383EBFCA98EB}"/>
              </a:ext>
            </a:extLst>
          </p:cNvPr>
          <p:cNvSpPr>
            <a:spLocks noGrp="1"/>
          </p:cNvSpPr>
          <p:nvPr>
            <p:ph idx="1"/>
          </p:nvPr>
        </p:nvSpPr>
        <p:spPr/>
        <p:txBody>
          <a:bodyPr>
            <a:normAutofit lnSpcReduction="10000"/>
          </a:bodyPr>
          <a:lstStyle/>
          <a:p>
            <a:pPr marL="0" indent="0">
              <a:buNone/>
            </a:pPr>
            <a:r>
              <a:rPr lang="en-US" b="0" i="0" dirty="0">
                <a:effectLst/>
                <a:latin typeface="Söhne"/>
              </a:rPr>
              <a:t>good governance contributes to crime prevention through socio-economic development and the provision of basic services. When governments prioritize education, healthcare, employment opportunities, and social welfare programs, they address some of the underlying factors that can lead to criminal behavior, such as poverty and desperation. Transparent and accountable governance also helps in curbing corruption, which can be a driving force behind various criminal activities. Furthermore, collaboration between law enforcement agencies, judiciary, and other government bodies is essential for effective crime control. Overall, a well-governed society creates an environment that discourages criminal behavior while promoting the well-being and security of its citizens</a:t>
            </a:r>
            <a:endParaRPr lang="en-US" dirty="0"/>
          </a:p>
        </p:txBody>
      </p:sp>
    </p:spTree>
    <p:extLst>
      <p:ext uri="{BB962C8B-B14F-4D97-AF65-F5344CB8AC3E}">
        <p14:creationId xmlns:p14="http://schemas.microsoft.com/office/powerpoint/2010/main" val="305259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lnSpcReduction="10000"/>
          </a:bodyPr>
          <a:lstStyle/>
          <a:p>
            <a:pPr marL="0" indent="0" algn="just">
              <a:buNone/>
            </a:pPr>
            <a:endParaRPr lang="en-US" sz="2000" b="0" i="0" dirty="0">
              <a:effectLst/>
              <a:latin typeface="Söhne"/>
            </a:endParaRPr>
          </a:p>
          <a:p>
            <a:pPr marL="0" indent="0" algn="l">
              <a:buNone/>
            </a:pPr>
            <a:r>
              <a:rPr lang="en-US" b="1" i="0" dirty="0">
                <a:effectLst/>
                <a:latin typeface="Söhne"/>
              </a:rPr>
              <a:t>Community Policing and Engagement</a:t>
            </a:r>
            <a:r>
              <a:rPr lang="en-US" b="0" i="0" dirty="0">
                <a:effectLst/>
                <a:latin typeface="Söhne"/>
              </a:rPr>
              <a:t>: </a:t>
            </a:r>
          </a:p>
          <a:p>
            <a:pPr marL="0" indent="0" algn="l">
              <a:buNone/>
            </a:pPr>
            <a:r>
              <a:rPr lang="en-US" sz="2000" b="0" i="0" dirty="0">
                <a:effectLst/>
                <a:latin typeface="Söhne"/>
              </a:rPr>
              <a:t>Establish strong community-police partnerships to foster trust and collaboration. Encourage police officers to interact positively with residents, understand local concerns, and work together to address issues.</a:t>
            </a:r>
            <a:endParaRPr lang="en-US" sz="1400" b="0" i="0" dirty="0">
              <a:effectLst/>
              <a:latin typeface="Söhne"/>
            </a:endParaRPr>
          </a:p>
          <a:p>
            <a:pPr marL="0" indent="0" algn="l">
              <a:buNone/>
            </a:pPr>
            <a:r>
              <a:rPr lang="en-US" b="1" i="0" dirty="0">
                <a:effectLst/>
                <a:latin typeface="Söhne"/>
              </a:rPr>
              <a:t>Enhanced Law Enforcement</a:t>
            </a:r>
            <a:r>
              <a:rPr lang="en-US" b="0" i="0" dirty="0">
                <a:effectLst/>
                <a:latin typeface="Söhne"/>
              </a:rPr>
              <a:t>: I</a:t>
            </a:r>
          </a:p>
          <a:p>
            <a:pPr marL="0" indent="0" algn="l">
              <a:buNone/>
            </a:pPr>
            <a:r>
              <a:rPr lang="en-US" sz="2000" dirty="0">
                <a:latin typeface="Söhne"/>
              </a:rPr>
              <a:t>Increase</a:t>
            </a:r>
            <a:r>
              <a:rPr lang="en-US" sz="2000" b="0" i="0" dirty="0">
                <a:effectLst/>
                <a:latin typeface="Söhne"/>
              </a:rPr>
              <a:t> police presence in high-crime areas and implement effective patrolling strategies. Modernize the police force with technology, surveillance, and data-driven crime analysis to better allocate resources.</a:t>
            </a:r>
          </a:p>
          <a:p>
            <a:pPr marL="0" indent="0" algn="l">
              <a:buNone/>
            </a:pPr>
            <a:r>
              <a:rPr lang="en-US" b="1" i="0" dirty="0">
                <a:effectLst/>
                <a:latin typeface="Söhne"/>
              </a:rPr>
              <a:t>Youth Engagement and Education</a:t>
            </a:r>
            <a:r>
              <a:rPr lang="en-US" b="0" i="0" dirty="0">
                <a:effectLst/>
                <a:latin typeface="Söhne"/>
              </a:rPr>
              <a:t>: </a:t>
            </a:r>
          </a:p>
          <a:p>
            <a:pPr marL="0" indent="0" algn="l">
              <a:buNone/>
            </a:pPr>
            <a:r>
              <a:rPr lang="en-US" sz="2000" b="0" i="0" dirty="0">
                <a:effectLst/>
                <a:latin typeface="Söhne"/>
              </a:rPr>
              <a:t>Develop programs that engage young people in positive activities and skill-building to divert them from criminal influences. Invest in quality education and vocational training opportunities to improve future prospects.</a:t>
            </a:r>
          </a:p>
        </p:txBody>
      </p:sp>
    </p:spTree>
    <p:extLst>
      <p:ext uri="{BB962C8B-B14F-4D97-AF65-F5344CB8AC3E}">
        <p14:creationId xmlns:p14="http://schemas.microsoft.com/office/powerpoint/2010/main" val="64548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just">
              <a:buNone/>
            </a:pPr>
            <a:endParaRPr lang="en-US" sz="2000" b="0" i="0" dirty="0">
              <a:effectLst/>
              <a:latin typeface="Söhne"/>
            </a:endParaRPr>
          </a:p>
          <a:p>
            <a:pPr marL="0" indent="0" algn="l">
              <a:buNone/>
            </a:pPr>
            <a:r>
              <a:rPr lang="en-US" b="1" i="0" dirty="0">
                <a:effectLst/>
                <a:latin typeface="Söhne"/>
              </a:rPr>
              <a:t>Crime Prevention Through Environmental Design (CPTED)</a:t>
            </a:r>
            <a:endParaRPr lang="en-US" b="0" i="0" dirty="0">
              <a:effectLst/>
              <a:latin typeface="Söhne"/>
            </a:endParaRPr>
          </a:p>
          <a:p>
            <a:pPr marL="0" indent="0" algn="l">
              <a:buNone/>
            </a:pPr>
            <a:r>
              <a:rPr lang="en-US" b="0" i="0" dirty="0">
                <a:effectLst/>
                <a:latin typeface="Söhne"/>
              </a:rPr>
              <a:t> </a:t>
            </a:r>
            <a:r>
              <a:rPr lang="en-US" sz="2000" b="0" i="0" dirty="0">
                <a:effectLst/>
                <a:latin typeface="Söhne"/>
              </a:rPr>
              <a:t>Design urban spaces with safety in mind, focusing on well-lit streets, clear signage, and well-maintained public areas that discourage criminal activities.</a:t>
            </a:r>
          </a:p>
          <a:p>
            <a:pPr marL="0" indent="0" algn="l">
              <a:buNone/>
            </a:pPr>
            <a:r>
              <a:rPr lang="en-US" b="1" i="0" dirty="0">
                <a:effectLst/>
                <a:latin typeface="Söhne"/>
              </a:rPr>
              <a:t>Social Services and Rehabilitation</a:t>
            </a:r>
            <a:r>
              <a:rPr lang="en-US" b="0" i="0" dirty="0">
                <a:effectLst/>
                <a:latin typeface="Söhne"/>
              </a:rPr>
              <a:t> </a:t>
            </a:r>
          </a:p>
          <a:p>
            <a:pPr marL="0" indent="0" algn="l">
              <a:buNone/>
            </a:pPr>
            <a:r>
              <a:rPr lang="en-US" sz="2000" b="0" i="0" dirty="0">
                <a:effectLst/>
                <a:latin typeface="Söhne"/>
              </a:rPr>
              <a:t>Establish programs that support individuals at risk of criminal involvement, such as substance abuse counseling, mental health services, and reintegration programs for ex-offenders.</a:t>
            </a:r>
          </a:p>
          <a:p>
            <a:pPr marL="0" indent="0" algn="l">
              <a:buNone/>
            </a:pPr>
            <a:r>
              <a:rPr lang="en-US" b="1" i="0" dirty="0">
                <a:effectLst/>
                <a:latin typeface="Söhne"/>
              </a:rPr>
              <a:t>Strengthening Legal Institutions</a:t>
            </a:r>
            <a:endParaRPr lang="en-US" b="0" i="0" dirty="0">
              <a:effectLst/>
              <a:latin typeface="Söhne"/>
            </a:endParaRPr>
          </a:p>
          <a:p>
            <a:pPr marL="0" indent="0" algn="l">
              <a:buNone/>
            </a:pPr>
            <a:r>
              <a:rPr lang="en-US" b="0" i="0" dirty="0">
                <a:effectLst/>
                <a:latin typeface="Söhne"/>
              </a:rPr>
              <a:t> </a:t>
            </a:r>
            <a:r>
              <a:rPr lang="en-US" sz="2000" b="0" i="0" dirty="0">
                <a:effectLst/>
                <a:latin typeface="Söhne"/>
              </a:rPr>
              <a:t>Ensure a swift and fair judicial process by reducing case backlogs, increasing efficiency, and implementing restorative justice practices when appropriate.</a:t>
            </a:r>
            <a:endParaRPr lang="en-US" b="0" i="0" dirty="0">
              <a:effectLst/>
              <a:latin typeface="Söhne"/>
            </a:endParaRPr>
          </a:p>
        </p:txBody>
      </p:sp>
    </p:spTree>
    <p:extLst>
      <p:ext uri="{BB962C8B-B14F-4D97-AF65-F5344CB8AC3E}">
        <p14:creationId xmlns:p14="http://schemas.microsoft.com/office/powerpoint/2010/main" val="184120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just">
              <a:buNone/>
            </a:pPr>
            <a:endParaRPr lang="en-US" sz="2000" b="0" i="0" dirty="0">
              <a:effectLst/>
              <a:latin typeface="Söhne"/>
            </a:endParaRPr>
          </a:p>
          <a:p>
            <a:pPr marL="0" indent="0" algn="l">
              <a:buNone/>
            </a:pPr>
            <a:r>
              <a:rPr lang="en-US" b="1" i="0" dirty="0">
                <a:effectLst/>
                <a:latin typeface="Söhne"/>
              </a:rPr>
              <a:t>Youth Mentorship and Role Models</a:t>
            </a:r>
            <a:endParaRPr lang="en-US" b="0" i="0" dirty="0">
              <a:effectLst/>
              <a:latin typeface="Söhne"/>
            </a:endParaRPr>
          </a:p>
          <a:p>
            <a:pPr marL="0" indent="0" algn="l">
              <a:buNone/>
            </a:pPr>
            <a:r>
              <a:rPr lang="en-US" sz="2000" b="0" i="0" dirty="0">
                <a:effectLst/>
                <a:latin typeface="Söhne"/>
              </a:rPr>
              <a:t>Foster mentorship programs and provide positive role models for young people, showing them constructive pathways to success.</a:t>
            </a:r>
            <a:endParaRPr lang="en-US" b="0" i="0" dirty="0">
              <a:effectLst/>
              <a:latin typeface="Söhne"/>
            </a:endParaRPr>
          </a:p>
          <a:p>
            <a:pPr marL="0" indent="0" algn="l">
              <a:buNone/>
            </a:pPr>
            <a:r>
              <a:rPr lang="en-US" b="1" i="0" dirty="0">
                <a:effectLst/>
                <a:latin typeface="Söhne"/>
              </a:rPr>
              <a:t>Public Awareness Campaigns</a:t>
            </a:r>
            <a:r>
              <a:rPr lang="en-US" b="0" i="0" dirty="0">
                <a:effectLst/>
                <a:latin typeface="Söhne"/>
              </a:rPr>
              <a:t> </a:t>
            </a:r>
          </a:p>
          <a:p>
            <a:pPr marL="0" indent="0" algn="l">
              <a:buNone/>
            </a:pPr>
            <a:r>
              <a:rPr lang="en-US" sz="2000" b="0" i="0" dirty="0">
                <a:effectLst/>
                <a:latin typeface="Söhne"/>
              </a:rPr>
              <a:t>Run campaigns that raise awareness about crime prevention, safety measures, and citizens' responsibilities in maintaining a secure environment.</a:t>
            </a:r>
          </a:p>
          <a:p>
            <a:pPr marL="0" indent="0" algn="l">
              <a:buNone/>
            </a:pPr>
            <a:r>
              <a:rPr lang="en-US" b="1" i="0" dirty="0">
                <a:effectLst/>
                <a:latin typeface="Söhne"/>
              </a:rPr>
              <a:t>Technology for Safety</a:t>
            </a:r>
            <a:r>
              <a:rPr lang="en-US" b="0" i="0" dirty="0">
                <a:effectLst/>
                <a:latin typeface="Söhne"/>
              </a:rPr>
              <a:t> </a:t>
            </a:r>
          </a:p>
          <a:p>
            <a:pPr marL="0" indent="0" algn="l">
              <a:buNone/>
            </a:pPr>
            <a:r>
              <a:rPr lang="en-US" sz="2000" b="0" i="0" dirty="0">
                <a:effectLst/>
                <a:latin typeface="Söhne"/>
              </a:rPr>
              <a:t>Utilize technology, such as surveillance cameras, crime reporting apps, and emergency helplines, to empower citizens to report crimes and emergencies promptly</a:t>
            </a:r>
            <a:r>
              <a:rPr lang="en-US" b="0" i="0" dirty="0">
                <a:effectLst/>
                <a:latin typeface="Söhne"/>
              </a:rPr>
              <a:t>.</a:t>
            </a:r>
          </a:p>
        </p:txBody>
      </p:sp>
    </p:spTree>
    <p:extLst>
      <p:ext uri="{BB962C8B-B14F-4D97-AF65-F5344CB8AC3E}">
        <p14:creationId xmlns:p14="http://schemas.microsoft.com/office/powerpoint/2010/main" val="415601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fontScale="92500" lnSpcReduction="10000"/>
          </a:bodyPr>
          <a:lstStyle/>
          <a:p>
            <a:pPr marL="0" indent="0" algn="l">
              <a:buNone/>
            </a:pPr>
            <a:r>
              <a:rPr lang="en-US" b="1" i="0" dirty="0">
                <a:effectLst/>
                <a:latin typeface="Söhne"/>
              </a:rPr>
              <a:t>Strengthening Urban Planning</a:t>
            </a:r>
            <a:r>
              <a:rPr lang="en-US" b="0" i="0" dirty="0">
                <a:effectLst/>
                <a:latin typeface="Söhne"/>
              </a:rPr>
              <a:t> </a:t>
            </a:r>
          </a:p>
          <a:p>
            <a:pPr marL="0" indent="0" algn="l">
              <a:buNone/>
            </a:pPr>
            <a:r>
              <a:rPr lang="en-US" sz="2000" b="0" i="0" dirty="0">
                <a:effectLst/>
                <a:latin typeface="Söhne"/>
              </a:rPr>
              <a:t>Collaborate with urban planners to create safe, walkable neighborhoods that discourage criminal activities by promoting community interaction.</a:t>
            </a:r>
          </a:p>
          <a:p>
            <a:pPr marL="0" indent="0" algn="l">
              <a:buNone/>
            </a:pPr>
            <a:r>
              <a:rPr lang="en-US" b="1" i="0" dirty="0">
                <a:effectLst/>
                <a:latin typeface="Söhne"/>
              </a:rPr>
              <a:t>Addressing Socio-Economic Disparities</a:t>
            </a:r>
            <a:endParaRPr lang="en-US" b="0" i="0" dirty="0">
              <a:effectLst/>
              <a:latin typeface="Söhne"/>
            </a:endParaRPr>
          </a:p>
          <a:p>
            <a:pPr marL="0" indent="0" algn="l">
              <a:buNone/>
            </a:pPr>
            <a:r>
              <a:rPr lang="en-US" sz="2000" b="0" i="0" dirty="0">
                <a:effectLst/>
                <a:latin typeface="Söhne"/>
              </a:rPr>
              <a:t>Work on reducing poverty and inequality through social and economic development programs, as these factors can contribute to crime.</a:t>
            </a:r>
          </a:p>
          <a:p>
            <a:pPr marL="0" indent="0" algn="l">
              <a:buNone/>
            </a:pPr>
            <a:r>
              <a:rPr lang="en-US" b="1" i="0" dirty="0">
                <a:effectLst/>
                <a:latin typeface="Söhne"/>
              </a:rPr>
              <a:t>Anti-Corruption Measures</a:t>
            </a:r>
            <a:r>
              <a:rPr lang="en-US" b="0" i="0" dirty="0">
                <a:effectLst/>
                <a:latin typeface="Söhne"/>
              </a:rPr>
              <a:t>:</a:t>
            </a:r>
          </a:p>
          <a:p>
            <a:pPr marL="0" indent="0" algn="l">
              <a:buNone/>
            </a:pPr>
            <a:r>
              <a:rPr lang="en-US" sz="2000" b="0" i="0" dirty="0">
                <a:effectLst/>
                <a:latin typeface="Söhne"/>
              </a:rPr>
              <a:t>Implement measures to reduce corruption within law enforcement and other government institutions, ensuring that resources are allocated fairly and transparently</a:t>
            </a:r>
            <a:r>
              <a:rPr lang="en-US" b="0" i="0" dirty="0">
                <a:effectLst/>
                <a:latin typeface="Söhne"/>
              </a:rPr>
              <a:t>.</a:t>
            </a:r>
          </a:p>
          <a:p>
            <a:pPr marL="0" indent="0" algn="l">
              <a:buNone/>
            </a:pPr>
            <a:r>
              <a:rPr lang="en-US" b="1" i="0" dirty="0">
                <a:effectLst/>
                <a:latin typeface="Söhne"/>
              </a:rPr>
              <a:t>Public-Private Partnerships</a:t>
            </a:r>
            <a:r>
              <a:rPr lang="en-US" b="0" i="0" dirty="0">
                <a:effectLst/>
                <a:latin typeface="Söhne"/>
              </a:rPr>
              <a:t> </a:t>
            </a:r>
          </a:p>
          <a:p>
            <a:pPr marL="0" indent="0" algn="l">
              <a:buNone/>
            </a:pPr>
            <a:r>
              <a:rPr lang="en-US" sz="2000" b="0" i="0" dirty="0">
                <a:effectLst/>
                <a:latin typeface="Söhne"/>
              </a:rPr>
              <a:t>Collaborate with businesses and private sector entities to support crime prevention initiatives, including funding for community programs and security measures.</a:t>
            </a:r>
          </a:p>
          <a:p>
            <a:pPr marL="0" indent="0" algn="l">
              <a:buNone/>
            </a:pPr>
            <a:endParaRPr lang="en-US" b="0" i="0" dirty="0">
              <a:effectLst/>
              <a:latin typeface="Söhne"/>
            </a:endParaRPr>
          </a:p>
        </p:txBody>
      </p:sp>
    </p:spTree>
    <p:extLst>
      <p:ext uri="{BB962C8B-B14F-4D97-AF65-F5344CB8AC3E}">
        <p14:creationId xmlns:p14="http://schemas.microsoft.com/office/powerpoint/2010/main" val="218360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l">
              <a:buNone/>
            </a:pPr>
            <a:r>
              <a:rPr lang="en-US" b="1" i="0" dirty="0">
                <a:effectLst/>
                <a:latin typeface="Söhne"/>
              </a:rPr>
              <a:t>Data-Driven Strategies</a:t>
            </a:r>
            <a:r>
              <a:rPr lang="en-US" b="0" i="0" dirty="0">
                <a:effectLst/>
                <a:latin typeface="Söhne"/>
              </a:rPr>
              <a:t> </a:t>
            </a:r>
          </a:p>
          <a:p>
            <a:pPr marL="0" indent="0" algn="l">
              <a:buNone/>
            </a:pPr>
            <a:r>
              <a:rPr lang="en-US" sz="2000" b="0" i="0" dirty="0">
                <a:effectLst/>
                <a:latin typeface="Söhne"/>
              </a:rPr>
              <a:t>Utilize data to identify crime trends, hotspots, and high-risk areas. This information can guide resource allocation and targeted interventions</a:t>
            </a:r>
            <a:r>
              <a:rPr lang="en-US" b="0" i="0" dirty="0">
                <a:effectLst/>
                <a:latin typeface="Söhne"/>
              </a:rPr>
              <a:t>.</a:t>
            </a:r>
          </a:p>
          <a:p>
            <a:pPr marL="0" indent="0" algn="l">
              <a:buNone/>
            </a:pPr>
            <a:r>
              <a:rPr lang="en-US" b="1" i="0" dirty="0">
                <a:effectLst/>
                <a:latin typeface="Söhne"/>
              </a:rPr>
              <a:t>Regular Evaluation </a:t>
            </a:r>
            <a:r>
              <a:rPr lang="en-US" b="1" i="0">
                <a:effectLst/>
                <a:latin typeface="Söhne"/>
              </a:rPr>
              <a:t>and Adaptation</a:t>
            </a:r>
            <a:r>
              <a:rPr lang="en-US" b="0" i="0">
                <a:effectLst/>
                <a:latin typeface="Söhne"/>
              </a:rPr>
              <a:t> </a:t>
            </a:r>
            <a:endParaRPr lang="en-US" b="0" i="0" dirty="0">
              <a:effectLst/>
              <a:latin typeface="Söhne"/>
            </a:endParaRPr>
          </a:p>
          <a:p>
            <a:pPr marL="0" indent="0" algn="l">
              <a:buNone/>
            </a:pPr>
            <a:r>
              <a:rPr lang="en-US" sz="2000" b="0" i="0" dirty="0">
                <a:effectLst/>
                <a:latin typeface="Söhne"/>
              </a:rPr>
              <a:t>Continuously assess the effectiveness of crime prevention strategies, adjust approaches based on feedback, and remain open to innovation and new ideas.</a:t>
            </a:r>
          </a:p>
          <a:p>
            <a:pPr marL="0" indent="0" algn="l">
              <a:buNone/>
            </a:pPr>
            <a:endParaRPr lang="en-US" b="0" i="0" dirty="0">
              <a:effectLst/>
              <a:latin typeface="Söhne"/>
            </a:endParaRPr>
          </a:p>
        </p:txBody>
      </p:sp>
    </p:spTree>
    <p:extLst>
      <p:ext uri="{BB962C8B-B14F-4D97-AF65-F5344CB8AC3E}">
        <p14:creationId xmlns:p14="http://schemas.microsoft.com/office/powerpoint/2010/main" val="429123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85750"/>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2179585997"/>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F1E218FA-B1A4-14E4-3E35-F3DA98D91DAC}"/>
              </a:ext>
            </a:extLst>
          </p:cNvPr>
          <p:cNvGraphicFramePr>
            <a:graphicFrameLocks/>
          </p:cNvGraphicFramePr>
          <p:nvPr>
            <p:extLst>
              <p:ext uri="{D42A27DB-BD31-4B8C-83A1-F6EECF244321}">
                <p14:modId xmlns:p14="http://schemas.microsoft.com/office/powerpoint/2010/main" val="2941325690"/>
              </p:ext>
            </p:extLst>
          </p:nvPr>
        </p:nvGraphicFramePr>
        <p:xfrm>
          <a:off x="947739" y="1147761"/>
          <a:ext cx="4562474" cy="5472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400151948"/>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E5683-C53E-CC25-8805-8268F7D8F69E}"/>
              </a:ext>
            </a:extLst>
          </p:cNvPr>
          <p:cNvSpPr txBox="1">
            <a:spLocks/>
          </p:cNvSpPr>
          <p:nvPr/>
        </p:nvSpPr>
        <p:spPr>
          <a:xfrm>
            <a:off x="533400" y="250825"/>
            <a:ext cx="4476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Rounded MT Bold" panose="020F0704030504030204" pitchFamily="34" charset="0"/>
              </a:rPr>
              <a:t>DATA &amp; STATISTICS</a:t>
            </a:r>
            <a:endParaRPr lang="en-US" dirty="0">
              <a:latin typeface="Arial Rounded MT Bold" panose="020F0704030504030204" pitchFamily="34" charset="0"/>
            </a:endParaRPr>
          </a:p>
        </p:txBody>
      </p:sp>
      <p:graphicFrame>
        <p:nvGraphicFramePr>
          <p:cNvPr id="5" name="Content Placeholder 17">
            <a:extLst>
              <a:ext uri="{FF2B5EF4-FFF2-40B4-BE49-F238E27FC236}">
                <a16:creationId xmlns:a16="http://schemas.microsoft.com/office/drawing/2014/main" id="{CD9506A8-F909-25E0-8390-875E769F7205}"/>
              </a:ext>
            </a:extLst>
          </p:cNvPr>
          <p:cNvGraphicFramePr>
            <a:graphicFrameLocks/>
          </p:cNvGraphicFramePr>
          <p:nvPr>
            <p:extLst>
              <p:ext uri="{D42A27DB-BD31-4B8C-83A1-F6EECF244321}">
                <p14:modId xmlns:p14="http://schemas.microsoft.com/office/powerpoint/2010/main" val="2403028156"/>
              </p:ext>
            </p:extLst>
          </p:nvPr>
        </p:nvGraphicFramePr>
        <p:xfrm>
          <a:off x="1066801" y="1576388"/>
          <a:ext cx="8943974" cy="5030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15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76F9-7471-453C-3C67-51440B79DA8C}"/>
              </a:ext>
            </a:extLst>
          </p:cNvPr>
          <p:cNvSpPr>
            <a:spLocks noGrp="1"/>
          </p:cNvSpPr>
          <p:nvPr>
            <p:ph type="title"/>
          </p:nvPr>
        </p:nvSpPr>
        <p:spPr>
          <a:xfrm>
            <a:off x="838200" y="336550"/>
            <a:ext cx="4476750" cy="1325563"/>
          </a:xfrm>
        </p:spPr>
        <p:txBody>
          <a:bodyPr/>
          <a:lstStyle/>
          <a:p>
            <a:r>
              <a:rPr lang="en-US" dirty="0">
                <a:latin typeface="Arial Rounded MT Bold" panose="020F0704030504030204" pitchFamily="34" charset="0"/>
              </a:rPr>
              <a:t>DATA &amp; STATISTICS</a:t>
            </a:r>
          </a:p>
        </p:txBody>
      </p:sp>
      <p:graphicFrame>
        <p:nvGraphicFramePr>
          <p:cNvPr id="18" name="Content Placeholder 17">
            <a:extLst>
              <a:ext uri="{FF2B5EF4-FFF2-40B4-BE49-F238E27FC236}">
                <a16:creationId xmlns:a16="http://schemas.microsoft.com/office/drawing/2014/main" id="{5A2A3E11-18D5-7104-56D5-3EFDF78F2E12}"/>
              </a:ext>
            </a:extLst>
          </p:cNvPr>
          <p:cNvGraphicFramePr>
            <a:graphicFrameLocks noGrp="1"/>
          </p:cNvGraphicFramePr>
          <p:nvPr>
            <p:ph idx="1"/>
            <p:extLst>
              <p:ext uri="{D42A27DB-BD31-4B8C-83A1-F6EECF244321}">
                <p14:modId xmlns:p14="http://schemas.microsoft.com/office/powerpoint/2010/main" val="2315067904"/>
              </p:ext>
            </p:extLst>
          </p:nvPr>
        </p:nvGraphicFramePr>
        <p:xfrm>
          <a:off x="904875" y="1825625"/>
          <a:ext cx="5467350" cy="3422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7">
            <a:extLst>
              <a:ext uri="{FF2B5EF4-FFF2-40B4-BE49-F238E27FC236}">
                <a16:creationId xmlns:a16="http://schemas.microsoft.com/office/drawing/2014/main" id="{911F9360-5569-539E-F51D-0E49D4DE8412}"/>
              </a:ext>
            </a:extLst>
          </p:cNvPr>
          <p:cNvGraphicFramePr>
            <a:graphicFrameLocks/>
          </p:cNvGraphicFramePr>
          <p:nvPr>
            <p:extLst>
              <p:ext uri="{D42A27DB-BD31-4B8C-83A1-F6EECF244321}">
                <p14:modId xmlns:p14="http://schemas.microsoft.com/office/powerpoint/2010/main" val="3716663832"/>
              </p:ext>
            </p:extLst>
          </p:nvPr>
        </p:nvGraphicFramePr>
        <p:xfrm>
          <a:off x="6505575" y="1825626"/>
          <a:ext cx="5467350" cy="3746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700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buNone/>
            </a:pPr>
            <a:r>
              <a:rPr lang="en-US" b="1" i="0" dirty="0">
                <a:solidFill>
                  <a:srgbClr val="232323"/>
                </a:solidFill>
                <a:effectLst/>
                <a:latin typeface="Verdana" panose="020B0604030504040204" pitchFamily="34" charset="0"/>
              </a:rPr>
              <a:t>Impoverishment and unemployment</a:t>
            </a:r>
          </a:p>
          <a:p>
            <a:pPr marL="0" indent="0" algn="just">
              <a:buNone/>
            </a:pPr>
            <a:r>
              <a:rPr lang="en-US" sz="2000" dirty="0"/>
              <a:t> </a:t>
            </a:r>
            <a:r>
              <a:rPr lang="en-US" sz="2000" b="0" i="0" dirty="0">
                <a:solidFill>
                  <a:srgbClr val="232323"/>
                </a:solidFill>
                <a:effectLst/>
                <a:latin typeface="Verdana" panose="020B0604030504040204" pitchFamily="34" charset="0"/>
              </a:rPr>
              <a:t>The impoverishment of Bangladesh peoples has been a troubling social. Shortly after independence, about 82% of rural areas, an estimated 35% of the population lives below the impoverishment line and approximately 21% of the population lives below the impoverishment line in urban areas ( </a:t>
            </a:r>
            <a:r>
              <a:rPr lang="en-US" sz="2000" b="0" i="0" u="none" strike="noStrike" dirty="0">
                <a:solidFill>
                  <a:srgbClr val="0B4FA7"/>
                </a:solidFill>
                <a:effectLst/>
                <a:latin typeface="Verdana" panose="020B0604030504040204" pitchFamily="34" charset="0"/>
                <a:hlinkClick r:id="rId2"/>
              </a:rPr>
              <a:t>P.B., 2020</a:t>
            </a:r>
            <a:r>
              <a:rPr lang="en-US" sz="2000" b="0" i="0" dirty="0">
                <a:solidFill>
                  <a:srgbClr val="232323"/>
                </a:solidFill>
                <a:effectLst/>
                <a:latin typeface="Verdana" panose="020B0604030504040204" pitchFamily="34" charset="0"/>
              </a:rPr>
              <a:t>). These Bangladeshis have poor access to health care and safe drinking water ( </a:t>
            </a:r>
            <a:r>
              <a:rPr lang="en-US" sz="2000" b="0" i="0" u="none" strike="noStrike" dirty="0">
                <a:solidFill>
                  <a:srgbClr val="0B4FA7"/>
                </a:solidFill>
                <a:effectLst/>
                <a:latin typeface="Verdana" panose="020B0604030504040204" pitchFamily="34" charset="0"/>
                <a:hlinkClick r:id="rId3"/>
              </a:rPr>
              <a:t>Jahan, 2018</a:t>
            </a:r>
            <a:r>
              <a:rPr lang="en-US" sz="2000" b="0" i="0" dirty="0">
                <a:solidFill>
                  <a:srgbClr val="232323"/>
                </a:solidFill>
                <a:effectLst/>
                <a:latin typeface="Verdana" panose="020B0604030504040204" pitchFamily="34" charset="0"/>
              </a:rPr>
              <a:t>). The rapidly increasing population increase is one of the major causes of rural impoverishment. the population stayed below the impoverishment line.</a:t>
            </a:r>
            <a:r>
              <a:rPr lang="en-US" sz="1400" b="0" i="0" dirty="0">
                <a:solidFill>
                  <a:srgbClr val="232323"/>
                </a:solidFill>
                <a:effectLst/>
                <a:latin typeface="Verdana" panose="020B0604030504040204" pitchFamily="34" charset="0"/>
              </a:rPr>
              <a:t> </a:t>
            </a:r>
            <a:r>
              <a:rPr lang="en-US" sz="2000" b="0" i="0" dirty="0">
                <a:solidFill>
                  <a:srgbClr val="232323"/>
                </a:solidFill>
                <a:effectLst/>
                <a:latin typeface="Verdana" panose="020B0604030504040204" pitchFamily="34" charset="0"/>
              </a:rPr>
              <a:t>Due to unemployment, most young people are involved in drugs and crime.</a:t>
            </a: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502889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2424</Words>
  <Application>Microsoft Office PowerPoint</Application>
  <PresentationFormat>Widescreen</PresentationFormat>
  <Paragraphs>152</Paragraphs>
  <Slides>24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Rounded MT Bold</vt:lpstr>
      <vt:lpstr>Calibri</vt:lpstr>
      <vt:lpstr>Calibri Light</vt:lpstr>
      <vt:lpstr>Söhne</vt:lpstr>
      <vt:lpstr>Verdana</vt:lpstr>
      <vt:lpstr>Wingdings</vt:lpstr>
      <vt:lpstr>Office Theme</vt:lpstr>
      <vt:lpstr>     IN DHAKA CITY</vt:lpstr>
      <vt:lpstr>What is           </vt:lpstr>
      <vt:lpstr>CRIME IN BANGLADESH OVERVIEW </vt:lpstr>
      <vt:lpstr>CRIME IN DHAKA CITY  </vt:lpstr>
      <vt:lpstr>TYPES OF</vt:lpstr>
      <vt:lpstr>TYPES OF                 contd.</vt:lpstr>
      <vt:lpstr>PowerPoint Presentation</vt:lpstr>
      <vt:lpstr>DATA &amp; STATISTICS</vt:lpstr>
      <vt:lpstr>CAUSES OF</vt:lpstr>
      <vt:lpstr>CAUSES OF</vt:lpstr>
      <vt:lpstr>CAUSES OF</vt:lpstr>
      <vt:lpstr>CAUSES OF</vt:lpstr>
      <vt:lpstr>CAUSES OF</vt:lpstr>
      <vt:lpstr>IMPACT ON SOCIETY </vt:lpstr>
      <vt:lpstr>IMPACT ON SOCIETY </vt:lpstr>
      <vt:lpstr>IMPACT ON SOCIETY </vt:lpstr>
      <vt:lpstr>IMPACT ON SOCIETY </vt:lpstr>
      <vt:lpstr>CRIME AND GOOD GOVERNANCE</vt:lpstr>
      <vt:lpstr>CRIME AND GOOD GOVERNANCE</vt:lpstr>
      <vt:lpstr>STRATEGIES AND RECOMMENDATIONS</vt:lpstr>
      <vt:lpstr>STRATEGIES AND RECOMMENDATIONS</vt:lpstr>
      <vt:lpstr>STRATEGIES AND RECOMMENDATIONS</vt:lpstr>
      <vt:lpstr>STRATEGIES AND RECOMMENDATIONS</vt:lpstr>
      <vt:lpstr>STRATEGIES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21</cp:revision>
  <dcterms:created xsi:type="dcterms:W3CDTF">2023-08-09T12:51:34Z</dcterms:created>
  <dcterms:modified xsi:type="dcterms:W3CDTF">2023-08-11T11:59:51Z</dcterms:modified>
</cp:coreProperties>
</file>