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931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7" r:id="rId4"/>
    <p:sldId id="436" r:id="rId5"/>
    <p:sldId id="375" r:id="rId6"/>
    <p:sldId id="259" r:id="rId7"/>
    <p:sldId id="260" r:id="rId8"/>
    <p:sldId id="376" r:id="rId9"/>
    <p:sldId id="373" r:id="rId10"/>
    <p:sldId id="385" r:id="rId11"/>
    <p:sldId id="386" r:id="rId12"/>
    <p:sldId id="266" r:id="rId13"/>
    <p:sldId id="388" r:id="rId14"/>
    <p:sldId id="268" r:id="rId15"/>
    <p:sldId id="264" r:id="rId16"/>
    <p:sldId id="269" r:id="rId17"/>
    <p:sldId id="384" r:id="rId18"/>
    <p:sldId id="379" r:id="rId19"/>
    <p:sldId id="271" r:id="rId20"/>
    <p:sldId id="443" r:id="rId21"/>
    <p:sldId id="272" r:id="rId22"/>
    <p:sldId id="447" r:id="rId23"/>
    <p:sldId id="448" r:id="rId24"/>
    <p:sldId id="449" r:id="rId25"/>
    <p:sldId id="444" r:id="rId26"/>
    <p:sldId id="445" r:id="rId27"/>
    <p:sldId id="446" r:id="rId28"/>
    <p:sldId id="438" r:id="rId29"/>
    <p:sldId id="439" r:id="rId30"/>
    <p:sldId id="273" r:id="rId31"/>
    <p:sldId id="274" r:id="rId32"/>
    <p:sldId id="275" r:id="rId33"/>
    <p:sldId id="276" r:id="rId34"/>
    <p:sldId id="277" r:id="rId35"/>
    <p:sldId id="279" r:id="rId36"/>
    <p:sldId id="280" r:id="rId37"/>
    <p:sldId id="335" r:id="rId38"/>
    <p:sldId id="441" r:id="rId39"/>
    <p:sldId id="442" r:id="rId40"/>
    <p:sldId id="336" r:id="rId41"/>
    <p:sldId id="338" r:id="rId42"/>
    <p:sldId id="334" r:id="rId43"/>
    <p:sldId id="337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440" r:id="rId53"/>
    <p:sldId id="381" r:id="rId54"/>
    <p:sldId id="382" r:id="rId55"/>
    <p:sldId id="377" r:id="rId56"/>
    <p:sldId id="378" r:id="rId57"/>
    <p:sldId id="387" r:id="rId58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FF3300"/>
    <a:srgbClr val="FFFF00"/>
    <a:srgbClr val="0000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6.xml"/><Relationship Id="rId13" Type="http://schemas.openxmlformats.org/officeDocument/2006/relationships/slide" Target="slides/slide42.xml"/><Relationship Id="rId18" Type="http://schemas.openxmlformats.org/officeDocument/2006/relationships/slide" Target="slides/slide53.xml"/><Relationship Id="rId3" Type="http://schemas.openxmlformats.org/officeDocument/2006/relationships/slide" Target="slides/slide13.xml"/><Relationship Id="rId7" Type="http://schemas.openxmlformats.org/officeDocument/2006/relationships/slide" Target="slides/slide33.xml"/><Relationship Id="rId12" Type="http://schemas.openxmlformats.org/officeDocument/2006/relationships/slide" Target="slides/slide40.xml"/><Relationship Id="rId17" Type="http://schemas.openxmlformats.org/officeDocument/2006/relationships/slide" Target="slides/slide52.xml"/><Relationship Id="rId2" Type="http://schemas.openxmlformats.org/officeDocument/2006/relationships/slide" Target="slides/slide11.xml"/><Relationship Id="rId16" Type="http://schemas.openxmlformats.org/officeDocument/2006/relationships/slide" Target="slides/slide48.xml"/><Relationship Id="rId1" Type="http://schemas.openxmlformats.org/officeDocument/2006/relationships/slide" Target="slides/slide5.xml"/><Relationship Id="rId6" Type="http://schemas.openxmlformats.org/officeDocument/2006/relationships/slide" Target="slides/slide29.xml"/><Relationship Id="rId11" Type="http://schemas.openxmlformats.org/officeDocument/2006/relationships/slide" Target="slides/slide39.xml"/><Relationship Id="rId5" Type="http://schemas.openxmlformats.org/officeDocument/2006/relationships/slide" Target="slides/slide15.xml"/><Relationship Id="rId15" Type="http://schemas.openxmlformats.org/officeDocument/2006/relationships/slide" Target="slides/slide46.xml"/><Relationship Id="rId10" Type="http://schemas.openxmlformats.org/officeDocument/2006/relationships/slide" Target="slides/slide38.xml"/><Relationship Id="rId4" Type="http://schemas.openxmlformats.org/officeDocument/2006/relationships/slide" Target="slides/slide14.xml"/><Relationship Id="rId9" Type="http://schemas.openxmlformats.org/officeDocument/2006/relationships/slide" Target="slides/slide37.xml"/><Relationship Id="rId14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E4C95CF-E251-4714-9C6C-26FD1CDF9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CSC2105</a:t>
            </a:r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11464C-4E8D-4D5A-AD45-C452CEB97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A8C2A-9507-444E-AA9F-F16CC9C378B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5435A-C921-4D56-A41C-88FD9A66678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35745F-5E50-483E-A569-1A90C20CB9A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760451-7C5D-49A5-8584-00A87C28DFF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9424A-271C-4511-BDD8-74793B730F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21B6F-B221-4D9D-83B8-5C1BBF50B5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0D86A-D868-4A69-B185-7121F547DB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539DE-2ECF-4612-869E-7180CBC9C1F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/>
              <a:t>CSC2105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Sajib Hasan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E0191-B886-4088-8FE9-5E281D0781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5288" y="692150"/>
            <a:ext cx="6069012" cy="3416300"/>
          </a:xfrm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2621-6F05-4455-9E13-27BD94F5DF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Basically, any basic operation that takes a small, fixed amount of time we assume to take just one step.</a:t>
            </a:r>
          </a:p>
          <a:p>
            <a:endParaRPr lang="en-US"/>
          </a:p>
          <a:p>
            <a:r>
              <a:rPr lang="en-US"/>
              <a:t>We measure the run time of an algorithm by counting the number of steps it takes.</a:t>
            </a:r>
          </a:p>
          <a:p>
            <a:endParaRPr lang="en-US"/>
          </a:p>
          <a:p>
            <a:r>
              <a:rPr lang="en-US"/>
              <a:t>Why does this work?  For the same reason that the “Flat Earth” model works.  In our day-to-day lives we assume the Earth to be flat!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Now, lets look at how we can use this.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9EB1B-D85E-4450-858D-5D9D892AACA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214504-9DB0-45E0-9859-2F3A1E074F1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0215103-4C0E-4FDC-8CE2-719CB4447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19" y="19051"/>
            <a:ext cx="3047206" cy="6486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9051"/>
            <a:ext cx="8938472" cy="6486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3889E23-8984-4B9B-B257-3932E442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1C33C30-F62E-4723-BAF0-0CC0FFACA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1" y="19050"/>
            <a:ext cx="12150735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986" y="11715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986" y="3914775"/>
            <a:ext cx="5992839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5D10D00-C5DA-47E5-A064-AAC713454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786" y="444729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786" y="1906543"/>
            <a:ext cx="1143218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449005"/>
            <a:ext cx="10409257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774" y="1532427"/>
            <a:ext cx="10336124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786" y="6227064"/>
            <a:ext cx="11429139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45" y="459900"/>
            <a:ext cx="1892379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46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786" y="444729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5" y="2017059"/>
            <a:ext cx="11429139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729" y="1532965"/>
            <a:ext cx="10336353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786" y="1906543"/>
            <a:ext cx="11432186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1660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32" y="444729"/>
            <a:ext cx="10411911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822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1660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75" y="4814125"/>
            <a:ext cx="10360501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19" y="5861304"/>
            <a:ext cx="10311746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70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785" y="443755"/>
            <a:ext cx="11429139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1660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92" y="4814048"/>
            <a:ext cx="10360501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367" y="5862918"/>
            <a:ext cx="10306727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3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742" y="2151063"/>
            <a:ext cx="5241195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9258" y="2151063"/>
            <a:ext cx="5241195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742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742" y="2590800"/>
            <a:ext cx="5241195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1000" y="1735138"/>
            <a:ext cx="5241195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1000" y="2590800"/>
            <a:ext cx="5241195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6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6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786" y="452719"/>
            <a:ext cx="981772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510" y="55844"/>
            <a:ext cx="1705104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93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95" y="1298762"/>
            <a:ext cx="5424027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6428" y="914401"/>
            <a:ext cx="542402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95" y="2456329"/>
            <a:ext cx="5424027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786" y="452719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4295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786" y="4801576"/>
            <a:ext cx="11429139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800600"/>
            <a:ext cx="11144086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199"/>
            <a:ext cx="11433118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4" y="5367338"/>
            <a:ext cx="11069401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4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786" y="4280648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969" y="4778189"/>
            <a:ext cx="11144086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785" y="457200"/>
            <a:ext cx="11433118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4" y="5344927"/>
            <a:ext cx="11069401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7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1" y="914401"/>
            <a:ext cx="6924925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785" y="4267201"/>
            <a:ext cx="3656648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657" y="4953001"/>
            <a:ext cx="3295164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43" y="4419600"/>
            <a:ext cx="329966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786" y="594360"/>
            <a:ext cx="3656648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786" y="461683"/>
            <a:ext cx="11432186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4816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6969" y="4801576"/>
            <a:ext cx="778095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786" y="6263390"/>
            <a:ext cx="11432186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163" y="4800600"/>
            <a:ext cx="758689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6970" y="457199"/>
            <a:ext cx="7776470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2008" y="5367338"/>
            <a:ext cx="7536046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787" y="457200"/>
            <a:ext cx="364818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787" y="3364992"/>
            <a:ext cx="364818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0379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786" y="455774"/>
            <a:ext cx="11429139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378786" y="1577848"/>
            <a:ext cx="1143218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6" y="2133600"/>
            <a:ext cx="11429139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30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1404" y="2668741"/>
            <a:ext cx="5934615" cy="1511538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494" y="473076"/>
            <a:ext cx="1292015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786" y="457200"/>
            <a:ext cx="8661260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198060" y="3332846"/>
            <a:ext cx="5934456" cy="183167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446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D053DF3-45E5-4C9F-963B-077D73F5E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71575"/>
            <a:ext cx="5992839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9A7219-C846-4648-AA0B-07F84157F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2083099-1453-44A2-9B90-66DC38357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0CAF2F8-85D2-4023-9891-E6266BF5E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121D327-77AA-4ECF-BB25-DACDE7A58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314F67E-3922-41FB-95EA-95B253E61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089F908F-919E-4A49-AD5C-1D21EC002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" y="19050"/>
            <a:ext cx="12150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71575"/>
            <a:ext cx="121888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Sarwar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013" y="6567488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AIUB::CSC2105::Algorithm</a:t>
            </a:r>
          </a:p>
        </p:txBody>
      </p:sp>
      <p:sp>
        <p:nvSpPr>
          <p:cNvPr id="233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urier New" pitchFamily="49" charset="0"/>
                <a:cs typeface="Courier New" pitchFamily="49" charset="0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EB2BE0B-835C-4BF4-B266-03AB2F871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6553200"/>
            <a:ext cx="1218882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♦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▲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4720" y="2133601"/>
            <a:ext cx="943320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7555" y="643703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195" y="6437033"/>
            <a:ext cx="8164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395" y="167347"/>
            <a:ext cx="840609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786" y="630382"/>
            <a:ext cx="11429139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40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  <p:sldLayoutId id="2147483944" r:id="rId13"/>
    <p:sldLayoutId id="2147483945" r:id="rId14"/>
    <p:sldLayoutId id="2147483946" r:id="rId15"/>
    <p:sldLayoutId id="214748394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6.e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641" y="588264"/>
            <a:ext cx="10409257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Title: Introduction &amp; Preliminary </a:t>
            </a:r>
            <a:br>
              <a:rPr lang="en-US" dirty="0"/>
            </a:br>
            <a:r>
              <a:rPr lang="en-US" dirty="0"/>
              <a:t>Discussions 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8618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9383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20570"/>
              </p:ext>
            </p:extLst>
          </p:nvPr>
        </p:nvGraphicFramePr>
        <p:xfrm>
          <a:off x="1998617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email: </a:t>
                      </a:r>
                      <a:r>
                        <a:rPr lang="en-US" i="1" dirty="0" err="1"/>
                        <a:t>supta</a:t>
                      </a:r>
                      <a:r>
                        <a:rPr lang="en-US" i="1" dirty="0"/>
                        <a:t> </a:t>
                      </a:r>
                      <a:r>
                        <a:rPr lang="en-US" i="1"/>
                        <a:t>Richard Philip, richard@</a:t>
                      </a:r>
                      <a:r>
                        <a:rPr lang="en-US" i="1" dirty="0"/>
                        <a:t>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2991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EF2E14D-B356-4AF4-BF2E-26234A8BF78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Kinds of Problem </a:t>
            </a:r>
            <a:r>
              <a:rPr lang="en-US" dirty="0"/>
              <a:t>to be solved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/>
              <a:t>Allocating scarce resources in the most beneficial way.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An oil company may wish to know where to place its wells in order to maximize its expected profit.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A candidate may want to determine where to spend money buying campaign advertising in order to maximize the chances of winning at election.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An airline may wish to assign crews to flight in the least expensive way possible, making sure that each flight is covered and that government policy regarding crew policies are met.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Etc…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E755CC5-5675-427B-8629-60BBCAD5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08D0DB42-B079-423B-8DCC-28B7A751CB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Algorithmic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422650"/>
            <a:ext cx="11974513" cy="2916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Finite number of input </a:t>
            </a:r>
            <a:r>
              <a:rPr lang="en-US" sz="2800" b="1" i="1" dirty="0">
                <a:solidFill>
                  <a:srgbClr val="080808"/>
                </a:solidFill>
              </a:rPr>
              <a:t>instances</a:t>
            </a:r>
            <a:r>
              <a:rPr lang="en-US" sz="2800" dirty="0"/>
              <a:t> satisfying the specification.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    For example: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A sorted, non-decreasing sequence of natural numbers. The sequence is of non-zero, finite length: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1, 20, 908, 909, 100000, 1000000000.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3. </a:t>
            </a:r>
          </a:p>
        </p:txBody>
      </p:sp>
      <p:sp>
        <p:nvSpPr>
          <p:cNvPr id="41991" name="Text Box 8"/>
          <p:cNvSpPr txBox="1">
            <a:spLocks noChangeArrowheads="1"/>
          </p:cNvSpPr>
          <p:nvPr/>
        </p:nvSpPr>
        <p:spPr bwMode="auto">
          <a:xfrm>
            <a:off x="5281613" y="2038350"/>
            <a:ext cx="1331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Algorithm</a:t>
            </a:r>
          </a:p>
        </p:txBody>
      </p:sp>
      <p:grpSp>
        <p:nvGrpSpPr>
          <p:cNvPr id="41992" name="Group 13"/>
          <p:cNvGrpSpPr>
            <a:grpSpLocks/>
          </p:cNvGrpSpPr>
          <p:nvPr/>
        </p:nvGrpSpPr>
        <p:grpSpPr bwMode="auto">
          <a:xfrm>
            <a:off x="1285875" y="1371600"/>
            <a:ext cx="9886950" cy="1865313"/>
            <a:chOff x="608" y="864"/>
            <a:chExt cx="4672" cy="1175"/>
          </a:xfrm>
        </p:grpSpPr>
        <p:sp>
          <p:nvSpPr>
            <p:cNvPr id="41993" name="Rectangle 4"/>
            <p:cNvSpPr>
              <a:spLocks noChangeArrowheads="1"/>
            </p:cNvSpPr>
            <p:nvPr/>
          </p:nvSpPr>
          <p:spPr bwMode="auto">
            <a:xfrm>
              <a:off x="608" y="864"/>
              <a:ext cx="1276" cy="1153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4" name="Text Box 5"/>
            <p:cNvSpPr txBox="1">
              <a:spLocks noChangeArrowheads="1"/>
            </p:cNvSpPr>
            <p:nvPr/>
          </p:nvSpPr>
          <p:spPr bwMode="auto">
            <a:xfrm>
              <a:off x="668" y="1239"/>
              <a:ext cx="12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Tahoma" pitchFamily="34" charset="0"/>
                </a:rPr>
                <a:t>Specification of input</a:t>
              </a:r>
            </a:p>
          </p:txBody>
        </p:sp>
        <p:sp>
          <p:nvSpPr>
            <p:cNvPr id="41995" name="AutoShape 6"/>
            <p:cNvSpPr>
              <a:spLocks noChangeArrowheads="1"/>
            </p:cNvSpPr>
            <p:nvPr/>
          </p:nvSpPr>
          <p:spPr bwMode="auto">
            <a:xfrm>
              <a:off x="1962" y="1238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6" name="Oval 7"/>
            <p:cNvSpPr>
              <a:spLocks noChangeArrowheads="1"/>
            </p:cNvSpPr>
            <p:nvPr/>
          </p:nvSpPr>
          <p:spPr bwMode="auto">
            <a:xfrm>
              <a:off x="2406" y="1076"/>
              <a:ext cx="1001" cy="644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7" name="AutoShape 9"/>
            <p:cNvSpPr>
              <a:spLocks noChangeArrowheads="1"/>
            </p:cNvSpPr>
            <p:nvPr/>
          </p:nvSpPr>
          <p:spPr bwMode="auto">
            <a:xfrm>
              <a:off x="3529" y="1217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noFill/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8" name="Rectangle 10"/>
            <p:cNvSpPr>
              <a:spLocks noChangeArrowheads="1"/>
            </p:cNvSpPr>
            <p:nvPr/>
          </p:nvSpPr>
          <p:spPr bwMode="auto">
            <a:xfrm>
              <a:off x="3996" y="864"/>
              <a:ext cx="1276" cy="1175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41999" name="Text Box 11"/>
            <p:cNvSpPr txBox="1">
              <a:spLocks noChangeArrowheads="1"/>
            </p:cNvSpPr>
            <p:nvPr/>
          </p:nvSpPr>
          <p:spPr bwMode="auto">
            <a:xfrm>
              <a:off x="4056" y="931"/>
              <a:ext cx="122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>
                  <a:latin typeface="Tahoma" pitchFamily="34" charset="0"/>
                </a:rPr>
                <a:t>Specification of output as a function of input</a:t>
              </a:r>
            </a:p>
          </p:txBody>
        </p:sp>
      </p:grp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5319282D-54A8-48E3-BD77-5B8369A3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610350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</a:t>
            </a:r>
            <a:r>
              <a:rPr lang="en-US" dirty="0" err="1"/>
              <a:t>Algorithmc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Algorithmic Solution</a:t>
            </a:r>
          </a:p>
        </p:txBody>
      </p:sp>
      <p:sp>
        <p:nvSpPr>
          <p:cNvPr id="43013" name="Slide Number Placeholder 5"/>
          <p:cNvSpPr txBox="1">
            <a:spLocks noGrp="1"/>
          </p:cNvSpPr>
          <p:nvPr/>
        </p:nvSpPr>
        <p:spPr bwMode="auto">
          <a:xfrm>
            <a:off x="9344025" y="656748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latin typeface="Courier New" pitchFamily="49" charset="0"/>
                <a:cs typeface="Courier New" pitchFamily="49" charset="0"/>
              </a:rPr>
              <a:t>Introduction</a:t>
            </a:r>
            <a:r>
              <a:rPr lang="en-US" sz="140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fld id="{3D1C0870-613F-4E3E-B1C5-937D8A73D572}" type="slidenum">
              <a:rPr lang="en-US" sz="1400">
                <a:latin typeface="Courier New" pitchFamily="49" charset="0"/>
                <a:cs typeface="Courier New" pitchFamily="49" charset="0"/>
              </a:rPr>
              <a:pPr algn="r" eaLnBrk="1" hangingPunct="1"/>
              <a:t>12</a:t>
            </a:fld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0" y="3422650"/>
            <a:ext cx="11974513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5281613" y="2038350"/>
            <a:ext cx="13319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>
                <a:latin typeface="Tahoma" pitchFamily="34" charset="0"/>
              </a:rPr>
              <a:t>Algorithm</a:t>
            </a:r>
          </a:p>
        </p:txBody>
      </p:sp>
      <p:sp>
        <p:nvSpPr>
          <p:cNvPr id="43016" name="Rectangle 4"/>
          <p:cNvSpPr>
            <a:spLocks noChangeArrowheads="1"/>
          </p:cNvSpPr>
          <p:nvPr/>
        </p:nvSpPr>
        <p:spPr bwMode="auto">
          <a:xfrm>
            <a:off x="1285875" y="1371600"/>
            <a:ext cx="2700338" cy="183038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4763" name="Text Box 5"/>
          <p:cNvSpPr txBox="1">
            <a:spLocks noChangeArrowheads="1"/>
          </p:cNvSpPr>
          <p:nvPr/>
        </p:nvSpPr>
        <p:spPr bwMode="auto">
          <a:xfrm>
            <a:off x="1412875" y="1371600"/>
            <a:ext cx="2590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Input instance, adhering to the specification</a:t>
            </a:r>
          </a:p>
          <a:p>
            <a:pPr eaLnBrk="1" hangingPunct="1"/>
            <a:endParaRPr lang="en-US" sz="2400">
              <a:latin typeface="Tahoma" pitchFamily="34" charset="0"/>
            </a:endParaRPr>
          </a:p>
        </p:txBody>
      </p:sp>
      <p:sp>
        <p:nvSpPr>
          <p:cNvPr id="43018" name="AutoShape 6"/>
          <p:cNvSpPr>
            <a:spLocks noChangeArrowheads="1"/>
          </p:cNvSpPr>
          <p:nvPr/>
        </p:nvSpPr>
        <p:spPr bwMode="auto">
          <a:xfrm>
            <a:off x="4151313" y="1965325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19" name="Oval 7"/>
          <p:cNvSpPr>
            <a:spLocks noChangeArrowheads="1"/>
          </p:cNvSpPr>
          <p:nvPr/>
        </p:nvSpPr>
        <p:spPr bwMode="auto">
          <a:xfrm>
            <a:off x="5091113" y="17081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20" name="AutoShape 9"/>
          <p:cNvSpPr>
            <a:spLocks noChangeArrowheads="1"/>
          </p:cNvSpPr>
          <p:nvPr/>
        </p:nvSpPr>
        <p:spPr bwMode="auto">
          <a:xfrm>
            <a:off x="7467600" y="1931988"/>
            <a:ext cx="661988" cy="461962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43021" name="Rectangle 10"/>
          <p:cNvSpPr>
            <a:spLocks noChangeArrowheads="1"/>
          </p:cNvSpPr>
          <p:nvPr/>
        </p:nvSpPr>
        <p:spPr bwMode="auto">
          <a:xfrm>
            <a:off x="8456613" y="1371600"/>
            <a:ext cx="2700337" cy="186531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74768" name="Text Box 11"/>
          <p:cNvSpPr txBox="1">
            <a:spLocks noChangeArrowheads="1"/>
          </p:cNvSpPr>
          <p:nvPr/>
        </p:nvSpPr>
        <p:spPr bwMode="auto">
          <a:xfrm>
            <a:off x="8583613" y="1477963"/>
            <a:ext cx="25892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/>
              <a:t>Output related to the input as required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3200" y="3575050"/>
            <a:ext cx="11974513" cy="291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 describes actions on the input instance</a:t>
            </a:r>
            <a:r>
              <a:rPr lang="da-DK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There may be many correct algorithms for the same algorithmic problem</a:t>
            </a:r>
            <a:r>
              <a:rPr lang="da-DK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25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C8E4DEF-BD5C-4189-AC4F-9EBF24F051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4E1FF124-A828-4617-AC3D-79DE35CB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49155" grpId="0" build="p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715B3BB0-E58E-4277-885A-53FEE77C2F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Definition of an Algorithm	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4063" cy="5334000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en-US" sz="3200" dirty="0"/>
              <a:t>An </a:t>
            </a:r>
            <a:r>
              <a:rPr lang="en-US" sz="3200" b="1" dirty="0">
                <a:solidFill>
                  <a:srgbClr val="080808"/>
                </a:solidFill>
              </a:rPr>
              <a:t>algorithm</a:t>
            </a:r>
            <a:r>
              <a:rPr lang="en-US" sz="3200" dirty="0"/>
              <a:t> is a sequence of </a:t>
            </a:r>
            <a:r>
              <a:rPr lang="en-US" sz="3200" b="1" i="1" dirty="0">
                <a:solidFill>
                  <a:srgbClr val="080808"/>
                </a:solidFill>
              </a:rPr>
              <a:t>unambiguous</a:t>
            </a:r>
            <a:r>
              <a:rPr lang="en-US" sz="3200" dirty="0"/>
              <a:t> instructions for solving a problem, i.e., for obtaining a </a:t>
            </a:r>
            <a:r>
              <a:rPr lang="en-US" sz="3200" b="1" i="1" dirty="0">
                <a:solidFill>
                  <a:srgbClr val="080808"/>
                </a:solidFill>
              </a:rPr>
              <a:t>required output</a:t>
            </a:r>
            <a:r>
              <a:rPr lang="en-US" sz="3200" dirty="0"/>
              <a:t> for any </a:t>
            </a:r>
            <a:r>
              <a:rPr lang="en-US" sz="3200" b="1" i="1" dirty="0">
                <a:solidFill>
                  <a:srgbClr val="080808"/>
                </a:solidFill>
              </a:rPr>
              <a:t>legitimate input</a:t>
            </a:r>
            <a:r>
              <a:rPr lang="en-US" sz="3200" dirty="0"/>
              <a:t> in a </a:t>
            </a:r>
            <a:r>
              <a:rPr lang="en-US" sz="3200" b="1" i="1" dirty="0"/>
              <a:t>finite amount of time</a:t>
            </a:r>
            <a:r>
              <a:rPr lang="en-US" sz="3200" dirty="0"/>
              <a:t>.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3200" dirty="0"/>
              <a:t>Properties: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 dirty="0"/>
              <a:t>Precision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 dirty="0"/>
              <a:t>Determinism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800"/>
              <a:t>Finiteness</a:t>
            </a:r>
            <a:endParaRPr lang="da-DK" sz="2800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8213" y="3810000"/>
            <a:ext cx="5757862" cy="20574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defRPr/>
            </a:pPr>
            <a:r>
              <a:rPr lang="da-DK" sz="2800" dirty="0"/>
              <a:t>Efficiency</a:t>
            </a:r>
            <a:endParaRPr lang="en-US" sz="28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800" dirty="0"/>
              <a:t>Correctness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800" dirty="0"/>
              <a:t>Generality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90AB33C-68D1-471E-A2E1-1A2CC58F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EE30210-198E-46D4-8BE8-E34192E9AEF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Overall Picture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" y="1219200"/>
            <a:ext cx="6704013" cy="4800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/>
              <a:t>Using a computer to help solve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GB" sz="2100"/>
              <a:t>problems.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Precisely specify the problem.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Designing programs</a:t>
            </a: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/>
              <a:t>Architecture </a:t>
            </a:r>
            <a:r>
              <a:rPr lang="en-GB" sz="2100">
                <a:sym typeface="Wingdings" pitchFamily="2" charset="2"/>
              </a:rPr>
              <a:t> </a:t>
            </a:r>
            <a:r>
              <a:rPr lang="en-GB" sz="21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data structure</a:t>
            </a:r>
            <a:endParaRPr lang="en-GB" sz="2100" b="1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130000"/>
              </a:lnSpc>
              <a:buClr>
                <a:schemeClr val="hlink"/>
              </a:buClr>
              <a:buSzPct val="55000"/>
              <a:defRPr/>
            </a:pPr>
            <a:r>
              <a:rPr lang="en-GB" sz="2100"/>
              <a:t>Technique </a:t>
            </a:r>
            <a:r>
              <a:rPr lang="en-GB" sz="2100">
                <a:sym typeface="Wingdings" pitchFamily="2" charset="2"/>
              </a:rPr>
              <a:t> </a:t>
            </a:r>
            <a:r>
              <a:rPr lang="en-GB" sz="2100" b="1">
                <a:latin typeface="Courier New" pitchFamily="49" charset="0"/>
                <a:cs typeface="Courier New" pitchFamily="49" charset="0"/>
              </a:rPr>
              <a:t>algorithms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Writing programs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2100"/>
              <a:t>Verifying (testing) programs</a:t>
            </a:r>
            <a:endParaRPr lang="en-US" sz="21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686550" y="1265238"/>
            <a:ext cx="5400675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Structure and Algorithm Design Goals</a:t>
            </a:r>
            <a:endParaRPr lang="en-GB" sz="2000" b="1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170738" y="3429000"/>
            <a:ext cx="461168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Goals</a:t>
            </a:r>
            <a:endParaRPr lang="en-GB" sz="2000" b="1">
              <a:solidFill>
                <a:srgbClr val="080808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5065" name="Group 6"/>
          <p:cNvGrpSpPr>
            <a:grpSpLocks/>
          </p:cNvGrpSpPr>
          <p:nvPr/>
        </p:nvGrpSpPr>
        <p:grpSpPr bwMode="auto">
          <a:xfrm>
            <a:off x="6988175" y="1858963"/>
            <a:ext cx="2717800" cy="1389062"/>
            <a:chOff x="720" y="1631"/>
            <a:chExt cx="1344" cy="1436"/>
          </a:xfrm>
        </p:grpSpPr>
        <p:pic>
          <p:nvPicPr>
            <p:cNvPr id="45079" name="Picture 7" descr="j018823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8" y="1920"/>
              <a:ext cx="718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720" y="1631"/>
              <a:ext cx="1344" cy="47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Correctness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6" name="Group 9"/>
          <p:cNvGrpSpPr>
            <a:grpSpLocks/>
          </p:cNvGrpSpPr>
          <p:nvPr/>
        </p:nvGrpSpPr>
        <p:grpSpPr bwMode="auto">
          <a:xfrm>
            <a:off x="9810750" y="1905000"/>
            <a:ext cx="2263775" cy="1393825"/>
            <a:chOff x="2064" y="1920"/>
            <a:chExt cx="1056" cy="1440"/>
          </a:xfrm>
        </p:grpSpPr>
        <p:pic>
          <p:nvPicPr>
            <p:cNvPr id="45077" name="Picture 10" descr="j023033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64" y="2304"/>
              <a:ext cx="879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2064" y="1920"/>
              <a:ext cx="1056" cy="4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Efficiency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7" name="Group 12"/>
          <p:cNvGrpSpPr>
            <a:grpSpLocks/>
          </p:cNvGrpSpPr>
          <p:nvPr/>
        </p:nvGrpSpPr>
        <p:grpSpPr bwMode="auto">
          <a:xfrm>
            <a:off x="8532813" y="5208588"/>
            <a:ext cx="2601912" cy="1268412"/>
            <a:chOff x="3312" y="1536"/>
            <a:chExt cx="1151" cy="1152"/>
          </a:xfrm>
        </p:grpSpPr>
        <p:pic>
          <p:nvPicPr>
            <p:cNvPr id="45075" name="Picture 13" descr="na00810_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56" y="1824"/>
              <a:ext cx="809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312" y="1536"/>
              <a:ext cx="1151" cy="42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Robustness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8" name="Group 15"/>
          <p:cNvGrpSpPr>
            <a:grpSpLocks/>
          </p:cNvGrpSpPr>
          <p:nvPr/>
        </p:nvGrpSpPr>
        <p:grpSpPr bwMode="auto">
          <a:xfrm>
            <a:off x="7110413" y="3733800"/>
            <a:ext cx="2662237" cy="1477963"/>
            <a:chOff x="4368" y="1583"/>
            <a:chExt cx="1152" cy="1201"/>
          </a:xfrm>
        </p:grpSpPr>
        <p:pic>
          <p:nvPicPr>
            <p:cNvPr id="45073" name="Picture 16" descr="hh00513_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56" y="1920"/>
              <a:ext cx="675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17"/>
            <p:cNvSpPr txBox="1">
              <a:spLocks noChangeArrowheads="1"/>
            </p:cNvSpPr>
            <p:nvPr/>
          </p:nvSpPr>
          <p:spPr bwMode="auto">
            <a:xfrm>
              <a:off x="4368" y="1583"/>
              <a:ext cx="1152" cy="37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Adaptability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45069" name="Group 18"/>
          <p:cNvGrpSpPr>
            <a:grpSpLocks/>
          </p:cNvGrpSpPr>
          <p:nvPr/>
        </p:nvGrpSpPr>
        <p:grpSpPr bwMode="auto">
          <a:xfrm>
            <a:off x="9709150" y="3749675"/>
            <a:ext cx="2486025" cy="1352550"/>
            <a:chOff x="3840" y="2830"/>
            <a:chExt cx="1151" cy="1145"/>
          </a:xfrm>
        </p:grpSpPr>
        <p:pic>
          <p:nvPicPr>
            <p:cNvPr id="45071" name="Picture 19" descr="j025089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84" y="3120"/>
              <a:ext cx="864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76" name="Text Box 20"/>
            <p:cNvSpPr txBox="1">
              <a:spLocks noChangeArrowheads="1"/>
            </p:cNvSpPr>
            <p:nvPr/>
          </p:nvSpPr>
          <p:spPr bwMode="auto">
            <a:xfrm>
              <a:off x="3840" y="2830"/>
              <a:ext cx="1151" cy="3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 b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Reusability</a:t>
              </a:r>
              <a:endPara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50190" name="Rectangle 21"/>
          <p:cNvSpPr>
            <a:spLocks noChangeArrowheads="1"/>
          </p:cNvSpPr>
          <p:nvPr/>
        </p:nvSpPr>
        <p:spPr bwMode="auto">
          <a:xfrm>
            <a:off x="6805613" y="1066800"/>
            <a:ext cx="5184775" cy="533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B7A96D8-4975-47D8-9D2C-CDE0F097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13D3B64-27CD-49D5-A6E0-E259B96B57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How to Develop an Algorithm?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i="1">
                <a:solidFill>
                  <a:srgbClr val="080808"/>
                </a:solidFill>
              </a:rPr>
              <a:t>Precisely define</a:t>
            </a:r>
            <a:r>
              <a:rPr lang="en-US" sz="2800"/>
              <a:t> the problem.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Precisely specify the input and output.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Consider all cases.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/>
              <a:t>Come up with a </a:t>
            </a:r>
            <a:r>
              <a:rPr lang="en-US" sz="2800" b="1" i="1">
                <a:solidFill>
                  <a:srgbClr val="080808"/>
                </a:solidFill>
              </a:rPr>
              <a:t>simple plan</a:t>
            </a:r>
            <a:r>
              <a:rPr lang="en-US" sz="2800"/>
              <a:t> to solve the problem at hand.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The plan is language independent.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The precise problem specification influences the plan.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/>
              <a:t>Turn the plan into an implementation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/>
              <a:t>The problem representation (data structure) influences the implementation.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61120EE-F6C8-4975-946D-DA4154BF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528AAE3-675E-41CB-8602-9EB8DAB48C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??????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4800" b="1" i="1">
                <a:solidFill>
                  <a:srgbClr val="080808"/>
                </a:solidFill>
              </a:rPr>
              <a:t>Suppose computers were infinitely fast and computer memory was free. Would you have any reason to study algorithms?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463136D-2E83-41C8-8CFA-E63000A0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07D00C8-4758-499D-9DED-FE64EA3E7A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2188825" cy="6505575"/>
          </a:xfrm>
        </p:spPr>
        <p:txBody>
          <a:bodyPr anchor="ctr" anchorCtr="1"/>
          <a:lstStyle/>
          <a:p>
            <a:pPr algn="ctr" eaLnBrk="1" hangingPunct="1">
              <a:buFontTx/>
              <a:buNone/>
              <a:defRPr/>
            </a:pPr>
            <a:r>
              <a:rPr lang="en-US" sz="7200"/>
              <a:t>Algorithm </a:t>
            </a:r>
          </a:p>
          <a:p>
            <a:pPr algn="ctr" eaLnBrk="1" hangingPunct="1">
              <a:buFontTx/>
              <a:buNone/>
              <a:defRPr/>
            </a:pPr>
            <a:r>
              <a:rPr lang="en-US" sz="7200"/>
              <a:t>Analysis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DDF8FE-5D76-45D0-98F0-B08F5014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7F910F7-3C63-4845-B8F9-618CAA5BEA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Efficiency:	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Running time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Space used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 as a function of the </a:t>
            </a:r>
            <a:r>
              <a:rPr lang="en-US" b="1" i="1" dirty="0"/>
              <a:t>input size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Number of data elements (numbers, points).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The number of bits of an input number 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5D21846-8B42-4D73-9DDC-ECBC1654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RAM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905000"/>
            <a:ext cx="10461625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RAM model represents a “generic” implementation of the algorithm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“simple” operation (+, -, =, if, call) takes exactly 1 step.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Loops and subroutine calls are not simple operations, but depend upon the size of the data and the contents of a subroutine. We do not want “sort” to be a single step operation.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memory access takes exactly 1 step.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463338" y="54260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6061615-A47C-44D5-A6A6-A1ABDE57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109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Vision, Mission, Goal, Objective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Computational Problems, Analysis, Design, and importance of Algorithms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Space &amp; Time Complexity as parameters of performance for Algorithms including Asymptotic notations and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Preliminary data structure review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3FE8AC5-9DE6-4296-BA1B-3FD4CACCDA2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RAM model (</a:t>
            </a:r>
            <a:r>
              <a:rPr lang="en-US" dirty="0" err="1"/>
              <a:t>cntd</a:t>
            </a:r>
            <a:r>
              <a:rPr lang="en-US" dirty="0"/>
              <a:t>..)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It is important to choose the level of detail.</a:t>
            </a:r>
          </a:p>
          <a:p>
            <a:pPr eaLnBrk="1" hangingPunct="1">
              <a:defRPr/>
            </a:pPr>
            <a:r>
              <a:rPr lang="en-US" sz="2800" dirty="0"/>
              <a:t>The RAM model:</a:t>
            </a:r>
          </a:p>
          <a:p>
            <a:pPr lvl="1" eaLnBrk="1" hangingPunct="1">
              <a:defRPr/>
            </a:pPr>
            <a:r>
              <a:rPr lang="en-US" sz="2400" dirty="0"/>
              <a:t>Instructions (each taking constant time), we usually choose one type of instruction as a </a:t>
            </a:r>
            <a:r>
              <a:rPr lang="en-US" sz="2400" b="1" dirty="0">
                <a:solidFill>
                  <a:srgbClr val="080808"/>
                </a:solidFill>
              </a:rPr>
              <a:t>characteristic</a:t>
            </a:r>
            <a:r>
              <a:rPr lang="en-US" sz="2400" dirty="0"/>
              <a:t> operation that is counted:	</a:t>
            </a:r>
          </a:p>
          <a:p>
            <a:pPr lvl="2" eaLnBrk="1" hangingPunct="1">
              <a:defRPr/>
            </a:pPr>
            <a:r>
              <a:rPr lang="en-US" sz="2000" dirty="0"/>
              <a:t>Arithmetic (add, subtract, multiply, etc.)</a:t>
            </a:r>
          </a:p>
          <a:p>
            <a:pPr lvl="2" eaLnBrk="1" hangingPunct="1">
              <a:defRPr/>
            </a:pPr>
            <a:r>
              <a:rPr lang="en-US" sz="2000" dirty="0"/>
              <a:t>Data movement (assign)</a:t>
            </a:r>
          </a:p>
          <a:p>
            <a:pPr lvl="2" eaLnBrk="1" hangingPunct="1">
              <a:defRPr/>
            </a:pPr>
            <a:r>
              <a:rPr lang="en-US" sz="2000" dirty="0"/>
              <a:t>Control flow (branch, subroutine call, return)</a:t>
            </a:r>
          </a:p>
          <a:p>
            <a:pPr lvl="2" eaLnBrk="1" hangingPunct="1">
              <a:defRPr/>
            </a:pPr>
            <a:r>
              <a:rPr lang="en-US" sz="2000"/>
              <a:t>Comparison (logical ops)</a:t>
            </a:r>
          </a:p>
          <a:p>
            <a:pPr lvl="1" eaLnBrk="1" hangingPunct="1">
              <a:defRPr/>
            </a:pPr>
            <a:r>
              <a:rPr lang="en-US" sz="2400" dirty="0"/>
              <a:t>Data types – integers, characters, and floats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2528086-B953-44A0-8C09-1B0DDB2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979612" y="1828800"/>
            <a:ext cx="8305800" cy="4038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Algorithm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arrayMax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(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,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			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 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細明體" pitchFamily="18" charset="-120"/>
                <a:cs typeface="+mn-cs"/>
              </a:rPr>
              <a:t># operations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currentMax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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[0]			 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for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(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 =1;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&lt;n; </a:t>
            </a: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++)          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                                   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(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=1 once,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&lt;n 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times,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32AA2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++ (n-1) times)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[</a:t>
            </a:r>
            <a:r>
              <a:rPr kumimoji="0" lang="en-US" altLang="zh-TW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]  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currentMax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then	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2(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  <a:ea typeface="新細明體" pitchFamily="18" charset="-120"/>
                <a:cs typeface="+mn-cs"/>
                <a:sym typeface="Symbol" pitchFamily="18" charset="2"/>
              </a:rPr>
              <a:t>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1)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currentMax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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[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]	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2(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  <a:ea typeface="新細明體" pitchFamily="18" charset="-120"/>
                <a:cs typeface="+mn-cs"/>
                <a:sym typeface="Symbol" pitchFamily="18" charset="2"/>
              </a:rPr>
              <a:t>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1)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return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currentMax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     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1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				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細明體" pitchFamily="18" charset="-120"/>
                <a:cs typeface="+mn-cs"/>
                <a:sym typeface="Symbol" pitchFamily="18" charset="2"/>
              </a:rPr>
              <a:t>Total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	 6</a:t>
            </a:r>
            <a:r>
              <a:rPr kumimoji="0" lang="en-US" altLang="zh-TW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新細明體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ymbol" pitchFamily="18" charset="2"/>
                <a:ea typeface="新細明體" pitchFamily="18" charset="-120"/>
                <a:cs typeface="+mn-cs"/>
                <a:sym typeface="Symbol" pitchFamily="18" charset="2"/>
              </a:rPr>
              <a:t>1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新細明體" pitchFamily="18" charset="-120"/>
              <a:cs typeface="+mn-cs"/>
              <a:sym typeface="Symbol" pitchFamily="18" charset="2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930079-693C-46B1-9BD0-B6D60DF6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317044" y="508000"/>
            <a:ext cx="7551737" cy="457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Example: N-by-N matrix, N-by-1 vector, multiply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black">
          <a:xfrm>
            <a:off x="760412" y="533400"/>
            <a:ext cx="8075612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 = zeros(N,1);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=1:N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Y(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= 0.0;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for j=1:N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Y(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= Y(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A(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)*x(j);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end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9338681" y="2965450"/>
            <a:ext cx="1847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black">
          <a:xfrm>
            <a:off x="4341231" y="1673225"/>
            <a:ext cx="25400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initialize space, c</a:t>
            </a:r>
            <a:r>
              <a:rPr lang="en-US" sz="2000" baseline="-25000"/>
              <a:t>1</a:t>
            </a:r>
            <a:r>
              <a:rPr lang="en-US" sz="2000"/>
              <a:t>N</a:t>
            </a:r>
            <a:endParaRPr lang="en-US" sz="2000" baseline="-2500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black">
          <a:xfrm>
            <a:off x="4350756" y="2082800"/>
            <a:ext cx="38766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initialize </a:t>
            </a:r>
            <a:r>
              <a:rPr lang="en-US" sz="2000">
                <a:latin typeface="Courier New"/>
              </a:rPr>
              <a:t>“</a:t>
            </a:r>
            <a:r>
              <a:rPr lang="en-US" sz="2000"/>
              <a:t>for</a:t>
            </a:r>
            <a:r>
              <a:rPr lang="en-US" sz="2000">
                <a:latin typeface="Courier New"/>
              </a:rPr>
              <a:t>”</a:t>
            </a:r>
            <a:r>
              <a:rPr lang="en-US" sz="2000"/>
              <a:t> loop, c</a:t>
            </a:r>
            <a:r>
              <a:rPr lang="en-US" sz="2000" baseline="-25000"/>
              <a:t>2</a:t>
            </a:r>
            <a:r>
              <a:rPr lang="en-US" sz="2000"/>
              <a:t>N</a:t>
            </a:r>
            <a:endParaRPr lang="en-US" sz="2000" baseline="-250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black">
          <a:xfrm>
            <a:off x="4846056" y="2492375"/>
            <a:ext cx="2947988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Scalar assignment, c</a:t>
            </a:r>
            <a:r>
              <a:rPr lang="en-US" sz="2000" baseline="-25000"/>
              <a:t>3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black">
          <a:xfrm>
            <a:off x="4760331" y="2965450"/>
            <a:ext cx="30337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initialize </a:t>
            </a:r>
            <a:r>
              <a:rPr lang="en-US" sz="2000">
                <a:latin typeface="Courier New"/>
              </a:rPr>
              <a:t>“</a:t>
            </a:r>
            <a:r>
              <a:rPr lang="en-US" sz="2000"/>
              <a:t>for</a:t>
            </a:r>
            <a:r>
              <a:rPr lang="en-US" sz="2000">
                <a:latin typeface="Courier New"/>
              </a:rPr>
              <a:t>”</a:t>
            </a:r>
            <a:r>
              <a:rPr lang="en-US" sz="2000"/>
              <a:t> loop, c</a:t>
            </a:r>
            <a:r>
              <a:rPr lang="en-US" sz="2000" baseline="-25000"/>
              <a:t>2</a:t>
            </a:r>
            <a:r>
              <a:rPr lang="en-US" sz="2000"/>
              <a:t>N</a:t>
            </a:r>
            <a:endParaRPr lang="en-US" sz="2000" baseline="-2500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black">
          <a:xfrm>
            <a:off x="5608056" y="1038225"/>
            <a:ext cx="38766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(3 accesses, 1 add, 1 multiply)</a:t>
            </a:r>
            <a:endParaRPr lang="en-US" sz="2000" baseline="-2500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black">
          <a:xfrm>
            <a:off x="7805156" y="3424238"/>
            <a:ext cx="473075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c</a:t>
            </a:r>
            <a:r>
              <a:rPr lang="en-US" sz="2000" baseline="-25000"/>
              <a:t>4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black">
          <a:xfrm>
            <a:off x="5087356" y="4175125"/>
            <a:ext cx="3187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/>
              <a:t>End of loop, return/exit, c</a:t>
            </a:r>
            <a:r>
              <a:rPr lang="en-US" sz="2000" baseline="-25000" dirty="0"/>
              <a:t>5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black">
          <a:xfrm>
            <a:off x="4914319" y="4632325"/>
            <a:ext cx="31877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/>
              <a:t>End of loop, return/exit, c</a:t>
            </a:r>
            <a:r>
              <a:rPr lang="en-US" sz="2000" baseline="-25000" dirty="0"/>
              <a:t>5</a:t>
            </a:r>
          </a:p>
        </p:txBody>
      </p:sp>
      <p:sp>
        <p:nvSpPr>
          <p:cNvPr id="20" name="AutoShape 15"/>
          <p:cNvSpPr>
            <a:spLocks/>
          </p:cNvSpPr>
          <p:nvPr/>
        </p:nvSpPr>
        <p:spPr bwMode="black">
          <a:xfrm>
            <a:off x="8243306" y="3541713"/>
            <a:ext cx="88900" cy="647700"/>
          </a:xfrm>
          <a:prstGeom prst="rightBrace">
            <a:avLst>
              <a:gd name="adj1" fmla="val 60714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6"/>
          <p:cNvSpPr>
            <a:spLocks/>
          </p:cNvSpPr>
          <p:nvPr/>
        </p:nvSpPr>
        <p:spPr bwMode="black">
          <a:xfrm>
            <a:off x="8838619" y="2652713"/>
            <a:ext cx="88900" cy="1984375"/>
          </a:xfrm>
          <a:prstGeom prst="rightBrace">
            <a:avLst>
              <a:gd name="adj1" fmla="val 186012"/>
              <a:gd name="adj2" fmla="val 50000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black">
          <a:xfrm>
            <a:off x="1118606" y="5032375"/>
            <a:ext cx="8145463" cy="132497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endParaRPr lang="en-US" dirty="0"/>
          </a:p>
          <a:p>
            <a:pPr>
              <a:spcBef>
                <a:spcPct val="15000"/>
              </a:spcBef>
            </a:pPr>
            <a:r>
              <a:rPr lang="en-US" dirty="0"/>
              <a:t>Total = c</a:t>
            </a:r>
            <a:r>
              <a:rPr lang="en-US" baseline="-25000" dirty="0"/>
              <a:t>1</a:t>
            </a:r>
            <a:r>
              <a:rPr lang="en-US" dirty="0"/>
              <a:t>N+c</a:t>
            </a:r>
            <a:r>
              <a:rPr lang="en-US" baseline="-25000" dirty="0"/>
              <a:t>2</a:t>
            </a:r>
            <a:r>
              <a:rPr lang="en-US" dirty="0"/>
              <a:t>N+N(c</a:t>
            </a:r>
            <a:r>
              <a:rPr lang="en-US" baseline="-25000" dirty="0"/>
              <a:t>3</a:t>
            </a:r>
            <a:r>
              <a:rPr lang="en-US" dirty="0"/>
              <a:t>+c</a:t>
            </a:r>
            <a:r>
              <a:rPr lang="en-US" baseline="-25000" dirty="0"/>
              <a:t>2</a:t>
            </a:r>
            <a:r>
              <a:rPr lang="en-US" dirty="0"/>
              <a:t>N+N(c</a:t>
            </a:r>
            <a:r>
              <a:rPr lang="en-US" baseline="-25000" dirty="0"/>
              <a:t>4</a:t>
            </a:r>
            <a:r>
              <a:rPr lang="en-US" dirty="0"/>
              <a:t>+c</a:t>
            </a:r>
            <a:r>
              <a:rPr lang="en-US" baseline="-25000" dirty="0"/>
              <a:t>5</a:t>
            </a:r>
            <a:r>
              <a:rPr lang="en-US" dirty="0"/>
              <a:t>)+c</a:t>
            </a:r>
            <a:r>
              <a:rPr lang="en-US" baseline="-25000" dirty="0"/>
              <a:t>5</a:t>
            </a:r>
            <a:r>
              <a:rPr lang="en-US" dirty="0"/>
              <a:t>)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   = (c</a:t>
            </a:r>
            <a:r>
              <a:rPr lang="en-US" baseline="-25000" dirty="0"/>
              <a:t>2</a:t>
            </a:r>
            <a:r>
              <a:rPr lang="en-US" dirty="0"/>
              <a:t>+c</a:t>
            </a:r>
            <a:r>
              <a:rPr lang="en-US" baseline="-25000" dirty="0"/>
              <a:t>4</a:t>
            </a:r>
            <a:r>
              <a:rPr lang="en-US" dirty="0"/>
              <a:t>+c</a:t>
            </a:r>
            <a:r>
              <a:rPr lang="en-US" baseline="-25000" dirty="0"/>
              <a:t>5</a:t>
            </a:r>
            <a:r>
              <a:rPr lang="en-US" dirty="0"/>
              <a:t>)N</a:t>
            </a:r>
            <a:r>
              <a:rPr lang="en-US" baseline="30000" dirty="0"/>
              <a:t>2</a:t>
            </a:r>
            <a:r>
              <a:rPr lang="en-US" dirty="0"/>
              <a:t> + (c</a:t>
            </a:r>
            <a:r>
              <a:rPr lang="en-US" baseline="-25000" dirty="0"/>
              <a:t>1</a:t>
            </a:r>
            <a:r>
              <a:rPr lang="en-US" dirty="0"/>
              <a:t>+c</a:t>
            </a:r>
            <a:r>
              <a:rPr lang="en-US" baseline="-25000" dirty="0"/>
              <a:t>2</a:t>
            </a:r>
            <a:r>
              <a:rPr lang="en-US" dirty="0"/>
              <a:t>+c</a:t>
            </a:r>
            <a:r>
              <a:rPr lang="en-US" baseline="-25000" dirty="0"/>
              <a:t>3</a:t>
            </a:r>
            <a:r>
              <a:rPr lang="en-US" dirty="0"/>
              <a:t>+c</a:t>
            </a:r>
            <a:r>
              <a:rPr lang="en-US" baseline="-25000" dirty="0"/>
              <a:t>5</a:t>
            </a:r>
            <a:r>
              <a:rPr lang="en-US" dirty="0"/>
              <a:t>)N</a:t>
            </a:r>
          </a:p>
          <a:p>
            <a:pPr>
              <a:spcBef>
                <a:spcPct val="15000"/>
              </a:spcBef>
            </a:pPr>
            <a:r>
              <a:rPr lang="en-US" dirty="0"/>
              <a:t>         = c</a:t>
            </a:r>
            <a:r>
              <a:rPr lang="en-US" baseline="-25000" dirty="0"/>
              <a:t>6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+ c</a:t>
            </a:r>
            <a:r>
              <a:rPr lang="en-US" baseline="-25000" dirty="0"/>
              <a:t>7</a:t>
            </a:r>
            <a:r>
              <a:rPr lang="en-US" dirty="0"/>
              <a:t>N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black">
          <a:xfrm rot="16200000">
            <a:off x="7902787" y="3693319"/>
            <a:ext cx="11795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N times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black">
          <a:xfrm rot="16200000">
            <a:off x="8512388" y="3488531"/>
            <a:ext cx="1179512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N times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black">
          <a:xfrm flipH="1">
            <a:off x="8138531" y="1438275"/>
            <a:ext cx="492125" cy="20685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AutoShape 16"/>
          <p:cNvSpPr>
            <a:spLocks/>
          </p:cNvSpPr>
          <p:nvPr/>
        </p:nvSpPr>
        <p:spPr bwMode="black">
          <a:xfrm>
            <a:off x="8685212" y="3276600"/>
            <a:ext cx="241300" cy="1374775"/>
          </a:xfrm>
          <a:prstGeom prst="rightBrace">
            <a:avLst>
              <a:gd name="adj1" fmla="val 186012"/>
              <a:gd name="adj2" fmla="val 50000"/>
            </a:avLst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utoShape 16"/>
          <p:cNvSpPr>
            <a:spLocks/>
          </p:cNvSpPr>
          <p:nvPr/>
        </p:nvSpPr>
        <p:spPr bwMode="black">
          <a:xfrm>
            <a:off x="9371012" y="2667000"/>
            <a:ext cx="317500" cy="2667000"/>
          </a:xfrm>
          <a:prstGeom prst="rightBrace">
            <a:avLst>
              <a:gd name="adj1" fmla="val 186012"/>
              <a:gd name="adj2" fmla="val 50000"/>
            </a:avLst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7275512" y="23241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6">
            <a:extLst>
              <a:ext uri="{FF2B5EF4-FFF2-40B4-BE49-F238E27FC236}">
                <a16:creationId xmlns:a16="http://schemas.microsoft.com/office/drawing/2014/main" id="{CAB0CE3D-FA15-457E-A589-2DD0F99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32E7802-4229-41D6-AAC3-3B49C46C6C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black">
          <a:xfrm>
            <a:off x="661988" y="152400"/>
            <a:ext cx="7551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Time complexity familiar tasks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280988" y="817563"/>
            <a:ext cx="6642100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Task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Matrix/vector multiply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Getting a specific element from a list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Dividing a list in half, dividing one halve in half, etc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Binary Search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Scanning (brute force search) a list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Nested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loops (k levels)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MergeSort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BubbleSort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Generate all subsets of a set of data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Generate all permutations of a set of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6927850" y="823913"/>
            <a:ext cx="1798638" cy="576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Growth rate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O(1)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 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O(N!)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black">
          <a:xfrm>
            <a:off x="409575" y="1201738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black">
          <a:xfrm>
            <a:off x="6919913" y="887413"/>
            <a:ext cx="0" cy="4068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black">
          <a:xfrm>
            <a:off x="419100" y="4954588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313DE32-CA9C-4D77-9FC1-3018796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 Sort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19263"/>
            <a:ext cx="10969625" cy="2620962"/>
          </a:xfrm>
        </p:spPr>
        <p:txBody>
          <a:bodyPr/>
          <a:lstStyle/>
          <a:p>
            <a:pPr>
              <a:defRPr/>
            </a:pPr>
            <a:r>
              <a:rPr lang="en-US" sz="2600"/>
              <a:t>while some elements unsorted:</a:t>
            </a:r>
          </a:p>
          <a:p>
            <a:pPr lvl="1">
              <a:defRPr/>
            </a:pPr>
            <a:r>
              <a:rPr lang="en-US" sz="2200"/>
              <a:t>Using linear search, find the location in the sorted portion where the 1</a:t>
            </a:r>
            <a:r>
              <a:rPr lang="en-US" sz="2200" baseline="30000"/>
              <a:t>st</a:t>
            </a:r>
            <a:r>
              <a:rPr lang="en-US" sz="2200"/>
              <a:t> element of the unsorted portion should be inserted </a:t>
            </a:r>
          </a:p>
          <a:p>
            <a:pPr lvl="1">
              <a:defRPr/>
            </a:pPr>
            <a:r>
              <a:rPr lang="en-US" sz="2200"/>
              <a:t>Move all the elements after the insertion location up one position to make space for the new element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751388" y="4652963"/>
            <a:ext cx="576262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13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477000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022600" y="4652963"/>
            <a:ext cx="576263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359727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79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173538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47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627938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22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295400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38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32447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74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590232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36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2446338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7053263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94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9356725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29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8204200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57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9932988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81</a:t>
            </a:r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1870075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8782050" y="4652963"/>
            <a:ext cx="577850" cy="3762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16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3024188" y="4149725"/>
            <a:ext cx="577850" cy="376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3024188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66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446338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60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1870075" y="4652963"/>
            <a:ext cx="577850" cy="3762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45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295400" y="5157788"/>
            <a:ext cx="9215438" cy="37941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the fourth iteration of this loop is shown here</a:t>
            </a:r>
          </a:p>
        </p:txBody>
      </p:sp>
      <p:sp>
        <p:nvSpPr>
          <p:cNvPr id="25" name="Footer Placeholder 6">
            <a:extLst>
              <a:ext uri="{FF2B5EF4-FFF2-40B4-BE49-F238E27FC236}">
                <a16:creationId xmlns:a16="http://schemas.microsoft.com/office/drawing/2014/main" id="{BC417DC7-8A11-437A-9741-C1917994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10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  <p:bldP spid="51218" grpId="0" animBg="1"/>
      <p:bldP spid="51220" grpId="0" animBg="1"/>
      <p:bldP spid="51220" grpId="1" animBg="1"/>
      <p:bldP spid="51221" grpId="0" animBg="1"/>
      <p:bldP spid="51222" grpId="0" animBg="1"/>
      <p:bldP spid="512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1600" y="6003925"/>
            <a:ext cx="1208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/>
              <a:t>An insertion sort partitions the array into two regions</a:t>
            </a:r>
            <a:endParaRPr lang="en-US" sz="2400" i="1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0" y="5867400"/>
            <a:ext cx="12188825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3" y="2057400"/>
            <a:ext cx="112903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075453E-7685-4D2B-B8B6-4482459F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1600" y="6003925"/>
            <a:ext cx="12087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2000"/>
              <a:t>An insertion sort of an array of five integers</a:t>
            </a:r>
            <a:endParaRPr lang="en-US" sz="2400" i="1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5867400"/>
            <a:ext cx="12188825" cy="92075"/>
          </a:xfrm>
          <a:prstGeom prst="rect">
            <a:avLst/>
          </a:prstGeom>
          <a:gradFill rotWithShape="0">
            <a:gsLst>
              <a:gs pos="0">
                <a:srgbClr val="2A364C"/>
              </a:gs>
              <a:gs pos="100000">
                <a:srgbClr val="5B74A5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0" y="1066800"/>
            <a:ext cx="101568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0530E05-8202-4753-B4A7-B3C4B5F2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BDD9FA1-A43F-4EE0-83D5-783C192DBC0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53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56451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3013" y="1219200"/>
            <a:ext cx="5562600" cy="488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5B5AC6-16D3-439B-99E9-16585D96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88" y="228600"/>
            <a:ext cx="12150725" cy="1047750"/>
          </a:xfrm>
        </p:spPr>
        <p:txBody>
          <a:bodyPr/>
          <a:lstStyle/>
          <a:p>
            <a:pPr>
              <a:defRPr/>
            </a:pPr>
            <a:r>
              <a:rPr lang="en-US" dirty="0"/>
              <a:t>Loop invariants </a:t>
            </a:r>
            <a:br>
              <a:rPr lang="en-US" dirty="0"/>
            </a:br>
            <a:r>
              <a:rPr lang="en-US" dirty="0"/>
              <a:t>and the correctness of 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7788" y="1524000"/>
            <a:ext cx="12188825" cy="4267200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Loop Invariant:</a:t>
            </a:r>
            <a:r>
              <a:rPr lang="en-US" dirty="0"/>
              <a:t> is a property of a program loop that is true before (and after) each iteration.</a:t>
            </a:r>
          </a:p>
          <a:p>
            <a:pPr algn="just">
              <a:defRPr/>
            </a:pPr>
            <a:r>
              <a:rPr lang="en-US" b="1" dirty="0"/>
              <a:t>Initialization: </a:t>
            </a:r>
            <a:r>
              <a:rPr lang="en-US" dirty="0"/>
              <a:t>It is true prior to the first iteration of the loop.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/>
              <a:t>Maintenance: </a:t>
            </a:r>
            <a:r>
              <a:rPr lang="en-US" dirty="0"/>
              <a:t>If it is true before an iteration of the loop, it remains true before the next iteration.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b="1" dirty="0"/>
              <a:t>Termination: </a:t>
            </a:r>
            <a:r>
              <a:rPr lang="en-US" dirty="0"/>
              <a:t>When the loop terminates, the invariant gives us a useful property that helps show that the algorithm is correct.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5EDC16-2716-4C9E-B6C0-09BF23D88A6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792BF28-3C6F-430B-A255-D1C9E21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2C9408B-745F-4524-BA13-9BC7D1ED3C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Analysis of Insertion Sort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831850" y="2781300"/>
            <a:ext cx="697865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f</a:t>
            </a:r>
            <a:r>
              <a:rPr lang="en-GB" sz="2400" b="1">
                <a:latin typeface="Courier New" pitchFamily="49" charset="0"/>
              </a:rPr>
              <a:t>or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j </a:t>
            </a:r>
            <a:r>
              <a:rPr lang="en-GB" sz="2400">
                <a:latin typeface="Symbol" pitchFamily="18" charset="2"/>
              </a:rPr>
              <a:t>:= </a:t>
            </a:r>
            <a:r>
              <a:rPr lang="en-GB" sz="2400">
                <a:latin typeface="Courier New" pitchFamily="49" charset="0"/>
              </a:rPr>
              <a:t>2 </a:t>
            </a:r>
            <a:r>
              <a:rPr lang="en-GB" sz="2400" b="1">
                <a:latin typeface="Courier New" pitchFamily="49" charset="0"/>
              </a:rPr>
              <a:t>to </a:t>
            </a:r>
            <a:r>
              <a:rPr lang="en-GB" sz="2400" i="1">
                <a:latin typeface="Courier New" pitchFamily="49" charset="0"/>
              </a:rPr>
              <a:t>n</a:t>
            </a:r>
            <a:r>
              <a:rPr lang="en-GB" sz="2400">
                <a:latin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key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GB" sz="2400">
                <a:latin typeface="Courier New" pitchFamily="49" charset="0"/>
              </a:rPr>
              <a:t>A[j]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 Insert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A[j]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into 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1..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n-GB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i</a:t>
            </a:r>
            <a:r>
              <a:rPr lang="en-GB" sz="2400">
                <a:latin typeface="Symbol" pitchFamily="18" charset="2"/>
              </a:rPr>
              <a:t> := </a:t>
            </a:r>
            <a:r>
              <a:rPr lang="en-US" sz="2400">
                <a:latin typeface="Courier New" pitchFamily="49" charset="0"/>
              </a:rPr>
              <a:t>j-1</a:t>
            </a:r>
            <a:endParaRPr lang="en-GB" sz="2400">
              <a:latin typeface="Courier New" pitchFamily="49" charset="0"/>
            </a:endParaRP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</a:t>
            </a:r>
            <a:r>
              <a:rPr lang="en-GB" sz="2400" b="1">
                <a:latin typeface="Courier New" pitchFamily="49" charset="0"/>
              </a:rPr>
              <a:t>while </a:t>
            </a:r>
            <a:r>
              <a:rPr lang="en-GB" sz="2400">
                <a:latin typeface="Courier New" pitchFamily="49" charset="0"/>
              </a:rPr>
              <a:t>i&gt;0 </a:t>
            </a:r>
            <a:r>
              <a:rPr lang="en-GB" sz="2400" b="1">
                <a:latin typeface="Courier New" pitchFamily="49" charset="0"/>
              </a:rPr>
              <a:t>and </a:t>
            </a:r>
            <a:r>
              <a:rPr lang="en-GB" sz="2400">
                <a:latin typeface="Courier New" pitchFamily="49" charset="0"/>
              </a:rPr>
              <a:t>A[i]&gt;key </a:t>
            </a:r>
            <a:r>
              <a:rPr lang="en-GB" sz="24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GB" sz="2400" b="1">
                <a:latin typeface="Courier New" pitchFamily="49" charset="0"/>
              </a:rPr>
              <a:t>    </a:t>
            </a:r>
            <a:r>
              <a:rPr lang="en-GB" sz="2400">
                <a:latin typeface="Courier New" pitchFamily="49" charset="0"/>
              </a:rPr>
              <a:t>A[i+1]</a:t>
            </a:r>
            <a:r>
              <a:rPr lang="en-GB" sz="2400">
                <a:latin typeface="Symbol" pitchFamily="18" charset="2"/>
              </a:rPr>
              <a:t>:=</a:t>
            </a:r>
            <a:r>
              <a:rPr lang="en-GB" sz="2400">
                <a:latin typeface="Courier New" pitchFamily="49" charset="0"/>
              </a:rPr>
              <a:t>A[i]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 </a:t>
            </a:r>
            <a:r>
              <a:rPr lang="en-US" sz="2400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i--</a:t>
            </a:r>
          </a:p>
          <a:p>
            <a:pPr>
              <a:defRPr/>
            </a:pPr>
            <a:r>
              <a:rPr lang="en-GB" sz="2400">
                <a:latin typeface="Courier New" pitchFamily="49" charset="0"/>
              </a:rPr>
              <a:t>  A[i+1]:=key</a:t>
            </a:r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781208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latin typeface="Courier New" pitchFamily="49" charset="0"/>
              </a:rPr>
              <a:t>cost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1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2</a:t>
            </a:r>
          </a:p>
          <a:p>
            <a:pPr algn="ctr"/>
            <a:r>
              <a:rPr lang="en-US" sz="2400">
                <a:latin typeface="Courier New" pitchFamily="49" charset="0"/>
              </a:rPr>
              <a:t>0 </a:t>
            </a:r>
            <a:endParaRPr lang="en-US" sz="2400" baseline="-25000">
              <a:latin typeface="Courier New" pitchFamily="49" charset="0"/>
            </a:endParaRP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3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4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5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6</a:t>
            </a:r>
          </a:p>
          <a:p>
            <a:pPr algn="ctr"/>
            <a:r>
              <a:rPr lang="en-US" sz="2400">
                <a:latin typeface="Courier New" pitchFamily="49" charset="0"/>
              </a:rPr>
              <a:t>c</a:t>
            </a:r>
            <a:r>
              <a:rPr lang="en-US" sz="2400" baseline="-25000">
                <a:latin typeface="Courier New" pitchFamily="49" charset="0"/>
              </a:rPr>
              <a:t>7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auto">
          <a:xfrm>
            <a:off x="9748838" y="2781300"/>
            <a:ext cx="1930400" cy="339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times</a:t>
            </a:r>
            <a:br>
              <a:rPr lang="en-US" sz="2400" b="1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br>
              <a:rPr lang="en-US" sz="2400">
                <a:latin typeface="Courier New" pitchFamily="49" charset="0"/>
              </a:rPr>
            </a:br>
            <a:r>
              <a:rPr lang="en-US" sz="2400">
                <a:latin typeface="Courier New" pitchFamily="49" charset="0"/>
              </a:rPr>
              <a:t>n-1</a:t>
            </a:r>
            <a:endParaRPr lang="en-GB" sz="2400" b="1">
              <a:latin typeface="Courier New" pitchFamily="49" charset="0"/>
            </a:endParaRPr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476375"/>
            <a:ext cx="11172825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Time to compute the </a:t>
            </a:r>
            <a:r>
              <a:rPr lang="en-US" sz="2800" b="1" dirty="0">
                <a:solidFill>
                  <a:srgbClr val="080808"/>
                </a:solidFill>
              </a:rPr>
              <a:t>running time</a:t>
            </a:r>
            <a:r>
              <a:rPr lang="en-US" sz="2800" dirty="0"/>
              <a:t> as a function of the </a:t>
            </a:r>
            <a:r>
              <a:rPr lang="en-US" sz="2800" b="1" dirty="0">
                <a:solidFill>
                  <a:srgbClr val="080808"/>
                </a:solidFill>
              </a:rPr>
              <a:t>input size</a:t>
            </a:r>
            <a:r>
              <a:rPr lang="en-US" sz="2800" b="1" dirty="0"/>
              <a:t> </a:t>
            </a:r>
            <a:r>
              <a:rPr lang="en-US" sz="2800" dirty="0"/>
              <a:t>(exact analysis).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9750425" y="4495800"/>
          <a:ext cx="1096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826" imgH="266590" progId="Equation.DSMT4">
                  <p:embed/>
                </p:oleObj>
              </mc:Choice>
              <mc:Fallback>
                <p:oleObj name="Equation" r:id="rId2" imgW="447826" imgH="2665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495800"/>
                        <a:ext cx="1096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9750425" y="4916488"/>
          <a:ext cx="17319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479" imgH="266590" progId="Equation.DSMT4">
                  <p:embed/>
                </p:oleObj>
              </mc:Choice>
              <mc:Fallback>
                <p:oleObj name="Equation" r:id="rId4" imgW="714479" imgH="2665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4916488"/>
                        <a:ext cx="1731963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9750425" y="5337175"/>
          <a:ext cx="17319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479" imgH="266590" progId="Equation.DSMT4">
                  <p:embed/>
                </p:oleObj>
              </mc:Choice>
              <mc:Fallback>
                <p:oleObj name="Equation" r:id="rId6" imgW="714479" imgH="2665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425" y="5337175"/>
                        <a:ext cx="1731963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B416D5BD-2953-44B1-8C43-EA1BF551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8C52EB1-E4B0-4296-8171-668136550A1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8882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EE0CA83-3C87-4157-AAEE-3CEAA7E1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E079F3E-6C94-46BE-844D-86B5EE92435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…Analysis of Insertion Sort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12188825" cy="51816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running time of an algorithm is the sum of the running times of each statement.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A statement with cost </a:t>
            </a:r>
            <a:r>
              <a:rPr lang="en-US" b="1" i="1" dirty="0">
                <a:solidFill>
                  <a:srgbClr val="080808"/>
                </a:solidFill>
              </a:rPr>
              <a:t>c</a:t>
            </a:r>
            <a:r>
              <a:rPr lang="en-US" dirty="0">
                <a:solidFill>
                  <a:srgbClr val="080808"/>
                </a:solidFill>
              </a:rPr>
              <a:t> that is executed 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 times contributes </a:t>
            </a:r>
            <a:r>
              <a:rPr lang="en-US" b="1" i="1" dirty="0">
                <a:solidFill>
                  <a:srgbClr val="080808"/>
                </a:solidFill>
              </a:rPr>
              <a:t>c*n</a:t>
            </a:r>
            <a:r>
              <a:rPr lang="en-US" dirty="0">
                <a:solidFill>
                  <a:srgbClr val="080808"/>
                </a:solidFill>
              </a:rPr>
              <a:t> to the running time.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>
                <a:solidFill>
                  <a:srgbClr val="080808"/>
                </a:solidFill>
              </a:rPr>
              <a:t>The total running time </a:t>
            </a:r>
            <a:r>
              <a:rPr lang="en-US" b="1" i="1" dirty="0">
                <a:solidFill>
                  <a:srgbClr val="080808"/>
                </a:solidFill>
              </a:rPr>
              <a:t>T</a:t>
            </a:r>
            <a:r>
              <a:rPr lang="en-US" b="1" dirty="0">
                <a:solidFill>
                  <a:srgbClr val="080808"/>
                </a:solidFill>
              </a:rPr>
              <a:t>(</a:t>
            </a:r>
            <a:r>
              <a:rPr lang="en-US" b="1" i="1" dirty="0">
                <a:solidFill>
                  <a:srgbClr val="080808"/>
                </a:solidFill>
              </a:rPr>
              <a:t>n</a:t>
            </a:r>
            <a:r>
              <a:rPr lang="en-US" b="1" dirty="0">
                <a:solidFill>
                  <a:srgbClr val="080808"/>
                </a:solidFill>
              </a:rPr>
              <a:t>)</a:t>
            </a:r>
            <a:r>
              <a:rPr lang="en-US" dirty="0">
                <a:solidFill>
                  <a:srgbClr val="080808"/>
                </a:solidFill>
              </a:rPr>
              <a:t> of insertion sort is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i="1" dirty="0">
                <a:solidFill>
                  <a:srgbClr val="080808"/>
                </a:solidFill>
              </a:rPr>
              <a:t>T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</a:t>
            </a:r>
            <a:r>
              <a:rPr lang="en-US" dirty="0">
                <a:solidFill>
                  <a:srgbClr val="080808"/>
                </a:solidFill>
              </a:rPr>
              <a:t>)=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1</a:t>
            </a:r>
            <a:r>
              <a:rPr lang="en-US" i="1" dirty="0">
                <a:solidFill>
                  <a:srgbClr val="080808"/>
                </a:solidFill>
              </a:rPr>
              <a:t>*n</a:t>
            </a:r>
            <a:r>
              <a:rPr lang="en-US" dirty="0">
                <a:solidFill>
                  <a:srgbClr val="080808"/>
                </a:solidFill>
              </a:rPr>
              <a:t>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2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3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4</a:t>
            </a:r>
            <a:r>
              <a:rPr lang="en-US" dirty="0">
                <a:solidFill>
                  <a:srgbClr val="080808"/>
                </a:solidFill>
              </a:rPr>
              <a:t>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5</a:t>
            </a:r>
            <a:r>
              <a:rPr lang="en-US" dirty="0">
                <a:solidFill>
                  <a:srgbClr val="080808"/>
                </a:solidFill>
              </a:rPr>
              <a:t>            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6                     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80808"/>
                </a:solidFill>
              </a:rPr>
              <a:t>         + </a:t>
            </a:r>
            <a:r>
              <a:rPr lang="en-US" i="1" dirty="0">
                <a:solidFill>
                  <a:srgbClr val="080808"/>
                </a:solidFill>
              </a:rPr>
              <a:t>c</a:t>
            </a:r>
            <a:r>
              <a:rPr lang="en-US" i="1" baseline="-25000" dirty="0">
                <a:solidFill>
                  <a:srgbClr val="080808"/>
                </a:solidFill>
              </a:rPr>
              <a:t>7</a:t>
            </a:r>
            <a:r>
              <a:rPr lang="en-US" i="1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(</a:t>
            </a:r>
            <a:r>
              <a:rPr lang="en-US" i="1" dirty="0">
                <a:solidFill>
                  <a:srgbClr val="080808"/>
                </a:solidFill>
              </a:rPr>
              <a:t>n-1</a:t>
            </a:r>
            <a:r>
              <a:rPr lang="en-US" dirty="0">
                <a:solidFill>
                  <a:srgbClr val="080808"/>
                </a:solidFill>
              </a:rPr>
              <a:t>)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5865813" y="4953000"/>
          <a:ext cx="14017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826" imgH="266590" progId="Equation.DSMT4">
                  <p:embed/>
                </p:oleObj>
              </mc:Choice>
              <mc:Fallback>
                <p:oleObj name="Equation" r:id="rId2" imgW="447826" imgH="26659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4953000"/>
                        <a:ext cx="14017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10590213" y="4927600"/>
          <a:ext cx="12954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479" imgH="266590" progId="Equation.DSMT4">
                  <p:embed/>
                </p:oleObj>
              </mc:Choice>
              <mc:Fallback>
                <p:oleObj name="Equation" r:id="rId4" imgW="714479" imgH="26659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0213" y="4927600"/>
                        <a:ext cx="129540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26"/>
          <p:cNvGraphicFramePr>
            <a:graphicFrameLocks noChangeAspect="1"/>
          </p:cNvGraphicFramePr>
          <p:nvPr/>
        </p:nvGraphicFramePr>
        <p:xfrm>
          <a:off x="7999413" y="4953000"/>
          <a:ext cx="19653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479" imgH="266590" progId="Equation.DSMT4">
                  <p:embed/>
                </p:oleObj>
              </mc:Choice>
              <mc:Fallback>
                <p:oleObj name="Equation" r:id="rId6" imgW="714479" imgH="26659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4953000"/>
                        <a:ext cx="19653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F2F63BC-D345-4758-91BE-0531C69F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D322D94-7A12-4C05-BF8E-39237155F7D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…Analysis of Insertion 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/>
              <a:t>Often the performance depends on the details of the input (not only the length </a:t>
            </a:r>
            <a:r>
              <a:rPr lang="en-US" b="1" i="1">
                <a:solidFill>
                  <a:srgbClr val="080808"/>
                </a:solidFill>
              </a:rPr>
              <a:t>n</a:t>
            </a:r>
            <a:r>
              <a:rPr lang="en-US"/>
              <a:t>).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/>
              <a:t>This is modeled by </a:t>
            </a:r>
            <a:r>
              <a:rPr lang="en-US" b="1" i="1">
                <a:solidFill>
                  <a:srgbClr val="080808"/>
                </a:solidFill>
              </a:rPr>
              <a:t>t</a:t>
            </a:r>
            <a:r>
              <a:rPr lang="en-US" b="1" i="1" baseline="-25000">
                <a:solidFill>
                  <a:srgbClr val="080808"/>
                </a:solidFill>
              </a:rPr>
              <a:t>j</a:t>
            </a:r>
            <a:r>
              <a:rPr lang="en-US" baseline="-2500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/>
              <a:t>In the case of insertion sort the time </a:t>
            </a:r>
            <a:r>
              <a:rPr lang="en-US" b="1" i="1">
                <a:solidFill>
                  <a:srgbClr val="080808"/>
                </a:solidFill>
              </a:rPr>
              <a:t>t</a:t>
            </a:r>
            <a:r>
              <a:rPr lang="en-US" b="1" i="1" baseline="-25000">
                <a:solidFill>
                  <a:srgbClr val="080808"/>
                </a:solidFill>
              </a:rPr>
              <a:t>j</a:t>
            </a:r>
            <a:r>
              <a:rPr lang="en-US" b="1" i="1">
                <a:solidFill>
                  <a:srgbClr val="080808"/>
                </a:solidFill>
              </a:rPr>
              <a:t> </a:t>
            </a:r>
            <a:r>
              <a:rPr lang="en-US"/>
              <a:t>depends on the original sorting of the input array.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endParaRPr lang="en-US" baseline="-2500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A547C3CB-A37E-4BA9-B261-E787825B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194E57-20F0-49F9-A4D7-C4812F4FD5B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88825" cy="53340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44A3DADC-227C-4E09-8CDA-7D4B0C92B27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10477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Best/ Worst/ Average Case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71575"/>
            <a:ext cx="12188825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Best case: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works fast on </a:t>
            </a:r>
            <a:r>
              <a:rPr lang="en-US" sz="2400" i="1" dirty="0"/>
              <a:t>some </a:t>
            </a:r>
            <a:r>
              <a:rPr lang="en-US" sz="2400" dirty="0"/>
              <a:t>input.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Worst case: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80808"/>
                </a:solidFill>
              </a:rPr>
              <a:t>(usually)</a:t>
            </a:r>
            <a:r>
              <a:rPr lang="en-US" sz="2400" dirty="0"/>
              <a:t> maximum time of algorithm on any input of size.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Average case: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080808"/>
                </a:solidFill>
              </a:rPr>
              <a:t>(sometimes)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/>
              <a:t>expected time of algorithm over all inputs of size. Need assumption of statistical distribution of inputs.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400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Analyzing insertion sort’s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Best case:</a:t>
            </a:r>
            <a:r>
              <a:rPr lang="en-US" sz="2000" dirty="0"/>
              <a:t> elements already sorted,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dirty="0">
                <a:solidFill>
                  <a:srgbClr val="080808"/>
                </a:solidFill>
              </a:rPr>
              <a:t>=1</a:t>
            </a:r>
            <a:r>
              <a:rPr lang="en-US" sz="2000" i="1" dirty="0"/>
              <a:t>, </a:t>
            </a:r>
            <a:r>
              <a:rPr lang="en-US" sz="2000" dirty="0"/>
              <a:t>running time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(n-1)</a:t>
            </a:r>
            <a:r>
              <a:rPr lang="en-US" sz="2000" b="1" dirty="0">
                <a:solidFill>
                  <a:srgbClr val="080808"/>
                </a:solidFill>
              </a:rPr>
              <a:t>,</a:t>
            </a:r>
            <a:r>
              <a:rPr lang="en-US" sz="2000" dirty="0"/>
              <a:t> i.e., </a:t>
            </a:r>
            <a:r>
              <a:rPr lang="en-US" sz="2000" b="1" i="1" dirty="0">
                <a:solidFill>
                  <a:srgbClr val="080808"/>
                </a:solidFill>
              </a:rPr>
              <a:t>linear</a:t>
            </a:r>
            <a:r>
              <a:rPr lang="en-US" sz="2000" dirty="0"/>
              <a:t> time. </a:t>
            </a:r>
            <a:endParaRPr lang="en-US" sz="2000" i="1" dirty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Worst case:</a:t>
            </a:r>
            <a:r>
              <a:rPr lang="en-US" sz="2000" dirty="0"/>
              <a:t> elements are sorted in inverse order,      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baseline="-25000" dirty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j-1</a:t>
            </a:r>
            <a:r>
              <a:rPr lang="en-US" sz="2000" dirty="0"/>
              <a:t>, running time </a:t>
            </a:r>
            <a:r>
              <a:rPr lang="en-US" sz="2000" dirty="0">
                <a:latin typeface="Symbol" pitchFamily="18" charset="2"/>
              </a:rPr>
              <a:t>»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(n</a:t>
            </a:r>
            <a:r>
              <a:rPr lang="en-US" sz="2000" b="1" i="1" baseline="30000" dirty="0">
                <a:solidFill>
                  <a:srgbClr val="080808"/>
                </a:solidFill>
              </a:rPr>
              <a:t>2</a:t>
            </a:r>
            <a:r>
              <a:rPr lang="en-US" sz="2000" b="1" i="1" dirty="0">
                <a:solidFill>
                  <a:srgbClr val="080808"/>
                </a:solidFill>
              </a:rPr>
              <a:t>-n)/2</a:t>
            </a:r>
            <a:r>
              <a:rPr lang="en-US" sz="2000" i="1" dirty="0">
                <a:solidFill>
                  <a:srgbClr val="FF3300"/>
                </a:solidFill>
              </a:rPr>
              <a:t> </a:t>
            </a:r>
            <a:r>
              <a:rPr lang="en-US" sz="2000" i="1" dirty="0"/>
              <a:t>, </a:t>
            </a:r>
            <a:r>
              <a:rPr lang="en-US" sz="2000" dirty="0"/>
              <a:t>i.e.,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quadratic</a:t>
            </a:r>
            <a:r>
              <a:rPr lang="en-US" sz="2000" dirty="0"/>
              <a:t> time.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 b="1" dirty="0">
                <a:solidFill>
                  <a:srgbClr val="080808"/>
                </a:solidFill>
              </a:rPr>
              <a:t>Average case: </a:t>
            </a:r>
            <a:r>
              <a:rPr lang="en-US" sz="2000" b="1" i="1" dirty="0" err="1">
                <a:solidFill>
                  <a:srgbClr val="080808"/>
                </a:solidFill>
              </a:rPr>
              <a:t>t</a:t>
            </a:r>
            <a:r>
              <a:rPr lang="en-US" sz="2000" b="1" i="1" baseline="-25000" dirty="0" err="1">
                <a:solidFill>
                  <a:srgbClr val="080808"/>
                </a:solidFill>
              </a:rPr>
              <a:t>j</a:t>
            </a:r>
            <a:r>
              <a:rPr lang="en-US" sz="2000" b="1" i="1" baseline="-25000" dirty="0">
                <a:solidFill>
                  <a:srgbClr val="080808"/>
                </a:solidFill>
              </a:rPr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= j / 2,</a:t>
            </a:r>
            <a:r>
              <a:rPr lang="en-US" sz="2000" i="1" dirty="0"/>
              <a:t> </a:t>
            </a:r>
            <a:r>
              <a:rPr lang="en-US" sz="2000" dirty="0"/>
              <a:t>running time </a:t>
            </a:r>
            <a:r>
              <a:rPr lang="en-US" sz="2000" dirty="0">
                <a:latin typeface="Symbol" pitchFamily="18" charset="2"/>
              </a:rPr>
              <a:t>» </a:t>
            </a:r>
            <a:r>
              <a:rPr lang="en-US" sz="2000" b="1" i="1" dirty="0">
                <a:solidFill>
                  <a:srgbClr val="080808"/>
                </a:solidFill>
              </a:rPr>
              <a:t>(n</a:t>
            </a:r>
            <a:r>
              <a:rPr lang="en-US" sz="2000" b="1" i="1" baseline="30000" dirty="0">
                <a:solidFill>
                  <a:srgbClr val="080808"/>
                </a:solidFill>
              </a:rPr>
              <a:t>2</a:t>
            </a:r>
            <a:r>
              <a:rPr lang="en-US" sz="2000" b="1" i="1" dirty="0">
                <a:solidFill>
                  <a:srgbClr val="080808"/>
                </a:solidFill>
              </a:rPr>
              <a:t>+n-2)/4</a:t>
            </a:r>
            <a:r>
              <a:rPr lang="en-US" sz="2000" i="1" dirty="0">
                <a:solidFill>
                  <a:srgbClr val="FF3300"/>
                </a:solidFill>
              </a:rPr>
              <a:t> </a:t>
            </a:r>
            <a:r>
              <a:rPr lang="en-US" sz="2000" i="1" dirty="0"/>
              <a:t>, </a:t>
            </a:r>
            <a:r>
              <a:rPr lang="en-US" sz="2000" dirty="0"/>
              <a:t>i.e.,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080808"/>
                </a:solidFill>
              </a:rPr>
              <a:t>quadratic</a:t>
            </a:r>
            <a:r>
              <a:rPr lang="en-US" sz="2000" dirty="0"/>
              <a:t> time.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4CC732D-8C24-4DF7-8F46-F0E1AE5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8186FE5C-5F1D-4BD3-BB78-201B07DA9C0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…Best/ Worst/ Average Case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1575"/>
            <a:ext cx="12188825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/>
              <a:t>For inputs of all sizes:</a:t>
            </a:r>
          </a:p>
        </p:txBody>
      </p:sp>
      <p:sp>
        <p:nvSpPr>
          <p:cNvPr id="60423" name="Text Box 4"/>
          <p:cNvSpPr txBox="1">
            <a:spLocks noChangeArrowheads="1"/>
          </p:cNvSpPr>
          <p:nvPr/>
        </p:nvSpPr>
        <p:spPr bwMode="auto">
          <a:xfrm>
            <a:off x="2209800" y="4967288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2209800" y="4533900"/>
            <a:ext cx="51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2209800" y="4100513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60426" name="Text Box 7"/>
          <p:cNvSpPr txBox="1">
            <a:spLocks noChangeArrowheads="1"/>
          </p:cNvSpPr>
          <p:nvPr/>
        </p:nvSpPr>
        <p:spPr bwMode="auto">
          <a:xfrm>
            <a:off x="2209800" y="3668713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60427" name="Text Box 8"/>
          <p:cNvSpPr txBox="1">
            <a:spLocks noChangeArrowheads="1"/>
          </p:cNvSpPr>
          <p:nvPr/>
        </p:nvSpPr>
        <p:spPr bwMode="auto">
          <a:xfrm>
            <a:off x="2209800" y="3235325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60428" name="Text Box 9"/>
          <p:cNvSpPr txBox="1">
            <a:spLocks noChangeArrowheads="1"/>
          </p:cNvSpPr>
          <p:nvPr/>
        </p:nvSpPr>
        <p:spPr bwMode="auto">
          <a:xfrm>
            <a:off x="2209800" y="2803525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60429" name="Line 10"/>
          <p:cNvSpPr>
            <a:spLocks noChangeShapeType="1"/>
          </p:cNvSpPr>
          <p:nvPr/>
        </p:nvSpPr>
        <p:spPr bwMode="auto">
          <a:xfrm>
            <a:off x="2746375" y="2290763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0" name="Line 11"/>
          <p:cNvSpPr>
            <a:spLocks noChangeShapeType="1"/>
          </p:cNvSpPr>
          <p:nvPr/>
        </p:nvSpPr>
        <p:spPr bwMode="auto">
          <a:xfrm>
            <a:off x="2746375" y="5503863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1" name="Text Box 12"/>
          <p:cNvSpPr txBox="1">
            <a:spLocks noChangeArrowheads="1"/>
          </p:cNvSpPr>
          <p:nvPr/>
        </p:nvSpPr>
        <p:spPr bwMode="auto">
          <a:xfrm>
            <a:off x="4564063" y="5822950"/>
            <a:ext cx="190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Input instance size</a:t>
            </a:r>
          </a:p>
        </p:txBody>
      </p:sp>
      <p:sp>
        <p:nvSpPr>
          <p:cNvPr id="60432" name="Text Box 13"/>
          <p:cNvSpPr txBox="1">
            <a:spLocks noChangeArrowheads="1"/>
          </p:cNvSpPr>
          <p:nvPr/>
        </p:nvSpPr>
        <p:spPr bwMode="auto">
          <a:xfrm rot="-5400000">
            <a:off x="1226344" y="3650456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Running time</a:t>
            </a:r>
          </a:p>
        </p:txBody>
      </p:sp>
      <p:sp>
        <p:nvSpPr>
          <p:cNvPr id="60433" name="Text Box 14"/>
          <p:cNvSpPr txBox="1">
            <a:spLocks noChangeArrowheads="1"/>
          </p:cNvSpPr>
          <p:nvPr/>
        </p:nvSpPr>
        <p:spPr bwMode="auto">
          <a:xfrm>
            <a:off x="2827338" y="5492750"/>
            <a:ext cx="596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sz="1600">
                <a:latin typeface="Times New Roman" pitchFamily="18" charset="0"/>
              </a:rPr>
              <a:t>1    2    3    4    5     6    7    8     9   10   11   12  …..</a:t>
            </a:r>
          </a:p>
        </p:txBody>
      </p:sp>
      <p:sp>
        <p:nvSpPr>
          <p:cNvPr id="60434" name="Freeform 15"/>
          <p:cNvSpPr>
            <a:spLocks/>
          </p:cNvSpPr>
          <p:nvPr/>
        </p:nvSpPr>
        <p:spPr bwMode="auto">
          <a:xfrm>
            <a:off x="2744788" y="3659188"/>
            <a:ext cx="6545262" cy="1560512"/>
          </a:xfrm>
          <a:custGeom>
            <a:avLst/>
            <a:gdLst>
              <a:gd name="T0" fmla="*/ 0 w 3093"/>
              <a:gd name="T1" fmla="*/ 2147483647 h 983"/>
              <a:gd name="T2" fmla="*/ 2147483647 w 3093"/>
              <a:gd name="T3" fmla="*/ 2147483647 h 983"/>
              <a:gd name="T4" fmla="*/ 2147483647 w 3093"/>
              <a:gd name="T5" fmla="*/ 2147483647 h 983"/>
              <a:gd name="T6" fmla="*/ 2147483647 w 3093"/>
              <a:gd name="T7" fmla="*/ 2147483647 h 983"/>
              <a:gd name="T8" fmla="*/ 2147483647 w 3093"/>
              <a:gd name="T9" fmla="*/ 2147483647 h 983"/>
              <a:gd name="T10" fmla="*/ 2147483647 w 3093"/>
              <a:gd name="T11" fmla="*/ 2147483647 h 983"/>
              <a:gd name="T12" fmla="*/ 2147483647 w 3093"/>
              <a:gd name="T13" fmla="*/ 2147483647 h 983"/>
              <a:gd name="T14" fmla="*/ 2147483647 w 3093"/>
              <a:gd name="T15" fmla="*/ 2147483647 h 983"/>
              <a:gd name="T16" fmla="*/ 2147483647 w 3093"/>
              <a:gd name="T17" fmla="*/ 2147483647 h 983"/>
              <a:gd name="T18" fmla="*/ 2147483647 w 3093"/>
              <a:gd name="T19" fmla="*/ 2147483647 h 983"/>
              <a:gd name="T20" fmla="*/ 2147483647 w 3093"/>
              <a:gd name="T21" fmla="*/ 2147483647 h 983"/>
              <a:gd name="T22" fmla="*/ 2147483647 w 3093"/>
              <a:gd name="T23" fmla="*/ 2147483647 h 983"/>
              <a:gd name="T24" fmla="*/ 2147483647 w 3093"/>
              <a:gd name="T25" fmla="*/ 2147483647 h 983"/>
              <a:gd name="T26" fmla="*/ 2147483647 w 3093"/>
              <a:gd name="T27" fmla="*/ 2147483647 h 983"/>
              <a:gd name="T28" fmla="*/ 2147483647 w 3093"/>
              <a:gd name="T29" fmla="*/ 2147483647 h 983"/>
              <a:gd name="T30" fmla="*/ 2147483647 w 3093"/>
              <a:gd name="T31" fmla="*/ 2147483647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5" name="Freeform 16"/>
          <p:cNvSpPr>
            <a:spLocks/>
          </p:cNvSpPr>
          <p:nvPr/>
        </p:nvSpPr>
        <p:spPr bwMode="auto">
          <a:xfrm>
            <a:off x="2733675" y="2411413"/>
            <a:ext cx="6378575" cy="2363787"/>
          </a:xfrm>
          <a:custGeom>
            <a:avLst/>
            <a:gdLst>
              <a:gd name="T0" fmla="*/ 0 w 3014"/>
              <a:gd name="T1" fmla="*/ 2147483647 h 1489"/>
              <a:gd name="T2" fmla="*/ 2147483647 w 3014"/>
              <a:gd name="T3" fmla="*/ 2147483647 h 1489"/>
              <a:gd name="T4" fmla="*/ 2147483647 w 3014"/>
              <a:gd name="T5" fmla="*/ 2147483647 h 1489"/>
              <a:gd name="T6" fmla="*/ 2147483647 w 3014"/>
              <a:gd name="T7" fmla="*/ 2147483647 h 1489"/>
              <a:gd name="T8" fmla="*/ 2147483647 w 3014"/>
              <a:gd name="T9" fmla="*/ 2147483647 h 1489"/>
              <a:gd name="T10" fmla="*/ 2147483647 w 3014"/>
              <a:gd name="T11" fmla="*/ 2147483647 h 1489"/>
              <a:gd name="T12" fmla="*/ 2147483647 w 3014"/>
              <a:gd name="T13" fmla="*/ 2147483647 h 1489"/>
              <a:gd name="T14" fmla="*/ 2147483647 w 3014"/>
              <a:gd name="T15" fmla="*/ 2147483647 h 1489"/>
              <a:gd name="T16" fmla="*/ 2147483647 w 3014"/>
              <a:gd name="T17" fmla="*/ 2147483647 h 1489"/>
              <a:gd name="T18" fmla="*/ 2147483647 w 3014"/>
              <a:gd name="T19" fmla="*/ 2147483647 h 1489"/>
              <a:gd name="T20" fmla="*/ 2147483647 w 3014"/>
              <a:gd name="T21" fmla="*/ 2147483647 h 1489"/>
              <a:gd name="T22" fmla="*/ 2147483647 w 3014"/>
              <a:gd name="T23" fmla="*/ 2147483647 h 1489"/>
              <a:gd name="T24" fmla="*/ 2147483647 w 3014"/>
              <a:gd name="T25" fmla="*/ 2147483647 h 1489"/>
              <a:gd name="T26" fmla="*/ 2147483647 w 3014"/>
              <a:gd name="T27" fmla="*/ 2147483647 h 1489"/>
              <a:gd name="T28" fmla="*/ 2147483647 w 3014"/>
              <a:gd name="T29" fmla="*/ 2147483647 h 1489"/>
              <a:gd name="T30" fmla="*/ 2147483647 w 3014"/>
              <a:gd name="T31" fmla="*/ 2147483647 h 1489"/>
              <a:gd name="T32" fmla="*/ 2147483647 w 3014"/>
              <a:gd name="T33" fmla="*/ 2147483647 h 1489"/>
              <a:gd name="T34" fmla="*/ 2147483647 w 3014"/>
              <a:gd name="T35" fmla="*/ 2147483647 h 1489"/>
              <a:gd name="T36" fmla="*/ 2147483647 w 3014"/>
              <a:gd name="T37" fmla="*/ 2147483647 h 1489"/>
              <a:gd name="T38" fmla="*/ 2147483647 w 3014"/>
              <a:gd name="T39" fmla="*/ 2147483647 h 1489"/>
              <a:gd name="T40" fmla="*/ 2147483647 w 3014"/>
              <a:gd name="T41" fmla="*/ 2147483647 h 1489"/>
              <a:gd name="T42" fmla="*/ 2147483647 w 3014"/>
              <a:gd name="T43" fmla="*/ 2147483647 h 1489"/>
              <a:gd name="T44" fmla="*/ 2147483647 w 3014"/>
              <a:gd name="T45" fmla="*/ 2147483647 h 1489"/>
              <a:gd name="T46" fmla="*/ 2147483647 w 3014"/>
              <a:gd name="T47" fmla="*/ 2147483647 h 1489"/>
              <a:gd name="T48" fmla="*/ 2147483647 w 3014"/>
              <a:gd name="T49" fmla="*/ 2147483647 h 1489"/>
              <a:gd name="T50" fmla="*/ 2147483647 w 3014"/>
              <a:gd name="T51" fmla="*/ 2147483647 h 1489"/>
              <a:gd name="T52" fmla="*/ 2147483647 w 3014"/>
              <a:gd name="T53" fmla="*/ 2147483647 h 1489"/>
              <a:gd name="T54" fmla="*/ 2147483647 w 3014"/>
              <a:gd name="T55" fmla="*/ 2147483647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6" name="Freeform 17"/>
          <p:cNvSpPr>
            <a:spLocks/>
          </p:cNvSpPr>
          <p:nvPr/>
        </p:nvSpPr>
        <p:spPr bwMode="auto">
          <a:xfrm>
            <a:off x="2733675" y="2836863"/>
            <a:ext cx="6461125" cy="2000250"/>
          </a:xfrm>
          <a:custGeom>
            <a:avLst/>
            <a:gdLst>
              <a:gd name="T0" fmla="*/ 0 w 3053"/>
              <a:gd name="T1" fmla="*/ 2147483647 h 1260"/>
              <a:gd name="T2" fmla="*/ 2147483647 w 3053"/>
              <a:gd name="T3" fmla="*/ 2147483647 h 1260"/>
              <a:gd name="T4" fmla="*/ 2147483647 w 3053"/>
              <a:gd name="T5" fmla="*/ 2147483647 h 1260"/>
              <a:gd name="T6" fmla="*/ 2147483647 w 3053"/>
              <a:gd name="T7" fmla="*/ 2147483647 h 1260"/>
              <a:gd name="T8" fmla="*/ 2147483647 w 3053"/>
              <a:gd name="T9" fmla="*/ 2147483647 h 1260"/>
              <a:gd name="T10" fmla="*/ 2147483647 w 3053"/>
              <a:gd name="T11" fmla="*/ 2147483647 h 1260"/>
              <a:gd name="T12" fmla="*/ 2147483647 w 3053"/>
              <a:gd name="T13" fmla="*/ 2147483647 h 1260"/>
              <a:gd name="T14" fmla="*/ 2147483647 w 3053"/>
              <a:gd name="T15" fmla="*/ 2147483647 h 1260"/>
              <a:gd name="T16" fmla="*/ 2147483647 w 3053"/>
              <a:gd name="T17" fmla="*/ 2147483647 h 1260"/>
              <a:gd name="T18" fmla="*/ 2147483647 w 3053"/>
              <a:gd name="T19" fmla="*/ 2147483647 h 1260"/>
              <a:gd name="T20" fmla="*/ 2147483647 w 3053"/>
              <a:gd name="T21" fmla="*/ 2147483647 h 1260"/>
              <a:gd name="T22" fmla="*/ 2147483647 w 3053"/>
              <a:gd name="T23" fmla="*/ 2147483647 h 1260"/>
              <a:gd name="T24" fmla="*/ 2147483647 w 3053"/>
              <a:gd name="T25" fmla="*/ 2147483647 h 1260"/>
              <a:gd name="T26" fmla="*/ 2147483647 w 3053"/>
              <a:gd name="T27" fmla="*/ 2147483647 h 1260"/>
              <a:gd name="T28" fmla="*/ 2147483647 w 3053"/>
              <a:gd name="T29" fmla="*/ 2147483647 h 1260"/>
              <a:gd name="T30" fmla="*/ 2147483647 w 3053"/>
              <a:gd name="T31" fmla="*/ 2147483647 h 1260"/>
              <a:gd name="T32" fmla="*/ 2147483647 w 3053"/>
              <a:gd name="T33" fmla="*/ 2147483647 h 1260"/>
              <a:gd name="T34" fmla="*/ 2147483647 w 3053"/>
              <a:gd name="T35" fmla="*/ 2147483647 h 1260"/>
              <a:gd name="T36" fmla="*/ 2147483647 w 3053"/>
              <a:gd name="T37" fmla="*/ 2147483647 h 1260"/>
              <a:gd name="T38" fmla="*/ 2147483647 w 3053"/>
              <a:gd name="T39" fmla="*/ 2147483647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437" name="Text Box 18"/>
          <p:cNvSpPr txBox="1">
            <a:spLocks noChangeArrowheads="1"/>
          </p:cNvSpPr>
          <p:nvPr/>
        </p:nvSpPr>
        <p:spPr bwMode="auto">
          <a:xfrm>
            <a:off x="9525000" y="3479800"/>
            <a:ext cx="103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best-case</a:t>
            </a:r>
          </a:p>
        </p:txBody>
      </p:sp>
      <p:sp>
        <p:nvSpPr>
          <p:cNvPr id="60438" name="Text Box 19"/>
          <p:cNvSpPr txBox="1">
            <a:spLocks noChangeArrowheads="1"/>
          </p:cNvSpPr>
          <p:nvPr/>
        </p:nvSpPr>
        <p:spPr bwMode="auto">
          <a:xfrm>
            <a:off x="9550400" y="2686050"/>
            <a:ext cx="137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average-case</a:t>
            </a:r>
          </a:p>
        </p:txBody>
      </p:sp>
      <p:sp>
        <p:nvSpPr>
          <p:cNvPr id="60439" name="Text Box 20"/>
          <p:cNvSpPr txBox="1">
            <a:spLocks noChangeArrowheads="1"/>
          </p:cNvSpPr>
          <p:nvPr/>
        </p:nvSpPr>
        <p:spPr bwMode="auto">
          <a:xfrm>
            <a:off x="9537700" y="2209800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worst-case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17D07F34-CDB7-42B6-9241-D2D2F681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44F1066-2FA5-472C-9DEC-A5F81317267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…Best/ Worst/ Average Case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3" y="1212850"/>
            <a:ext cx="11849100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Worst case</a:t>
            </a:r>
            <a:r>
              <a:rPr lang="en-US" sz="2800" b="1"/>
              <a:t> </a:t>
            </a:r>
            <a:r>
              <a:rPr lang="en-US" sz="2800"/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In certain application domains (e.g., air traffic control, surgery) knowing the </a:t>
            </a:r>
            <a:r>
              <a:rPr lang="en-US" sz="2400" b="1">
                <a:solidFill>
                  <a:srgbClr val="080808"/>
                </a:solidFill>
              </a:rPr>
              <a:t>worst-case</a:t>
            </a:r>
            <a:r>
              <a:rPr lang="en-US" sz="2400"/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For some algorithms </a:t>
            </a:r>
            <a:r>
              <a:rPr lang="en-US" sz="2400" b="1">
                <a:solidFill>
                  <a:srgbClr val="080808"/>
                </a:solidFill>
              </a:rPr>
              <a:t>worst case</a:t>
            </a:r>
            <a:r>
              <a:rPr lang="en-US" sz="240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The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b="1">
                <a:solidFill>
                  <a:srgbClr val="080808"/>
                </a:solidFill>
              </a:rPr>
              <a:t>average case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is often as bad as the </a:t>
            </a:r>
            <a:r>
              <a:rPr lang="en-US" sz="2400" b="1">
                <a:solidFill>
                  <a:srgbClr val="080808"/>
                </a:solidFill>
              </a:rPr>
              <a:t>worst case</a:t>
            </a:r>
            <a:r>
              <a:rPr lang="en-US" sz="240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400"/>
              <a:t>Finding the </a:t>
            </a:r>
            <a:r>
              <a:rPr lang="en-US" sz="2400" b="1">
                <a:solidFill>
                  <a:srgbClr val="080808"/>
                </a:solidFill>
              </a:rPr>
              <a:t>average case</a:t>
            </a:r>
            <a:r>
              <a:rPr lang="en-US" sz="2400" b="1"/>
              <a:t> </a:t>
            </a:r>
            <a:r>
              <a:rPr lang="en-US" sz="2400"/>
              <a:t>can be very difficult.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9A28817-05CE-4DB6-838E-7205012E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FA4DB29-8D65-430B-BE66-2983A724D72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737975" cy="4916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b="1" dirty="0"/>
              <a:t>Asymptotic Notations</a:t>
            </a:r>
            <a:r>
              <a:rPr lang="en-US" sz="2800" dirty="0"/>
              <a:t> are languages that allow us to analyze an algorithm's running time by identifying its behavior as the input size for the algorithm increases.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This is also known as an algorithm's growth rate.(Wiki)</a:t>
            </a:r>
          </a:p>
        </p:txBody>
      </p:sp>
      <p:sp>
        <p:nvSpPr>
          <p:cNvPr id="62471" name="Line 27"/>
          <p:cNvSpPr>
            <a:spLocks noChangeShapeType="1"/>
          </p:cNvSpPr>
          <p:nvPr/>
        </p:nvSpPr>
        <p:spPr bwMode="auto">
          <a:xfrm>
            <a:off x="8739188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6B7973-10E7-47E9-AE11-41FC530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085EAA4-7EEC-472B-A62E-E97ED92E7AB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737975" cy="49164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The “big-Oh” </a:t>
            </a:r>
            <a:r>
              <a:rPr lang="da-DK" sz="2800" i="1" dirty="0"/>
              <a:t>O</a:t>
            </a:r>
            <a:r>
              <a:rPr lang="da-DK" sz="2800" dirty="0"/>
              <a:t>-</a:t>
            </a:r>
            <a:r>
              <a:rPr lang="en-US" sz="2800" dirty="0"/>
              <a:t>Notation</a:t>
            </a:r>
            <a:endParaRPr lang="da-DK" sz="2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 dirty="0"/>
              <a:t>asymptotic upper bound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/>
              <a:t>f(n) = O(g(n)),</a:t>
            </a:r>
            <a:r>
              <a:rPr lang="en-US" sz="2400" dirty="0"/>
              <a:t> if there exists constants </a:t>
            </a:r>
            <a:r>
              <a:rPr lang="en-US" sz="2400" i="1" dirty="0"/>
              <a:t>c&gt;0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i="1" baseline="-25000" dirty="0"/>
              <a:t>0</a:t>
            </a:r>
            <a:r>
              <a:rPr lang="en-US" sz="2400" i="1" dirty="0"/>
              <a:t>&gt;0, </a:t>
            </a:r>
            <a:r>
              <a:rPr lang="en-US" sz="2400" i="1" dirty="0" err="1"/>
              <a:t>s.t</a:t>
            </a:r>
            <a:r>
              <a:rPr lang="en-US" sz="2400" i="1" dirty="0"/>
              <a:t>. </a:t>
            </a:r>
            <a:r>
              <a:rPr lang="en-US" sz="2400" b="1" dirty="0">
                <a:solidFill>
                  <a:srgbClr val="080808"/>
                </a:solidFill>
              </a:rPr>
              <a:t>f(n) </a:t>
            </a:r>
            <a:r>
              <a:rPr lang="en-US" sz="24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400" b="1" dirty="0">
                <a:solidFill>
                  <a:srgbClr val="080808"/>
                </a:solidFill>
              </a:rPr>
              <a:t> c g(n)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i="1" dirty="0"/>
              <a:t>n </a:t>
            </a:r>
            <a:r>
              <a:rPr lang="en-US" sz="2400" dirty="0">
                <a:latin typeface="Symbol" pitchFamily="18" charset="2"/>
              </a:rPr>
              <a:t>³</a:t>
            </a:r>
            <a:r>
              <a:rPr lang="da-DK" sz="2400" i="1" dirty="0"/>
              <a:t> </a:t>
            </a:r>
            <a:r>
              <a:rPr lang="en-US" sz="2400" i="1" dirty="0"/>
              <a:t>n</a:t>
            </a:r>
            <a:r>
              <a:rPr lang="en-US" sz="2400" baseline="-25000" dirty="0"/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i="1" dirty="0"/>
              <a:t>f(n)</a:t>
            </a:r>
            <a:r>
              <a:rPr lang="en-US" sz="2400" dirty="0"/>
              <a:t> and </a:t>
            </a:r>
            <a:r>
              <a:rPr lang="en-US" sz="2400" i="1" dirty="0"/>
              <a:t>g(n)</a:t>
            </a:r>
            <a:r>
              <a:rPr lang="en-US" sz="2400" dirty="0"/>
              <a:t> are functions</a:t>
            </a:r>
            <a:r>
              <a:rPr lang="da-DK" sz="2400" dirty="0"/>
              <a:t>       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da-DK" sz="2400" dirty="0"/>
              <a:t> </a:t>
            </a:r>
            <a:r>
              <a:rPr lang="en-US" sz="2400" dirty="0"/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/>
              <a:t>Used for </a:t>
            </a:r>
            <a:r>
              <a:rPr lang="en-US" sz="2800" b="1" i="1" dirty="0">
                <a:solidFill>
                  <a:srgbClr val="080808"/>
                </a:solidFill>
              </a:rPr>
              <a:t>worst-case</a:t>
            </a:r>
            <a:r>
              <a:rPr lang="en-US" sz="2800" dirty="0"/>
              <a:t> analysis</a:t>
            </a:r>
          </a:p>
        </p:txBody>
      </p:sp>
      <p:sp>
        <p:nvSpPr>
          <p:cNvPr id="65543" name="Rectangle 20"/>
          <p:cNvSpPr>
            <a:spLocks noChangeArrowheads="1"/>
          </p:cNvSpPr>
          <p:nvPr/>
        </p:nvSpPr>
        <p:spPr bwMode="auto">
          <a:xfrm>
            <a:off x="7834313" y="3352800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8739188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4" name="Group 32"/>
          <p:cNvGrpSpPr>
            <a:grpSpLocks/>
          </p:cNvGrpSpPr>
          <p:nvPr/>
        </p:nvGrpSpPr>
        <p:grpSpPr bwMode="auto">
          <a:xfrm>
            <a:off x="7869238" y="3417888"/>
            <a:ext cx="3422650" cy="2422525"/>
            <a:chOff x="3959" y="2455"/>
            <a:chExt cx="1617" cy="1526"/>
          </a:xfrm>
        </p:grpSpPr>
        <p:sp>
          <p:nvSpPr>
            <p:cNvPr id="3085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12 h 1392"/>
                <a:gd name="T2" fmla="*/ 1 w 1632"/>
                <a:gd name="T3" fmla="*/ 11 h 1392"/>
                <a:gd name="T4" fmla="*/ 1 w 1632"/>
                <a:gd name="T5" fmla="*/ 10 h 1392"/>
                <a:gd name="T6" fmla="*/ 1 w 1632"/>
                <a:gd name="T7" fmla="*/ 9 h 1392"/>
                <a:gd name="T8" fmla="*/ 1 w 1632"/>
                <a:gd name="T9" fmla="*/ 9 h 1392"/>
                <a:gd name="T10" fmla="*/ 1 w 1632"/>
                <a:gd name="T11" fmla="*/ 8 h 1392"/>
                <a:gd name="T12" fmla="*/ 1 w 1632"/>
                <a:gd name="T13" fmla="*/ 7 h 1392"/>
                <a:gd name="T14" fmla="*/ 1 w 1632"/>
                <a:gd name="T15" fmla="*/ 6 h 1392"/>
                <a:gd name="T16" fmla="*/ 1 w 1632"/>
                <a:gd name="T17" fmla="*/ 4 h 1392"/>
                <a:gd name="T18" fmla="*/ 1 w 1632"/>
                <a:gd name="T19" fmla="*/ 4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7 h 1096"/>
                <a:gd name="T2" fmla="*/ 1 w 1776"/>
                <a:gd name="T3" fmla="*/ 7 h 1096"/>
                <a:gd name="T4" fmla="*/ 1 w 1776"/>
                <a:gd name="T5" fmla="*/ 9 h 1096"/>
                <a:gd name="T6" fmla="*/ 1 w 1776"/>
                <a:gd name="T7" fmla="*/ 9 h 1096"/>
                <a:gd name="T8" fmla="*/ 1 w 1776"/>
                <a:gd name="T9" fmla="*/ 7 h 1096"/>
                <a:gd name="T10" fmla="*/ 1 w 1776"/>
                <a:gd name="T11" fmla="*/ 5 h 1096"/>
                <a:gd name="T12" fmla="*/ 1 w 1776"/>
                <a:gd name="T13" fmla="*/ 4 h 1096"/>
                <a:gd name="T14" fmla="*/ 1 w 1776"/>
                <a:gd name="T15" fmla="*/ 2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81" imgH="190421" progId="Equation.DSMT4">
                    <p:embed/>
                  </p:oleObj>
                </mc:Choice>
                <mc:Fallback>
                  <p:oleObj name="Equation" r:id="rId4" imgW="457281" imgH="19042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80835" progId="Equation.3">
                    <p:embed/>
                  </p:oleObj>
                </mc:Choice>
                <mc:Fallback>
                  <p:oleObj name="Equation" r:id="rId6" imgW="330057" imgH="38083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</p:grp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6875B62-A8CE-4854-913C-E10EB0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F272633-FDC6-4A58-80ED-9B9195177A0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dirty="0"/>
              <a:t>Asymptotic Notation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213" y="1276350"/>
            <a:ext cx="4724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A88FA6-F33D-4305-ACC7-7D2AAD1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549B12E-745E-4593-B91C-2071EB2F288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3" y="1171575"/>
            <a:ext cx="11969750" cy="495141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/>
              <a:t>f(n) =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c&gt;0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b="1" dirty="0">
                <a:solidFill>
                  <a:srgbClr val="080808"/>
                </a:solidFill>
              </a:rPr>
              <a:t>c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Used 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E.g., lower-bound of searching   in an unsorted array is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(n). </a:t>
            </a:r>
          </a:p>
        </p:txBody>
      </p:sp>
      <p:grpSp>
        <p:nvGrpSpPr>
          <p:cNvPr id="4105" name="Group 18"/>
          <p:cNvGrpSpPr>
            <a:grpSpLocks/>
          </p:cNvGrpSpPr>
          <p:nvPr/>
        </p:nvGrpSpPr>
        <p:grpSpPr bwMode="auto">
          <a:xfrm>
            <a:off x="7389813" y="3810000"/>
            <a:ext cx="4051300" cy="2351088"/>
            <a:chOff x="7048500" y="3352800"/>
            <a:chExt cx="4051300" cy="2351088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09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Input Size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0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Running Time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1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2 w 1632"/>
                  <a:gd name="T3" fmla="*/ 0 h 1392"/>
                  <a:gd name="T4" fmla="*/ 4 w 1632"/>
                  <a:gd name="T5" fmla="*/ 0 h 1392"/>
                  <a:gd name="T6" fmla="*/ 5 w 1632"/>
                  <a:gd name="T7" fmla="*/ 0 h 1392"/>
                  <a:gd name="T8" fmla="*/ 6 w 1632"/>
                  <a:gd name="T9" fmla="*/ 0 h 1392"/>
                  <a:gd name="T10" fmla="*/ 8 w 1632"/>
                  <a:gd name="T11" fmla="*/ 0 h 1392"/>
                  <a:gd name="T12" fmla="*/ 11 w 1632"/>
                  <a:gd name="T13" fmla="*/ 0 h 1392"/>
                  <a:gd name="T14" fmla="*/ 14 w 1632"/>
                  <a:gd name="T15" fmla="*/ 0 h 1392"/>
                  <a:gd name="T16" fmla="*/ 16 w 1632"/>
                  <a:gd name="T17" fmla="*/ 0 h 1392"/>
                  <a:gd name="T18" fmla="*/ 19 w 1632"/>
                  <a:gd name="T19" fmla="*/ 0 h 1392"/>
                  <a:gd name="T20" fmla="*/ 22 w 1632"/>
                  <a:gd name="T21" fmla="*/ 0 h 1392"/>
                  <a:gd name="T22" fmla="*/ 28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4 h 1096"/>
                  <a:gd name="T2" fmla="*/ 1 w 1776"/>
                  <a:gd name="T3" fmla="*/ 4 h 1096"/>
                  <a:gd name="T4" fmla="*/ 3 w 1776"/>
                  <a:gd name="T5" fmla="*/ 4 h 1096"/>
                  <a:gd name="T6" fmla="*/ 3 w 1776"/>
                  <a:gd name="T7" fmla="*/ 4 h 1096"/>
                  <a:gd name="T8" fmla="*/ 4 w 1776"/>
                  <a:gd name="T9" fmla="*/ 3 h 1096"/>
                  <a:gd name="T10" fmla="*/ 5 w 1776"/>
                  <a:gd name="T11" fmla="*/ 2 h 1096"/>
                  <a:gd name="T12" fmla="*/ 6 w 1776"/>
                  <a:gd name="T13" fmla="*/ 2 h 1096"/>
                  <a:gd name="T14" fmla="*/ 6 w 1776"/>
                  <a:gd name="T15" fmla="*/ 1 h 1096"/>
                  <a:gd name="T16" fmla="*/ 7 w 1776"/>
                  <a:gd name="T17" fmla="*/ 1 h 1096"/>
                  <a:gd name="T18" fmla="*/ 8 w 1776"/>
                  <a:gd name="T19" fmla="*/ 1 h 1096"/>
                  <a:gd name="T20" fmla="*/ 8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8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28620" imgH="361989" progId="Equation.3">
                      <p:embed/>
                    </p:oleObj>
                  </mc:Choice>
                  <mc:Fallback>
                    <p:oleObj name="Equation" r:id="rId2" imgW="628620" imgH="361989" progId="Equation.3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57281" imgH="190421" progId="Equation.DSMT4">
                      <p:embed/>
                    </p:oleObj>
                  </mc:Choice>
                  <mc:Fallback>
                    <p:oleObj name="Equation" r:id="rId4" imgW="457281" imgH="190421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057" imgH="380835" progId="Equation.3">
                      <p:embed/>
                    </p:oleObj>
                  </mc:Choice>
                  <mc:Fallback>
                    <p:oleObj name="Equation" r:id="rId6" imgW="330057" imgH="380835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2E1CA2D1-5EFA-4B08-B549-2D0B338B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7AF8976-8DBC-48F7-A67A-2DCDBDCE41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??????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8000" b="1">
                <a:solidFill>
                  <a:srgbClr val="080808"/>
                </a:solidFill>
              </a:rPr>
              <a:t>What will we do/learn in this course?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19B6EC74-1219-43DA-96B5-10B8D296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39313AD-2F47-4564-9E17-51C10B52CFC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813" y="1212850"/>
            <a:ext cx="11842750" cy="49164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/>
              <a:t>The “big-Theta” </a:t>
            </a:r>
            <a:r>
              <a:rPr lang="en-US" sz="2400">
                <a:latin typeface="Symbol" pitchFamily="18" charset="2"/>
              </a:rPr>
              <a:t>Q-</a:t>
            </a:r>
            <a:r>
              <a:rPr lang="en-US" sz="240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/>
              <a:t>f(n) =</a:t>
            </a:r>
            <a:r>
              <a:rPr lang="en-US" sz="2000"/>
              <a:t> </a:t>
            </a:r>
            <a:r>
              <a:rPr lang="en-US" sz="2000">
                <a:latin typeface="Symbol" pitchFamily="18" charset="2"/>
              </a:rPr>
              <a:t>Q</a:t>
            </a:r>
            <a:r>
              <a:rPr lang="en-US" sz="2000" i="1"/>
              <a:t>(g(n))</a:t>
            </a:r>
            <a:r>
              <a:rPr lang="en-US" sz="2000"/>
              <a:t> if there exists constants </a:t>
            </a:r>
            <a:r>
              <a:rPr lang="en-US" sz="2000" i="1"/>
              <a:t>c</a:t>
            </a:r>
            <a:r>
              <a:rPr lang="en-US" sz="2000" i="1" baseline="-25000"/>
              <a:t>1</a:t>
            </a:r>
            <a:r>
              <a:rPr lang="en-US" sz="2000" i="1"/>
              <a:t>&gt;0, c</a:t>
            </a:r>
            <a:r>
              <a:rPr lang="en-US" sz="2000" i="1" baseline="-25000"/>
              <a:t>2</a:t>
            </a:r>
            <a:r>
              <a:rPr lang="en-US" sz="2000" i="1"/>
              <a:t>&gt;0,</a:t>
            </a:r>
            <a:r>
              <a:rPr lang="en-US" sz="2000"/>
              <a:t> and </a:t>
            </a:r>
            <a:r>
              <a:rPr lang="en-US" sz="2000" i="1"/>
              <a:t>n</a:t>
            </a:r>
            <a:r>
              <a:rPr lang="en-US" sz="2000" i="1" baseline="-25000"/>
              <a:t>0</a:t>
            </a:r>
            <a:r>
              <a:rPr lang="en-US" sz="2000" i="1"/>
              <a:t>&gt;0, s.t. </a:t>
            </a:r>
            <a:r>
              <a:rPr lang="en-US" sz="2000"/>
              <a:t>for      </a:t>
            </a:r>
            <a:r>
              <a:rPr lang="en-US" sz="2000" i="1"/>
              <a:t>n </a:t>
            </a:r>
            <a:r>
              <a:rPr lang="en-US" sz="2000">
                <a:latin typeface="Symbol" pitchFamily="18" charset="2"/>
              </a:rPr>
              <a:t>³</a:t>
            </a:r>
            <a:r>
              <a:rPr lang="da-DK" sz="2000" i="1"/>
              <a:t> </a:t>
            </a:r>
            <a:r>
              <a:rPr lang="en-US" sz="2000" i="1"/>
              <a:t>n</a:t>
            </a:r>
            <a:r>
              <a:rPr lang="en-US" sz="2000" baseline="-25000"/>
              <a:t>0</a:t>
            </a:r>
            <a:r>
              <a:rPr lang="en-US" sz="2000" i="1"/>
              <a:t> </a:t>
            </a:r>
            <a:r>
              <a:rPr lang="en-US" sz="2000" b="1">
                <a:solidFill>
                  <a:srgbClr val="080808"/>
                </a:solidFill>
              </a:rPr>
              <a:t>c</a:t>
            </a:r>
            <a:r>
              <a:rPr lang="da-DK" sz="2000" b="1" baseline="-25000">
                <a:solidFill>
                  <a:srgbClr val="080808"/>
                </a:solidFill>
              </a:rPr>
              <a:t>1</a:t>
            </a:r>
            <a:r>
              <a:rPr lang="en-US" sz="2000" b="1">
                <a:solidFill>
                  <a:srgbClr val="080808"/>
                </a:solidFill>
              </a:rPr>
              <a:t> g(n) </a:t>
            </a:r>
            <a:r>
              <a:rPr lang="en-US" sz="2000" b="1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>
                <a:solidFill>
                  <a:srgbClr val="080808"/>
                </a:solidFill>
              </a:rPr>
              <a:t> f(n) </a:t>
            </a:r>
            <a:r>
              <a:rPr lang="en-US" sz="2000" b="1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>
                <a:solidFill>
                  <a:srgbClr val="080808"/>
                </a:solidFill>
              </a:rPr>
              <a:t> c</a:t>
            </a:r>
            <a:r>
              <a:rPr lang="da-DK" sz="2000" b="1" baseline="-25000">
                <a:solidFill>
                  <a:srgbClr val="080808"/>
                </a:solidFill>
              </a:rPr>
              <a:t>2</a:t>
            </a:r>
            <a:r>
              <a:rPr lang="en-US" sz="2000" b="1">
                <a:solidFill>
                  <a:srgbClr val="080808"/>
                </a:solidFill>
              </a:rPr>
              <a:t> g(n)</a:t>
            </a:r>
            <a:endParaRPr lang="en-US" sz="2000" b="1" baseline="-25000">
              <a:solidFill>
                <a:srgbClr val="080808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/>
              <a:t>f(n)</a:t>
            </a:r>
            <a:r>
              <a:rPr lang="en-US" sz="2400"/>
              <a:t> </a:t>
            </a:r>
            <a:r>
              <a:rPr lang="en-US" sz="2400" i="1"/>
              <a:t>=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i="1"/>
              <a:t>(g(n)) </a:t>
            </a:r>
            <a:r>
              <a:rPr lang="en-US" sz="2400"/>
              <a:t>if and only if                                                     </a:t>
            </a:r>
            <a:r>
              <a:rPr lang="en-US" sz="2400" i="1"/>
              <a:t>f(n)</a:t>
            </a:r>
            <a:r>
              <a:rPr lang="en-US" sz="2400"/>
              <a:t> </a:t>
            </a:r>
            <a:r>
              <a:rPr lang="en-US" sz="2400" i="1"/>
              <a:t>=</a:t>
            </a:r>
            <a:r>
              <a:rPr lang="en-US" sz="2400"/>
              <a:t> </a:t>
            </a:r>
            <a:r>
              <a:rPr lang="en-US" sz="2400" i="1">
                <a:latin typeface="Symbol" pitchFamily="18" charset="2"/>
              </a:rPr>
              <a:t>O</a:t>
            </a:r>
            <a:r>
              <a:rPr lang="en-US" sz="2400" i="1"/>
              <a:t>(g(n)), f(n)</a:t>
            </a:r>
            <a:r>
              <a:rPr lang="en-US" sz="2400"/>
              <a:t> </a:t>
            </a:r>
            <a:r>
              <a:rPr lang="en-US" sz="2400" i="1"/>
              <a:t>=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W</a:t>
            </a:r>
            <a:r>
              <a:rPr lang="en-US" sz="2400" i="1"/>
              <a:t>(g(n))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/>
              <a:t>O(f(n)) </a:t>
            </a:r>
            <a:r>
              <a:rPr lang="en-US" sz="2400"/>
              <a:t>is often abused                                                     instead of 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 i="1"/>
              <a:t>(f(n)) 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Notation</a:t>
            </a:r>
          </a:p>
        </p:txBody>
      </p:sp>
      <p:grpSp>
        <p:nvGrpSpPr>
          <p:cNvPr id="5131" name="Group 18"/>
          <p:cNvGrpSpPr>
            <a:grpSpLocks/>
          </p:cNvGrpSpPr>
          <p:nvPr/>
        </p:nvGrpSpPr>
        <p:grpSpPr bwMode="auto">
          <a:xfrm>
            <a:off x="7158038" y="3505200"/>
            <a:ext cx="4033837" cy="2365375"/>
            <a:chOff x="3614" y="1872"/>
            <a:chExt cx="1906" cy="1490"/>
          </a:xfrm>
        </p:grpSpPr>
        <p:sp>
          <p:nvSpPr>
            <p:cNvPr id="67592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2 w 1632"/>
                <a:gd name="T3" fmla="*/ 0 h 1392"/>
                <a:gd name="T4" fmla="*/ 4 w 1632"/>
                <a:gd name="T5" fmla="*/ 0 h 1392"/>
                <a:gd name="T6" fmla="*/ 5 w 1632"/>
                <a:gd name="T7" fmla="*/ 0 h 1392"/>
                <a:gd name="T8" fmla="*/ 6 w 1632"/>
                <a:gd name="T9" fmla="*/ 0 h 1392"/>
                <a:gd name="T10" fmla="*/ 8 w 1632"/>
                <a:gd name="T11" fmla="*/ 0 h 1392"/>
                <a:gd name="T12" fmla="*/ 11 w 1632"/>
                <a:gd name="T13" fmla="*/ 0 h 1392"/>
                <a:gd name="T14" fmla="*/ 14 w 1632"/>
                <a:gd name="T15" fmla="*/ 0 h 1392"/>
                <a:gd name="T16" fmla="*/ 16 w 1632"/>
                <a:gd name="T17" fmla="*/ 0 h 1392"/>
                <a:gd name="T18" fmla="*/ 19 w 1632"/>
                <a:gd name="T19" fmla="*/ 0 h 1392"/>
                <a:gd name="T20" fmla="*/ 22 w 1632"/>
                <a:gd name="T21" fmla="*/ 0 h 1392"/>
                <a:gd name="T22" fmla="*/ 28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4 h 1096"/>
                <a:gd name="T2" fmla="*/ 1 w 1776"/>
                <a:gd name="T3" fmla="*/ 4 h 1096"/>
                <a:gd name="T4" fmla="*/ 3 w 1776"/>
                <a:gd name="T5" fmla="*/ 4 h 1096"/>
                <a:gd name="T6" fmla="*/ 3 w 1776"/>
                <a:gd name="T7" fmla="*/ 4 h 1096"/>
                <a:gd name="T8" fmla="*/ 4 w 1776"/>
                <a:gd name="T9" fmla="*/ 3 h 1096"/>
                <a:gd name="T10" fmla="*/ 5 w 1776"/>
                <a:gd name="T11" fmla="*/ 2 h 1096"/>
                <a:gd name="T12" fmla="*/ 6 w 1776"/>
                <a:gd name="T13" fmla="*/ 2 h 1096"/>
                <a:gd name="T14" fmla="*/ 6 w 1776"/>
                <a:gd name="T15" fmla="*/ 1 h 1096"/>
                <a:gd name="T16" fmla="*/ 7 w 1776"/>
                <a:gd name="T17" fmla="*/ 1 h 1096"/>
                <a:gd name="T18" fmla="*/ 8 w 1776"/>
                <a:gd name="T19" fmla="*/ 1 h 1096"/>
                <a:gd name="T20" fmla="*/ 8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380835" progId="Equation.3">
                    <p:embed/>
                  </p:oleObj>
                </mc:Choice>
                <mc:Fallback>
                  <p:oleObj name="Equation" r:id="rId4" imgW="330057" imgH="380835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600" imgH="368300" progId="Equation.3">
                    <p:embed/>
                  </p:oleObj>
                </mc:Choice>
                <mc:Fallback>
                  <p:oleObj name="Equation" r:id="rId6" imgW="1117600" imgH="368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726" imgH="368140" progId="Equation.3">
                    <p:embed/>
                  </p:oleObj>
                </mc:Choice>
                <mc:Fallback>
                  <p:oleObj name="Equation" r:id="rId8" imgW="1091726" imgH="3681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81 h 1392"/>
                <a:gd name="T2" fmla="*/ 1 w 1632"/>
                <a:gd name="T3" fmla="*/ 75 h 1392"/>
                <a:gd name="T4" fmla="*/ 1 w 1632"/>
                <a:gd name="T5" fmla="*/ 70 h 1392"/>
                <a:gd name="T6" fmla="*/ 1 w 1632"/>
                <a:gd name="T7" fmla="*/ 61 h 1392"/>
                <a:gd name="T8" fmla="*/ 1 w 1632"/>
                <a:gd name="T9" fmla="*/ 59 h 1392"/>
                <a:gd name="T10" fmla="*/ 1 w 1632"/>
                <a:gd name="T11" fmla="*/ 54 h 1392"/>
                <a:gd name="T12" fmla="*/ 2 w 1632"/>
                <a:gd name="T13" fmla="*/ 48 h 1392"/>
                <a:gd name="T14" fmla="*/ 2 w 1632"/>
                <a:gd name="T15" fmla="*/ 40 h 1392"/>
                <a:gd name="T16" fmla="*/ 3 w 1632"/>
                <a:gd name="T17" fmla="*/ 28 h 1392"/>
                <a:gd name="T18" fmla="*/ 3 w 1632"/>
                <a:gd name="T19" fmla="*/ 26 h 1392"/>
                <a:gd name="T20" fmla="*/ 3 w 1632"/>
                <a:gd name="T21" fmla="*/ 6 h 1392"/>
                <a:gd name="T22" fmla="*/ 5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6457304-1624-4F06-A180-AFD202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D2272CA-0AEC-4152-AD0C-FDBD8E8D41D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Goal:</a:t>
            </a:r>
            <a:r>
              <a:rPr lang="en-US" sz="2800"/>
              <a:t> </a:t>
            </a:r>
            <a:r>
              <a:rPr lang="da-DK" sz="2800"/>
              <a:t>t</a:t>
            </a:r>
            <a:r>
              <a:rPr lang="en-US" sz="2800"/>
              <a:t>o simplify the analysis of the running time by getting rid of</a:t>
            </a:r>
            <a:r>
              <a:rPr lang="da-DK" sz="280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rounding</a:t>
            </a:r>
            <a:r>
              <a:rPr lang="en-US" sz="2400"/>
              <a:t> of numbers: </a:t>
            </a:r>
            <a:r>
              <a:rPr lang="da-DK" sz="2400"/>
              <a:t> </a:t>
            </a:r>
            <a:r>
              <a:rPr lang="en-US" sz="2400"/>
              <a:t>1,000,001</a:t>
            </a:r>
            <a:r>
              <a:rPr lang="da-DK" sz="2400"/>
              <a:t> </a:t>
            </a:r>
            <a:r>
              <a:rPr lang="en-US" sz="2400">
                <a:latin typeface="Symbol" pitchFamily="18" charset="2"/>
              </a:rPr>
              <a:t>»</a:t>
            </a:r>
            <a:r>
              <a:rPr lang="da-DK" sz="2400"/>
              <a:t> </a:t>
            </a:r>
            <a:r>
              <a:rPr lang="en-US" sz="240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rounding</a:t>
            </a:r>
            <a:r>
              <a:rPr lang="en-US" sz="2400"/>
              <a:t> of functions</a:t>
            </a:r>
            <a:r>
              <a:rPr lang="da-DK" sz="2400"/>
              <a:t>: 3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r>
              <a:rPr lang="en-US" sz="2400"/>
              <a:t> </a:t>
            </a:r>
            <a:r>
              <a:rPr lang="en-US" sz="2400">
                <a:latin typeface="Symbol" pitchFamily="18" charset="2"/>
              </a:rPr>
              <a:t>»</a:t>
            </a:r>
            <a:r>
              <a:rPr lang="da-DK" sz="2400"/>
              <a:t> </a:t>
            </a:r>
            <a:r>
              <a:rPr lang="en-US" sz="2400" i="1"/>
              <a:t>n</a:t>
            </a:r>
            <a:r>
              <a:rPr lang="en-US" sz="2400" baseline="30000"/>
              <a:t>2</a:t>
            </a:r>
            <a:endParaRPr lang="da-DK" sz="2400" baseline="3000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Capturing the essence:</a:t>
            </a:r>
            <a:r>
              <a:rPr lang="en-US" sz="2800"/>
              <a:t> how the running time of an algorithm increases with the size of the input </a:t>
            </a:r>
            <a:r>
              <a:rPr lang="en-US" sz="2800" b="1" i="1">
                <a:solidFill>
                  <a:srgbClr val="080808"/>
                </a:solidFill>
              </a:rPr>
              <a:t>in the limit</a:t>
            </a:r>
            <a:r>
              <a:rPr lang="en-US" sz="280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sz="2400"/>
              <a:t>Asymptotically more efficient algorithms are best for all but small inputs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800FA23-4B02-4383-B839-443E79A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B29722F5-CECB-4D10-BDFD-0C4AB852EB8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...Asymptotic </a:t>
            </a:r>
            <a:r>
              <a:rPr lang="en-US"/>
              <a:t>Analysis</a:t>
            </a:r>
            <a:endParaRPr lang="da-DK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>
                <a:solidFill>
                  <a:srgbClr val="080808"/>
                </a:solidFill>
              </a:rPr>
              <a:t>Simple Rule:</a:t>
            </a:r>
            <a:r>
              <a:rPr lang="da-DK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80808"/>
                </a:solidFill>
              </a:rPr>
              <a:t>50 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log 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is O(</a:t>
            </a:r>
            <a:r>
              <a:rPr lang="da-DK" i="1">
                <a:solidFill>
                  <a:srgbClr val="080808"/>
                </a:solidFill>
              </a:rPr>
              <a:t>n </a:t>
            </a:r>
            <a:r>
              <a:rPr lang="da-DK">
                <a:solidFill>
                  <a:srgbClr val="080808"/>
                </a:solidFill>
              </a:rPr>
              <a:t>log </a:t>
            </a:r>
            <a:r>
              <a:rPr lang="da-DK" i="1">
                <a:solidFill>
                  <a:srgbClr val="080808"/>
                </a:solidFill>
              </a:rPr>
              <a:t>n)</a:t>
            </a:r>
            <a:endParaRPr lang="da-DK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00000"/>
                </a:solidFill>
              </a:rPr>
              <a:t>7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- 3 is O(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>
                <a:solidFill>
                  <a:srgbClr val="000000"/>
                </a:solidFill>
              </a:rPr>
              <a:t>8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log 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+ 5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+ </a:t>
            </a:r>
            <a:r>
              <a:rPr lang="da-DK" i="1">
                <a:solidFill>
                  <a:srgbClr val="000000"/>
                </a:solidFill>
              </a:rPr>
              <a:t>n </a:t>
            </a:r>
            <a:r>
              <a:rPr lang="da-DK">
                <a:solidFill>
                  <a:srgbClr val="000000"/>
                </a:solidFill>
              </a:rPr>
              <a:t>is O(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 baseline="30000">
                <a:solidFill>
                  <a:srgbClr val="000000"/>
                </a:solidFill>
              </a:rPr>
              <a:t>2</a:t>
            </a:r>
            <a:r>
              <a:rPr lang="da-DK">
                <a:solidFill>
                  <a:srgbClr val="000000"/>
                </a:solidFill>
              </a:rPr>
              <a:t> log </a:t>
            </a:r>
            <a:r>
              <a:rPr lang="da-DK" i="1">
                <a:solidFill>
                  <a:srgbClr val="000000"/>
                </a:solidFill>
              </a:rPr>
              <a:t>n</a:t>
            </a:r>
            <a:r>
              <a:rPr lang="da-DK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/>
              <a:t>Note: Although (50 </a:t>
            </a:r>
            <a:r>
              <a:rPr lang="da-DK" i="1"/>
              <a:t>n </a:t>
            </a:r>
            <a:r>
              <a:rPr lang="da-DK"/>
              <a:t>log </a:t>
            </a:r>
            <a:r>
              <a:rPr lang="da-DK" i="1"/>
              <a:t>n</a:t>
            </a:r>
            <a:r>
              <a:rPr lang="da-DK"/>
              <a:t>) is</a:t>
            </a:r>
            <a:r>
              <a:rPr lang="da-DK" b="1"/>
              <a:t> </a:t>
            </a:r>
            <a:r>
              <a:rPr lang="da-DK"/>
              <a:t>O(</a:t>
            </a:r>
            <a:r>
              <a:rPr lang="da-DK" i="1"/>
              <a:t>n</a:t>
            </a:r>
            <a:r>
              <a:rPr lang="da-DK" baseline="30000"/>
              <a:t>5</a:t>
            </a:r>
            <a:r>
              <a:rPr lang="da-DK"/>
              <a:t>), it is expected that an approximation is of the smallest possible order.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103B9FE-0227-48A2-8272-059675CD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AFDF84B1-C356-4B56-B303-48A62D1C951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89050"/>
            <a:ext cx="12188825" cy="51879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An algorithm is </a:t>
            </a:r>
            <a:r>
              <a:rPr lang="en-US" b="1" i="1">
                <a:solidFill>
                  <a:srgbClr val="080808"/>
                </a:solidFill>
              </a:rPr>
              <a:t>correct</a:t>
            </a:r>
            <a:r>
              <a:rPr lang="en-US"/>
              <a:t> if for any legal input it </a:t>
            </a:r>
            <a:r>
              <a:rPr lang="en-US" b="1" i="1">
                <a:solidFill>
                  <a:srgbClr val="080808"/>
                </a:solidFill>
              </a:rPr>
              <a:t>terminates</a:t>
            </a:r>
            <a:r>
              <a:rPr lang="en-US"/>
              <a:t> and </a:t>
            </a:r>
            <a:r>
              <a:rPr lang="en-US" b="1" i="1">
                <a:solidFill>
                  <a:srgbClr val="080808"/>
                </a:solidFill>
              </a:rPr>
              <a:t>produces the desired output</a:t>
            </a:r>
            <a:r>
              <a:rPr lang="en-US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/>
              <a:t>There are practical techniques and rigorous formalisms that help to reason about the correctness of (parts of)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B7344E-24F7-4A1C-A52C-70E33D0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F9516A5-A54E-4CF3-996E-15E97B8CFFA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46188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/>
              <a:t>Partial correctness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2663" y="288925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8075" y="2924175"/>
            <a:ext cx="295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5125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3963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0163" y="2914650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3450" y="2978150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5463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7850" y="29019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3363" y="2201863"/>
            <a:ext cx="219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IF</a:t>
            </a:r>
            <a:r>
              <a:rPr lang="en-US" sz="1600">
                <a:latin typeface="Times New Roman" pitchFamily="18" charset="0"/>
              </a:rPr>
              <a:t> this point is reached,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3438" y="2566988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2300" y="2197100"/>
            <a:ext cx="287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THEN</a:t>
            </a:r>
            <a:r>
              <a:rPr lang="en-US" sz="1600">
                <a:latin typeface="Times New Roman" pitchFamily="18" charset="0"/>
              </a:rPr>
              <a:t> this is the desired output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59950" y="2552700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8000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6000" y="4965700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3000" y="500062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08463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68888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3500" y="4991100"/>
            <a:ext cx="149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6788" y="5054600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78800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1188" y="497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78413" y="4278313"/>
            <a:ext cx="2605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INDEED</a:t>
            </a:r>
            <a:r>
              <a:rPr lang="en-US" sz="140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8363" y="4643438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5638" y="4273550"/>
            <a:ext cx="2613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AND</a:t>
            </a:r>
            <a:r>
              <a:rPr 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3288" y="4629150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86F1EAA1-3F52-4FE8-BEB2-F62215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7F1DBC40-C6A4-4F91-AE0E-A68024A3EE1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Assertions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2188825" cy="55911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/>
              <a:t>To prove partial correctness we associate a number of </a:t>
            </a:r>
            <a:r>
              <a:rPr lang="en-US" sz="2400" b="1">
                <a:solidFill>
                  <a:srgbClr val="080808"/>
                </a:solidFill>
              </a:rPr>
              <a:t>assertions</a:t>
            </a:r>
            <a:r>
              <a:rPr lang="en-US" sz="2400"/>
              <a:t> (statements about the state of the execution) with specific checkpoints in the algorithm.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/>
              <a:t>E.g., </a:t>
            </a:r>
            <a:r>
              <a:rPr lang="en-US" sz="2000" i="1"/>
              <a:t>A</a:t>
            </a:r>
            <a:r>
              <a:rPr lang="en-US" sz="2000"/>
              <a:t>[1], …, </a:t>
            </a:r>
            <a:r>
              <a:rPr lang="en-US" sz="2000" i="1"/>
              <a:t>A</a:t>
            </a:r>
            <a:r>
              <a:rPr lang="en-US" sz="2000"/>
              <a:t>[ j ]</a:t>
            </a:r>
            <a:r>
              <a:rPr lang="en-US" sz="2000" i="1"/>
              <a:t> </a:t>
            </a:r>
            <a:r>
              <a:rPr lang="en-US" sz="2000"/>
              <a:t>form an increasing sequence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Preconditions</a:t>
            </a:r>
            <a:r>
              <a:rPr lang="en-US" sz="2400" i="1"/>
              <a:t> </a:t>
            </a:r>
            <a:r>
              <a:rPr lang="en-US" sz="2400"/>
              <a:t>– assertions that must be valid </a:t>
            </a:r>
            <a:r>
              <a:rPr lang="en-US" sz="2400" i="1"/>
              <a:t>before</a:t>
            </a:r>
            <a:r>
              <a:rPr lang="en-US" sz="2400"/>
              <a:t> the execution of an algorithm or a subroutine (</a:t>
            </a:r>
            <a:r>
              <a:rPr lang="en-US" sz="2400" i="1">
                <a:solidFill>
                  <a:srgbClr val="080808"/>
                </a:solidFill>
              </a:rPr>
              <a:t>INPUT</a:t>
            </a:r>
            <a:r>
              <a:rPr lang="en-US" sz="2400"/>
              <a:t>).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Postconditions</a:t>
            </a:r>
            <a:r>
              <a:rPr lang="en-US" sz="2400" i="1"/>
              <a:t> </a:t>
            </a:r>
            <a:r>
              <a:rPr lang="en-US" sz="2400"/>
              <a:t>– assertions that must be valid </a:t>
            </a:r>
            <a:r>
              <a:rPr lang="en-US" sz="2400" i="1"/>
              <a:t>after</a:t>
            </a:r>
            <a:r>
              <a:rPr lang="en-US" sz="2400"/>
              <a:t> the execution of an algorithm or a subroutine (</a:t>
            </a:r>
            <a:r>
              <a:rPr lang="en-US" sz="2400" i="1">
                <a:solidFill>
                  <a:srgbClr val="080808"/>
                </a:solidFill>
              </a:rPr>
              <a:t>OUTPUT</a:t>
            </a:r>
            <a:r>
              <a:rPr lang="en-US" sz="2400"/>
              <a:t>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591678-DD73-49D9-A011-95FB344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F775EC2-E210-4E11-A763-8B07D0F430D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Pre/post-conditions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Example: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/>
              <a:t>Write a pseudocode algorithm to find the two smallest numbers in a sequence of numbers (given as an array).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INPUT:</a:t>
            </a:r>
            <a:r>
              <a:rPr lang="en-US" sz="2800"/>
              <a:t> an array of integers A[1..n], n &gt; 0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OUTPUT:</a:t>
            </a:r>
            <a:r>
              <a:rPr lang="en-US" sz="2800"/>
              <a:t> (m1, m2) such that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/>
              <a:t>m1&lt;m2 and for each 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[1..n]: m1 </a:t>
            </a:r>
            <a:r>
              <a:rPr lang="en-US" sz="2400">
                <a:latin typeface="Symbol" pitchFamily="18" charset="2"/>
              </a:rPr>
              <a:t>£</a:t>
            </a:r>
            <a:r>
              <a:rPr lang="en-US" sz="2400"/>
              <a:t> A[i] and, if A[i] </a:t>
            </a:r>
            <a:r>
              <a:rPr lang="en-US" sz="2400">
                <a:latin typeface="Symbol" pitchFamily="18" charset="2"/>
              </a:rPr>
              <a:t>¹</a:t>
            </a:r>
            <a:r>
              <a:rPr lang="en-US" sz="2400"/>
              <a:t> m1, then m2 </a:t>
            </a:r>
            <a:r>
              <a:rPr lang="en-US" sz="2400">
                <a:latin typeface="Symbol" pitchFamily="18" charset="2"/>
              </a:rPr>
              <a:t>£</a:t>
            </a:r>
            <a:r>
              <a:rPr lang="en-US" sz="2400"/>
              <a:t> A[i]. 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400"/>
              <a:t>m2 = m1 = A[1] if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/>
              <a:t>j,i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[1..n]: A[i]=A[j]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380D080-6926-4DA6-86ED-C19A6B8B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0409BB94-51FC-400C-B158-5648BEC058E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Loop Invariants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212850"/>
            <a:ext cx="11726863" cy="5224463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sz="2400" b="1">
                <a:solidFill>
                  <a:srgbClr val="080808"/>
                </a:solidFill>
              </a:rPr>
              <a:t>Invariants:</a:t>
            </a:r>
            <a:r>
              <a:rPr lang="en-US" sz="2400"/>
              <a:t> assertions that are valid any time they are reached (many times during the execution of an algorithm, e.g., in loops)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en-US" sz="2400"/>
              <a:t>We must show three things about loop invariants: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Initialization:</a:t>
            </a:r>
            <a:r>
              <a:rPr lang="en-US" sz="2000"/>
              <a:t> it is true prior to the first iteration.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Maintenance:</a:t>
            </a:r>
            <a:r>
              <a:rPr lang="en-US" sz="2000"/>
              <a:t> </a:t>
            </a:r>
            <a:r>
              <a:rPr lang="en-US" sz="2000" i="1"/>
              <a:t>if</a:t>
            </a:r>
            <a:r>
              <a:rPr lang="en-US" sz="2000"/>
              <a:t>  it is true before an iteration, </a:t>
            </a:r>
            <a:r>
              <a:rPr lang="en-US" sz="2000" i="1"/>
              <a:t>then</a:t>
            </a:r>
            <a:r>
              <a:rPr lang="en-US" sz="2000"/>
              <a:t> it is true after the iteration.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Termination:</a:t>
            </a:r>
            <a:r>
              <a:rPr lang="en-US" sz="2000"/>
              <a:t> when a loop terminates the invariant gives a useful property to show the correctness of the algorithm</a:t>
            </a:r>
            <a:endParaRPr lang="en-US" sz="2000" b="1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A5870C4-D497-4899-9C6D-9881AC3B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02DB033-1295-4F19-8EF6-7FC8DD09B28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Example: Binary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89338"/>
            <a:ext cx="11653838" cy="274955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>
                <a:solidFill>
                  <a:srgbClr val="080808"/>
                </a:solidFill>
              </a:rPr>
              <a:t>Initialization:</a:t>
            </a:r>
            <a:r>
              <a:rPr lang="en-US" sz="2400"/>
              <a:t> </a:t>
            </a:r>
            <a:r>
              <a:rPr lang="en-US" sz="2400" i="1"/>
              <a:t>l = 1, r = n </a:t>
            </a:r>
            <a:r>
              <a:rPr lang="en-US" sz="2400"/>
              <a:t>the invariant holds because there are no elements to the left of </a:t>
            </a:r>
            <a:r>
              <a:rPr lang="en-US" sz="2400" i="1"/>
              <a:t>l </a:t>
            </a:r>
            <a:r>
              <a:rPr lang="en-US" sz="2400"/>
              <a:t>or to the right of </a:t>
            </a:r>
            <a:r>
              <a:rPr lang="en-US" sz="2400" i="1"/>
              <a:t>r.</a:t>
            </a:r>
            <a:endParaRPr lang="en-US" sz="240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2400">
                <a:sym typeface="Wingdings" pitchFamily="2" charset="2"/>
              </a:rPr>
              <a:t>l=1 yields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/>
              <a:t>j,i 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[1..0]: A[i]&lt;q </a:t>
            </a:r>
            <a:br>
              <a:rPr lang="en-US" sz="2400"/>
            </a:br>
            <a:r>
              <a:rPr lang="en-US" sz="2400"/>
              <a:t>	this holds because [1..0] is empty</a:t>
            </a:r>
          </a:p>
          <a:p>
            <a:pPr eaLnBrk="1" hangingPunct="1">
              <a:defRPr/>
            </a:pPr>
            <a:r>
              <a:rPr lang="en-US" sz="2400">
                <a:sym typeface="Wingdings" pitchFamily="2" charset="2"/>
              </a:rPr>
              <a:t>r=n yields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/>
              <a:t>j,i 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/>
              <a:t>[n+1..n]: A[i]&gt;q </a:t>
            </a:r>
            <a:br>
              <a:rPr lang="en-US" sz="2400"/>
            </a:br>
            <a:r>
              <a:rPr lang="en-US" sz="2400"/>
              <a:t>	this holds because [n+1..n] is empty</a:t>
            </a:r>
            <a:endParaRPr lang="en-US"/>
          </a:p>
        </p:txBody>
      </p:sp>
      <p:sp>
        <p:nvSpPr>
          <p:cNvPr id="75783" name="Text Box 4"/>
          <p:cNvSpPr txBox="1">
            <a:spLocks noChangeArrowheads="1"/>
          </p:cNvSpPr>
          <p:nvPr/>
        </p:nvSpPr>
        <p:spPr bwMode="auto">
          <a:xfrm>
            <a:off x="5883275" y="1181100"/>
            <a:ext cx="6107113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l := 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r :=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do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 := </a:t>
            </a:r>
            <a:r>
              <a:rPr lang="en-US">
                <a:latin typeface="Symbol" pitchFamily="18" charset="2"/>
              </a:rPr>
              <a:t>ë</a:t>
            </a:r>
            <a:r>
              <a:rPr lang="en-US">
                <a:latin typeface="Courier New" pitchFamily="49" charset="0"/>
              </a:rPr>
              <a:t>(l+r)/2</a:t>
            </a:r>
            <a:r>
              <a:rPr lang="en-US">
                <a:latin typeface="Symbol" pitchFamily="18" charset="2"/>
              </a:rPr>
              <a:t>û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 </a:t>
            </a:r>
            <a:r>
              <a:rPr lang="en-US">
                <a:latin typeface="Courier New" pitchFamily="49" charset="0"/>
              </a:rPr>
              <a:t>A[m] = q </a:t>
            </a:r>
            <a:r>
              <a:rPr lang="en-US" b="1">
                <a:latin typeface="Courier New" pitchFamily="49" charset="0"/>
              </a:rPr>
              <a:t>then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return </a:t>
            </a:r>
            <a:r>
              <a:rPr lang="en-US">
                <a:latin typeface="Courier New" pitchFamily="49" charset="0"/>
              </a:rPr>
              <a:t>m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if </a:t>
            </a:r>
            <a:r>
              <a:rPr lang="en-US">
                <a:latin typeface="Courier New" pitchFamily="49" charset="0"/>
              </a:rPr>
              <a:t>A[m] &gt; q </a:t>
            </a:r>
            <a:r>
              <a:rPr lang="en-US" b="1">
                <a:latin typeface="Courier New" pitchFamily="49" charset="0"/>
              </a:rPr>
              <a:t>then </a:t>
            </a:r>
            <a:r>
              <a:rPr lang="en-US">
                <a:latin typeface="Courier New" pitchFamily="49" charset="0"/>
              </a:rPr>
              <a:t>r := m-1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</a:t>
            </a:r>
            <a:r>
              <a:rPr lang="en-US">
                <a:latin typeface="Courier New" pitchFamily="49" charset="0"/>
              </a:rPr>
              <a:t>l := m+1 </a:t>
            </a:r>
            <a:endParaRPr lang="en-US" b="1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while </a:t>
            </a:r>
            <a:r>
              <a:rPr lang="en-GB">
                <a:latin typeface="Courier New" pitchFamily="49" charset="0"/>
              </a:rPr>
              <a:t>l &lt;= r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GB" b="1">
                <a:latin typeface="Courier New" pitchFamily="49" charset="0"/>
              </a:rPr>
              <a:t>return </a:t>
            </a:r>
            <a:r>
              <a:rPr lang="en-GB" i="1">
                <a:latin typeface="Courier New" pitchFamily="49" charset="0"/>
              </a:rPr>
              <a:t>NIL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63538" y="1638300"/>
            <a:ext cx="5427662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dirty="0">
                <a:latin typeface="Tahoma" pitchFamily="34" charset="0"/>
              </a:rPr>
              <a:t>We want to show that </a:t>
            </a:r>
            <a:r>
              <a:rPr lang="en-US" sz="2000" b="1" i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</a:t>
            </a:r>
            <a:r>
              <a:rPr lang="en-US" sz="2000" i="1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is not in </a:t>
            </a: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sz="2000" b="1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if </a:t>
            </a: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NIL</a:t>
            </a:r>
            <a:r>
              <a:rPr lang="en-US" sz="2000" dirty="0">
                <a:latin typeface="Tahoma" pitchFamily="34" charset="0"/>
              </a:rPr>
              <a:t> is returned.</a:t>
            </a:r>
            <a:endParaRPr lang="en-US" sz="2000" b="1" dirty="0">
              <a:latin typeface="Tahoma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b="1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Invariant</a:t>
            </a:r>
            <a:r>
              <a:rPr lang="en-US" sz="2000" dirty="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  <a:r>
              <a:rPr lang="en-US" sz="2000" dirty="0">
                <a:latin typeface="Tahoma" pitchFamily="34" charset="0"/>
              </a:rPr>
              <a:t> </a:t>
            </a:r>
            <a:br>
              <a:rPr lang="en-US" sz="2000" i="1" dirty="0">
                <a:latin typeface="Tahoma" pitchFamily="34" charset="0"/>
              </a:rPr>
            </a:br>
            <a:r>
              <a:rPr lang="en-US" sz="2000" dirty="0">
                <a:latin typeface="Symbol" pitchFamily="18" charset="2"/>
              </a:rPr>
              <a:t>"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 err="1">
                <a:latin typeface="Symbol" pitchFamily="18" charset="2"/>
              </a:rPr>
              <a:t>Î</a:t>
            </a:r>
            <a:r>
              <a:rPr lang="en-US" sz="2000" dirty="0">
                <a:latin typeface="Tahoma" pitchFamily="34" charset="0"/>
              </a:rPr>
              <a:t>[1..l-1]: A[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>
                <a:latin typeface="Tahoma" pitchFamily="34" charset="0"/>
              </a:rPr>
              <a:t>]&lt;q  </a:t>
            </a:r>
            <a:r>
              <a:rPr lang="en-US" sz="2000" dirty="0">
                <a:latin typeface="MT Symbol" pitchFamily="82" charset="2"/>
              </a:rPr>
              <a:t> </a:t>
            </a:r>
            <a:r>
              <a:rPr lang="en-US" sz="2000" dirty="0">
                <a:latin typeface="Tahoma" pitchFamily="34" charset="0"/>
              </a:rPr>
              <a:t>(</a:t>
            </a:r>
            <a:r>
              <a:rPr lang="en-US" sz="2000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Ia</a:t>
            </a:r>
            <a:r>
              <a:rPr lang="en-US" sz="2000" dirty="0">
                <a:latin typeface="Tahoma" pitchFamily="34" charset="0"/>
              </a:rPr>
              <a:t>) 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>
                <a:latin typeface="Tahoma" pitchFamily="34" charset="0"/>
              </a:rPr>
              <a:t>    </a:t>
            </a:r>
            <a:r>
              <a:rPr lang="en-US" sz="2000" dirty="0">
                <a:latin typeface="Symbol" pitchFamily="18" charset="2"/>
              </a:rPr>
              <a:t>"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 err="1">
                <a:latin typeface="Symbol" pitchFamily="18" charset="2"/>
              </a:rPr>
              <a:t>Î</a:t>
            </a:r>
            <a:r>
              <a:rPr lang="en-US" sz="2000" dirty="0">
                <a:latin typeface="Tahoma" pitchFamily="34" charset="0"/>
              </a:rPr>
              <a:t>[r+1..n]: A[</a:t>
            </a:r>
            <a:r>
              <a:rPr lang="en-US" sz="2000" dirty="0" err="1">
                <a:latin typeface="Tahoma" pitchFamily="34" charset="0"/>
              </a:rPr>
              <a:t>i</a:t>
            </a:r>
            <a:r>
              <a:rPr lang="en-US" sz="2000" dirty="0">
                <a:latin typeface="Tahoma" pitchFamily="34" charset="0"/>
              </a:rPr>
              <a:t>]&gt;q (</a:t>
            </a:r>
            <a:r>
              <a:rPr lang="en-US" sz="2000" dirty="0" err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Ib</a:t>
            </a:r>
            <a:r>
              <a:rPr lang="en-US" sz="2000" dirty="0">
                <a:latin typeface="Tahoma" pitchFamily="34" charset="0"/>
              </a:rPr>
              <a:t>)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EBAC6277-BE5F-4823-9EEC-38C624F6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3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34A9BE90-4122-4720-AFEE-E246B2CD4BD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…Example: Binary Search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3883025"/>
            <a:ext cx="11334750" cy="24161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Maintenance:</a:t>
            </a:r>
            <a:r>
              <a:rPr lang="en-US" sz="2400" dirty="0"/>
              <a:t> l, r, m = </a:t>
            </a:r>
            <a:r>
              <a:rPr lang="en-US" sz="2400" dirty="0">
                <a:latin typeface="Symbol" pitchFamily="18" charset="2"/>
              </a:rPr>
              <a:t>ë</a:t>
            </a:r>
            <a:r>
              <a:rPr lang="en-US" sz="2400" dirty="0"/>
              <a:t>(</a:t>
            </a:r>
            <a:r>
              <a:rPr lang="en-US" sz="2400" dirty="0" err="1"/>
              <a:t>l+r</a:t>
            </a:r>
            <a:r>
              <a:rPr lang="en-US" sz="2400" dirty="0"/>
              <a:t>)/2</a:t>
            </a:r>
            <a:r>
              <a:rPr lang="en-US" sz="2400" dirty="0">
                <a:latin typeface="Symbol" pitchFamily="18" charset="2"/>
              </a:rPr>
              <a:t>û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A[m]!=q &amp; A[m]&gt;q, r=m-1, A sorted implies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latin typeface="Symbol" pitchFamily="18" charset="2"/>
              </a:rPr>
              <a:t>"</a:t>
            </a:r>
            <a:r>
              <a:rPr lang="en-US" sz="2400" dirty="0" err="1"/>
              <a:t>k</a:t>
            </a:r>
            <a:r>
              <a:rPr lang="en-US" sz="2400" dirty="0" err="1">
                <a:latin typeface="Symbol" pitchFamily="18" charset="2"/>
              </a:rPr>
              <a:t>Î</a:t>
            </a:r>
            <a:r>
              <a:rPr lang="en-US" sz="2400" dirty="0"/>
              <a:t>[r+1..n]: A[k]&gt;q (</a:t>
            </a:r>
            <a:r>
              <a:rPr lang="en-US" sz="2400" dirty="0" err="1">
                <a:solidFill>
                  <a:srgbClr val="080808"/>
                </a:solidFill>
              </a:rPr>
              <a:t>Ib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400" dirty="0"/>
              <a:t>A[m]!=q &amp; A[m]&lt;q, l=m+1, A sorted implies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latin typeface="Symbol" pitchFamily="18" charset="2"/>
              </a:rPr>
              <a:t>"</a:t>
            </a:r>
            <a:r>
              <a:rPr lang="en-US" sz="2400" dirty="0" err="1"/>
              <a:t>k</a:t>
            </a:r>
            <a:r>
              <a:rPr lang="en-US" sz="2400" dirty="0" err="1">
                <a:latin typeface="Symbol" pitchFamily="18" charset="2"/>
              </a:rPr>
              <a:t>Î</a:t>
            </a:r>
            <a:r>
              <a:rPr lang="en-US" sz="2400" dirty="0"/>
              <a:t>[1..l-1]: A[k]&lt;q (</a:t>
            </a:r>
            <a:r>
              <a:rPr lang="en-US" sz="2400" dirty="0" err="1">
                <a:solidFill>
                  <a:srgbClr val="080808"/>
                </a:solidFill>
              </a:rPr>
              <a:t>Ia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360363" y="1638300"/>
            <a:ext cx="5310187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Invariant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:</a:t>
            </a:r>
            <a:r>
              <a:rPr lang="en-US" sz="2400">
                <a:latin typeface="Tahoma" pitchFamily="34" charset="0"/>
              </a:rPr>
              <a:t> </a:t>
            </a:r>
            <a:br>
              <a:rPr lang="en-US" sz="2400" i="1">
                <a:latin typeface="Tahoma" pitchFamily="34" charset="0"/>
              </a:rPr>
            </a:b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[1..l-1]: A[i]&lt;q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Ia</a:t>
            </a:r>
            <a:r>
              <a:rPr lang="en-US" sz="2400">
                <a:latin typeface="Tahoma" pitchFamily="34" charset="0"/>
              </a:rPr>
              <a:t>)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[r+1..n]: A[i]&gt;q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Ib</a:t>
            </a:r>
            <a:r>
              <a:rPr lang="en-US" sz="2400">
                <a:latin typeface="Tahoma" pitchFamily="34" charset="0"/>
              </a:rPr>
              <a:t>)</a:t>
            </a:r>
          </a:p>
        </p:txBody>
      </p:sp>
      <p:sp>
        <p:nvSpPr>
          <p:cNvPr id="76808" name="Text Box 5"/>
          <p:cNvSpPr txBox="1">
            <a:spLocks noChangeArrowheads="1"/>
          </p:cNvSpPr>
          <p:nvPr/>
        </p:nvSpPr>
        <p:spPr bwMode="auto">
          <a:xfrm>
            <a:off x="5954713" y="1384300"/>
            <a:ext cx="6088062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l := 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r :=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do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 := </a:t>
            </a:r>
            <a:r>
              <a:rPr lang="en-US">
                <a:latin typeface="Symbol" pitchFamily="18" charset="2"/>
              </a:rPr>
              <a:t>ë</a:t>
            </a:r>
            <a:r>
              <a:rPr lang="en-US">
                <a:latin typeface="Courier New" pitchFamily="49" charset="0"/>
              </a:rPr>
              <a:t>(l+r)/2</a:t>
            </a:r>
            <a:r>
              <a:rPr lang="en-US">
                <a:latin typeface="Symbol" pitchFamily="18" charset="2"/>
              </a:rPr>
              <a:t>û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 </a:t>
            </a:r>
            <a:r>
              <a:rPr lang="en-US">
                <a:latin typeface="Courier New" pitchFamily="49" charset="0"/>
              </a:rPr>
              <a:t>A[m] = q </a:t>
            </a:r>
            <a:r>
              <a:rPr lang="en-US" b="1">
                <a:latin typeface="Courier New" pitchFamily="49" charset="0"/>
              </a:rPr>
              <a:t>then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return </a:t>
            </a:r>
            <a:r>
              <a:rPr lang="en-US">
                <a:latin typeface="Courier New" pitchFamily="49" charset="0"/>
              </a:rPr>
              <a:t>m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if </a:t>
            </a:r>
            <a:r>
              <a:rPr lang="en-US">
                <a:latin typeface="Courier New" pitchFamily="49" charset="0"/>
              </a:rPr>
              <a:t>A[m] &gt; q </a:t>
            </a:r>
            <a:r>
              <a:rPr lang="en-US" b="1">
                <a:latin typeface="Courier New" pitchFamily="49" charset="0"/>
              </a:rPr>
              <a:t>then </a:t>
            </a:r>
            <a:r>
              <a:rPr lang="en-US">
                <a:latin typeface="Courier New" pitchFamily="49" charset="0"/>
              </a:rPr>
              <a:t>r := m-1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</a:t>
            </a:r>
            <a:r>
              <a:rPr lang="en-US">
                <a:latin typeface="Courier New" pitchFamily="49" charset="0"/>
              </a:rPr>
              <a:t>l := m+1 </a:t>
            </a:r>
            <a:endParaRPr lang="en-US" b="1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while </a:t>
            </a:r>
            <a:r>
              <a:rPr lang="en-GB">
                <a:latin typeface="Courier New" pitchFamily="49" charset="0"/>
              </a:rPr>
              <a:t>l &lt;= r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GB" b="1">
                <a:latin typeface="Courier New" pitchFamily="49" charset="0"/>
              </a:rPr>
              <a:t>return </a:t>
            </a:r>
            <a:r>
              <a:rPr lang="en-GB" i="1">
                <a:latin typeface="Courier New" pitchFamily="49" charset="0"/>
              </a:rPr>
              <a:t>NIL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BF6D8E6-8395-4D13-B20F-39C204F3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42CB74E-697E-4ABC-9D96-A3AF869F36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Goals of this Course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2850"/>
            <a:ext cx="11936413" cy="5264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/>
              <a:t>To </a:t>
            </a:r>
            <a:r>
              <a:rPr lang="en-US" b="1" i="1">
                <a:solidFill>
                  <a:srgbClr val="080808"/>
                </a:solidFill>
              </a:rPr>
              <a:t>think</a:t>
            </a:r>
            <a:r>
              <a:rPr lang="en-US" b="1">
                <a:solidFill>
                  <a:srgbClr val="080808"/>
                </a:solidFill>
              </a:rPr>
              <a:t> </a:t>
            </a:r>
            <a:r>
              <a:rPr lang="en-US" b="1" i="1">
                <a:solidFill>
                  <a:srgbClr val="080808"/>
                </a:solidFill>
              </a:rPr>
              <a:t>algorithmically</a:t>
            </a:r>
            <a:r>
              <a:rPr lang="en-US" i="1">
                <a:solidFill>
                  <a:srgbClr val="3333CC"/>
                </a:solidFill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/>
              <a:t>To understand and learn the </a:t>
            </a:r>
            <a:r>
              <a:rPr lang="en-US" b="1" i="1">
                <a:solidFill>
                  <a:srgbClr val="080808"/>
                </a:solidFill>
              </a:rPr>
              <a:t>idea</a:t>
            </a:r>
            <a:r>
              <a:rPr lang="en-US"/>
              <a:t> behind algorithm </a:t>
            </a:r>
            <a:r>
              <a:rPr lang="en-US" b="1" i="1">
                <a:solidFill>
                  <a:srgbClr val="080808"/>
                </a:solidFill>
              </a:rPr>
              <a:t>design techniques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/>
              <a:t>To get to know a </a:t>
            </a:r>
            <a:r>
              <a:rPr lang="en-US" b="1" i="1">
                <a:solidFill>
                  <a:srgbClr val="080808"/>
                </a:solidFill>
              </a:rPr>
              <a:t>toolbox</a:t>
            </a:r>
            <a:r>
              <a:rPr lang="en-US"/>
              <a:t> of </a:t>
            </a:r>
            <a:r>
              <a:rPr lang="en-US" b="1" i="1">
                <a:solidFill>
                  <a:srgbClr val="080808"/>
                </a:solidFill>
              </a:rPr>
              <a:t>classical</a:t>
            </a:r>
            <a:r>
              <a:rPr lang="en-US" i="1"/>
              <a:t> </a:t>
            </a:r>
            <a:r>
              <a:rPr lang="en-US"/>
              <a:t>algorithms.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/>
              <a:t>To reason (in a precise and formal way) about the </a:t>
            </a:r>
            <a:r>
              <a:rPr lang="en-US" b="1" i="1">
                <a:solidFill>
                  <a:srgbClr val="080808"/>
                </a:solidFill>
              </a:rPr>
              <a:t>efficiency</a:t>
            </a:r>
            <a:r>
              <a:rPr lang="en-US"/>
              <a:t> and the </a:t>
            </a:r>
            <a:r>
              <a:rPr lang="en-US" b="1" i="1">
                <a:solidFill>
                  <a:srgbClr val="080808"/>
                </a:solidFill>
              </a:rPr>
              <a:t>correctness</a:t>
            </a:r>
            <a:r>
              <a:rPr lang="en-US"/>
              <a:t> of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03AFB2F-A4CA-49DC-9D36-96FC7ECA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93B16B6D-2F44-4179-8E48-0A8B197B416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…Example: Binary Search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3883025"/>
            <a:ext cx="11141075" cy="2447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>
                <a:solidFill>
                  <a:srgbClr val="080808"/>
                </a:solidFill>
              </a:rPr>
              <a:t>Termination:</a:t>
            </a:r>
            <a:r>
              <a:rPr lang="en-US" sz="2800"/>
              <a:t> l, r, l&lt;=r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Two cases: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l:=m+1 we get </a:t>
            </a:r>
            <a:r>
              <a:rPr lang="en-US" sz="2400">
                <a:latin typeface="Symbol" pitchFamily="18" charset="2"/>
              </a:rPr>
              <a:t>ë</a:t>
            </a:r>
            <a:r>
              <a:rPr lang="en-US" sz="2400"/>
              <a:t>(l+r)/2</a:t>
            </a:r>
            <a:r>
              <a:rPr lang="en-US" sz="2400">
                <a:latin typeface="Symbol" pitchFamily="18" charset="2"/>
              </a:rPr>
              <a:t>û</a:t>
            </a:r>
            <a:r>
              <a:rPr lang="en-US" sz="2400">
                <a:latin typeface="MT Symbol" pitchFamily="82" charset="2"/>
              </a:rPr>
              <a:t> </a:t>
            </a:r>
            <a:r>
              <a:rPr lang="en-US" sz="2400"/>
              <a:t>+1 &gt; 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r:=m-1 we get </a:t>
            </a:r>
            <a:r>
              <a:rPr lang="en-US" sz="2400">
                <a:latin typeface="Symbol" pitchFamily="18" charset="2"/>
              </a:rPr>
              <a:t>ë</a:t>
            </a:r>
            <a:r>
              <a:rPr lang="en-US" sz="2400"/>
              <a:t>(l+r)/2</a:t>
            </a:r>
            <a:r>
              <a:rPr lang="en-US" sz="2400">
                <a:latin typeface="Symbol" pitchFamily="18" charset="2"/>
              </a:rPr>
              <a:t>û</a:t>
            </a:r>
            <a:r>
              <a:rPr lang="en-US" sz="2400">
                <a:latin typeface="MT Symbol" pitchFamily="82" charset="2"/>
              </a:rPr>
              <a:t> </a:t>
            </a:r>
            <a:r>
              <a:rPr lang="en-US" sz="2400"/>
              <a:t>-1 &lt; 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The range gets smaller during each iteration and the loop will terminate when l&lt;=r no longer holds.</a:t>
            </a:r>
            <a:endParaRPr lang="en-US" sz="2800" i="1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57200" y="1638300"/>
            <a:ext cx="5254625" cy="21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1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Invariant:</a:t>
            </a:r>
            <a:r>
              <a:rPr lang="en-US" sz="2400">
                <a:latin typeface="Tahoma" pitchFamily="34" charset="0"/>
              </a:rPr>
              <a:t> </a:t>
            </a:r>
            <a:br>
              <a:rPr lang="en-US" sz="2400" i="1">
                <a:latin typeface="Tahoma" pitchFamily="34" charset="0"/>
              </a:rPr>
            </a:b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[1..l-1]: A[i]&lt;q</a:t>
            </a:r>
            <a:r>
              <a:rPr lang="en-US" sz="2400">
                <a:latin typeface="MT Symbol" pitchFamily="82" charset="2"/>
              </a:rPr>
              <a:t> </a:t>
            </a:r>
            <a:r>
              <a:rPr lang="en-US" sz="2400">
                <a:latin typeface="Tahoma" pitchFamily="34" charset="0"/>
              </a:rPr>
              <a:t>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Ia</a:t>
            </a:r>
            <a:r>
              <a:rPr lang="en-US" sz="2400">
                <a:latin typeface="Tahoma" pitchFamily="34" charset="0"/>
              </a:rPr>
              <a:t>) </a:t>
            </a:r>
            <a:r>
              <a:rPr lang="en-US" sz="2400">
                <a:latin typeface="Symbol" pitchFamily="18" charset="2"/>
              </a:rPr>
              <a:t>"</a:t>
            </a:r>
            <a:r>
              <a:rPr lang="en-US" sz="2400">
                <a:latin typeface="Tahoma" pitchFamily="34" charset="0"/>
              </a:rPr>
              <a:t>i</a:t>
            </a:r>
            <a:r>
              <a:rPr lang="en-US" sz="2400">
                <a:latin typeface="Symbol" pitchFamily="18" charset="2"/>
              </a:rPr>
              <a:t>Î</a:t>
            </a:r>
            <a:r>
              <a:rPr lang="en-US" sz="2400">
                <a:latin typeface="Tahoma" pitchFamily="34" charset="0"/>
              </a:rPr>
              <a:t>[r+1..n]: A[i]&gt;q (</a:t>
            </a:r>
            <a:r>
              <a:rPr lang="en-US" sz="2400">
                <a:solidFill>
                  <a:srgbClr val="08080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Ib</a:t>
            </a:r>
            <a:r>
              <a:rPr lang="en-US" sz="2400">
                <a:latin typeface="Tahoma" pitchFamily="34" charset="0"/>
              </a:rPr>
              <a:t>)</a:t>
            </a:r>
          </a:p>
        </p:txBody>
      </p:sp>
      <p:sp>
        <p:nvSpPr>
          <p:cNvPr id="77832" name="Text Box 5"/>
          <p:cNvSpPr txBox="1">
            <a:spLocks noChangeArrowheads="1"/>
          </p:cNvSpPr>
          <p:nvPr/>
        </p:nvSpPr>
        <p:spPr bwMode="auto">
          <a:xfrm>
            <a:off x="5807075" y="1555750"/>
            <a:ext cx="6107113" cy="2351088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l := 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r := </a:t>
            </a:r>
            <a:r>
              <a:rPr lang="en-US" i="1">
                <a:latin typeface="Courier New" pitchFamily="49" charset="0"/>
              </a:rPr>
              <a:t>n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do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>
                <a:latin typeface="Courier New" pitchFamily="49" charset="0"/>
              </a:rPr>
              <a:t>m := </a:t>
            </a:r>
            <a:r>
              <a:rPr lang="en-US">
                <a:latin typeface="Symbol" pitchFamily="18" charset="2"/>
              </a:rPr>
              <a:t>ë</a:t>
            </a:r>
            <a:r>
              <a:rPr lang="en-US">
                <a:latin typeface="Courier New" pitchFamily="49" charset="0"/>
              </a:rPr>
              <a:t>(l+r)/2</a:t>
            </a:r>
            <a:r>
              <a:rPr lang="en-US">
                <a:latin typeface="Symbol" pitchFamily="18" charset="2"/>
              </a:rPr>
              <a:t>û</a:t>
            </a:r>
            <a:endParaRPr lang="en-US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if </a:t>
            </a:r>
            <a:r>
              <a:rPr lang="en-US">
                <a:latin typeface="Courier New" pitchFamily="49" charset="0"/>
              </a:rPr>
              <a:t>A[m] = q </a:t>
            </a:r>
            <a:r>
              <a:rPr lang="en-US" b="1">
                <a:latin typeface="Courier New" pitchFamily="49" charset="0"/>
              </a:rPr>
              <a:t>then</a:t>
            </a:r>
            <a:r>
              <a:rPr lang="en-US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return </a:t>
            </a:r>
            <a:r>
              <a:rPr lang="en-US">
                <a:latin typeface="Courier New" pitchFamily="49" charset="0"/>
              </a:rPr>
              <a:t>m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if </a:t>
            </a:r>
            <a:r>
              <a:rPr lang="en-US">
                <a:latin typeface="Courier New" pitchFamily="49" charset="0"/>
              </a:rPr>
              <a:t>A[m] &gt; q </a:t>
            </a:r>
            <a:r>
              <a:rPr lang="en-US" b="1">
                <a:latin typeface="Courier New" pitchFamily="49" charset="0"/>
              </a:rPr>
              <a:t>then </a:t>
            </a:r>
            <a:r>
              <a:rPr lang="en-US">
                <a:latin typeface="Courier New" pitchFamily="49" charset="0"/>
              </a:rPr>
              <a:t>r := m-1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US">
                <a:latin typeface="Courier New" pitchFamily="49" charset="0"/>
              </a:rPr>
              <a:t>  </a:t>
            </a:r>
            <a:r>
              <a:rPr lang="en-US" b="1">
                <a:latin typeface="Courier New" pitchFamily="49" charset="0"/>
              </a:rPr>
              <a:t>else </a:t>
            </a:r>
            <a:r>
              <a:rPr lang="en-US">
                <a:latin typeface="Courier New" pitchFamily="49" charset="0"/>
              </a:rPr>
              <a:t>l := m+1 </a:t>
            </a:r>
            <a:endParaRPr lang="en-US" b="1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b="1">
                <a:latin typeface="Courier New" pitchFamily="49" charset="0"/>
              </a:rPr>
              <a:t>while </a:t>
            </a:r>
            <a:r>
              <a:rPr lang="en-GB">
                <a:latin typeface="Courier New" pitchFamily="49" charset="0"/>
              </a:rPr>
              <a:t>l &lt;= r</a:t>
            </a:r>
          </a:p>
          <a:p>
            <a:pPr marL="342900" indent="-342900">
              <a:lnSpc>
                <a:spcPct val="90000"/>
              </a:lnSpc>
              <a:defRPr/>
            </a:pPr>
            <a:r>
              <a:rPr lang="en-GB" b="1">
                <a:latin typeface="Courier New" pitchFamily="49" charset="0"/>
              </a:rPr>
              <a:t>return </a:t>
            </a:r>
            <a:r>
              <a:rPr lang="en-GB" i="1">
                <a:latin typeface="Courier New" pitchFamily="49" charset="0"/>
              </a:rPr>
              <a:t>NIL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FD428B-142D-4AEF-A049-02E90865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9413" y="0"/>
            <a:ext cx="109124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b="1" dirty="0">
                <a:latin typeface="+mj-lt"/>
              </a:rPr>
              <a:t>Growth Rates and Dominance Relations</a:t>
            </a:r>
            <a:endParaRPr lang="en-US" sz="4400" dirty="0">
              <a:latin typeface="+mj-lt"/>
            </a:endParaRP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3" y="838200"/>
            <a:ext cx="11880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413" y="5486400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19F0FF-4F7E-45A8-B517-35A3EFC5E6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D5BE8A56-8946-43D6-9600-86E3C665D08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Proof by Induction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/>
              <a:t>We want to show that property </a:t>
            </a:r>
            <a:r>
              <a:rPr lang="da-DK" sz="2800" i="1"/>
              <a:t>P </a:t>
            </a:r>
            <a:r>
              <a:rPr lang="da-DK" sz="2800"/>
              <a:t>is true for all integers </a:t>
            </a:r>
            <a:r>
              <a:rPr lang="da-DK" sz="2800" i="1"/>
              <a:t>n </a:t>
            </a:r>
            <a:r>
              <a:rPr lang="da-DK" sz="2800">
                <a:latin typeface="Symbol" pitchFamily="18" charset="2"/>
              </a:rPr>
              <a:t>³</a:t>
            </a:r>
            <a:r>
              <a:rPr lang="da-DK" sz="2800"/>
              <a:t> </a:t>
            </a:r>
            <a:r>
              <a:rPr lang="da-DK" sz="2800" i="1"/>
              <a:t>n</a:t>
            </a:r>
            <a:r>
              <a:rPr lang="da-DK" sz="2800" baseline="-25000"/>
              <a:t>0</a:t>
            </a:r>
            <a:r>
              <a:rPr lang="da-DK" sz="2800"/>
              <a:t>.</a:t>
            </a:r>
          </a:p>
          <a:p>
            <a:pPr eaLnBrk="1" hangingPunct="1">
              <a:defRPr/>
            </a:pPr>
            <a:r>
              <a:rPr lang="da-DK" sz="2800" b="1"/>
              <a:t>Basis</a:t>
            </a:r>
            <a:r>
              <a:rPr lang="da-DK" sz="2800"/>
              <a:t>: prove that </a:t>
            </a:r>
            <a:r>
              <a:rPr lang="da-DK" sz="2800" i="1"/>
              <a:t>P</a:t>
            </a:r>
            <a:r>
              <a:rPr lang="da-DK" sz="2800"/>
              <a:t> is true for </a:t>
            </a:r>
            <a:r>
              <a:rPr lang="da-DK" sz="2800" i="1"/>
              <a:t>n</a:t>
            </a:r>
            <a:r>
              <a:rPr lang="da-DK" sz="2800" baseline="-25000"/>
              <a:t>0</a:t>
            </a:r>
            <a:r>
              <a:rPr lang="da-DK" sz="2800"/>
              <a:t>.</a:t>
            </a:r>
            <a:endParaRPr lang="da-DK" sz="2800" baseline="-25000"/>
          </a:p>
          <a:p>
            <a:pPr eaLnBrk="1" hangingPunct="1">
              <a:defRPr/>
            </a:pPr>
            <a:r>
              <a:rPr lang="da-DK" sz="2800" b="1"/>
              <a:t>Inductive step</a:t>
            </a:r>
            <a:r>
              <a:rPr lang="da-DK" sz="2800"/>
              <a:t>: prove that if </a:t>
            </a:r>
            <a:r>
              <a:rPr lang="da-DK" sz="2800" i="1"/>
              <a:t>P</a:t>
            </a:r>
            <a:r>
              <a:rPr lang="da-DK" sz="2800"/>
              <a:t> is true for all </a:t>
            </a:r>
            <a:r>
              <a:rPr lang="da-DK" sz="2800" i="1"/>
              <a:t>k</a:t>
            </a:r>
            <a:r>
              <a:rPr lang="da-DK" sz="2800"/>
              <a:t> such that </a:t>
            </a:r>
            <a:r>
              <a:rPr lang="da-DK" sz="2800" i="1"/>
              <a:t>n</a:t>
            </a:r>
            <a:r>
              <a:rPr lang="da-DK" sz="2800" baseline="-25000"/>
              <a:t>0 </a:t>
            </a:r>
            <a:r>
              <a:rPr lang="da-DK" sz="2800">
                <a:latin typeface="Symbol" pitchFamily="18" charset="2"/>
              </a:rPr>
              <a:t>£</a:t>
            </a:r>
            <a:r>
              <a:rPr lang="da-DK" sz="2800" baseline="-25000"/>
              <a:t> </a:t>
            </a:r>
            <a:r>
              <a:rPr lang="da-DK" sz="2800" i="1"/>
              <a:t>k </a:t>
            </a:r>
            <a:r>
              <a:rPr lang="da-DK" sz="2800">
                <a:latin typeface="Symbol" pitchFamily="18" charset="2"/>
              </a:rPr>
              <a:t>£</a:t>
            </a:r>
            <a:r>
              <a:rPr lang="da-DK" sz="2800"/>
              <a:t> </a:t>
            </a:r>
            <a:r>
              <a:rPr lang="da-DK" sz="2800" i="1"/>
              <a:t>n </a:t>
            </a:r>
            <a:r>
              <a:rPr lang="da-DK" sz="2800"/>
              <a:t>– 1 then </a:t>
            </a:r>
            <a:r>
              <a:rPr lang="da-DK" sz="2800" i="1"/>
              <a:t>P</a:t>
            </a:r>
            <a:r>
              <a:rPr lang="da-DK" sz="2800"/>
              <a:t> is also true for </a:t>
            </a:r>
            <a:r>
              <a:rPr lang="da-DK" sz="2800" i="1"/>
              <a:t>n.</a:t>
            </a:r>
          </a:p>
          <a:p>
            <a:pPr eaLnBrk="1" hangingPunct="1">
              <a:defRPr/>
            </a:pPr>
            <a:r>
              <a:rPr lang="da-DK" sz="2800"/>
              <a:t>Example</a:t>
            </a:r>
          </a:p>
          <a:p>
            <a:pPr eaLnBrk="1" hangingPunct="1">
              <a:defRPr/>
            </a:pPr>
            <a:endParaRPr lang="da-DK" sz="2800"/>
          </a:p>
          <a:p>
            <a:pPr eaLnBrk="1" hangingPunct="1">
              <a:defRPr/>
            </a:pPr>
            <a:r>
              <a:rPr lang="da-DK" sz="2800"/>
              <a:t>Basis</a:t>
            </a:r>
          </a:p>
          <a:p>
            <a:pPr eaLnBrk="1" hangingPunct="1">
              <a:defRPr/>
            </a:pPr>
            <a:endParaRPr lang="da-DK" sz="2800" baseline="-25000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656013" y="4419600"/>
          <a:ext cx="49672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31800" progId="Equation.DSMT4">
                  <p:embed/>
                </p:oleObj>
              </mc:Choice>
              <mc:Fallback>
                <p:oleObj name="Equation" r:id="rId2" imgW="1866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4419600"/>
                        <a:ext cx="49672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527425" y="5257800"/>
          <a:ext cx="3278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257800"/>
                        <a:ext cx="32781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990287-7354-448B-8447-14F044B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E2DD3EDC-3725-40B1-84FF-874518285D0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...Proof by Induction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216025" y="2043113"/>
          <a:ext cx="7866063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1701800" progId="Equation.DSMT4">
                  <p:embed/>
                </p:oleObj>
              </mc:Choice>
              <mc:Fallback>
                <p:oleObj name="Equation" r:id="rId2" imgW="2387600" imgH="170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2043113"/>
                        <a:ext cx="7866063" cy="384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Inductive Step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315F9-DB88-401A-98F8-3769241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1A0540C8-BEF9-4590-93A1-1815FC0AAE7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Sorting</a:t>
            </a:r>
            <a:endParaRPr lang="en-US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Sorting is a classical and important algorithmic problem.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We look at sorting arrays (in contrast to files, which restrict random access).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A key constraint is the efficient management of the space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sz="2400"/>
              <a:t>In-place sorting algorithms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sz="2800"/>
              <a:t>The efficiency comparison is based on the number of comparisons (C) and the number of movements (M).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152844BD-67B5-45DC-82AE-2443E522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654CAD3C-1024-4E15-8CFF-D457898AE67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/>
              <a:t>Sorting</a:t>
            </a:r>
            <a:endParaRPr lang="en-US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2800"/>
              <a:t>Simple sorting methods use roughly n * n  comparisons</a:t>
            </a:r>
          </a:p>
          <a:p>
            <a:pPr lvl="1" eaLnBrk="1" hangingPunct="1">
              <a:defRPr/>
            </a:pPr>
            <a:r>
              <a:rPr lang="da-DK" sz="2400"/>
              <a:t>Insertion sort</a:t>
            </a:r>
          </a:p>
          <a:p>
            <a:pPr lvl="1" eaLnBrk="1" hangingPunct="1">
              <a:defRPr/>
            </a:pPr>
            <a:r>
              <a:rPr lang="da-DK" sz="2400"/>
              <a:t>Selection sort</a:t>
            </a:r>
          </a:p>
          <a:p>
            <a:pPr lvl="1" eaLnBrk="1" hangingPunct="1">
              <a:defRPr/>
            </a:pPr>
            <a:r>
              <a:rPr lang="da-DK" sz="2400"/>
              <a:t>Bubble sort</a:t>
            </a:r>
          </a:p>
          <a:p>
            <a:pPr eaLnBrk="1" hangingPunct="1">
              <a:defRPr/>
            </a:pPr>
            <a:r>
              <a:rPr lang="da-DK" sz="2800"/>
              <a:t>Fast sorting methods use roughly n * log n comparisons.</a:t>
            </a:r>
          </a:p>
          <a:p>
            <a:pPr lvl="1" eaLnBrk="1" hangingPunct="1">
              <a:defRPr/>
            </a:pPr>
            <a:r>
              <a:rPr lang="da-DK" sz="2400"/>
              <a:t>Merge sort</a:t>
            </a:r>
          </a:p>
          <a:p>
            <a:pPr lvl="1" eaLnBrk="1" hangingPunct="1">
              <a:defRPr/>
            </a:pPr>
            <a:r>
              <a:rPr lang="da-DK" sz="2400"/>
              <a:t>Heap sort</a:t>
            </a:r>
          </a:p>
          <a:p>
            <a:pPr lvl="1" eaLnBrk="1" hangingPunct="1">
              <a:defRPr/>
            </a:pPr>
            <a:r>
              <a:rPr lang="da-DK" sz="2400"/>
              <a:t>Quicksort</a:t>
            </a:r>
            <a:endParaRPr lang="en-US" sz="240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7DEB85B-7102-494F-916D-07D2B5B9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50E6514A-7D94-49C5-80CB-EC538F39462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References &amp; Readings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CLRS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Chapters: 1, 2 (2.1, 2.2), 3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Exercises: 1.2-2, 1.2-3, 2.1-3, 2.1-4, 2.2-1, 2.2-3, 3.1-1, 3.1-4, 3.1-6, 3.1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Problems: 1-1, 3-3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HSR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Chapters: 1 (1.1-1.3)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Examples: 1.4-1.6, 1.11-1.13, 1.17-1.18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Exercises: 1.3 (1-4, 8, 9)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/>
              <a:t>Review for laboratory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HSR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Chapters: 2, 3.2 - 3.5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/>
              <a:t>CLRS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/>
              <a:t>Chapters: 6, 7, 10, 12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F4A5E1-7349-49CA-950C-A42B4BE5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F92900E1-347F-4CDB-8403-0367A45A37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/>
              <a:t>I would request all of you to...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1575"/>
            <a:ext cx="11761788" cy="49561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de-DE"/>
              <a:t>Be </a:t>
            </a:r>
            <a:r>
              <a:rPr lang="de-DE" b="1" i="1">
                <a:solidFill>
                  <a:srgbClr val="080808"/>
                </a:solidFill>
              </a:rPr>
              <a:t>simple</a:t>
            </a:r>
            <a:r>
              <a:rPr lang="de-DE" b="1"/>
              <a:t> </a:t>
            </a:r>
            <a:r>
              <a:rPr lang="de-DE"/>
              <a:t>and</a:t>
            </a:r>
            <a:r>
              <a:rPr lang="de-DE" b="1"/>
              <a:t> </a:t>
            </a:r>
            <a:r>
              <a:rPr lang="de-DE" b="1" i="1">
                <a:solidFill>
                  <a:srgbClr val="080808"/>
                </a:solidFill>
              </a:rPr>
              <a:t>precise</a:t>
            </a:r>
            <a:r>
              <a:rPr lang="de-DE" i="1">
                <a:solidFill>
                  <a:srgbClr val="FFFF00"/>
                </a:solidFill>
              </a:rPr>
              <a:t> </a:t>
            </a:r>
            <a:r>
              <a:rPr lang="de-DE"/>
              <a:t>in understanding the problem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e-DE"/>
              <a:t>Solve the problem first on the paper and then keyed in on the computer.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de-DE"/>
              <a:t>During lectures: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e-DE"/>
              <a:t>Interaction is welcome; </a:t>
            </a:r>
            <a:r>
              <a:rPr lang="de-DE" b="1">
                <a:solidFill>
                  <a:srgbClr val="080808"/>
                </a:solidFill>
              </a:rPr>
              <a:t>ask questions</a:t>
            </a:r>
            <a:r>
              <a:rPr lang="de-DE"/>
              <a:t>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e-DE"/>
              <a:t>Additional explanations and examples if desired.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de-DE"/>
              <a:t>Speed up/slow down the progress.</a:t>
            </a:r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8AC0591-EA33-42D0-B200-63DF1688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4F959481-D344-4A8F-B9CF-E84D45F0096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??????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10600" b="1">
                <a:solidFill>
                  <a:srgbClr val="080808"/>
                </a:solidFill>
              </a:rPr>
              <a:t>What is Algorithm?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B3E0320-C07B-47C1-AE70-E09C27F0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CB2971DA-AC7E-4E84-A2D5-9701CD0E6D5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4266" name="AutoShape 10"/>
          <p:cNvSpPr>
            <a:spLocks noChangeArrowheads="1"/>
          </p:cNvSpPr>
          <p:nvPr/>
        </p:nvSpPr>
        <p:spPr bwMode="auto">
          <a:xfrm>
            <a:off x="2946400" y="1450975"/>
            <a:ext cx="6397625" cy="461963"/>
          </a:xfrm>
          <a:prstGeom prst="rightArrow">
            <a:avLst>
              <a:gd name="adj1" fmla="val 53269"/>
              <a:gd name="adj2" fmla="val 52254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4274" name="AutoShape 18"/>
          <p:cNvSpPr>
            <a:spLocks noChangeArrowheads="1"/>
          </p:cNvSpPr>
          <p:nvPr/>
        </p:nvSpPr>
        <p:spPr bwMode="auto">
          <a:xfrm>
            <a:off x="2946400" y="1447800"/>
            <a:ext cx="6397625" cy="461963"/>
          </a:xfrm>
          <a:prstGeom prst="rightArrow">
            <a:avLst>
              <a:gd name="adj1" fmla="val 100000"/>
              <a:gd name="adj2" fmla="val 621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19050"/>
            <a:ext cx="12150725" cy="582613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Informally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755900"/>
            <a:ext cx="12188825" cy="3644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400"/>
              <a:t>An algorithm is thus a sequence of </a:t>
            </a:r>
            <a:r>
              <a:rPr lang="en-US" sz="2400" b="1" i="1">
                <a:solidFill>
                  <a:srgbClr val="080808"/>
                </a:solidFill>
              </a:rPr>
              <a:t>computational steps</a:t>
            </a:r>
            <a:r>
              <a:rPr lang="en-US" sz="2400"/>
              <a:t> that transform the input into the output.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GB" sz="2400"/>
              <a:t>Solving a given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>
                <a:solidFill>
                  <a:srgbClr val="080808"/>
                </a:solidFill>
              </a:rPr>
              <a:t>Data structure:</a:t>
            </a:r>
            <a:r>
              <a:rPr lang="en-GB" sz="2000"/>
              <a:t> </a:t>
            </a:r>
            <a:r>
              <a:rPr lang="en-GB" sz="2000" i="1"/>
              <a:t>Organization of data</a:t>
            </a:r>
            <a:r>
              <a:rPr lang="en-GB" sz="2000"/>
              <a:t> to solve the problem at hand.</a:t>
            </a:r>
            <a:endParaRPr lang="en-GB" sz="2000" b="1"/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>
                <a:solidFill>
                  <a:srgbClr val="080808"/>
                </a:solidFill>
              </a:rPr>
              <a:t>Algorithm:</a:t>
            </a:r>
            <a:r>
              <a:rPr lang="en-GB" sz="2000"/>
              <a:t> Outline, the essence of a computational procedure, step-by-step instructions.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GB" sz="2000" b="1">
                <a:solidFill>
                  <a:srgbClr val="080808"/>
                </a:solidFill>
              </a:rPr>
              <a:t>Program:</a:t>
            </a:r>
            <a:r>
              <a:rPr lang="en-GB" sz="2000"/>
              <a:t> Implementation of an algorithm in some programming language.</a:t>
            </a:r>
            <a:endParaRPr lang="en-US" sz="200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9600" y="942975"/>
            <a:ext cx="2198688" cy="1419225"/>
            <a:chOff x="641" y="1122"/>
            <a:chExt cx="1039" cy="894"/>
          </a:xfrm>
        </p:grpSpPr>
        <p:sp>
          <p:nvSpPr>
            <p:cNvPr id="38930" name="Rectangle 5"/>
            <p:cNvSpPr>
              <a:spLocks noChangeArrowheads="1"/>
            </p:cNvSpPr>
            <p:nvPr/>
          </p:nvSpPr>
          <p:spPr bwMode="auto">
            <a:xfrm>
              <a:off x="672" y="1122"/>
              <a:ext cx="1008" cy="89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4262" name="Text Box 6"/>
            <p:cNvSpPr txBox="1">
              <a:spLocks noChangeArrowheads="1"/>
            </p:cNvSpPr>
            <p:nvPr/>
          </p:nvSpPr>
          <p:spPr bwMode="auto">
            <a:xfrm>
              <a:off x="641" y="1152"/>
              <a:ext cx="103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takes some value or set of values as</a:t>
              </a:r>
              <a:r>
                <a:rPr lang="en-US">
                  <a:latin typeface="Verdana" pitchFamily="34" charset="0"/>
                </a:rPr>
                <a:t> </a:t>
              </a:r>
              <a:r>
                <a:rPr lang="en-US" sz="2400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input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471025" y="914400"/>
            <a:ext cx="2209800" cy="1447800"/>
            <a:chOff x="4236" y="1104"/>
            <a:chExt cx="1044" cy="912"/>
          </a:xfrm>
        </p:grpSpPr>
        <p:sp>
          <p:nvSpPr>
            <p:cNvPr id="38928" name="Rectangle 11"/>
            <p:cNvSpPr>
              <a:spLocks noChangeArrowheads="1"/>
            </p:cNvSpPr>
            <p:nvPr/>
          </p:nvSpPr>
          <p:spPr bwMode="auto">
            <a:xfrm>
              <a:off x="4236" y="1122"/>
              <a:ext cx="996" cy="894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4268" name="Text Box 12"/>
            <p:cNvSpPr txBox="1">
              <a:spLocks noChangeArrowheads="1"/>
            </p:cNvSpPr>
            <p:nvPr/>
          </p:nvSpPr>
          <p:spPr bwMode="auto">
            <a:xfrm>
              <a:off x="4292" y="1104"/>
              <a:ext cx="988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produces some value or set of values, as </a:t>
              </a:r>
              <a:r>
                <a:rPr lang="en-US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output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946400" y="1022350"/>
            <a:ext cx="6338888" cy="1341438"/>
            <a:chOff x="1392" y="644"/>
            <a:chExt cx="2996" cy="845"/>
          </a:xfrm>
        </p:grpSpPr>
        <p:sp>
          <p:nvSpPr>
            <p:cNvPr id="38924" name="AutoShape 7"/>
            <p:cNvSpPr>
              <a:spLocks noChangeArrowheads="1"/>
            </p:cNvSpPr>
            <p:nvPr/>
          </p:nvSpPr>
          <p:spPr bwMode="auto">
            <a:xfrm>
              <a:off x="1392" y="912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solidFill>
              <a:schemeClr val="bg1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2016" y="780"/>
              <a:ext cx="1728" cy="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i="1">
                  <a:solidFill>
                    <a:srgbClr val="08080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Algorithm: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 any well-defined computational procedure</a:t>
              </a:r>
            </a:p>
          </p:txBody>
        </p:sp>
        <p:sp>
          <p:nvSpPr>
            <p:cNvPr id="38926" name="AutoShape 17"/>
            <p:cNvSpPr>
              <a:spLocks noChangeArrowheads="1"/>
            </p:cNvSpPr>
            <p:nvPr/>
          </p:nvSpPr>
          <p:spPr bwMode="auto">
            <a:xfrm>
              <a:off x="4075" y="912"/>
              <a:ext cx="313" cy="291"/>
            </a:xfrm>
            <a:prstGeom prst="rightArrow">
              <a:avLst>
                <a:gd name="adj1" fmla="val 50000"/>
                <a:gd name="adj2" fmla="val 26890"/>
              </a:avLst>
            </a:prstGeom>
            <a:solidFill>
              <a:schemeClr val="bg1"/>
            </a:solidFill>
            <a:ln w="9525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8927" name="Oval 8"/>
            <p:cNvSpPr>
              <a:spLocks noChangeArrowheads="1"/>
            </p:cNvSpPr>
            <p:nvPr/>
          </p:nvSpPr>
          <p:spPr bwMode="auto">
            <a:xfrm>
              <a:off x="1776" y="644"/>
              <a:ext cx="2195" cy="845"/>
            </a:xfrm>
            <a:prstGeom prst="ellipse">
              <a:avLst/>
            </a:prstGeom>
            <a:no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DE93DE75-AE32-4C46-8873-F6BB5F5E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6" grpId="0" animBg="1"/>
      <p:bldP spid="224274" grpId="0" animBg="1"/>
      <p:bldP spid="2242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Introduction</a:t>
            </a:r>
            <a:r>
              <a:rPr lang="en-US">
                <a:sym typeface="Wingdings" pitchFamily="2" charset="2"/>
              </a:rPr>
              <a:t></a:t>
            </a:r>
            <a:fld id="{2B0CA20F-6B2F-4614-8584-E40EF6AFC59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Kinds of Problem to be solved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Sorting</a:t>
            </a:r>
            <a:r>
              <a:rPr lang="en-US" sz="2400"/>
              <a:t> and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Searching</a:t>
            </a:r>
            <a:r>
              <a:rPr lang="en-US" sz="2400"/>
              <a:t> are the basic and most common computational problem.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/>
              <a:t>Clever algorithms are employed for the Internet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to manage large volume of data transfer.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Finding good routes on which the data will travel.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Search engine to quickly find requested pages.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/>
              <a:t>Etc…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/>
              <a:t>Numerical algorithms and number theory are employed in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electronic commerce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/>
              <a:t>to keep and secure information such as credit card numbers, passwords, and bank statements.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F24883A-4600-4CC1-8639-FC9DAD51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4013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3431</TotalTime>
  <Words>4273</Words>
  <Application>Microsoft Office PowerPoint</Application>
  <PresentationFormat>Custom</PresentationFormat>
  <Paragraphs>592</Paragraphs>
  <Slides>56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Calibri</vt:lpstr>
      <vt:lpstr>Corbel</vt:lpstr>
      <vt:lpstr>Courier New</vt:lpstr>
      <vt:lpstr>MT Symbol</vt:lpstr>
      <vt:lpstr>Symbol</vt:lpstr>
      <vt:lpstr>Tahoma</vt:lpstr>
      <vt:lpstr>Times New Roman</vt:lpstr>
      <vt:lpstr>Verdana</vt:lpstr>
      <vt:lpstr>Wingdings</vt:lpstr>
      <vt:lpstr>Default Design</vt:lpstr>
      <vt:lpstr>Spectrum</vt:lpstr>
      <vt:lpstr>Equation</vt:lpstr>
      <vt:lpstr>Lecture Title: Introduction &amp; Preliminary  Discussions on Algorithms</vt:lpstr>
      <vt:lpstr>Lecture Outline</vt:lpstr>
      <vt:lpstr>PowerPoint Presentation</vt:lpstr>
      <vt:lpstr>??????</vt:lpstr>
      <vt:lpstr>The Goals of this Course</vt:lpstr>
      <vt:lpstr>I would request all of you to...</vt:lpstr>
      <vt:lpstr>??????</vt:lpstr>
      <vt:lpstr>Informally</vt:lpstr>
      <vt:lpstr>Kinds of Problem to be solved</vt:lpstr>
      <vt:lpstr>Kinds of Problem to be solved</vt:lpstr>
      <vt:lpstr>Algorithmic problem</vt:lpstr>
      <vt:lpstr>Algorithmic Solution</vt:lpstr>
      <vt:lpstr>Definition of an Algorithm </vt:lpstr>
      <vt:lpstr>Overall Picture</vt:lpstr>
      <vt:lpstr>How to Develop an Algorithm?</vt:lpstr>
      <vt:lpstr>??????</vt:lpstr>
      <vt:lpstr>PowerPoint Presentation</vt:lpstr>
      <vt:lpstr>Analysis of Algorithms</vt:lpstr>
      <vt:lpstr>The RAM Model</vt:lpstr>
      <vt:lpstr>The RAM model (cntd..)</vt:lpstr>
      <vt:lpstr>Example</vt:lpstr>
      <vt:lpstr>Example: N-by-N matrix, N-by-1 vector, multiply</vt:lpstr>
      <vt:lpstr>PowerPoint Presentation</vt:lpstr>
      <vt:lpstr>Insertion Sort</vt:lpstr>
      <vt:lpstr>PowerPoint Presentation</vt:lpstr>
      <vt:lpstr>PowerPoint Presentation</vt:lpstr>
      <vt:lpstr>Insertion Sort</vt:lpstr>
      <vt:lpstr>Loop invariants  and the correctness of insertion sort</vt:lpstr>
      <vt:lpstr>Analysis of Insertion Sort</vt:lpstr>
      <vt:lpstr>…Analysis of Insertion Sort</vt:lpstr>
      <vt:lpstr>…Analysis of Insertion Sort</vt:lpstr>
      <vt:lpstr>Performance Analysis</vt:lpstr>
      <vt:lpstr>Best/ Worst/ Average Case</vt:lpstr>
      <vt:lpstr>…Best/ Worst/ Average Case</vt:lpstr>
      <vt:lpstr>…Best/ Worst/ Average Case</vt:lpstr>
      <vt:lpstr>Asymptotic Notation</vt:lpstr>
      <vt:lpstr>Asymptotic Notation</vt:lpstr>
      <vt:lpstr>Asymptotic Notation</vt:lpstr>
      <vt:lpstr>...Asymptotic Notation</vt:lpstr>
      <vt:lpstr>...Asymptotic Notation</vt:lpstr>
      <vt:lpstr>Asymptotic Analysis</vt:lpstr>
      <vt:lpstr>...Asymptotic Analysis</vt:lpstr>
      <vt:lpstr>Correctness of Algorithms</vt:lpstr>
      <vt:lpstr>Partial and Total Correctness</vt:lpstr>
      <vt:lpstr>Assertions</vt:lpstr>
      <vt:lpstr>Pre/post-conditions</vt:lpstr>
      <vt:lpstr>Loop Invariants</vt:lpstr>
      <vt:lpstr>Example: Binary Search</vt:lpstr>
      <vt:lpstr>…Example: Binary Search</vt:lpstr>
      <vt:lpstr>…Example: Binary Search</vt:lpstr>
      <vt:lpstr>PowerPoint Presentation</vt:lpstr>
      <vt:lpstr>Proof by Induction</vt:lpstr>
      <vt:lpstr>...Proof by Induction</vt:lpstr>
      <vt:lpstr>Sorting</vt:lpstr>
      <vt:lpstr>Sorting</vt:lpstr>
      <vt:lpstr>References &amp; Readings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CSC2105: Algorithms</dc:title>
  <dc:creator>Mashiour Rahman</dc:creator>
  <cp:lastModifiedBy>Supta Richard Philip</cp:lastModifiedBy>
  <cp:revision>402</cp:revision>
  <dcterms:created xsi:type="dcterms:W3CDTF">2004-05-30T04:37:03Z</dcterms:created>
  <dcterms:modified xsi:type="dcterms:W3CDTF">2023-01-30T07:10:52Z</dcterms:modified>
</cp:coreProperties>
</file>