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416" r:id="rId7"/>
    <p:sldId id="305" r:id="rId8"/>
    <p:sldId id="391" r:id="rId9"/>
    <p:sldId id="417" r:id="rId10"/>
    <p:sldId id="419" r:id="rId11"/>
    <p:sldId id="420" r:id="rId12"/>
    <p:sldId id="421" r:id="rId13"/>
    <p:sldId id="422" r:id="rId14"/>
    <p:sldId id="423" r:id="rId15"/>
    <p:sldId id="405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70EA-AF8D-4E57-8643-E55642DD96F3}" v="18" dt="2023-02-13T05:14:3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CountingSort.html" TargetMode="Externa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045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Nyme Ahmed [nyme.ahmed@aiub.edu]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485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 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5" y="2758699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17021"/>
              </p:ext>
            </p:extLst>
          </p:nvPr>
        </p:nvGraphicFramePr>
        <p:xfrm>
          <a:off x="3172235" y="3510996"/>
          <a:ext cx="33097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1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CA8F4C-31E2-A22E-4DD3-709726E6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44991"/>
              </p:ext>
            </p:extLst>
          </p:nvPr>
        </p:nvGraphicFramePr>
        <p:xfrm>
          <a:off x="2897550" y="1699028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18566130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584366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18595540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7150172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89710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9121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BBD59-36CE-33AA-DEE3-6562BE6D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2683"/>
              </p:ext>
            </p:extLst>
          </p:nvPr>
        </p:nvGraphicFramePr>
        <p:xfrm>
          <a:off x="2897550" y="4614565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33697633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96570285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789204262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97421270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66020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26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485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 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5" y="2758699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6030"/>
              </p:ext>
            </p:extLst>
          </p:nvPr>
        </p:nvGraphicFramePr>
        <p:xfrm>
          <a:off x="3172235" y="3510996"/>
          <a:ext cx="33097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– 1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CA8F4C-31E2-A22E-4DD3-709726E6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0811"/>
              </p:ext>
            </p:extLst>
          </p:nvPr>
        </p:nvGraphicFramePr>
        <p:xfrm>
          <a:off x="2897550" y="1699028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18566130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584366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18595540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7150172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89710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9121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BBD59-36CE-33AA-DEE3-6562BE6D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01320"/>
              </p:ext>
            </p:extLst>
          </p:nvPr>
        </p:nvGraphicFramePr>
        <p:xfrm>
          <a:off x="2897550" y="4614565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33697633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96570285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789204262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97421270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66020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5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).</a:t>
            </a:r>
            <a:endParaRPr sz="1984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If </a:t>
            </a:r>
            <a:r>
              <a:rPr sz="2002" i="1" spc="20" dirty="0">
                <a:solidFill>
                  <a:srgbClr val="FF0000"/>
                </a:solidFill>
                <a:latin typeface="Arial"/>
                <a:cs typeface="Arial"/>
              </a:rPr>
              <a:t>k </a:t>
            </a:r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= </a:t>
            </a:r>
            <a:r>
              <a:rPr sz="2002" i="1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2" spc="20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1984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</a:t>
            </a:r>
          </a:p>
          <a:p>
            <a:pPr algn="just">
              <a:defRPr/>
            </a:pPr>
            <a:r>
              <a:rPr lang="en-US" sz="2400" i="1" dirty="0"/>
              <a:t>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algn="just">
              <a:defRPr/>
            </a:pPr>
            <a:endParaRPr lang="en-US" sz="2400" i="1" dirty="0"/>
          </a:p>
          <a:p>
            <a:pPr algn="just"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3691647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783772" y="430720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783772" y="4922755"/>
            <a:ext cx="7734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https://www.cs.usfca.edu/~galles/visualization/CountingSort.html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78088" y="1172076"/>
            <a:ext cx="6512569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77397"/>
            <a:ext cx="8364467" cy="568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 </a:t>
            </a:r>
          </a:p>
          <a:p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1; max = 4</a:t>
            </a: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range = 1 to 4 = 4 (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>
              <a:spcAft>
                <a:spcPts val="1200"/>
              </a:spcAft>
            </a:pP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FCB286-50C4-87BE-E847-C2C75CB0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7530"/>
              </p:ext>
            </p:extLst>
          </p:nvPr>
        </p:nvGraphicFramePr>
        <p:xfrm>
          <a:off x="2922103" y="1391429"/>
          <a:ext cx="382987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59">
                  <a:extLst>
                    <a:ext uri="{9D8B030D-6E8A-4147-A177-3AD203B41FA5}">
                      <a16:colId xmlns:a16="http://schemas.microsoft.com/office/drawing/2014/main" val="1039770147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550850308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3811848227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532022893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4050210491"/>
                    </a:ext>
                  </a:extLst>
                </a:gridCol>
              </a:tblGrid>
              <a:tr h="34099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914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D5935C-6AAC-280E-2824-E956AB76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72926"/>
              </p:ext>
            </p:extLst>
          </p:nvPr>
        </p:nvGraphicFramePr>
        <p:xfrm>
          <a:off x="2922102" y="4746513"/>
          <a:ext cx="382987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59">
                  <a:extLst>
                    <a:ext uri="{9D8B030D-6E8A-4147-A177-3AD203B41FA5}">
                      <a16:colId xmlns:a16="http://schemas.microsoft.com/office/drawing/2014/main" val="1039770147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550850308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3811848227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532022893"/>
                    </a:ext>
                  </a:extLst>
                </a:gridCol>
                <a:gridCol w="788505">
                  <a:extLst>
                    <a:ext uri="{9D8B030D-6E8A-4147-A177-3AD203B41FA5}">
                      <a16:colId xmlns:a16="http://schemas.microsoft.com/office/drawing/2014/main" val="4050210491"/>
                    </a:ext>
                  </a:extLst>
                </a:gridCol>
              </a:tblGrid>
              <a:tr h="32438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9147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25E92-29B1-53F5-A096-2948D06A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8202"/>
              </p:ext>
            </p:extLst>
          </p:nvPr>
        </p:nvGraphicFramePr>
        <p:xfrm>
          <a:off x="3162297" y="5784879"/>
          <a:ext cx="33097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3">
                  <a:extLst>
                    <a:ext uri="{9D8B030D-6E8A-4147-A177-3AD203B41FA5}">
                      <a16:colId xmlns:a16="http://schemas.microsoft.com/office/drawing/2014/main" val="1357004602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3314789167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285032771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4022232173"/>
                    </a:ext>
                  </a:extLst>
                </a:gridCol>
              </a:tblGrid>
              <a:tr h="36339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6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537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en-US" sz="24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1        2         3       4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</a:t>
            </a:r>
            <a:r>
              <a:rPr lang="en-US" sz="24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1         2        3        4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</a:t>
            </a:r>
          </a:p>
          <a:p>
            <a:pPr>
              <a:spcAft>
                <a:spcPts val="1000"/>
              </a:spcAft>
            </a:pP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125E92-29B1-53F5-A096-2948D06A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24504"/>
              </p:ext>
            </p:extLst>
          </p:nvPr>
        </p:nvGraphicFramePr>
        <p:xfrm>
          <a:off x="3092723" y="2820650"/>
          <a:ext cx="330973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3">
                  <a:extLst>
                    <a:ext uri="{9D8B030D-6E8A-4147-A177-3AD203B41FA5}">
                      <a16:colId xmlns:a16="http://schemas.microsoft.com/office/drawing/2014/main" val="1357004602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3314789167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285032771"/>
                    </a:ext>
                  </a:extLst>
                </a:gridCol>
                <a:gridCol w="827433">
                  <a:extLst>
                    <a:ext uri="{9D8B030D-6E8A-4147-A177-3AD203B41FA5}">
                      <a16:colId xmlns:a16="http://schemas.microsoft.com/office/drawing/2014/main" val="4022232173"/>
                    </a:ext>
                  </a:extLst>
                </a:gridCol>
              </a:tblGrid>
              <a:tr h="267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663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7F5F4B3-B953-7D7B-ECDE-8840A992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50" y="3837014"/>
            <a:ext cx="3859102" cy="536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E9FDD-D6A0-340E-13B5-E8389956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0" y="1670573"/>
            <a:ext cx="3859102" cy="5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235" y="4590191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74119"/>
              </p:ext>
            </p:extLst>
          </p:nvPr>
        </p:nvGraphicFramePr>
        <p:xfrm>
          <a:off x="3172235" y="5471508"/>
          <a:ext cx="33097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82B7DE-C3CD-9CD5-B4CD-13B265BCC0F5}"/>
              </a:ext>
            </a:extLst>
          </p:cNvPr>
          <p:cNvCxnSpPr>
            <a:cxnSpLocks/>
          </p:cNvCxnSpPr>
          <p:nvPr/>
        </p:nvCxnSpPr>
        <p:spPr>
          <a:xfrm>
            <a:off x="3607905" y="5011579"/>
            <a:ext cx="0" cy="45992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E339EE-2A19-967C-8DD8-4CE922E20281}"/>
              </a:ext>
            </a:extLst>
          </p:cNvPr>
          <p:cNvCxnSpPr>
            <a:cxnSpLocks/>
          </p:cNvCxnSpPr>
          <p:nvPr/>
        </p:nvCxnSpPr>
        <p:spPr>
          <a:xfrm flipH="1">
            <a:off x="5357191" y="5011579"/>
            <a:ext cx="715618" cy="4599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75632-6888-6BDB-56C3-262EBA94B30A}"/>
              </a:ext>
            </a:extLst>
          </p:cNvPr>
          <p:cNvCxnSpPr>
            <a:cxnSpLocks/>
          </p:cNvCxnSpPr>
          <p:nvPr/>
        </p:nvCxnSpPr>
        <p:spPr>
          <a:xfrm flipH="1">
            <a:off x="3776870" y="5011579"/>
            <a:ext cx="579782" cy="4599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C9C07E2-DF88-A80B-45F6-335A18012639}"/>
              </a:ext>
            </a:extLst>
          </p:cNvPr>
          <p:cNvCxnSpPr>
            <a:cxnSpLocks/>
          </p:cNvCxnSpPr>
          <p:nvPr/>
        </p:nvCxnSpPr>
        <p:spPr>
          <a:xfrm>
            <a:off x="4066761" y="5251482"/>
            <a:ext cx="289891" cy="229963"/>
          </a:xfrm>
          <a:prstGeom prst="curvedConnector3">
            <a:avLst>
              <a:gd name="adj1" fmla="val 911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E5904A6-AA61-3466-2FD7-2E281DDCAC63}"/>
              </a:ext>
            </a:extLst>
          </p:cNvPr>
          <p:cNvCxnSpPr>
            <a:cxnSpLocks/>
          </p:cNvCxnSpPr>
          <p:nvPr/>
        </p:nvCxnSpPr>
        <p:spPr>
          <a:xfrm>
            <a:off x="5715000" y="5234407"/>
            <a:ext cx="289891" cy="229963"/>
          </a:xfrm>
          <a:prstGeom prst="curvedConnector3">
            <a:avLst>
              <a:gd name="adj1" fmla="val 911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897E28-EE03-1088-C7D3-EE55C0C6AA98}"/>
              </a:ext>
            </a:extLst>
          </p:cNvPr>
          <p:cNvCxnSpPr>
            <a:cxnSpLocks/>
          </p:cNvCxnSpPr>
          <p:nvPr/>
        </p:nvCxnSpPr>
        <p:spPr>
          <a:xfrm flipH="1">
            <a:off x="4514505" y="5011579"/>
            <a:ext cx="756547" cy="4599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A4D582E-F0ED-7DBC-71B3-90219B09D4D4}"/>
              </a:ext>
            </a:extLst>
          </p:cNvPr>
          <p:cNvCxnSpPr>
            <a:cxnSpLocks/>
          </p:cNvCxnSpPr>
          <p:nvPr/>
        </p:nvCxnSpPr>
        <p:spPr>
          <a:xfrm>
            <a:off x="4866139" y="5251482"/>
            <a:ext cx="289891" cy="229963"/>
          </a:xfrm>
          <a:prstGeom prst="curvedConnector3">
            <a:avLst>
              <a:gd name="adj1" fmla="val 911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485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1          2 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      0            1 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3          4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5" y="2758699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14392"/>
              </p:ext>
            </p:extLst>
          </p:nvPr>
        </p:nvGraphicFramePr>
        <p:xfrm>
          <a:off x="3172235" y="3510996"/>
          <a:ext cx="33097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1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CA8F4C-31E2-A22E-4DD3-709726E6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04766"/>
              </p:ext>
            </p:extLst>
          </p:nvPr>
        </p:nvGraphicFramePr>
        <p:xfrm>
          <a:off x="2897550" y="1699028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18566130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584366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18595540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7150172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89710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9121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BBD59-36CE-33AA-DEE3-6562BE6D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92753"/>
              </p:ext>
            </p:extLst>
          </p:nvPr>
        </p:nvGraphicFramePr>
        <p:xfrm>
          <a:off x="2897550" y="4614565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33697633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96570285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789204262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97421270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66020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485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1          2           3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spc="2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      0            1           2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5" y="2758699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82106"/>
              </p:ext>
            </p:extLst>
          </p:nvPr>
        </p:nvGraphicFramePr>
        <p:xfrm>
          <a:off x="3172235" y="3510996"/>
          <a:ext cx="33097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– 1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CA8F4C-31E2-A22E-4DD3-709726E6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55116"/>
              </p:ext>
            </p:extLst>
          </p:nvPr>
        </p:nvGraphicFramePr>
        <p:xfrm>
          <a:off x="2897550" y="1699028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18566130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584366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18595540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7150172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89710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9121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BBD59-36CE-33AA-DEE3-6562BE6D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71700"/>
              </p:ext>
            </p:extLst>
          </p:nvPr>
        </p:nvGraphicFramePr>
        <p:xfrm>
          <a:off x="2897550" y="4614565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33697633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96570285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789204262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97421270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66020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4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57519"/>
            <a:ext cx="8364467" cy="485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simulation</a:t>
            </a:r>
          </a:p>
          <a:p>
            <a:endParaRPr lang="en-US" sz="2577" u="sng" spc="20" dirty="0">
              <a:latin typeface="Arial"/>
              <a:cs typeface="Arial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1          2 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C1 = 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C2 =</a:t>
            </a:r>
          </a:p>
          <a:p>
            <a:endParaRPr lang="en-US" sz="2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=</a:t>
            </a:r>
          </a:p>
          <a:p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      0            </a:t>
            </a:r>
            <a:r>
              <a:rPr lang="en-US" sz="2000" b="1" spc="2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          </a:t>
            </a:r>
            <a:r>
              <a:rPr lang="en-US" sz="2000" spc="2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2A4A-AF64-275B-36AD-86DEF0C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35" y="2758699"/>
            <a:ext cx="3334801" cy="54259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0AF5130-AD60-8F92-D2DA-CAABAD58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63579"/>
              </p:ext>
            </p:extLst>
          </p:nvPr>
        </p:nvGraphicFramePr>
        <p:xfrm>
          <a:off x="3172235" y="3510996"/>
          <a:ext cx="33097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071114012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1314332774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75857979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94546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– 1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21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CA8F4C-31E2-A22E-4DD3-709726E6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07045"/>
              </p:ext>
            </p:extLst>
          </p:nvPr>
        </p:nvGraphicFramePr>
        <p:xfrm>
          <a:off x="2897550" y="1699028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18566130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584366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518595540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715017206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89710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9121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BBD59-36CE-33AA-DEE3-6562BE6D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70960"/>
              </p:ext>
            </p:extLst>
          </p:nvPr>
        </p:nvGraphicFramePr>
        <p:xfrm>
          <a:off x="2897550" y="4614565"/>
          <a:ext cx="4449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83">
                  <a:extLst>
                    <a:ext uri="{9D8B030D-6E8A-4147-A177-3AD203B41FA5}">
                      <a16:colId xmlns:a16="http://schemas.microsoft.com/office/drawing/2014/main" val="336976333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96570285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2789204262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974212705"/>
                    </a:ext>
                  </a:extLst>
                </a:gridCol>
                <a:gridCol w="889883">
                  <a:extLst>
                    <a:ext uri="{9D8B030D-6E8A-4147-A177-3AD203B41FA5}">
                      <a16:colId xmlns:a16="http://schemas.microsoft.com/office/drawing/2014/main" val="166020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062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1044</TotalTime>
  <Words>892</Words>
  <Application>Microsoft Office PowerPoint</Application>
  <PresentationFormat>On-screen Show (4:3)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Lucida Sans Unicode</vt:lpstr>
      <vt:lpstr>Tahoma</vt:lpstr>
      <vt:lpstr>Times New Roman</vt:lpstr>
      <vt:lpstr>Trebuchet MS</vt:lpstr>
      <vt:lpstr>Verdana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123</cp:revision>
  <dcterms:created xsi:type="dcterms:W3CDTF">2018-12-10T17:20:29Z</dcterms:created>
  <dcterms:modified xsi:type="dcterms:W3CDTF">2023-02-23T18:32:28Z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