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4" r:id="rId3"/>
    <p:sldId id="258" r:id="rId4"/>
    <p:sldId id="267" r:id="rId5"/>
    <p:sldId id="266" r:id="rId6"/>
    <p:sldId id="261" r:id="rId7"/>
    <p:sldId id="259" r:id="rId8"/>
    <p:sldId id="262" r:id="rId9"/>
    <p:sldId id="260" r:id="rId10"/>
    <p:sldId id="263" r:id="rId11"/>
    <p:sldId id="264" r:id="rId12"/>
    <p:sldId id="265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C868-D67C-2181-1644-9C0A1F2EB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9DB31-111A-B428-0752-A3F04380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AC8-2309-8053-F049-EED399B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7DA22-2F9E-9205-D7B8-86E2547C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ED53-D210-C0DD-8BE5-A29901A9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38BA-890E-7786-524B-FC29A3B6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FFA3E-9C71-6415-931A-942C027B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52D0-F9BB-3AE8-041E-04FB4DB4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AFAA-19A7-FD08-692A-A77E2903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1039-0093-CAA4-F468-91994E32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1A2B8-EEBB-D1AE-5091-971770693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042D9-72E4-C636-0654-21515EA84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0DF6-56AB-5E3C-3096-A8CC7718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EB69-63DB-5A4F-3EDC-EBA1C2E3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BA14-58E8-21A4-A124-216FFA77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5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5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84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14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7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7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0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2361-CA6A-A7B0-C1C3-EC2EBE13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AC06-C1A3-CB1B-3B6E-41476AA9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359E-0F2C-2CCC-B670-FB116D8E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998B-8F73-1892-3508-32F9209A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24D6A-8990-E8C7-66B0-E0CEC185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7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24139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2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33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826556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2287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18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BAF4-06BE-FF5C-5AFB-ED7971C7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A566-9F2E-1DCF-7DF5-A92A1F1A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E743-32C7-3701-5E44-45BC906B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536F4-6309-28CF-8CFE-3DA60D09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50AB-2EA5-F524-8716-374A9B3F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802D-AF52-3A5F-9D9F-CFC5AEC6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07E4-8FC4-4432-B717-6F7F066F8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7D62D-AED6-A1B1-EB0B-4CF7319C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5947-EA9C-4BDA-EF9D-352D95AB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426-3EB1-A8A4-2D6F-E9E4A155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AD08A-D539-374D-D5CC-134B00E1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CF50-4A6D-FBAB-83B8-2A1BC239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1685-84E0-5BF9-8339-C40DCF42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4E330-901F-2D46-B5F1-FC95299B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A755C-D72A-C390-D1F1-7C982B0BA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D4666-26F4-7CEB-176C-C24C2369C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21D00-9530-74B2-E1FB-BA7BFF73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AD67A-B7C1-B7CC-FE00-6F3EE5FB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F5593-6FE3-2972-173C-2848B953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E5B7-1B85-41EE-5EC2-03D9B27E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CA90E-69C1-6FE7-B019-3D813BB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9F169-4C43-FFB1-E2BE-38A30E6F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6A991-F433-3BCB-860F-7CB112CE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03834-C01C-AE57-B0AB-94470C73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CE1C5-8E95-DE4F-699C-EF45FE23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EECE0-190F-9834-E34F-D59F8FEF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CCF8-D53D-A02D-584C-579EE2A3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DB04-458A-BC02-79C2-2E130CCF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68458-5633-9620-8AF0-960B40B4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41A16-9BCC-6E41-F252-D9130D15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8C7D-E79D-7B38-9CE2-5A78C6D9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22180-589C-F644-9B25-41A3285B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3996-6E45-29D3-29AA-D4948AFF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D6988-ABB2-9065-C0CF-A9E8E3593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F505-3CA6-D7EF-96A0-9F62806E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AEB0B-47AE-32FB-78A5-B40EFE45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83206-F769-0A72-256F-07785A25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1CD5F-F637-3DA0-3E65-39E7E07E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7F5DA-80EF-AA32-E04D-B9D25FFB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F979C-1A99-BC48-E03A-865E1E1DA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AC80-55D9-BF78-3E25-223EE546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0378-16A2-42B7-ABCD-44BEEA72A8E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F1E7-FD54-FF87-CDB3-3935DE07E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757D-1AAB-3240-6DF1-CCB0E1BE5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4DD7-2A80-42D0-9E7E-355A07FB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2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yme.ahmed@aiub.ed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2C201E9-392E-638B-5BC9-908705B3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75" y="744280"/>
            <a:ext cx="10412413" cy="6116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DFS-BFS Examples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0B1953-D192-2A9A-342A-C30D49C7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384504"/>
            <a:ext cx="10339388" cy="485775"/>
          </a:xfrm>
        </p:spPr>
        <p:txBody>
          <a:bodyPr>
            <a:normAutofit/>
          </a:bodyPr>
          <a:lstStyle/>
          <a:p>
            <a:r>
              <a:rPr lang="en-US" sz="2000" dirty="0"/>
              <a:t>Course Code: CSC2211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E80E8A-1F7F-15BE-118E-D1B397C25DA8}"/>
              </a:ext>
            </a:extLst>
          </p:cNvPr>
          <p:cNvSpPr txBox="1">
            <a:spLocks/>
          </p:cNvSpPr>
          <p:nvPr/>
        </p:nvSpPr>
        <p:spPr>
          <a:xfrm>
            <a:off x="4876476" y="1384504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>
                  <a:lumMod val="65000"/>
                </a:prstClr>
              </a:buClr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Course Title: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1DA4E-0AC4-6AD5-C542-DDC6C7D5A988}"/>
              </a:ext>
            </a:extLst>
          </p:cNvPr>
          <p:cNvSpPr txBox="1"/>
          <p:nvPr/>
        </p:nvSpPr>
        <p:spPr>
          <a:xfrm>
            <a:off x="1583693" y="2223473"/>
            <a:ext cx="902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D168B8-2B74-8CCA-6137-891D45EC8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35857"/>
              </p:ext>
            </p:extLst>
          </p:nvPr>
        </p:nvGraphicFramePr>
        <p:xfrm>
          <a:off x="1928101" y="4716024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Nyme Ahmed (</a:t>
                      </a:r>
                      <a:r>
                        <a:rPr lang="en-US" i="1" dirty="0">
                          <a:hlinkClick r:id="rId2"/>
                        </a:rPr>
                        <a:t>nyme.ahmed@aiub.edu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9460395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DFS example 5:</a:t>
            </a:r>
            <a:br>
              <a:rPr lang="en-US" dirty="0"/>
            </a:br>
            <a:r>
              <a:rPr lang="en-US" sz="2700" dirty="0"/>
              <a:t>Start from a,</a:t>
            </a: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571B35-40B6-D66A-3289-DC994DE98DC9}"/>
              </a:ext>
            </a:extLst>
          </p:cNvPr>
          <p:cNvSpPr/>
          <p:nvPr/>
        </p:nvSpPr>
        <p:spPr>
          <a:xfrm>
            <a:off x="3357438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4344725" y="229591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6024438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1A6C-8E8C-5203-5F0A-B10D2A8C6B95}"/>
              </a:ext>
            </a:extLst>
          </p:cNvPr>
          <p:cNvSpPr/>
          <p:nvPr/>
        </p:nvSpPr>
        <p:spPr>
          <a:xfrm>
            <a:off x="7306586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8320377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8320376" y="435600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344724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024437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4871C1-0465-E0C1-4E52-8136F2ED0385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6457099" y="3733772"/>
            <a:ext cx="1102935" cy="6862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34A91-6177-58C6-D6C3-3C41D9B67526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3790100" y="2669189"/>
            <a:ext cx="628858" cy="6913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55F8F2-DFF1-7877-7A1E-352CBF585B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851620" y="2514572"/>
            <a:ext cx="1172818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7C35AA-C751-C02F-A8A3-4B95ED127C5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6531333" y="2514572"/>
            <a:ext cx="178904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B6822-A96E-99E8-94D6-B540FF3710EC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277886" y="2733232"/>
            <a:ext cx="1028700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1DB02-53D7-27E6-9D95-C82D4DA9A746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7813481" y="2733232"/>
            <a:ext cx="760344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B4829B-2DCA-AF74-E390-F9293CA4BE7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573824" y="2733232"/>
            <a:ext cx="1" cy="16227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51A7ED-53CB-1347-CEBA-11C1BAC39C5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 flipV="1">
            <a:off x="6531332" y="4574662"/>
            <a:ext cx="178904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2B0D8-8399-F9FE-277E-51B03AE8E94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851619" y="4574662"/>
            <a:ext cx="11728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14559-DDE2-4B59-C1EA-760D963737E1}"/>
              </a:ext>
            </a:extLst>
          </p:cNvPr>
          <p:cNvCxnSpPr>
            <a:cxnSpLocks/>
            <a:stCxn id="3" idx="4"/>
            <a:endCxn id="9" idx="2"/>
          </p:cNvCxnSpPr>
          <p:nvPr/>
        </p:nvCxnSpPr>
        <p:spPr>
          <a:xfrm>
            <a:off x="3610886" y="3733772"/>
            <a:ext cx="733838" cy="840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76AAF1-4839-4B9C-5AEC-D79DEFFBD6EF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4598172" y="2733233"/>
            <a:ext cx="1" cy="16227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ABDC38-F3BF-F411-B27C-979B4D434A43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3864333" y="3515112"/>
            <a:ext cx="2234337" cy="9049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7C235A-DD95-4ED3-6609-D062792FAD00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4777387" y="2669189"/>
            <a:ext cx="1500498" cy="16868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042B9-0BD9-B60C-E1FC-E0E3189A2D23}"/>
              </a:ext>
            </a:extLst>
          </p:cNvPr>
          <p:cNvSpPr txBox="1"/>
          <p:nvPr/>
        </p:nvSpPr>
        <p:spPr>
          <a:xfrm>
            <a:off x="4222391" y="1955106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48A92-159C-2EDD-1B82-69014E0A0A55}"/>
              </a:ext>
            </a:extLst>
          </p:cNvPr>
          <p:cNvSpPr txBox="1"/>
          <p:nvPr/>
        </p:nvSpPr>
        <p:spPr>
          <a:xfrm>
            <a:off x="5860441" y="1926579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E42AB-2FC2-A75F-2A27-4A42B73E6DE7}"/>
              </a:ext>
            </a:extLst>
          </p:cNvPr>
          <p:cNvSpPr txBox="1"/>
          <p:nvPr/>
        </p:nvSpPr>
        <p:spPr>
          <a:xfrm>
            <a:off x="8193652" y="1881282"/>
            <a:ext cx="87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078E8-6D29-008F-BE62-0DC2AEDCD477}"/>
              </a:ext>
            </a:extLst>
          </p:cNvPr>
          <p:cNvSpPr txBox="1"/>
          <p:nvPr/>
        </p:nvSpPr>
        <p:spPr>
          <a:xfrm>
            <a:off x="2761398" y="335995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434FB-7270-59F0-76A8-9E9C6F61E442}"/>
              </a:ext>
            </a:extLst>
          </p:cNvPr>
          <p:cNvSpPr txBox="1"/>
          <p:nvPr/>
        </p:nvSpPr>
        <p:spPr>
          <a:xfrm>
            <a:off x="4333624" y="4801922"/>
            <a:ext cx="7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2/11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AC733-9063-BF6D-FC1C-5CCEFCC74162}"/>
              </a:ext>
            </a:extLst>
          </p:cNvPr>
          <p:cNvSpPr txBox="1"/>
          <p:nvPr/>
        </p:nvSpPr>
        <p:spPr>
          <a:xfrm>
            <a:off x="5990311" y="4793564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FDA10-0223-1384-8569-2CD79E3EF742}"/>
              </a:ext>
            </a:extLst>
          </p:cNvPr>
          <p:cNvSpPr txBox="1"/>
          <p:nvPr/>
        </p:nvSpPr>
        <p:spPr>
          <a:xfrm>
            <a:off x="8307451" y="4787175"/>
            <a:ext cx="76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6DA5A-29FC-81EA-CC97-001FB2794622}"/>
              </a:ext>
            </a:extLst>
          </p:cNvPr>
          <p:cNvSpPr txBox="1"/>
          <p:nvPr/>
        </p:nvSpPr>
        <p:spPr>
          <a:xfrm>
            <a:off x="7435956" y="373377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24041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912D-A3AE-F472-8CB6-B6E26ECA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70892" cy="5667926"/>
          </a:xfrm>
        </p:spPr>
        <p:txBody>
          <a:bodyPr>
            <a:normAutofit/>
          </a:bodyPr>
          <a:lstStyle/>
          <a:p>
            <a:r>
              <a:rPr lang="en-US" sz="3200" dirty="0"/>
              <a:t>Depth first forest:</a:t>
            </a:r>
            <a:br>
              <a:rPr lang="en-US" sz="32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Tree edges: {(</a:t>
            </a:r>
            <a:r>
              <a:rPr lang="en-US" sz="2400" dirty="0" err="1"/>
              <a:t>a,g</a:t>
            </a:r>
            <a:r>
              <a:rPr lang="en-US" sz="2400" dirty="0"/>
              <a:t>), (</a:t>
            </a:r>
            <a:r>
              <a:rPr lang="en-US" sz="2400" dirty="0" err="1"/>
              <a:t>g,b</a:t>
            </a:r>
            <a:r>
              <a:rPr lang="en-US" sz="2400" dirty="0"/>
              <a:t>), (</a:t>
            </a:r>
            <a:r>
              <a:rPr lang="en-US" sz="2400" dirty="0" err="1"/>
              <a:t>b,c</a:t>
            </a:r>
            <a:r>
              <a:rPr lang="en-US" sz="2400" dirty="0"/>
              <a:t>), (</a:t>
            </a:r>
            <a:r>
              <a:rPr lang="en-US" sz="2400" dirty="0" err="1"/>
              <a:t>c,d</a:t>
            </a:r>
            <a:r>
              <a:rPr lang="en-US" sz="2400" dirty="0"/>
              <a:t>), (</a:t>
            </a:r>
            <a:r>
              <a:rPr lang="en-US" sz="2400" dirty="0" err="1"/>
              <a:t>d,h</a:t>
            </a:r>
            <a:r>
              <a:rPr lang="en-US" sz="2400" dirty="0"/>
              <a:t>), (</a:t>
            </a:r>
            <a:r>
              <a:rPr lang="en-US" sz="2400" dirty="0" err="1"/>
              <a:t>e,f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back edges: {(</a:t>
            </a:r>
            <a:r>
              <a:rPr lang="en-US" sz="2400" dirty="0" err="1"/>
              <a:t>b,a</a:t>
            </a:r>
            <a:r>
              <a:rPr lang="en-US" sz="2400" dirty="0"/>
              <a:t>), (</a:t>
            </a:r>
            <a:r>
              <a:rPr lang="en-US" sz="2400" dirty="0" err="1"/>
              <a:t>h,g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forward edges: {(</a:t>
            </a:r>
            <a:r>
              <a:rPr lang="en-US" sz="2400" dirty="0" err="1"/>
              <a:t>a,h</a:t>
            </a:r>
            <a:r>
              <a:rPr lang="en-US" sz="2400" dirty="0"/>
              <a:t>), (</a:t>
            </a:r>
            <a:r>
              <a:rPr lang="en-US" sz="2400" dirty="0" err="1"/>
              <a:t>b,h</a:t>
            </a:r>
            <a:r>
              <a:rPr lang="en-US" sz="2400" dirty="0"/>
              <a:t>)} </a:t>
            </a:r>
            <a:br>
              <a:rPr lang="en-US" sz="2400" dirty="0"/>
            </a:br>
            <a:r>
              <a:rPr lang="en-US" sz="2400" dirty="0"/>
              <a:t>cross edges: {(</a:t>
            </a:r>
            <a:r>
              <a:rPr lang="en-US" sz="2400" dirty="0" err="1"/>
              <a:t>e,c</a:t>
            </a:r>
            <a:r>
              <a:rPr lang="en-US" sz="2400" dirty="0"/>
              <a:t>), (</a:t>
            </a:r>
            <a:r>
              <a:rPr lang="en-US" sz="2400" dirty="0" err="1"/>
              <a:t>e,d</a:t>
            </a:r>
            <a:r>
              <a:rPr lang="en-US" sz="2400" dirty="0"/>
              <a:t>), (</a:t>
            </a:r>
            <a:r>
              <a:rPr lang="en-US" sz="2400" dirty="0" err="1"/>
              <a:t>f,h</a:t>
            </a:r>
            <a:r>
              <a:rPr lang="en-US" sz="2400" dirty="0"/>
              <a:t>)}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D4C179-BBE7-53AC-60A3-865F7BF32621}"/>
              </a:ext>
            </a:extLst>
          </p:cNvPr>
          <p:cNvSpPr/>
          <p:nvPr/>
        </p:nvSpPr>
        <p:spPr>
          <a:xfrm>
            <a:off x="9120747" y="251960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C70195-F9C2-0F59-2A91-05FABEDD8B0C}"/>
              </a:ext>
            </a:extLst>
          </p:cNvPr>
          <p:cNvSpPr/>
          <p:nvPr/>
        </p:nvSpPr>
        <p:spPr>
          <a:xfrm>
            <a:off x="7097051" y="2967410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4573B-BCF7-82F0-E1B3-4836078EE07A}"/>
              </a:ext>
            </a:extLst>
          </p:cNvPr>
          <p:cNvSpPr/>
          <p:nvPr/>
        </p:nvSpPr>
        <p:spPr>
          <a:xfrm>
            <a:off x="9108220" y="76700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7B7432-302F-C00F-20A9-DCD8C5B388FE}"/>
              </a:ext>
            </a:extLst>
          </p:cNvPr>
          <p:cNvSpPr/>
          <p:nvPr/>
        </p:nvSpPr>
        <p:spPr>
          <a:xfrm>
            <a:off x="9120747" y="1670776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66B38-FADF-9C04-6963-166EB6C58E52}"/>
              </a:ext>
            </a:extLst>
          </p:cNvPr>
          <p:cNvSpPr/>
          <p:nvPr/>
        </p:nvSpPr>
        <p:spPr>
          <a:xfrm>
            <a:off x="9120747" y="5205793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A4464-F7D1-E1FC-BF72-BC5A2FFBA030}"/>
              </a:ext>
            </a:extLst>
          </p:cNvPr>
          <p:cNvSpPr/>
          <p:nvPr/>
        </p:nvSpPr>
        <p:spPr>
          <a:xfrm>
            <a:off x="9108220" y="3368442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8B0845-A999-AE2B-856E-805AC119250D}"/>
              </a:ext>
            </a:extLst>
          </p:cNvPr>
          <p:cNvCxnSpPr>
            <a:cxnSpLocks/>
            <a:stCxn id="45" idx="4"/>
            <a:endCxn id="4" idx="0"/>
          </p:cNvCxnSpPr>
          <p:nvPr/>
        </p:nvCxnSpPr>
        <p:spPr>
          <a:xfrm flipH="1">
            <a:off x="7362865" y="2161953"/>
            <a:ext cx="12528" cy="8054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400E1DC-CFAD-8D06-AAE5-F9083C64D4CF}"/>
              </a:ext>
            </a:extLst>
          </p:cNvPr>
          <p:cNvSpPr/>
          <p:nvPr/>
        </p:nvSpPr>
        <p:spPr>
          <a:xfrm>
            <a:off x="9120747" y="427220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CB6340-AC16-936A-7D30-DA085C807170}"/>
              </a:ext>
            </a:extLst>
          </p:cNvPr>
          <p:cNvSpPr/>
          <p:nvPr/>
        </p:nvSpPr>
        <p:spPr>
          <a:xfrm>
            <a:off x="7109579" y="1651591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EE7AE9-66F5-9624-54B4-06BE0F9B4174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374034" y="1277371"/>
            <a:ext cx="12527" cy="3934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BC5DD9-C64B-F7E0-4705-279BA1A8316E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>
            <a:off x="9386561" y="2181138"/>
            <a:ext cx="0" cy="3384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BE3F2-39E3-D53E-9E75-3CCF20A07AF8}"/>
              </a:ext>
            </a:extLst>
          </p:cNvPr>
          <p:cNvCxnSpPr>
            <a:cxnSpLocks/>
            <a:stCxn id="3" idx="4"/>
            <a:endCxn id="37" idx="0"/>
          </p:cNvCxnSpPr>
          <p:nvPr/>
        </p:nvCxnSpPr>
        <p:spPr>
          <a:xfrm flipH="1">
            <a:off x="9374034" y="3029971"/>
            <a:ext cx="12527" cy="3384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27DC3B-060A-530F-1A5A-423EF1434F6B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>
            <a:off x="9374034" y="3878804"/>
            <a:ext cx="12527" cy="3934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B26378-66BA-D29D-6595-85C9D7D28B27}"/>
              </a:ext>
            </a:extLst>
          </p:cNvPr>
          <p:cNvCxnSpPr>
            <a:cxnSpLocks/>
            <a:stCxn id="41" idx="4"/>
            <a:endCxn id="15" idx="0"/>
          </p:cNvCxnSpPr>
          <p:nvPr/>
        </p:nvCxnSpPr>
        <p:spPr>
          <a:xfrm>
            <a:off x="9386561" y="4782571"/>
            <a:ext cx="0" cy="4232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9CA6849-7F70-B0A7-F190-9E7ACC111AF7}"/>
              </a:ext>
            </a:extLst>
          </p:cNvPr>
          <p:cNvCxnSpPr>
            <a:cxnSpLocks/>
            <a:stCxn id="15" idx="4"/>
            <a:endCxn id="11" idx="2"/>
          </p:cNvCxnSpPr>
          <p:nvPr/>
        </p:nvCxnSpPr>
        <p:spPr>
          <a:xfrm rot="5400000" flipH="1">
            <a:off x="7358555" y="3688149"/>
            <a:ext cx="3790198" cy="265814"/>
          </a:xfrm>
          <a:prstGeom prst="curvedConnector4">
            <a:avLst>
              <a:gd name="adj1" fmla="val -6031"/>
              <a:gd name="adj2" fmla="val 361739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EDF9F31-23E0-914D-EEA2-D65D9785D0F7}"/>
              </a:ext>
            </a:extLst>
          </p:cNvPr>
          <p:cNvCxnSpPr>
            <a:cxnSpLocks/>
            <a:stCxn id="5" idx="6"/>
            <a:endCxn id="15" idx="6"/>
          </p:cNvCxnSpPr>
          <p:nvPr/>
        </p:nvCxnSpPr>
        <p:spPr>
          <a:xfrm>
            <a:off x="9639848" y="1022190"/>
            <a:ext cx="12527" cy="4438784"/>
          </a:xfrm>
          <a:prstGeom prst="curvedConnector3">
            <a:avLst>
              <a:gd name="adj1" fmla="val 1924858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7E97B27-037D-F0EF-BF7B-A31089947551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10800000">
            <a:off x="9108221" y="1022190"/>
            <a:ext cx="12527" cy="1752600"/>
          </a:xfrm>
          <a:prstGeom prst="curvedConnector3">
            <a:avLst>
              <a:gd name="adj1" fmla="val 1924858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28A24E8-11EF-4A4B-795B-2A6A30882CFA}"/>
              </a:ext>
            </a:extLst>
          </p:cNvPr>
          <p:cNvCxnSpPr>
            <a:cxnSpLocks/>
            <a:stCxn id="3" idx="6"/>
            <a:endCxn id="15" idx="5"/>
          </p:cNvCxnSpPr>
          <p:nvPr/>
        </p:nvCxnSpPr>
        <p:spPr>
          <a:xfrm flipH="1">
            <a:off x="9574520" y="2774790"/>
            <a:ext cx="77855" cy="2866624"/>
          </a:xfrm>
          <a:prstGeom prst="curvedConnector4">
            <a:avLst>
              <a:gd name="adj1" fmla="val -510648"/>
              <a:gd name="adj2" fmla="val 11058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81617AB-25CA-F4E0-3030-CC7AE3C584E9}"/>
              </a:ext>
            </a:extLst>
          </p:cNvPr>
          <p:cNvCxnSpPr>
            <a:cxnSpLocks/>
            <a:stCxn id="45" idx="6"/>
            <a:endCxn id="37" idx="2"/>
          </p:cNvCxnSpPr>
          <p:nvPr/>
        </p:nvCxnSpPr>
        <p:spPr>
          <a:xfrm>
            <a:off x="7641207" y="1906772"/>
            <a:ext cx="1467013" cy="171685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48AEB73-3EF7-7765-94D2-61B92AFEDF70}"/>
              </a:ext>
            </a:extLst>
          </p:cNvPr>
          <p:cNvCxnSpPr>
            <a:cxnSpLocks/>
            <a:stCxn id="45" idx="6"/>
            <a:endCxn id="41" idx="2"/>
          </p:cNvCxnSpPr>
          <p:nvPr/>
        </p:nvCxnSpPr>
        <p:spPr>
          <a:xfrm>
            <a:off x="7641207" y="1906772"/>
            <a:ext cx="1479540" cy="2620618"/>
          </a:xfrm>
          <a:prstGeom prst="curvedConnector3">
            <a:avLst>
              <a:gd name="adj1" fmla="val 4328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05FC4ED-FC8E-DE27-1059-436C5B1348FF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7628679" y="3222591"/>
            <a:ext cx="1492068" cy="2238383"/>
          </a:xfrm>
          <a:prstGeom prst="curvedConnector3">
            <a:avLst>
              <a:gd name="adj1" fmla="val 3734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6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9460395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DFS example 6:</a:t>
            </a:r>
            <a:br>
              <a:rPr lang="en-US" dirty="0"/>
            </a:br>
            <a:r>
              <a:rPr lang="en-US" sz="2700" dirty="0"/>
              <a:t>Start from b,</a:t>
            </a: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571B35-40B6-D66A-3289-DC994DE98DC9}"/>
              </a:ext>
            </a:extLst>
          </p:cNvPr>
          <p:cNvSpPr/>
          <p:nvPr/>
        </p:nvSpPr>
        <p:spPr>
          <a:xfrm>
            <a:off x="3357438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4344725" y="229591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6024438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1A6C-8E8C-5203-5F0A-B10D2A8C6B95}"/>
              </a:ext>
            </a:extLst>
          </p:cNvPr>
          <p:cNvSpPr/>
          <p:nvPr/>
        </p:nvSpPr>
        <p:spPr>
          <a:xfrm>
            <a:off x="7306586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8320377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8320376" y="435600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344724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024437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4871C1-0465-E0C1-4E52-8136F2ED0385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6457099" y="3733772"/>
            <a:ext cx="1102935" cy="6862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34A91-6177-58C6-D6C3-3C41D9B67526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3790100" y="2669189"/>
            <a:ext cx="628858" cy="6913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55F8F2-DFF1-7877-7A1E-352CBF585B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851620" y="2514572"/>
            <a:ext cx="1172818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7C35AA-C751-C02F-A8A3-4B95ED127C5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6531333" y="2514572"/>
            <a:ext cx="178904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B6822-A96E-99E8-94D6-B540FF3710EC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277886" y="2733232"/>
            <a:ext cx="1028700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1DB02-53D7-27E6-9D95-C82D4DA9A746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7813481" y="2733232"/>
            <a:ext cx="760344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B4829B-2DCA-AF74-E390-F9293CA4BE7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573824" y="2733232"/>
            <a:ext cx="1" cy="16227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51A7ED-53CB-1347-CEBA-11C1BAC39C5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 flipV="1">
            <a:off x="6531332" y="4574662"/>
            <a:ext cx="178904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2B0D8-8399-F9FE-277E-51B03AE8E94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851619" y="4574662"/>
            <a:ext cx="11728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14559-DDE2-4B59-C1EA-760D963737E1}"/>
              </a:ext>
            </a:extLst>
          </p:cNvPr>
          <p:cNvCxnSpPr>
            <a:cxnSpLocks/>
            <a:stCxn id="3" idx="4"/>
            <a:endCxn id="9" idx="2"/>
          </p:cNvCxnSpPr>
          <p:nvPr/>
        </p:nvCxnSpPr>
        <p:spPr>
          <a:xfrm>
            <a:off x="3610886" y="3733772"/>
            <a:ext cx="733838" cy="840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76AAF1-4839-4B9C-5AEC-D79DEFFBD6EF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4598172" y="2733233"/>
            <a:ext cx="1" cy="16227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ABDC38-F3BF-F411-B27C-979B4D434A43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3864333" y="3515112"/>
            <a:ext cx="2234337" cy="9049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7C235A-DD95-4ED3-6609-D062792FAD00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4777387" y="2669189"/>
            <a:ext cx="1500498" cy="16868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042B9-0BD9-B60C-E1FC-E0E3189A2D23}"/>
              </a:ext>
            </a:extLst>
          </p:cNvPr>
          <p:cNvSpPr txBox="1"/>
          <p:nvPr/>
        </p:nvSpPr>
        <p:spPr>
          <a:xfrm>
            <a:off x="4222391" y="1955106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48A92-159C-2EDD-1B82-69014E0A0A55}"/>
              </a:ext>
            </a:extLst>
          </p:cNvPr>
          <p:cNvSpPr txBox="1"/>
          <p:nvPr/>
        </p:nvSpPr>
        <p:spPr>
          <a:xfrm>
            <a:off x="5860441" y="1926579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E42AB-2FC2-A75F-2A27-4A42B73E6DE7}"/>
              </a:ext>
            </a:extLst>
          </p:cNvPr>
          <p:cNvSpPr txBox="1"/>
          <p:nvPr/>
        </p:nvSpPr>
        <p:spPr>
          <a:xfrm>
            <a:off x="8193652" y="1881282"/>
            <a:ext cx="87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078E8-6D29-008F-BE62-0DC2AEDCD477}"/>
              </a:ext>
            </a:extLst>
          </p:cNvPr>
          <p:cNvSpPr txBox="1"/>
          <p:nvPr/>
        </p:nvSpPr>
        <p:spPr>
          <a:xfrm>
            <a:off x="2761398" y="335995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434FB-7270-59F0-76A8-9E9C6F61E442}"/>
              </a:ext>
            </a:extLst>
          </p:cNvPr>
          <p:cNvSpPr txBox="1"/>
          <p:nvPr/>
        </p:nvSpPr>
        <p:spPr>
          <a:xfrm>
            <a:off x="4333624" y="4801922"/>
            <a:ext cx="7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3/4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AC733-9063-BF6D-FC1C-5CCEFCC74162}"/>
              </a:ext>
            </a:extLst>
          </p:cNvPr>
          <p:cNvSpPr txBox="1"/>
          <p:nvPr/>
        </p:nvSpPr>
        <p:spPr>
          <a:xfrm>
            <a:off x="5990311" y="4793564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FDA10-0223-1384-8569-2CD79E3EF742}"/>
              </a:ext>
            </a:extLst>
          </p:cNvPr>
          <p:cNvSpPr txBox="1"/>
          <p:nvPr/>
        </p:nvSpPr>
        <p:spPr>
          <a:xfrm>
            <a:off x="8307451" y="4787175"/>
            <a:ext cx="76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6DA5A-29FC-81EA-CC97-001FB2794622}"/>
              </a:ext>
            </a:extLst>
          </p:cNvPr>
          <p:cNvSpPr txBox="1"/>
          <p:nvPr/>
        </p:nvSpPr>
        <p:spPr>
          <a:xfrm>
            <a:off x="7435956" y="373377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264422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912D-A3AE-F472-8CB6-B6E26ECA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70892" cy="5667926"/>
          </a:xfrm>
        </p:spPr>
        <p:txBody>
          <a:bodyPr>
            <a:normAutofit/>
          </a:bodyPr>
          <a:lstStyle/>
          <a:p>
            <a:r>
              <a:rPr lang="en-US" sz="3200" dirty="0"/>
              <a:t>Depth first forest:</a:t>
            </a:r>
            <a:br>
              <a:rPr lang="en-US" sz="32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Tree edges: {(</a:t>
            </a:r>
            <a:r>
              <a:rPr lang="en-US" sz="2400" dirty="0" err="1"/>
              <a:t>b,a</a:t>
            </a:r>
            <a:r>
              <a:rPr lang="en-US" sz="2400" dirty="0"/>
              <a:t>), (</a:t>
            </a:r>
            <a:r>
              <a:rPr lang="en-US" sz="2400" dirty="0" err="1"/>
              <a:t>a,g</a:t>
            </a:r>
            <a:r>
              <a:rPr lang="en-US" sz="2400" dirty="0"/>
              <a:t>), (</a:t>
            </a:r>
            <a:r>
              <a:rPr lang="en-US" sz="2400" dirty="0" err="1"/>
              <a:t>a,h</a:t>
            </a:r>
            <a:r>
              <a:rPr lang="en-US" sz="2400" dirty="0"/>
              <a:t>), (</a:t>
            </a:r>
            <a:r>
              <a:rPr lang="en-US" sz="2400" dirty="0" err="1"/>
              <a:t>b,c</a:t>
            </a:r>
            <a:r>
              <a:rPr lang="en-US" sz="2400" dirty="0"/>
              <a:t>), (</a:t>
            </a:r>
            <a:r>
              <a:rPr lang="en-US" sz="2400" dirty="0" err="1"/>
              <a:t>c,d</a:t>
            </a:r>
            <a:r>
              <a:rPr lang="en-US" sz="2400" dirty="0"/>
              <a:t>), (</a:t>
            </a:r>
            <a:r>
              <a:rPr lang="en-US" sz="2400" dirty="0" err="1"/>
              <a:t>e,f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back edges: {(</a:t>
            </a:r>
            <a:r>
              <a:rPr lang="en-US" sz="2400" dirty="0" err="1"/>
              <a:t>g,b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forward edges: {(</a:t>
            </a:r>
            <a:r>
              <a:rPr lang="en-US" sz="2400" dirty="0" err="1"/>
              <a:t>b,h</a:t>
            </a:r>
            <a:r>
              <a:rPr lang="en-US" sz="2400" dirty="0"/>
              <a:t>)} </a:t>
            </a:r>
            <a:br>
              <a:rPr lang="en-US" sz="2400" dirty="0"/>
            </a:br>
            <a:r>
              <a:rPr lang="en-US" sz="2400" dirty="0"/>
              <a:t>cross edges: {(</a:t>
            </a:r>
            <a:r>
              <a:rPr lang="en-US" sz="2400" dirty="0" err="1"/>
              <a:t>d,h</a:t>
            </a:r>
            <a:r>
              <a:rPr lang="en-US" sz="2400" dirty="0"/>
              <a:t>), (</a:t>
            </a:r>
            <a:r>
              <a:rPr lang="en-US" sz="2400" dirty="0" err="1"/>
              <a:t>h,g</a:t>
            </a:r>
            <a:r>
              <a:rPr lang="en-US" sz="2400" dirty="0"/>
              <a:t>), (</a:t>
            </a:r>
            <a:r>
              <a:rPr lang="en-US" sz="2400" dirty="0" err="1"/>
              <a:t>e,c</a:t>
            </a:r>
            <a:r>
              <a:rPr lang="en-US" sz="2400" dirty="0"/>
              <a:t>), (</a:t>
            </a:r>
            <a:r>
              <a:rPr lang="en-US" sz="2400" dirty="0" err="1"/>
              <a:t>e,d</a:t>
            </a:r>
            <a:r>
              <a:rPr lang="en-US" sz="2400" dirty="0"/>
              <a:t>), (</a:t>
            </a:r>
            <a:r>
              <a:rPr lang="en-US" sz="2400" dirty="0" err="1"/>
              <a:t>f,h</a:t>
            </a:r>
            <a:r>
              <a:rPr lang="en-US" sz="2400" dirty="0"/>
              <a:t>)}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D4C179-BBE7-53AC-60A3-865F7BF32621}"/>
              </a:ext>
            </a:extLst>
          </p:cNvPr>
          <p:cNvSpPr/>
          <p:nvPr/>
        </p:nvSpPr>
        <p:spPr>
          <a:xfrm>
            <a:off x="9021358" y="3314740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C70195-F9C2-0F59-2A91-05FABEDD8B0C}"/>
              </a:ext>
            </a:extLst>
          </p:cNvPr>
          <p:cNvSpPr/>
          <p:nvPr/>
        </p:nvSpPr>
        <p:spPr>
          <a:xfrm>
            <a:off x="7097051" y="2967410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4573B-BCF7-82F0-E1B3-4836078EE07A}"/>
              </a:ext>
            </a:extLst>
          </p:cNvPr>
          <p:cNvSpPr/>
          <p:nvPr/>
        </p:nvSpPr>
        <p:spPr>
          <a:xfrm>
            <a:off x="9008831" y="1562140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7B7432-302F-C00F-20A9-DCD8C5B388FE}"/>
              </a:ext>
            </a:extLst>
          </p:cNvPr>
          <p:cNvSpPr/>
          <p:nvPr/>
        </p:nvSpPr>
        <p:spPr>
          <a:xfrm>
            <a:off x="9021358" y="2465907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66B38-FADF-9C04-6963-166EB6C58E52}"/>
              </a:ext>
            </a:extLst>
          </p:cNvPr>
          <p:cNvSpPr/>
          <p:nvPr/>
        </p:nvSpPr>
        <p:spPr>
          <a:xfrm>
            <a:off x="10104723" y="3314740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A4464-F7D1-E1FC-BF72-BC5A2FFBA030}"/>
              </a:ext>
            </a:extLst>
          </p:cNvPr>
          <p:cNvSpPr/>
          <p:nvPr/>
        </p:nvSpPr>
        <p:spPr>
          <a:xfrm>
            <a:off x="10822172" y="2587950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8B0845-A999-AE2B-856E-805AC119250D}"/>
              </a:ext>
            </a:extLst>
          </p:cNvPr>
          <p:cNvCxnSpPr>
            <a:cxnSpLocks/>
            <a:stCxn id="45" idx="4"/>
            <a:endCxn id="4" idx="0"/>
          </p:cNvCxnSpPr>
          <p:nvPr/>
        </p:nvCxnSpPr>
        <p:spPr>
          <a:xfrm flipH="1">
            <a:off x="7362865" y="2161953"/>
            <a:ext cx="12528" cy="8054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400E1DC-CFAD-8D06-AAE5-F9083C64D4CF}"/>
              </a:ext>
            </a:extLst>
          </p:cNvPr>
          <p:cNvSpPr/>
          <p:nvPr/>
        </p:nvSpPr>
        <p:spPr>
          <a:xfrm>
            <a:off x="10822172" y="3389481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CB6340-AC16-936A-7D30-DA085C807170}"/>
              </a:ext>
            </a:extLst>
          </p:cNvPr>
          <p:cNvSpPr/>
          <p:nvPr/>
        </p:nvSpPr>
        <p:spPr>
          <a:xfrm>
            <a:off x="7109579" y="1651591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EE7AE9-66F5-9624-54B4-06BE0F9B4174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274645" y="2072502"/>
            <a:ext cx="12527" cy="3934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BC5DD9-C64B-F7E0-4705-279BA1A8316E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>
            <a:off x="9287172" y="2976269"/>
            <a:ext cx="0" cy="3384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BE3F2-39E3-D53E-9E75-3CCF20A07AF8}"/>
              </a:ext>
            </a:extLst>
          </p:cNvPr>
          <p:cNvCxnSpPr>
            <a:cxnSpLocks/>
            <a:stCxn id="5" idx="5"/>
            <a:endCxn id="37" idx="0"/>
          </p:cNvCxnSpPr>
          <p:nvPr/>
        </p:nvCxnSpPr>
        <p:spPr>
          <a:xfrm>
            <a:off x="9462604" y="1997761"/>
            <a:ext cx="1625382" cy="5901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27DC3B-060A-530F-1A5A-423EF1434F6B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>
            <a:off x="11087986" y="3098312"/>
            <a:ext cx="0" cy="2911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B26378-66BA-D29D-6595-85C9D7D28B27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9475131" y="2901528"/>
            <a:ext cx="895406" cy="4132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7E97B27-037D-F0EF-BF7B-A31089947551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10800000">
            <a:off x="9008832" y="1817321"/>
            <a:ext cx="12527" cy="1752600"/>
          </a:xfrm>
          <a:prstGeom prst="curvedConnector3">
            <a:avLst>
              <a:gd name="adj1" fmla="val 1924858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B630069-E937-F6DE-1B4D-2612BD014668}"/>
              </a:ext>
            </a:extLst>
          </p:cNvPr>
          <p:cNvCxnSpPr>
            <a:cxnSpLocks/>
            <a:stCxn id="5" idx="5"/>
            <a:endCxn id="15" idx="7"/>
          </p:cNvCxnSpPr>
          <p:nvPr/>
        </p:nvCxnSpPr>
        <p:spPr>
          <a:xfrm rot="16200000" flipH="1">
            <a:off x="9314690" y="2145675"/>
            <a:ext cx="1391720" cy="109589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9D07DA-3D94-0758-05C8-56525E433B84}"/>
              </a:ext>
            </a:extLst>
          </p:cNvPr>
          <p:cNvCxnSpPr>
            <a:cxnSpLocks/>
            <a:stCxn id="41" idx="4"/>
            <a:endCxn id="15" idx="4"/>
          </p:cNvCxnSpPr>
          <p:nvPr/>
        </p:nvCxnSpPr>
        <p:spPr>
          <a:xfrm rot="5400000" flipH="1">
            <a:off x="10691891" y="3503749"/>
            <a:ext cx="74741" cy="717449"/>
          </a:xfrm>
          <a:prstGeom prst="curvedConnector3">
            <a:avLst>
              <a:gd name="adj1" fmla="val -30585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16A7B80-F0F6-A2B9-A7B1-55F771E5BC9C}"/>
              </a:ext>
            </a:extLst>
          </p:cNvPr>
          <p:cNvCxnSpPr>
            <a:cxnSpLocks/>
            <a:stCxn id="45" idx="7"/>
            <a:endCxn id="37" idx="7"/>
          </p:cNvCxnSpPr>
          <p:nvPr/>
        </p:nvCxnSpPr>
        <p:spPr>
          <a:xfrm rot="16200000" flipH="1">
            <a:off x="8951468" y="338215"/>
            <a:ext cx="936359" cy="3712593"/>
          </a:xfrm>
          <a:prstGeom prst="curvedConnector3">
            <a:avLst>
              <a:gd name="adj1" fmla="val -3239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8F6FF0C-C48F-3B81-0017-F88501F3EC19}"/>
              </a:ext>
            </a:extLst>
          </p:cNvPr>
          <p:cNvCxnSpPr>
            <a:cxnSpLocks/>
            <a:stCxn id="45" idx="0"/>
            <a:endCxn id="41" idx="6"/>
          </p:cNvCxnSpPr>
          <p:nvPr/>
        </p:nvCxnSpPr>
        <p:spPr>
          <a:xfrm rot="16200000" flipH="1">
            <a:off x="8368060" y="658923"/>
            <a:ext cx="1993071" cy="3978407"/>
          </a:xfrm>
          <a:prstGeom prst="curvedConnector4">
            <a:avLst>
              <a:gd name="adj1" fmla="val -19449"/>
              <a:gd name="adj2" fmla="val 10574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2DB3E9B-E3C8-C848-EFEB-E7D0FA2411C7}"/>
              </a:ext>
            </a:extLst>
          </p:cNvPr>
          <p:cNvCxnSpPr>
            <a:cxnSpLocks/>
            <a:stCxn id="4" idx="4"/>
            <a:endCxn id="15" idx="3"/>
          </p:cNvCxnSpPr>
          <p:nvPr/>
        </p:nvCxnSpPr>
        <p:spPr>
          <a:xfrm rot="16200000" flipH="1">
            <a:off x="8636427" y="2204209"/>
            <a:ext cx="272589" cy="2819713"/>
          </a:xfrm>
          <a:prstGeom prst="curvedConnector3">
            <a:avLst>
              <a:gd name="adj1" fmla="val 211281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03548FA-4A6B-81C5-99F1-A1F2984A4E43}"/>
              </a:ext>
            </a:extLst>
          </p:cNvPr>
          <p:cNvCxnSpPr>
            <a:cxnSpLocks/>
            <a:stCxn id="15" idx="5"/>
            <a:endCxn id="3" idx="4"/>
          </p:cNvCxnSpPr>
          <p:nvPr/>
        </p:nvCxnSpPr>
        <p:spPr>
          <a:xfrm rot="5400000">
            <a:off x="9885464" y="3152069"/>
            <a:ext cx="74741" cy="1271324"/>
          </a:xfrm>
          <a:prstGeom prst="curvedConnector3">
            <a:avLst>
              <a:gd name="adj1" fmla="val 764905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4440802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BFS example 1:</a:t>
            </a:r>
            <a:br>
              <a:rPr lang="en-US" dirty="0"/>
            </a:br>
            <a:r>
              <a:rPr lang="en-US" sz="2700" dirty="0"/>
              <a:t>Start from a,</a:t>
            </a:r>
            <a:br>
              <a:rPr lang="en-US" dirty="0"/>
            </a:b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571B35-40B6-D66A-3289-DC994DE98DC9}"/>
              </a:ext>
            </a:extLst>
          </p:cNvPr>
          <p:cNvSpPr/>
          <p:nvPr/>
        </p:nvSpPr>
        <p:spPr>
          <a:xfrm>
            <a:off x="1559777" y="260402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1559776" y="3604563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1559775" y="4605104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1A6C-8E8C-5203-5F0A-B10D2A8C6B95}"/>
              </a:ext>
            </a:extLst>
          </p:cNvPr>
          <p:cNvSpPr/>
          <p:nvPr/>
        </p:nvSpPr>
        <p:spPr>
          <a:xfrm>
            <a:off x="3372179" y="3161100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3372179" y="422679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4931133" y="260402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931134" y="359842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369822" y="3161100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D22635-5548-DF1B-E6BF-F2ABF9231395}"/>
              </a:ext>
            </a:extLst>
          </p:cNvPr>
          <p:cNvCxnSpPr>
            <a:cxnSpLocks/>
            <a:stCxn id="25" idx="0"/>
            <a:endCxn id="10" idx="4"/>
          </p:cNvCxnSpPr>
          <p:nvPr/>
        </p:nvCxnSpPr>
        <p:spPr>
          <a:xfrm flipV="1">
            <a:off x="6623270" y="3598421"/>
            <a:ext cx="0" cy="62837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B62F4A7-1A33-053D-2E0D-3F1F433954D3}"/>
              </a:ext>
            </a:extLst>
          </p:cNvPr>
          <p:cNvSpPr/>
          <p:nvPr/>
        </p:nvSpPr>
        <p:spPr>
          <a:xfrm>
            <a:off x="6369822" y="422679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933DD7-F0CF-2D73-728A-3B398000D560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1813224" y="3041343"/>
            <a:ext cx="1" cy="5632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037002-0259-F2DD-A9A3-8CCF1CFC4BC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13223" y="4041884"/>
            <a:ext cx="1" cy="5632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727E25-3567-1834-C391-4CD52B75D9F3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066672" y="2822683"/>
            <a:ext cx="1305507" cy="5570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31B977-8670-503F-D2F2-1F0F81AEB8C5}"/>
              </a:ext>
            </a:extLst>
          </p:cNvPr>
          <p:cNvCxnSpPr>
            <a:cxnSpLocks/>
            <a:stCxn id="6" idx="3"/>
            <a:endCxn id="4" idx="6"/>
          </p:cNvCxnSpPr>
          <p:nvPr/>
        </p:nvCxnSpPr>
        <p:spPr>
          <a:xfrm flipH="1">
            <a:off x="2066671" y="3534377"/>
            <a:ext cx="1379741" cy="2888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B938B3-AB7E-0FC1-33A5-80B8BDBA9620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992438" y="3977840"/>
            <a:ext cx="1379741" cy="4676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E89DB3-6301-5FFD-A61B-CA7D50E3374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625627" y="3598421"/>
            <a:ext cx="0" cy="62837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8060B3-152B-D6EF-B453-424BBF2DEC9D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flipH="1">
            <a:off x="2066670" y="4600069"/>
            <a:ext cx="1379742" cy="2236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B4996C-DD05-A77D-D112-81C7C99627C6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3804841" y="2822683"/>
            <a:ext cx="1126292" cy="402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4B8C03F-FA34-1F5A-F61A-321645B9525C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879074" y="3971698"/>
            <a:ext cx="1126293" cy="4737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78AC5F-DCB4-B266-72EC-28A7B22498C3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5184581" y="3041343"/>
            <a:ext cx="1" cy="5570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625592-950C-024E-167F-C9DC20517B5D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5363795" y="2977299"/>
            <a:ext cx="1006027" cy="4024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D0AD7E-F669-1292-B428-1691713ED71F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5438029" y="3534377"/>
            <a:ext cx="1006026" cy="2827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0C7785-C90C-0E94-62A0-2A0310E9826D}"/>
              </a:ext>
            </a:extLst>
          </p:cNvPr>
          <p:cNvCxnSpPr>
            <a:cxnSpLocks/>
            <a:stCxn id="7" idx="5"/>
            <a:endCxn id="25" idx="3"/>
          </p:cNvCxnSpPr>
          <p:nvPr/>
        </p:nvCxnSpPr>
        <p:spPr>
          <a:xfrm>
            <a:off x="3804841" y="4600069"/>
            <a:ext cx="263921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7BD8C2-9246-B298-D768-F3BE948476AC}"/>
              </a:ext>
            </a:extLst>
          </p:cNvPr>
          <p:cNvCxnSpPr>
            <a:cxnSpLocks/>
            <a:stCxn id="9" idx="5"/>
            <a:endCxn id="25" idx="2"/>
          </p:cNvCxnSpPr>
          <p:nvPr/>
        </p:nvCxnSpPr>
        <p:spPr>
          <a:xfrm>
            <a:off x="5363796" y="3971698"/>
            <a:ext cx="1006026" cy="4737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Table 85">
            <a:extLst>
              <a:ext uri="{FF2B5EF4-FFF2-40B4-BE49-F238E27FC236}">
                <a16:creationId xmlns:a16="http://schemas.microsoft.com/office/drawing/2014/main" id="{6C406967-48D6-D66F-4D81-703A2F75C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86024"/>
              </p:ext>
            </p:extLst>
          </p:nvPr>
        </p:nvGraphicFramePr>
        <p:xfrm>
          <a:off x="8222600" y="468597"/>
          <a:ext cx="1006025" cy="61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025">
                  <a:extLst>
                    <a:ext uri="{9D8B030D-6E8A-4147-A177-3AD203B41FA5}">
                      <a16:colId xmlns:a16="http://schemas.microsoft.com/office/drawing/2014/main" val="1815221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1  1</a:t>
                      </a:r>
                    </a:p>
                    <a:p>
                      <a:r>
                        <a:rPr lang="en-US" dirty="0"/>
                        <a:t>b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1  2  2</a:t>
                      </a:r>
                    </a:p>
                    <a:p>
                      <a:r>
                        <a:rPr lang="en-US" dirty="0"/>
                        <a:t>d  c 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2  2 </a:t>
                      </a:r>
                    </a:p>
                    <a:p>
                      <a:r>
                        <a:rPr lang="en-US" dirty="0"/>
                        <a:t>c 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6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4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3  3</a:t>
                      </a:r>
                    </a:p>
                    <a:p>
                      <a:r>
                        <a:rPr lang="en-US" dirty="0"/>
                        <a:t>g 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3  4</a:t>
                      </a:r>
                    </a:p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 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6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4  4</a:t>
                      </a:r>
                    </a:p>
                    <a:p>
                      <a:r>
                        <a:rPr lang="en-US" dirty="0"/>
                        <a:t>f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3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7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4440802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BFS example 2:</a:t>
            </a:r>
            <a:br>
              <a:rPr lang="en-US" dirty="0"/>
            </a:br>
            <a:r>
              <a:rPr lang="en-US" sz="2700" dirty="0"/>
              <a:t>Start from b,</a:t>
            </a:r>
            <a:br>
              <a:rPr lang="en-US" dirty="0"/>
            </a:b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571B35-40B6-D66A-3289-DC994DE98DC9}"/>
              </a:ext>
            </a:extLst>
          </p:cNvPr>
          <p:cNvSpPr/>
          <p:nvPr/>
        </p:nvSpPr>
        <p:spPr>
          <a:xfrm>
            <a:off x="1559777" y="260402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1559776" y="3604563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1559775" y="4605104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1A6C-8E8C-5203-5F0A-B10D2A8C6B95}"/>
              </a:ext>
            </a:extLst>
          </p:cNvPr>
          <p:cNvSpPr/>
          <p:nvPr/>
        </p:nvSpPr>
        <p:spPr>
          <a:xfrm>
            <a:off x="3372179" y="3161100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3372179" y="422679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4931133" y="260402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931134" y="359842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369822" y="3161100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D22635-5548-DF1B-E6BF-F2ABF9231395}"/>
              </a:ext>
            </a:extLst>
          </p:cNvPr>
          <p:cNvCxnSpPr>
            <a:cxnSpLocks/>
            <a:stCxn id="25" idx="0"/>
            <a:endCxn id="10" idx="4"/>
          </p:cNvCxnSpPr>
          <p:nvPr/>
        </p:nvCxnSpPr>
        <p:spPr>
          <a:xfrm flipV="1">
            <a:off x="6623270" y="3598421"/>
            <a:ext cx="0" cy="62837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B62F4A7-1A33-053D-2E0D-3F1F433954D3}"/>
              </a:ext>
            </a:extLst>
          </p:cNvPr>
          <p:cNvSpPr/>
          <p:nvPr/>
        </p:nvSpPr>
        <p:spPr>
          <a:xfrm>
            <a:off x="6369822" y="422679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933DD7-F0CF-2D73-728A-3B398000D560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1813224" y="3041343"/>
            <a:ext cx="1" cy="5632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037002-0259-F2DD-A9A3-8CCF1CFC4BC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13223" y="4041884"/>
            <a:ext cx="1" cy="5632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727E25-3567-1834-C391-4CD52B75D9F3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066672" y="2822683"/>
            <a:ext cx="1305507" cy="5570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31B977-8670-503F-D2F2-1F0F81AEB8C5}"/>
              </a:ext>
            </a:extLst>
          </p:cNvPr>
          <p:cNvCxnSpPr>
            <a:cxnSpLocks/>
            <a:stCxn id="6" idx="3"/>
            <a:endCxn id="4" idx="6"/>
          </p:cNvCxnSpPr>
          <p:nvPr/>
        </p:nvCxnSpPr>
        <p:spPr>
          <a:xfrm flipH="1">
            <a:off x="2066671" y="3534377"/>
            <a:ext cx="1379741" cy="2888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B938B3-AB7E-0FC1-33A5-80B8BDBA9620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992438" y="3977840"/>
            <a:ext cx="1379741" cy="4676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E89DB3-6301-5FFD-A61B-CA7D50E3374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625627" y="3598421"/>
            <a:ext cx="0" cy="62837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8060B3-152B-D6EF-B453-424BBF2DEC9D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flipH="1">
            <a:off x="2066670" y="4600069"/>
            <a:ext cx="1379742" cy="2236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B4996C-DD05-A77D-D112-81C7C99627C6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3804841" y="2822683"/>
            <a:ext cx="1126292" cy="402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4B8C03F-FA34-1F5A-F61A-321645B9525C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879074" y="3971698"/>
            <a:ext cx="1126293" cy="4737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78AC5F-DCB4-B266-72EC-28A7B22498C3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5184581" y="3041343"/>
            <a:ext cx="1" cy="5570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625592-950C-024E-167F-C9DC20517B5D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5363795" y="2977299"/>
            <a:ext cx="1006027" cy="4024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D0AD7E-F669-1292-B428-1691713ED71F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5438029" y="3534377"/>
            <a:ext cx="1006026" cy="2827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0C7785-C90C-0E94-62A0-2A0310E9826D}"/>
              </a:ext>
            </a:extLst>
          </p:cNvPr>
          <p:cNvCxnSpPr>
            <a:cxnSpLocks/>
            <a:stCxn id="7" idx="5"/>
            <a:endCxn id="25" idx="3"/>
          </p:cNvCxnSpPr>
          <p:nvPr/>
        </p:nvCxnSpPr>
        <p:spPr>
          <a:xfrm>
            <a:off x="3804841" y="4600069"/>
            <a:ext cx="263921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7BD8C2-9246-B298-D768-F3BE948476AC}"/>
              </a:ext>
            </a:extLst>
          </p:cNvPr>
          <p:cNvCxnSpPr>
            <a:cxnSpLocks/>
            <a:stCxn id="9" idx="5"/>
            <a:endCxn id="25" idx="2"/>
          </p:cNvCxnSpPr>
          <p:nvPr/>
        </p:nvCxnSpPr>
        <p:spPr>
          <a:xfrm>
            <a:off x="5363796" y="3971698"/>
            <a:ext cx="1006026" cy="4737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Table 85">
            <a:extLst>
              <a:ext uri="{FF2B5EF4-FFF2-40B4-BE49-F238E27FC236}">
                <a16:creationId xmlns:a16="http://schemas.microsoft.com/office/drawing/2014/main" id="{6C406967-48D6-D66F-4D81-703A2F75C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45695"/>
              </p:ext>
            </p:extLst>
          </p:nvPr>
        </p:nvGraphicFramePr>
        <p:xfrm>
          <a:off x="8222600" y="540848"/>
          <a:ext cx="1006025" cy="5558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025">
                  <a:extLst>
                    <a:ext uri="{9D8B030D-6E8A-4147-A177-3AD203B41FA5}">
                      <a16:colId xmlns:a16="http://schemas.microsoft.com/office/drawing/2014/main" val="1815221369"/>
                    </a:ext>
                  </a:extLst>
                </a:gridCol>
              </a:tblGrid>
              <a:tr h="603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91214"/>
                  </a:ext>
                </a:extLst>
              </a:tr>
              <a:tr h="603607">
                <a:tc>
                  <a:txBody>
                    <a:bodyPr/>
                    <a:lstStyle/>
                    <a:p>
                      <a:r>
                        <a:rPr lang="en-US" dirty="0"/>
                        <a:t>1  1</a:t>
                      </a:r>
                    </a:p>
                    <a:p>
                      <a:r>
                        <a:rPr lang="en-US" dirty="0"/>
                        <a:t>c 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2366"/>
                  </a:ext>
                </a:extLst>
              </a:tr>
              <a:tr h="603607">
                <a:tc>
                  <a:txBody>
                    <a:bodyPr/>
                    <a:lstStyle/>
                    <a:p>
                      <a:r>
                        <a:rPr lang="en-US" dirty="0"/>
                        <a:t>1  </a:t>
                      </a:r>
                    </a:p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42816"/>
                  </a:ext>
                </a:extLst>
              </a:tr>
              <a:tr h="603607">
                <a:tc>
                  <a:txBody>
                    <a:bodyPr/>
                    <a:lstStyle/>
                    <a:p>
                      <a:r>
                        <a:rPr lang="en-US" dirty="0"/>
                        <a:t>2  2 </a:t>
                      </a:r>
                    </a:p>
                    <a:p>
                      <a:r>
                        <a:rPr lang="en-US" dirty="0"/>
                        <a:t>g 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60834"/>
                  </a:ext>
                </a:extLst>
              </a:tr>
              <a:tr h="603607">
                <a:tc>
                  <a:txBody>
                    <a:bodyPr/>
                    <a:lstStyle/>
                    <a:p>
                      <a:r>
                        <a:rPr lang="en-US" dirty="0"/>
                        <a:t>2  3</a:t>
                      </a:r>
                    </a:p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 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46474"/>
                  </a:ext>
                </a:extLst>
              </a:tr>
              <a:tr h="603607">
                <a:tc>
                  <a:txBody>
                    <a:bodyPr/>
                    <a:lstStyle/>
                    <a:p>
                      <a:r>
                        <a:rPr lang="en-US" dirty="0"/>
                        <a:t>3  3</a:t>
                      </a:r>
                    </a:p>
                    <a:p>
                      <a:r>
                        <a:rPr lang="en-US" dirty="0"/>
                        <a:t>f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2785"/>
                  </a:ext>
                </a:extLst>
              </a:tr>
              <a:tr h="603607">
                <a:tc>
                  <a:txBody>
                    <a:bodyPr/>
                    <a:lstStyle/>
                    <a:p>
                      <a:r>
                        <a:rPr lang="en-US" dirty="0"/>
                        <a:t>3  4</a:t>
                      </a:r>
                    </a:p>
                    <a:p>
                      <a:r>
                        <a:rPr lang="en-US" dirty="0"/>
                        <a:t>h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65620"/>
                  </a:ext>
                </a:extLst>
              </a:tr>
              <a:tr h="603607">
                <a:tc>
                  <a:txBody>
                    <a:bodyPr/>
                    <a:lstStyle/>
                    <a:p>
                      <a:r>
                        <a:rPr lang="en-US" dirty="0"/>
                        <a:t>4  </a:t>
                      </a:r>
                    </a:p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21968"/>
                  </a:ext>
                </a:extLst>
              </a:tr>
              <a:tr h="437427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3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89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4440802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BFS example 3:</a:t>
            </a:r>
            <a:br>
              <a:rPr lang="en-US" dirty="0"/>
            </a:br>
            <a:r>
              <a:rPr lang="en-US" sz="2700" dirty="0"/>
              <a:t>Start from g,</a:t>
            </a:r>
            <a:br>
              <a:rPr lang="en-US" dirty="0"/>
            </a:b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571B35-40B6-D66A-3289-DC994DE98DC9}"/>
              </a:ext>
            </a:extLst>
          </p:cNvPr>
          <p:cNvSpPr/>
          <p:nvPr/>
        </p:nvSpPr>
        <p:spPr>
          <a:xfrm>
            <a:off x="1559777" y="260402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1559776" y="3604563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1559775" y="4605104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1A6C-8E8C-5203-5F0A-B10D2A8C6B95}"/>
              </a:ext>
            </a:extLst>
          </p:cNvPr>
          <p:cNvSpPr/>
          <p:nvPr/>
        </p:nvSpPr>
        <p:spPr>
          <a:xfrm>
            <a:off x="3372179" y="3161100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3372179" y="422679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4931133" y="260402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931134" y="359842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369822" y="3161100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D22635-5548-DF1B-E6BF-F2ABF9231395}"/>
              </a:ext>
            </a:extLst>
          </p:cNvPr>
          <p:cNvCxnSpPr>
            <a:cxnSpLocks/>
            <a:stCxn id="25" idx="0"/>
            <a:endCxn id="10" idx="4"/>
          </p:cNvCxnSpPr>
          <p:nvPr/>
        </p:nvCxnSpPr>
        <p:spPr>
          <a:xfrm flipV="1">
            <a:off x="6623270" y="3598421"/>
            <a:ext cx="0" cy="62837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B62F4A7-1A33-053D-2E0D-3F1F433954D3}"/>
              </a:ext>
            </a:extLst>
          </p:cNvPr>
          <p:cNvSpPr/>
          <p:nvPr/>
        </p:nvSpPr>
        <p:spPr>
          <a:xfrm>
            <a:off x="6369822" y="422679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933DD7-F0CF-2D73-728A-3B398000D560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1813224" y="3041343"/>
            <a:ext cx="1" cy="5632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037002-0259-F2DD-A9A3-8CCF1CFC4BC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13223" y="4041884"/>
            <a:ext cx="1" cy="5632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727E25-3567-1834-C391-4CD52B75D9F3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066672" y="2822683"/>
            <a:ext cx="1305507" cy="5570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31B977-8670-503F-D2F2-1F0F81AEB8C5}"/>
              </a:ext>
            </a:extLst>
          </p:cNvPr>
          <p:cNvCxnSpPr>
            <a:cxnSpLocks/>
            <a:stCxn id="6" idx="3"/>
            <a:endCxn id="4" idx="6"/>
          </p:cNvCxnSpPr>
          <p:nvPr/>
        </p:nvCxnSpPr>
        <p:spPr>
          <a:xfrm flipH="1">
            <a:off x="2066671" y="3534377"/>
            <a:ext cx="1379741" cy="2888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B938B3-AB7E-0FC1-33A5-80B8BDBA9620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992438" y="3977840"/>
            <a:ext cx="1379741" cy="4676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E89DB3-6301-5FFD-A61B-CA7D50E3374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625627" y="3598421"/>
            <a:ext cx="0" cy="62837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8060B3-152B-D6EF-B453-424BBF2DEC9D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flipH="1">
            <a:off x="2066670" y="4600069"/>
            <a:ext cx="1379742" cy="2236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B4996C-DD05-A77D-D112-81C7C99627C6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3804841" y="2822683"/>
            <a:ext cx="1126292" cy="402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4B8C03F-FA34-1F5A-F61A-321645B9525C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879074" y="3971698"/>
            <a:ext cx="1126293" cy="4737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78AC5F-DCB4-B266-72EC-28A7B22498C3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5184581" y="3041343"/>
            <a:ext cx="1" cy="5570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625592-950C-024E-167F-C9DC20517B5D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5363795" y="2977299"/>
            <a:ext cx="1006027" cy="4024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D0AD7E-F669-1292-B428-1691713ED71F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5438029" y="3534377"/>
            <a:ext cx="1006026" cy="2827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0C7785-C90C-0E94-62A0-2A0310E9826D}"/>
              </a:ext>
            </a:extLst>
          </p:cNvPr>
          <p:cNvCxnSpPr>
            <a:cxnSpLocks/>
            <a:stCxn id="7" idx="5"/>
            <a:endCxn id="25" idx="3"/>
          </p:cNvCxnSpPr>
          <p:nvPr/>
        </p:nvCxnSpPr>
        <p:spPr>
          <a:xfrm>
            <a:off x="3804841" y="4600069"/>
            <a:ext cx="263921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7BD8C2-9246-B298-D768-F3BE948476AC}"/>
              </a:ext>
            </a:extLst>
          </p:cNvPr>
          <p:cNvCxnSpPr>
            <a:cxnSpLocks/>
            <a:stCxn id="9" idx="5"/>
            <a:endCxn id="25" idx="2"/>
          </p:cNvCxnSpPr>
          <p:nvPr/>
        </p:nvCxnSpPr>
        <p:spPr>
          <a:xfrm>
            <a:off x="5363796" y="3971698"/>
            <a:ext cx="1006026" cy="4737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Table 85">
            <a:extLst>
              <a:ext uri="{FF2B5EF4-FFF2-40B4-BE49-F238E27FC236}">
                <a16:creationId xmlns:a16="http://schemas.microsoft.com/office/drawing/2014/main" id="{6C406967-48D6-D66F-4D81-703A2F75C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56425"/>
              </p:ext>
            </p:extLst>
          </p:nvPr>
        </p:nvGraphicFramePr>
        <p:xfrm>
          <a:off x="8222600" y="566971"/>
          <a:ext cx="1006025" cy="5625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025">
                  <a:extLst>
                    <a:ext uri="{9D8B030D-6E8A-4147-A177-3AD203B41FA5}">
                      <a16:colId xmlns:a16="http://schemas.microsoft.com/office/drawing/2014/main" val="1815221369"/>
                    </a:ext>
                  </a:extLst>
                </a:gridCol>
              </a:tblGrid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91214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1  1</a:t>
                      </a:r>
                    </a:p>
                    <a:p>
                      <a:r>
                        <a:rPr lang="en-US" dirty="0"/>
                        <a:t>f  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2366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1  2  2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 d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42816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2  2 </a:t>
                      </a:r>
                    </a:p>
                    <a:p>
                      <a:r>
                        <a:rPr lang="en-US" dirty="0"/>
                        <a:t>d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60834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2  3  3</a:t>
                      </a:r>
                    </a:p>
                    <a:p>
                      <a:r>
                        <a:rPr lang="en-US" dirty="0"/>
                        <a:t>h  b 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46474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3  3</a:t>
                      </a:r>
                    </a:p>
                    <a:p>
                      <a:r>
                        <a:rPr lang="en-US" dirty="0"/>
                        <a:t>b 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2785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3  4</a:t>
                      </a:r>
                    </a:p>
                    <a:p>
                      <a:r>
                        <a:rPr lang="en-US" dirty="0"/>
                        <a:t>e 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65620"/>
                  </a:ext>
                </a:extLst>
              </a:tr>
              <a:tr h="577530">
                <a:tc>
                  <a:txBody>
                    <a:bodyPr/>
                    <a:lstStyle/>
                    <a:p>
                      <a:r>
                        <a:rPr lang="en-US" dirty="0"/>
                        <a:t>4  </a:t>
                      </a:r>
                    </a:p>
                    <a:p>
                      <a:r>
                        <a:rPr lang="en-US" dirty="0"/>
                        <a:t>c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21968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3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12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4440802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BFS example 4:</a:t>
            </a:r>
            <a:br>
              <a:rPr lang="en-US" dirty="0"/>
            </a:br>
            <a:r>
              <a:rPr lang="en-US" sz="2700" dirty="0"/>
              <a:t>Start from h,</a:t>
            </a:r>
            <a:br>
              <a:rPr lang="en-US" dirty="0"/>
            </a:b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571B35-40B6-D66A-3289-DC994DE98DC9}"/>
              </a:ext>
            </a:extLst>
          </p:cNvPr>
          <p:cNvSpPr/>
          <p:nvPr/>
        </p:nvSpPr>
        <p:spPr>
          <a:xfrm>
            <a:off x="1559777" y="260402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1559776" y="3604563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1559775" y="4605104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1A6C-8E8C-5203-5F0A-B10D2A8C6B95}"/>
              </a:ext>
            </a:extLst>
          </p:cNvPr>
          <p:cNvSpPr/>
          <p:nvPr/>
        </p:nvSpPr>
        <p:spPr>
          <a:xfrm>
            <a:off x="3372179" y="3161100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3372179" y="422679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4931133" y="260402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931134" y="359842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369822" y="3161100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D22635-5548-DF1B-E6BF-F2ABF9231395}"/>
              </a:ext>
            </a:extLst>
          </p:cNvPr>
          <p:cNvCxnSpPr>
            <a:cxnSpLocks/>
            <a:stCxn id="25" idx="0"/>
            <a:endCxn id="10" idx="4"/>
          </p:cNvCxnSpPr>
          <p:nvPr/>
        </p:nvCxnSpPr>
        <p:spPr>
          <a:xfrm flipV="1">
            <a:off x="6623270" y="3598421"/>
            <a:ext cx="0" cy="62837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B62F4A7-1A33-053D-2E0D-3F1F433954D3}"/>
              </a:ext>
            </a:extLst>
          </p:cNvPr>
          <p:cNvSpPr/>
          <p:nvPr/>
        </p:nvSpPr>
        <p:spPr>
          <a:xfrm>
            <a:off x="6369822" y="422679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933DD7-F0CF-2D73-728A-3B398000D560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1813224" y="3041343"/>
            <a:ext cx="1" cy="5632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037002-0259-F2DD-A9A3-8CCF1CFC4BC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13223" y="4041884"/>
            <a:ext cx="1" cy="5632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727E25-3567-1834-C391-4CD52B75D9F3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066672" y="2822683"/>
            <a:ext cx="1305507" cy="5570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31B977-8670-503F-D2F2-1F0F81AEB8C5}"/>
              </a:ext>
            </a:extLst>
          </p:cNvPr>
          <p:cNvCxnSpPr>
            <a:cxnSpLocks/>
            <a:stCxn id="6" idx="3"/>
            <a:endCxn id="4" idx="6"/>
          </p:cNvCxnSpPr>
          <p:nvPr/>
        </p:nvCxnSpPr>
        <p:spPr>
          <a:xfrm flipH="1">
            <a:off x="2066671" y="3534377"/>
            <a:ext cx="1379741" cy="2888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B938B3-AB7E-0FC1-33A5-80B8BDBA9620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992438" y="3977840"/>
            <a:ext cx="1379741" cy="4676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E89DB3-6301-5FFD-A61B-CA7D50E3374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625627" y="3598421"/>
            <a:ext cx="0" cy="62837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8060B3-152B-D6EF-B453-424BBF2DEC9D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flipH="1">
            <a:off x="2066670" y="4600069"/>
            <a:ext cx="1379742" cy="2236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B4996C-DD05-A77D-D112-81C7C99627C6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3804841" y="2822683"/>
            <a:ext cx="1126292" cy="402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4B8C03F-FA34-1F5A-F61A-321645B9525C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879074" y="3971698"/>
            <a:ext cx="1126293" cy="4737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78AC5F-DCB4-B266-72EC-28A7B22498C3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5184581" y="3041343"/>
            <a:ext cx="1" cy="5570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625592-950C-024E-167F-C9DC20517B5D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5363795" y="2977299"/>
            <a:ext cx="1006027" cy="4024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D0AD7E-F669-1292-B428-1691713ED71F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5438029" y="3534377"/>
            <a:ext cx="1006026" cy="2827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0C7785-C90C-0E94-62A0-2A0310E9826D}"/>
              </a:ext>
            </a:extLst>
          </p:cNvPr>
          <p:cNvCxnSpPr>
            <a:cxnSpLocks/>
            <a:stCxn id="7" idx="5"/>
            <a:endCxn id="25" idx="3"/>
          </p:cNvCxnSpPr>
          <p:nvPr/>
        </p:nvCxnSpPr>
        <p:spPr>
          <a:xfrm>
            <a:off x="3804841" y="4600069"/>
            <a:ext cx="263921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7BD8C2-9246-B298-D768-F3BE948476AC}"/>
              </a:ext>
            </a:extLst>
          </p:cNvPr>
          <p:cNvCxnSpPr>
            <a:cxnSpLocks/>
            <a:stCxn id="9" idx="5"/>
            <a:endCxn id="25" idx="2"/>
          </p:cNvCxnSpPr>
          <p:nvPr/>
        </p:nvCxnSpPr>
        <p:spPr>
          <a:xfrm>
            <a:off x="5363796" y="3971698"/>
            <a:ext cx="1006026" cy="4737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Table 85">
            <a:extLst>
              <a:ext uri="{FF2B5EF4-FFF2-40B4-BE49-F238E27FC236}">
                <a16:creationId xmlns:a16="http://schemas.microsoft.com/office/drawing/2014/main" id="{6C406967-48D6-D66F-4D81-703A2F75C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50945"/>
              </p:ext>
            </p:extLst>
          </p:nvPr>
        </p:nvGraphicFramePr>
        <p:xfrm>
          <a:off x="8222600" y="566971"/>
          <a:ext cx="1006025" cy="5625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025">
                  <a:extLst>
                    <a:ext uri="{9D8B030D-6E8A-4147-A177-3AD203B41FA5}">
                      <a16:colId xmlns:a16="http://schemas.microsoft.com/office/drawing/2014/main" val="1815221369"/>
                    </a:ext>
                  </a:extLst>
                </a:gridCol>
              </a:tblGrid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91214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2366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2  2</a:t>
                      </a:r>
                    </a:p>
                    <a:p>
                      <a:r>
                        <a:rPr lang="en-US" dirty="0"/>
                        <a:t>f  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42816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2  3 </a:t>
                      </a:r>
                    </a:p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60834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46474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4  4</a:t>
                      </a:r>
                    </a:p>
                    <a:p>
                      <a:r>
                        <a:rPr lang="en-US" dirty="0"/>
                        <a:t>b 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2785"/>
                  </a:ext>
                </a:extLst>
              </a:tr>
              <a:tr h="658462">
                <a:tc>
                  <a:txBody>
                    <a:bodyPr/>
                    <a:lstStyle/>
                    <a:p>
                      <a:r>
                        <a:rPr lang="en-US" dirty="0"/>
                        <a:t>4  5</a:t>
                      </a:r>
                    </a:p>
                    <a:p>
                      <a:r>
                        <a:rPr lang="en-US" dirty="0"/>
                        <a:t>e 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65620"/>
                  </a:ext>
                </a:extLst>
              </a:tr>
              <a:tr h="577530">
                <a:tc>
                  <a:txBody>
                    <a:bodyPr/>
                    <a:lstStyle/>
                    <a:p>
                      <a:r>
                        <a:rPr lang="en-US" dirty="0"/>
                        <a:t>5  </a:t>
                      </a:r>
                    </a:p>
                    <a:p>
                      <a:r>
                        <a:rPr lang="en-US" dirty="0"/>
                        <a:t>c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21968"/>
                  </a:ext>
                </a:extLst>
              </a:tr>
              <a:tr h="376264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3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09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9460395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DFS example 1:</a:t>
            </a:r>
            <a:br>
              <a:rPr lang="en-US" dirty="0"/>
            </a:br>
            <a:r>
              <a:rPr lang="en-US" sz="2700" dirty="0"/>
              <a:t>Start from u,</a:t>
            </a: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4344725" y="229591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6024438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8320377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8320376" y="435600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344724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024437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55F8F2-DFF1-7877-7A1E-352CBF585B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851620" y="2514572"/>
            <a:ext cx="1172818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7C35AA-C751-C02F-A8A3-4B95ED127C5E}"/>
              </a:ext>
            </a:extLst>
          </p:cNvPr>
          <p:cNvCxnSpPr>
            <a:cxnSpLocks/>
            <a:stCxn id="7" idx="2"/>
            <a:endCxn id="10" idx="7"/>
          </p:cNvCxnSpPr>
          <p:nvPr/>
        </p:nvCxnSpPr>
        <p:spPr>
          <a:xfrm flipH="1">
            <a:off x="6457099" y="2514572"/>
            <a:ext cx="1863278" cy="19054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B4829B-2DCA-AF74-E390-F9293CA4BE7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573824" y="2733232"/>
            <a:ext cx="1" cy="16227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2B0D8-8399-F9FE-277E-51B03AE8E94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851619" y="4574662"/>
            <a:ext cx="11728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76AAF1-4839-4B9C-5AEC-D79DEFFBD6EF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4598172" y="2733233"/>
            <a:ext cx="1" cy="16227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7C235A-DD95-4ED3-6609-D062792FAD00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4777386" y="2669188"/>
            <a:ext cx="1321285" cy="17508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D6B37F-736E-993C-85BB-346313E63F7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flipH="1">
            <a:off x="6277885" y="2733232"/>
            <a:ext cx="1" cy="16227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042B9-0BD9-B60C-E1FC-E0E3189A2D23}"/>
              </a:ext>
            </a:extLst>
          </p:cNvPr>
          <p:cNvSpPr txBox="1"/>
          <p:nvPr/>
        </p:nvSpPr>
        <p:spPr>
          <a:xfrm>
            <a:off x="4222391" y="1955106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48A92-159C-2EDD-1B82-69014E0A0A55}"/>
              </a:ext>
            </a:extLst>
          </p:cNvPr>
          <p:cNvSpPr txBox="1"/>
          <p:nvPr/>
        </p:nvSpPr>
        <p:spPr>
          <a:xfrm>
            <a:off x="5864415" y="1918255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E42AB-2FC2-A75F-2A27-4A42B73E6DE7}"/>
              </a:ext>
            </a:extLst>
          </p:cNvPr>
          <p:cNvSpPr txBox="1"/>
          <p:nvPr/>
        </p:nvSpPr>
        <p:spPr>
          <a:xfrm>
            <a:off x="8193652" y="1881282"/>
            <a:ext cx="87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434FB-7270-59F0-76A8-9E9C6F61E442}"/>
              </a:ext>
            </a:extLst>
          </p:cNvPr>
          <p:cNvSpPr txBox="1"/>
          <p:nvPr/>
        </p:nvSpPr>
        <p:spPr>
          <a:xfrm>
            <a:off x="4333625" y="4801922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AC733-9063-BF6D-FC1C-5CCEFCC74162}"/>
              </a:ext>
            </a:extLst>
          </p:cNvPr>
          <p:cNvSpPr txBox="1"/>
          <p:nvPr/>
        </p:nvSpPr>
        <p:spPr>
          <a:xfrm>
            <a:off x="5990311" y="4793564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FDA10-0223-1384-8569-2CD79E3EF742}"/>
              </a:ext>
            </a:extLst>
          </p:cNvPr>
          <p:cNvSpPr txBox="1"/>
          <p:nvPr/>
        </p:nvSpPr>
        <p:spPr>
          <a:xfrm>
            <a:off x="8307451" y="4787175"/>
            <a:ext cx="76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10/11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FC0B834-3681-B28F-92DE-003B0E5208F9}"/>
              </a:ext>
            </a:extLst>
          </p:cNvPr>
          <p:cNvCxnSpPr>
            <a:cxnSpLocks/>
            <a:stCxn id="8" idx="7"/>
            <a:endCxn id="8" idx="6"/>
          </p:cNvCxnSpPr>
          <p:nvPr/>
        </p:nvCxnSpPr>
        <p:spPr>
          <a:xfrm rot="16200000" flipH="1">
            <a:off x="8712845" y="4460238"/>
            <a:ext cx="154617" cy="74233"/>
          </a:xfrm>
          <a:prstGeom prst="curvedConnector4">
            <a:avLst>
              <a:gd name="adj1" fmla="val -189270"/>
              <a:gd name="adj2" fmla="val 407949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7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912D-A3AE-F472-8CB6-B6E26ECA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804"/>
            <a:ext cx="10515600" cy="5812391"/>
          </a:xfrm>
        </p:spPr>
        <p:txBody>
          <a:bodyPr>
            <a:normAutofit/>
          </a:bodyPr>
          <a:lstStyle/>
          <a:p>
            <a:r>
              <a:rPr lang="en-US" sz="3200" dirty="0"/>
              <a:t>Depth first forest:</a:t>
            </a:r>
            <a:br>
              <a:rPr lang="en-US" sz="32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Tree edges: {(</a:t>
            </a:r>
            <a:r>
              <a:rPr lang="en-US" sz="2400" dirty="0" err="1"/>
              <a:t>u,v</a:t>
            </a:r>
            <a:r>
              <a:rPr lang="en-US" sz="2400" dirty="0"/>
              <a:t>), (</a:t>
            </a:r>
            <a:r>
              <a:rPr lang="en-US" sz="2400" dirty="0" err="1"/>
              <a:t>v,y</a:t>
            </a:r>
            <a:r>
              <a:rPr lang="en-US" sz="2400" dirty="0"/>
              <a:t>), (</a:t>
            </a:r>
            <a:r>
              <a:rPr lang="en-US" sz="2400" dirty="0" err="1"/>
              <a:t>y,x</a:t>
            </a:r>
            <a:r>
              <a:rPr lang="en-US" sz="2400" dirty="0"/>
              <a:t>), (</a:t>
            </a:r>
            <a:r>
              <a:rPr lang="en-US" sz="2400" dirty="0" err="1"/>
              <a:t>w,z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back edges: {(</a:t>
            </a:r>
            <a:r>
              <a:rPr lang="en-US" sz="2400" dirty="0" err="1"/>
              <a:t>x,v</a:t>
            </a:r>
            <a:r>
              <a:rPr lang="en-US" sz="2400" dirty="0"/>
              <a:t>), (</a:t>
            </a:r>
            <a:r>
              <a:rPr lang="en-US" sz="2400" dirty="0" err="1"/>
              <a:t>z,z</a:t>
            </a:r>
            <a:r>
              <a:rPr lang="en-US" sz="2400" dirty="0"/>
              <a:t>)}  </a:t>
            </a:r>
            <a:r>
              <a:rPr lang="en-US" sz="2400" b="1" dirty="0">
                <a:solidFill>
                  <a:srgbClr val="FF0000"/>
                </a:solidFill>
              </a:rPr>
              <a:t>[Self loop is always back edge]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dirty="0"/>
              <a:t>forward edges: {(</a:t>
            </a:r>
            <a:r>
              <a:rPr lang="en-US" sz="2400" dirty="0" err="1"/>
              <a:t>u,x</a:t>
            </a:r>
            <a:r>
              <a:rPr lang="en-US" sz="2400" dirty="0"/>
              <a:t>)} </a:t>
            </a:r>
            <a:br>
              <a:rPr lang="en-US" sz="2400" dirty="0"/>
            </a:br>
            <a:r>
              <a:rPr lang="en-US" sz="2400" dirty="0"/>
              <a:t>cross edges: {(</a:t>
            </a:r>
            <a:r>
              <a:rPr lang="en-US" sz="2400" dirty="0" err="1"/>
              <a:t>w,y</a:t>
            </a:r>
            <a:r>
              <a:rPr lang="en-US" sz="2400" dirty="0"/>
              <a:t>)}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D4C179-BBE7-53AC-60A3-865F7BF32621}"/>
              </a:ext>
            </a:extLst>
          </p:cNvPr>
          <p:cNvSpPr/>
          <p:nvPr/>
        </p:nvSpPr>
        <p:spPr>
          <a:xfrm>
            <a:off x="2371060" y="1249364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C70195-F9C2-0F59-2A91-05FABEDD8B0C}"/>
              </a:ext>
            </a:extLst>
          </p:cNvPr>
          <p:cNvSpPr/>
          <p:nvPr/>
        </p:nvSpPr>
        <p:spPr>
          <a:xfrm>
            <a:off x="4356440" y="3514137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4573B-BCF7-82F0-E1B3-4836078EE07A}"/>
              </a:ext>
            </a:extLst>
          </p:cNvPr>
          <p:cNvSpPr/>
          <p:nvPr/>
        </p:nvSpPr>
        <p:spPr>
          <a:xfrm>
            <a:off x="2371060" y="2211573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DFA6FF-5E1D-1E05-AEA1-F9F2875D824A}"/>
              </a:ext>
            </a:extLst>
          </p:cNvPr>
          <p:cNvCxnSpPr>
            <a:cxnSpLocks/>
            <a:stCxn id="45" idx="4"/>
            <a:endCxn id="4" idx="0"/>
          </p:cNvCxnSpPr>
          <p:nvPr/>
        </p:nvCxnSpPr>
        <p:spPr>
          <a:xfrm>
            <a:off x="4622254" y="2381845"/>
            <a:ext cx="0" cy="113229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CDC77C-44E6-F43D-242C-BF2BF279E1C3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2636874" y="1759726"/>
            <a:ext cx="0" cy="4518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7B7432-302F-C00F-20A9-DCD8C5B388FE}"/>
              </a:ext>
            </a:extLst>
          </p:cNvPr>
          <p:cNvSpPr/>
          <p:nvPr/>
        </p:nvSpPr>
        <p:spPr>
          <a:xfrm>
            <a:off x="2371060" y="3082478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16E35-B392-A246-611D-6090B87CEDC5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2636874" y="2721935"/>
            <a:ext cx="0" cy="3605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54A4464-F7D1-E1FC-BF72-BC5A2FFBA030}"/>
              </a:ext>
            </a:extLst>
          </p:cNvPr>
          <p:cNvSpPr/>
          <p:nvPr/>
        </p:nvSpPr>
        <p:spPr>
          <a:xfrm>
            <a:off x="2371060" y="3973955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CB6340-AC16-936A-7D30-DA085C807170}"/>
              </a:ext>
            </a:extLst>
          </p:cNvPr>
          <p:cNvSpPr/>
          <p:nvPr/>
        </p:nvSpPr>
        <p:spPr>
          <a:xfrm>
            <a:off x="4356440" y="1871483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100F459-38BD-456D-769F-4255A29D811B}"/>
              </a:ext>
            </a:extLst>
          </p:cNvPr>
          <p:cNvCxnSpPr>
            <a:cxnSpLocks/>
            <a:stCxn id="4" idx="7"/>
            <a:endCxn id="4" idx="6"/>
          </p:cNvCxnSpPr>
          <p:nvPr/>
        </p:nvCxnSpPr>
        <p:spPr>
          <a:xfrm rot="16200000" flipH="1">
            <a:off x="4758920" y="3640171"/>
            <a:ext cx="180440" cy="77855"/>
          </a:xfrm>
          <a:prstGeom prst="curvedConnector4">
            <a:avLst>
              <a:gd name="adj1" fmla="val -168112"/>
              <a:gd name="adj2" fmla="val 393623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37BFB2-94F7-80D2-406C-721EA51C36A4}"/>
              </a:ext>
            </a:extLst>
          </p:cNvPr>
          <p:cNvCxnSpPr>
            <a:cxnSpLocks/>
            <a:stCxn id="11" idx="4"/>
            <a:endCxn id="37" idx="0"/>
          </p:cNvCxnSpPr>
          <p:nvPr/>
        </p:nvCxnSpPr>
        <p:spPr>
          <a:xfrm>
            <a:off x="2636874" y="3592840"/>
            <a:ext cx="0" cy="3811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1335522-351D-897D-2298-9649790BF39B}"/>
              </a:ext>
            </a:extLst>
          </p:cNvPr>
          <p:cNvCxnSpPr>
            <a:cxnSpLocks/>
            <a:stCxn id="3" idx="2"/>
            <a:endCxn id="37" idx="2"/>
          </p:cNvCxnSpPr>
          <p:nvPr/>
        </p:nvCxnSpPr>
        <p:spPr>
          <a:xfrm rot="10800000" flipV="1">
            <a:off x="2371060" y="1504544"/>
            <a:ext cx="12700" cy="2724591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FACC8DB-6B21-211A-3351-B9811C5BF3C5}"/>
              </a:ext>
            </a:extLst>
          </p:cNvPr>
          <p:cNvCxnSpPr>
            <a:cxnSpLocks/>
            <a:stCxn id="45" idx="2"/>
            <a:endCxn id="11" idx="6"/>
          </p:cNvCxnSpPr>
          <p:nvPr/>
        </p:nvCxnSpPr>
        <p:spPr>
          <a:xfrm rot="10800000" flipV="1">
            <a:off x="2902688" y="2126663"/>
            <a:ext cx="1453752" cy="121099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CA670FD-707E-0229-203E-FD0A5299E12A}"/>
              </a:ext>
            </a:extLst>
          </p:cNvPr>
          <p:cNvCxnSpPr>
            <a:cxnSpLocks/>
            <a:stCxn id="37" idx="6"/>
            <a:endCxn id="5" idx="6"/>
          </p:cNvCxnSpPr>
          <p:nvPr/>
        </p:nvCxnSpPr>
        <p:spPr>
          <a:xfrm flipV="1">
            <a:off x="2902688" y="2466754"/>
            <a:ext cx="12700" cy="1762382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2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9460395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DFS example 2:</a:t>
            </a:r>
            <a:br>
              <a:rPr lang="en-US" dirty="0"/>
            </a:br>
            <a:r>
              <a:rPr lang="en-US" sz="2700" dirty="0"/>
              <a:t>Start from b,</a:t>
            </a: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571B35-40B6-D66A-3289-DC994DE98DC9}"/>
              </a:ext>
            </a:extLst>
          </p:cNvPr>
          <p:cNvSpPr/>
          <p:nvPr/>
        </p:nvSpPr>
        <p:spPr>
          <a:xfrm>
            <a:off x="3357438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4344725" y="229591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6024438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1A6C-8E8C-5203-5F0A-B10D2A8C6B95}"/>
              </a:ext>
            </a:extLst>
          </p:cNvPr>
          <p:cNvSpPr/>
          <p:nvPr/>
        </p:nvSpPr>
        <p:spPr>
          <a:xfrm>
            <a:off x="7306586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8320377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8320376" y="435600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344724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024437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4871C1-0465-E0C1-4E52-8136F2ED0385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6457099" y="3733772"/>
            <a:ext cx="1102935" cy="6862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34A91-6177-58C6-D6C3-3C41D9B67526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3790100" y="2669189"/>
            <a:ext cx="628858" cy="6913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55F8F2-DFF1-7877-7A1E-352CBF585B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851620" y="2514572"/>
            <a:ext cx="1172818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7C35AA-C751-C02F-A8A3-4B95ED127C5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6531333" y="2514572"/>
            <a:ext cx="178904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B6822-A96E-99E8-94D6-B540FF3710EC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277886" y="2733232"/>
            <a:ext cx="1028700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1DB02-53D7-27E6-9D95-C82D4DA9A746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7813481" y="2733232"/>
            <a:ext cx="760344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B4829B-2DCA-AF74-E390-F9293CA4BE7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573824" y="2733232"/>
            <a:ext cx="1" cy="16227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51A7ED-53CB-1347-CEBA-11C1BAC39C5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 flipV="1">
            <a:off x="6531332" y="4574662"/>
            <a:ext cx="178904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2B0D8-8399-F9FE-277E-51B03AE8E94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851619" y="4574662"/>
            <a:ext cx="11728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14559-DDE2-4B59-C1EA-760D963737E1}"/>
              </a:ext>
            </a:extLst>
          </p:cNvPr>
          <p:cNvCxnSpPr>
            <a:cxnSpLocks/>
            <a:stCxn id="3" idx="4"/>
            <a:endCxn id="9" idx="2"/>
          </p:cNvCxnSpPr>
          <p:nvPr/>
        </p:nvCxnSpPr>
        <p:spPr>
          <a:xfrm>
            <a:off x="3610886" y="3733772"/>
            <a:ext cx="733838" cy="840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76AAF1-4839-4B9C-5AEC-D79DEFFBD6EF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4598172" y="2733233"/>
            <a:ext cx="1" cy="16227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ABDC38-F3BF-F411-B27C-979B4D434A43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3864333" y="3515112"/>
            <a:ext cx="2234337" cy="9049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7C235A-DD95-4ED3-6609-D062792FAD00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4777387" y="2669189"/>
            <a:ext cx="1500498" cy="16868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D6B37F-736E-993C-85BB-346313E63F79}"/>
              </a:ext>
            </a:extLst>
          </p:cNvPr>
          <p:cNvCxnSpPr>
            <a:cxnSpLocks/>
            <a:stCxn id="5" idx="4"/>
            <a:endCxn id="10" idx="7"/>
          </p:cNvCxnSpPr>
          <p:nvPr/>
        </p:nvCxnSpPr>
        <p:spPr>
          <a:xfrm>
            <a:off x="6277886" y="2733232"/>
            <a:ext cx="179213" cy="16868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042B9-0BD9-B60C-E1FC-E0E3189A2D23}"/>
              </a:ext>
            </a:extLst>
          </p:cNvPr>
          <p:cNvSpPr txBox="1"/>
          <p:nvPr/>
        </p:nvSpPr>
        <p:spPr>
          <a:xfrm>
            <a:off x="4222391" y="1955106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48A92-159C-2EDD-1B82-69014E0A0A55}"/>
              </a:ext>
            </a:extLst>
          </p:cNvPr>
          <p:cNvSpPr txBox="1"/>
          <p:nvPr/>
        </p:nvSpPr>
        <p:spPr>
          <a:xfrm>
            <a:off x="5864415" y="1918255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E42AB-2FC2-A75F-2A27-4A42B73E6DE7}"/>
              </a:ext>
            </a:extLst>
          </p:cNvPr>
          <p:cNvSpPr txBox="1"/>
          <p:nvPr/>
        </p:nvSpPr>
        <p:spPr>
          <a:xfrm>
            <a:off x="8193652" y="1881282"/>
            <a:ext cx="87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078E8-6D29-008F-BE62-0DC2AEDCD477}"/>
              </a:ext>
            </a:extLst>
          </p:cNvPr>
          <p:cNvSpPr txBox="1"/>
          <p:nvPr/>
        </p:nvSpPr>
        <p:spPr>
          <a:xfrm>
            <a:off x="2761398" y="335995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434FB-7270-59F0-76A8-9E9C6F61E442}"/>
              </a:ext>
            </a:extLst>
          </p:cNvPr>
          <p:cNvSpPr txBox="1"/>
          <p:nvPr/>
        </p:nvSpPr>
        <p:spPr>
          <a:xfrm>
            <a:off x="4333625" y="4801922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AC733-9063-BF6D-FC1C-5CCEFCC74162}"/>
              </a:ext>
            </a:extLst>
          </p:cNvPr>
          <p:cNvSpPr txBox="1"/>
          <p:nvPr/>
        </p:nvSpPr>
        <p:spPr>
          <a:xfrm>
            <a:off x="5990311" y="4793564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FDA10-0223-1384-8569-2CD79E3EF742}"/>
              </a:ext>
            </a:extLst>
          </p:cNvPr>
          <p:cNvSpPr txBox="1"/>
          <p:nvPr/>
        </p:nvSpPr>
        <p:spPr>
          <a:xfrm>
            <a:off x="8307451" y="4787175"/>
            <a:ext cx="76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6DA5A-29FC-81EA-CC97-001FB2794622}"/>
              </a:ext>
            </a:extLst>
          </p:cNvPr>
          <p:cNvSpPr txBox="1"/>
          <p:nvPr/>
        </p:nvSpPr>
        <p:spPr>
          <a:xfrm>
            <a:off x="7435956" y="373377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13001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912D-A3AE-F472-8CB6-B6E26ECA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630903"/>
            <a:ext cx="10515600" cy="5812391"/>
          </a:xfrm>
        </p:spPr>
        <p:txBody>
          <a:bodyPr>
            <a:normAutofit/>
          </a:bodyPr>
          <a:lstStyle/>
          <a:p>
            <a:r>
              <a:rPr lang="en-US" sz="3200" dirty="0"/>
              <a:t>Depth first forest:</a:t>
            </a:r>
            <a:br>
              <a:rPr lang="en-US" sz="32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Tree edges: {(</a:t>
            </a:r>
            <a:r>
              <a:rPr lang="en-US" sz="2400" dirty="0" err="1"/>
              <a:t>b,a</a:t>
            </a:r>
            <a:r>
              <a:rPr lang="en-US" sz="2400" dirty="0"/>
              <a:t>), (</a:t>
            </a:r>
            <a:r>
              <a:rPr lang="en-US" sz="2400" dirty="0" err="1"/>
              <a:t>a,g</a:t>
            </a:r>
            <a:r>
              <a:rPr lang="en-US" sz="2400" dirty="0"/>
              <a:t>), (</a:t>
            </a:r>
            <a:r>
              <a:rPr lang="en-US" sz="2400" dirty="0" err="1"/>
              <a:t>a,h</a:t>
            </a:r>
            <a:r>
              <a:rPr lang="en-US" sz="2400" dirty="0"/>
              <a:t>), (</a:t>
            </a:r>
            <a:r>
              <a:rPr lang="en-US" sz="2400" dirty="0" err="1"/>
              <a:t>b,c</a:t>
            </a:r>
            <a:r>
              <a:rPr lang="en-US" sz="2400" dirty="0"/>
              <a:t>), (</a:t>
            </a:r>
            <a:r>
              <a:rPr lang="en-US" sz="2400" dirty="0" err="1"/>
              <a:t>c,d</a:t>
            </a:r>
            <a:r>
              <a:rPr lang="en-US" sz="2400" dirty="0"/>
              <a:t>), (</a:t>
            </a:r>
            <a:r>
              <a:rPr lang="en-US" sz="2400" dirty="0" err="1"/>
              <a:t>e,f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back edges: {(</a:t>
            </a:r>
            <a:r>
              <a:rPr lang="en-US" sz="2400" dirty="0" err="1"/>
              <a:t>g,b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forward edges: {(</a:t>
            </a:r>
            <a:r>
              <a:rPr lang="en-US" sz="2400" dirty="0" err="1"/>
              <a:t>b,h</a:t>
            </a:r>
            <a:r>
              <a:rPr lang="en-US" sz="2400" dirty="0"/>
              <a:t>)} </a:t>
            </a:r>
            <a:br>
              <a:rPr lang="en-US" sz="2400" dirty="0"/>
            </a:br>
            <a:r>
              <a:rPr lang="en-US" sz="2400" dirty="0"/>
              <a:t>cross edges: {(</a:t>
            </a:r>
            <a:r>
              <a:rPr lang="en-US" sz="2400" dirty="0" err="1"/>
              <a:t>c,h</a:t>
            </a:r>
            <a:r>
              <a:rPr lang="en-US" sz="2400" dirty="0"/>
              <a:t>), (</a:t>
            </a:r>
            <a:r>
              <a:rPr lang="en-US" sz="2400" dirty="0" err="1"/>
              <a:t>d,h</a:t>
            </a:r>
            <a:r>
              <a:rPr lang="en-US" sz="2400" dirty="0"/>
              <a:t>), (</a:t>
            </a:r>
            <a:r>
              <a:rPr lang="en-US" sz="2400" dirty="0" err="1"/>
              <a:t>h,g</a:t>
            </a:r>
            <a:r>
              <a:rPr lang="en-US" sz="2400" dirty="0"/>
              <a:t>), (</a:t>
            </a:r>
            <a:r>
              <a:rPr lang="en-US" sz="2400" dirty="0" err="1"/>
              <a:t>e,c</a:t>
            </a:r>
            <a:r>
              <a:rPr lang="en-US" sz="2400" dirty="0"/>
              <a:t>), (</a:t>
            </a:r>
            <a:r>
              <a:rPr lang="en-US" sz="2400" dirty="0" err="1"/>
              <a:t>e,d</a:t>
            </a:r>
            <a:r>
              <a:rPr lang="en-US" sz="2400" dirty="0"/>
              <a:t>), (</a:t>
            </a:r>
            <a:r>
              <a:rPr lang="en-US" sz="2400" dirty="0" err="1"/>
              <a:t>f,h</a:t>
            </a:r>
            <a:r>
              <a:rPr lang="en-US" sz="2400" dirty="0"/>
              <a:t>)}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D4C179-BBE7-53AC-60A3-865F7BF32621}"/>
              </a:ext>
            </a:extLst>
          </p:cNvPr>
          <p:cNvSpPr/>
          <p:nvPr/>
        </p:nvSpPr>
        <p:spPr>
          <a:xfrm>
            <a:off x="2371060" y="1651591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C70195-F9C2-0F59-2A91-05FABEDD8B0C}"/>
              </a:ext>
            </a:extLst>
          </p:cNvPr>
          <p:cNvSpPr/>
          <p:nvPr/>
        </p:nvSpPr>
        <p:spPr>
          <a:xfrm>
            <a:off x="7109579" y="3281918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4573B-BCF7-82F0-E1B3-4836078EE07A}"/>
              </a:ext>
            </a:extLst>
          </p:cNvPr>
          <p:cNvSpPr/>
          <p:nvPr/>
        </p:nvSpPr>
        <p:spPr>
          <a:xfrm>
            <a:off x="2371060" y="2643964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DFA6FF-5E1D-1E05-AEA1-F9F2875D824A}"/>
              </a:ext>
            </a:extLst>
          </p:cNvPr>
          <p:cNvCxnSpPr>
            <a:cxnSpLocks/>
            <a:stCxn id="45" idx="4"/>
            <a:endCxn id="4" idx="0"/>
          </p:cNvCxnSpPr>
          <p:nvPr/>
        </p:nvCxnSpPr>
        <p:spPr>
          <a:xfrm>
            <a:off x="7375393" y="2161953"/>
            <a:ext cx="0" cy="1119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CDC77C-44E6-F43D-242C-BF2BF279E1C3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2636874" y="2161953"/>
            <a:ext cx="0" cy="4820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7B7432-302F-C00F-20A9-DCD8C5B388FE}"/>
              </a:ext>
            </a:extLst>
          </p:cNvPr>
          <p:cNvSpPr/>
          <p:nvPr/>
        </p:nvSpPr>
        <p:spPr>
          <a:xfrm>
            <a:off x="2371060" y="353709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16E35-B392-A246-611D-6090B87CEDC5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2636874" y="3154326"/>
            <a:ext cx="0" cy="3827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E66B38-FADF-9C04-6963-166EB6C58E52}"/>
              </a:ext>
            </a:extLst>
          </p:cNvPr>
          <p:cNvSpPr/>
          <p:nvPr/>
        </p:nvSpPr>
        <p:spPr>
          <a:xfrm>
            <a:off x="3654056" y="353709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B20122F-329F-4611-6BCA-53EF79CE9D40}"/>
              </a:ext>
            </a:extLst>
          </p:cNvPr>
          <p:cNvCxnSpPr>
            <a:cxnSpLocks/>
            <a:stCxn id="15" idx="3"/>
            <a:endCxn id="11" idx="4"/>
          </p:cNvCxnSpPr>
          <p:nvPr/>
        </p:nvCxnSpPr>
        <p:spPr>
          <a:xfrm rot="5400000">
            <a:off x="3147023" y="3462572"/>
            <a:ext cx="74741" cy="1095037"/>
          </a:xfrm>
          <a:prstGeom prst="curvedConnector3">
            <a:avLst>
              <a:gd name="adj1" fmla="val 40585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14BDDB-AD31-B13E-3766-F3D281C49D0F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2824833" y="3079585"/>
            <a:ext cx="907078" cy="5322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54A4464-F7D1-E1FC-BF72-BC5A2FFBA030}"/>
              </a:ext>
            </a:extLst>
          </p:cNvPr>
          <p:cNvSpPr/>
          <p:nvPr/>
        </p:nvSpPr>
        <p:spPr>
          <a:xfrm>
            <a:off x="3654056" y="2161953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8B0845-A999-AE2B-856E-805AC119250D}"/>
              </a:ext>
            </a:extLst>
          </p:cNvPr>
          <p:cNvCxnSpPr>
            <a:cxnSpLocks/>
            <a:stCxn id="3" idx="6"/>
            <a:endCxn id="37" idx="2"/>
          </p:cNvCxnSpPr>
          <p:nvPr/>
        </p:nvCxnSpPr>
        <p:spPr>
          <a:xfrm>
            <a:off x="2902688" y="1906772"/>
            <a:ext cx="751368" cy="5103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400E1DC-CFAD-8D06-AAE5-F9083C64D4CF}"/>
              </a:ext>
            </a:extLst>
          </p:cNvPr>
          <p:cNvSpPr/>
          <p:nvPr/>
        </p:nvSpPr>
        <p:spPr>
          <a:xfrm>
            <a:off x="4795284" y="301613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7DE46-39EA-D0ED-DF28-D87996E33E0C}"/>
              </a:ext>
            </a:extLst>
          </p:cNvPr>
          <p:cNvCxnSpPr>
            <a:cxnSpLocks/>
            <a:stCxn id="37" idx="5"/>
            <a:endCxn id="41" idx="1"/>
          </p:cNvCxnSpPr>
          <p:nvPr/>
        </p:nvCxnSpPr>
        <p:spPr>
          <a:xfrm>
            <a:off x="4107829" y="2597574"/>
            <a:ext cx="765310" cy="4933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6CB6340-AC16-936A-7D30-DA085C807170}"/>
              </a:ext>
            </a:extLst>
          </p:cNvPr>
          <p:cNvSpPr/>
          <p:nvPr/>
        </p:nvSpPr>
        <p:spPr>
          <a:xfrm>
            <a:off x="7109579" y="1651591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1FBDA72-91EA-5503-4393-55A4CA7BA726}"/>
              </a:ext>
            </a:extLst>
          </p:cNvPr>
          <p:cNvCxnSpPr>
            <a:cxnSpLocks/>
            <a:stCxn id="3" idx="7"/>
            <a:endCxn id="15" idx="6"/>
          </p:cNvCxnSpPr>
          <p:nvPr/>
        </p:nvCxnSpPr>
        <p:spPr>
          <a:xfrm rot="16200000" flipH="1">
            <a:off x="2472284" y="2078881"/>
            <a:ext cx="2065948" cy="1360851"/>
          </a:xfrm>
          <a:prstGeom prst="curvedConnector4">
            <a:avLst>
              <a:gd name="adj1" fmla="val -11595"/>
              <a:gd name="adj2" fmla="val 250403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7F62838-DC19-5DC7-C9FB-BA7B38957D93}"/>
              </a:ext>
            </a:extLst>
          </p:cNvPr>
          <p:cNvCxnSpPr>
            <a:cxnSpLocks/>
            <a:stCxn id="37" idx="4"/>
            <a:endCxn id="15" idx="7"/>
          </p:cNvCxnSpPr>
          <p:nvPr/>
        </p:nvCxnSpPr>
        <p:spPr>
          <a:xfrm rot="16200000" flipH="1">
            <a:off x="3544087" y="3048097"/>
            <a:ext cx="939525" cy="187959"/>
          </a:xfrm>
          <a:prstGeom prst="curvedConnector3">
            <a:avLst>
              <a:gd name="adj1" fmla="val 39815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E85842A8-F33C-2D3C-1DC5-0A5D416D6E09}"/>
              </a:ext>
            </a:extLst>
          </p:cNvPr>
          <p:cNvCxnSpPr>
            <a:cxnSpLocks/>
            <a:stCxn id="41" idx="2"/>
            <a:endCxn id="15" idx="4"/>
          </p:cNvCxnSpPr>
          <p:nvPr/>
        </p:nvCxnSpPr>
        <p:spPr>
          <a:xfrm rot="10800000" flipV="1">
            <a:off x="3919870" y="3271319"/>
            <a:ext cx="875414" cy="776141"/>
          </a:xfrm>
          <a:prstGeom prst="curvedConnector4">
            <a:avLst>
              <a:gd name="adj1" fmla="val 34818"/>
              <a:gd name="adj2" fmla="val 129453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100F459-38BD-456D-769F-4255A29D811B}"/>
              </a:ext>
            </a:extLst>
          </p:cNvPr>
          <p:cNvCxnSpPr>
            <a:cxnSpLocks/>
            <a:stCxn id="45" idx="2"/>
            <a:endCxn id="37" idx="6"/>
          </p:cNvCxnSpPr>
          <p:nvPr/>
        </p:nvCxnSpPr>
        <p:spPr>
          <a:xfrm rot="10800000" flipV="1">
            <a:off x="4185685" y="1906772"/>
            <a:ext cx="2923895" cy="51036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FEA3CCB-A2B8-F3CD-60BD-1DF9F156EEAF}"/>
              </a:ext>
            </a:extLst>
          </p:cNvPr>
          <p:cNvCxnSpPr>
            <a:cxnSpLocks/>
            <a:stCxn id="45" idx="3"/>
            <a:endCxn id="41" idx="6"/>
          </p:cNvCxnSpPr>
          <p:nvPr/>
        </p:nvCxnSpPr>
        <p:spPr>
          <a:xfrm rot="5400000">
            <a:off x="5665119" y="1749005"/>
            <a:ext cx="1184108" cy="1860522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282F0E5-A445-2A7B-6C37-9CA0C68F402C}"/>
              </a:ext>
            </a:extLst>
          </p:cNvPr>
          <p:cNvCxnSpPr>
            <a:cxnSpLocks/>
            <a:stCxn id="4" idx="4"/>
            <a:endCxn id="15" idx="5"/>
          </p:cNvCxnSpPr>
          <p:nvPr/>
        </p:nvCxnSpPr>
        <p:spPr>
          <a:xfrm rot="5400000">
            <a:off x="5651391" y="2248718"/>
            <a:ext cx="180440" cy="3267564"/>
          </a:xfrm>
          <a:prstGeom prst="curvedConnector3">
            <a:avLst>
              <a:gd name="adj1" fmla="val 26811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2C8C8FF-2247-A5B0-3F8E-FA612FC708AE}"/>
              </a:ext>
            </a:extLst>
          </p:cNvPr>
          <p:cNvCxnSpPr>
            <a:cxnSpLocks/>
            <a:stCxn id="11" idx="2"/>
            <a:endCxn id="3" idx="2"/>
          </p:cNvCxnSpPr>
          <p:nvPr/>
        </p:nvCxnSpPr>
        <p:spPr>
          <a:xfrm rot="10800000">
            <a:off x="2371060" y="1906772"/>
            <a:ext cx="12700" cy="188550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1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9460395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DFS example 3:</a:t>
            </a:r>
            <a:br>
              <a:rPr lang="en-US" dirty="0"/>
            </a:br>
            <a:r>
              <a:rPr lang="en-US" sz="2700" dirty="0"/>
              <a:t>Start from a,</a:t>
            </a: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571B35-40B6-D66A-3289-DC994DE98DC9}"/>
              </a:ext>
            </a:extLst>
          </p:cNvPr>
          <p:cNvSpPr/>
          <p:nvPr/>
        </p:nvSpPr>
        <p:spPr>
          <a:xfrm>
            <a:off x="3357438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4344725" y="229591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6024438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1A6C-8E8C-5203-5F0A-B10D2A8C6B95}"/>
              </a:ext>
            </a:extLst>
          </p:cNvPr>
          <p:cNvSpPr/>
          <p:nvPr/>
        </p:nvSpPr>
        <p:spPr>
          <a:xfrm>
            <a:off x="7306586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8320377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8320376" y="435600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344724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024437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4871C1-0465-E0C1-4E52-8136F2ED0385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6457099" y="3733772"/>
            <a:ext cx="1102935" cy="6862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34A91-6177-58C6-D6C3-3C41D9B67526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3790100" y="2669189"/>
            <a:ext cx="628858" cy="6913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55F8F2-DFF1-7877-7A1E-352CBF585B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851620" y="2514572"/>
            <a:ext cx="1172818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7C35AA-C751-C02F-A8A3-4B95ED127C5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6531333" y="2514572"/>
            <a:ext cx="178904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B6822-A96E-99E8-94D6-B540FF3710EC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277886" y="2733232"/>
            <a:ext cx="1028700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1DB02-53D7-27E6-9D95-C82D4DA9A746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7813481" y="2733232"/>
            <a:ext cx="760344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B4829B-2DCA-AF74-E390-F9293CA4BE7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573824" y="2733232"/>
            <a:ext cx="1" cy="16227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51A7ED-53CB-1347-CEBA-11C1BAC39C5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 flipV="1">
            <a:off x="6531332" y="4574662"/>
            <a:ext cx="178904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2B0D8-8399-F9FE-277E-51B03AE8E94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851619" y="4574662"/>
            <a:ext cx="11728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14559-DDE2-4B59-C1EA-760D963737E1}"/>
              </a:ext>
            </a:extLst>
          </p:cNvPr>
          <p:cNvCxnSpPr>
            <a:cxnSpLocks/>
            <a:stCxn id="3" idx="4"/>
            <a:endCxn id="9" idx="2"/>
          </p:cNvCxnSpPr>
          <p:nvPr/>
        </p:nvCxnSpPr>
        <p:spPr>
          <a:xfrm>
            <a:off x="3610886" y="3733772"/>
            <a:ext cx="733838" cy="840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76AAF1-4839-4B9C-5AEC-D79DEFFBD6EF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4598172" y="2733233"/>
            <a:ext cx="1" cy="16227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ABDC38-F3BF-F411-B27C-979B4D434A43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3864333" y="3515112"/>
            <a:ext cx="2234337" cy="9049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7C235A-DD95-4ED3-6609-D062792FAD00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4777387" y="2669189"/>
            <a:ext cx="1500498" cy="16868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D6B37F-736E-993C-85BB-346313E63F79}"/>
              </a:ext>
            </a:extLst>
          </p:cNvPr>
          <p:cNvCxnSpPr>
            <a:cxnSpLocks/>
            <a:stCxn id="5" idx="4"/>
            <a:endCxn id="10" idx="7"/>
          </p:cNvCxnSpPr>
          <p:nvPr/>
        </p:nvCxnSpPr>
        <p:spPr>
          <a:xfrm>
            <a:off x="6277886" y="2733232"/>
            <a:ext cx="179213" cy="16868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042B9-0BD9-B60C-E1FC-E0E3189A2D23}"/>
              </a:ext>
            </a:extLst>
          </p:cNvPr>
          <p:cNvSpPr txBox="1"/>
          <p:nvPr/>
        </p:nvSpPr>
        <p:spPr>
          <a:xfrm>
            <a:off x="4222391" y="1955106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48A92-159C-2EDD-1B82-69014E0A0A55}"/>
              </a:ext>
            </a:extLst>
          </p:cNvPr>
          <p:cNvSpPr txBox="1"/>
          <p:nvPr/>
        </p:nvSpPr>
        <p:spPr>
          <a:xfrm>
            <a:off x="5864415" y="1918255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E42AB-2FC2-A75F-2A27-4A42B73E6DE7}"/>
              </a:ext>
            </a:extLst>
          </p:cNvPr>
          <p:cNvSpPr txBox="1"/>
          <p:nvPr/>
        </p:nvSpPr>
        <p:spPr>
          <a:xfrm>
            <a:off x="8193652" y="1881282"/>
            <a:ext cx="87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078E8-6D29-008F-BE62-0DC2AEDCD477}"/>
              </a:ext>
            </a:extLst>
          </p:cNvPr>
          <p:cNvSpPr txBox="1"/>
          <p:nvPr/>
        </p:nvSpPr>
        <p:spPr>
          <a:xfrm>
            <a:off x="2761398" y="335995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434FB-7270-59F0-76A8-9E9C6F61E442}"/>
              </a:ext>
            </a:extLst>
          </p:cNvPr>
          <p:cNvSpPr txBox="1"/>
          <p:nvPr/>
        </p:nvSpPr>
        <p:spPr>
          <a:xfrm>
            <a:off x="4333624" y="4801922"/>
            <a:ext cx="7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2/11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AC733-9063-BF6D-FC1C-5CCEFCC74162}"/>
              </a:ext>
            </a:extLst>
          </p:cNvPr>
          <p:cNvSpPr txBox="1"/>
          <p:nvPr/>
        </p:nvSpPr>
        <p:spPr>
          <a:xfrm>
            <a:off x="5990311" y="4793564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FDA10-0223-1384-8569-2CD79E3EF742}"/>
              </a:ext>
            </a:extLst>
          </p:cNvPr>
          <p:cNvSpPr txBox="1"/>
          <p:nvPr/>
        </p:nvSpPr>
        <p:spPr>
          <a:xfrm>
            <a:off x="8307451" y="4787175"/>
            <a:ext cx="76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6DA5A-29FC-81EA-CC97-001FB2794622}"/>
              </a:ext>
            </a:extLst>
          </p:cNvPr>
          <p:cNvSpPr txBox="1"/>
          <p:nvPr/>
        </p:nvSpPr>
        <p:spPr>
          <a:xfrm>
            <a:off x="7435956" y="373377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45821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912D-A3AE-F472-8CB6-B6E26ECA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70892" cy="5667926"/>
          </a:xfrm>
        </p:spPr>
        <p:txBody>
          <a:bodyPr>
            <a:normAutofit/>
          </a:bodyPr>
          <a:lstStyle/>
          <a:p>
            <a:r>
              <a:rPr lang="en-US" sz="3200" dirty="0"/>
              <a:t>Depth first forest:</a:t>
            </a:r>
            <a:br>
              <a:rPr lang="en-US" sz="32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Tree edges: {(</a:t>
            </a:r>
            <a:r>
              <a:rPr lang="en-US" sz="2400" dirty="0" err="1"/>
              <a:t>a,g</a:t>
            </a:r>
            <a:r>
              <a:rPr lang="en-US" sz="2400" dirty="0"/>
              <a:t>), (</a:t>
            </a:r>
            <a:r>
              <a:rPr lang="en-US" sz="2400" dirty="0" err="1"/>
              <a:t>g,b</a:t>
            </a:r>
            <a:r>
              <a:rPr lang="en-US" sz="2400" dirty="0"/>
              <a:t>), (</a:t>
            </a:r>
            <a:r>
              <a:rPr lang="en-US" sz="2400" dirty="0" err="1"/>
              <a:t>b,c</a:t>
            </a:r>
            <a:r>
              <a:rPr lang="en-US" sz="2400" dirty="0"/>
              <a:t>), (</a:t>
            </a:r>
            <a:r>
              <a:rPr lang="en-US" sz="2400" dirty="0" err="1"/>
              <a:t>c,d</a:t>
            </a:r>
            <a:r>
              <a:rPr lang="en-US" sz="2400" dirty="0"/>
              <a:t>), (</a:t>
            </a:r>
            <a:r>
              <a:rPr lang="en-US" sz="2400" dirty="0" err="1"/>
              <a:t>d,h</a:t>
            </a:r>
            <a:r>
              <a:rPr lang="en-US" sz="2400" dirty="0"/>
              <a:t>), (</a:t>
            </a:r>
            <a:r>
              <a:rPr lang="en-US" sz="2400" dirty="0" err="1"/>
              <a:t>e,f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back edges: {(</a:t>
            </a:r>
            <a:r>
              <a:rPr lang="en-US" sz="2400" dirty="0" err="1"/>
              <a:t>h,g</a:t>
            </a:r>
            <a:r>
              <a:rPr lang="en-US" sz="2400" dirty="0"/>
              <a:t>), (</a:t>
            </a:r>
            <a:r>
              <a:rPr lang="en-US" sz="2400" dirty="0" err="1"/>
              <a:t>b,a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forward edges: {(</a:t>
            </a:r>
            <a:r>
              <a:rPr lang="en-US" sz="2400" dirty="0" err="1"/>
              <a:t>a,h</a:t>
            </a:r>
            <a:r>
              <a:rPr lang="en-US" sz="2400" dirty="0"/>
              <a:t>), (</a:t>
            </a:r>
            <a:r>
              <a:rPr lang="en-US" sz="2400" dirty="0" err="1"/>
              <a:t>b,h</a:t>
            </a:r>
            <a:r>
              <a:rPr lang="en-US" sz="2400" dirty="0"/>
              <a:t>), (</a:t>
            </a:r>
            <a:r>
              <a:rPr lang="en-US" sz="2400" dirty="0" err="1"/>
              <a:t>c,h</a:t>
            </a:r>
            <a:r>
              <a:rPr lang="en-US" sz="2400" dirty="0"/>
              <a:t>)} </a:t>
            </a:r>
            <a:br>
              <a:rPr lang="en-US" sz="2400" dirty="0"/>
            </a:br>
            <a:r>
              <a:rPr lang="en-US" sz="2400" dirty="0"/>
              <a:t>cross edges: {(</a:t>
            </a:r>
            <a:r>
              <a:rPr lang="en-US" sz="2400" dirty="0" err="1"/>
              <a:t>e,b</a:t>
            </a:r>
            <a:r>
              <a:rPr lang="en-US" sz="2400" dirty="0"/>
              <a:t>), (</a:t>
            </a:r>
            <a:r>
              <a:rPr lang="en-US" sz="2400" dirty="0" err="1"/>
              <a:t>e,c</a:t>
            </a:r>
            <a:r>
              <a:rPr lang="en-US" sz="2400" dirty="0"/>
              <a:t>), (</a:t>
            </a:r>
            <a:r>
              <a:rPr lang="en-US" sz="2400" dirty="0" err="1"/>
              <a:t>f,h</a:t>
            </a:r>
            <a:r>
              <a:rPr lang="en-US" sz="2400" dirty="0"/>
              <a:t>)}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D4C179-BBE7-53AC-60A3-865F7BF32621}"/>
              </a:ext>
            </a:extLst>
          </p:cNvPr>
          <p:cNvSpPr/>
          <p:nvPr/>
        </p:nvSpPr>
        <p:spPr>
          <a:xfrm>
            <a:off x="9120747" y="251960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C70195-F9C2-0F59-2A91-05FABEDD8B0C}"/>
              </a:ext>
            </a:extLst>
          </p:cNvPr>
          <p:cNvSpPr/>
          <p:nvPr/>
        </p:nvSpPr>
        <p:spPr>
          <a:xfrm>
            <a:off x="7097051" y="2967410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4573B-BCF7-82F0-E1B3-4836078EE07A}"/>
              </a:ext>
            </a:extLst>
          </p:cNvPr>
          <p:cNvSpPr/>
          <p:nvPr/>
        </p:nvSpPr>
        <p:spPr>
          <a:xfrm>
            <a:off x="9108220" y="76700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7B7432-302F-C00F-20A9-DCD8C5B388FE}"/>
              </a:ext>
            </a:extLst>
          </p:cNvPr>
          <p:cNvSpPr/>
          <p:nvPr/>
        </p:nvSpPr>
        <p:spPr>
          <a:xfrm>
            <a:off x="9120747" y="1670776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66B38-FADF-9C04-6963-166EB6C58E52}"/>
              </a:ext>
            </a:extLst>
          </p:cNvPr>
          <p:cNvSpPr/>
          <p:nvPr/>
        </p:nvSpPr>
        <p:spPr>
          <a:xfrm>
            <a:off x="9120747" y="5205793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A4464-F7D1-E1FC-BF72-BC5A2FFBA030}"/>
              </a:ext>
            </a:extLst>
          </p:cNvPr>
          <p:cNvSpPr/>
          <p:nvPr/>
        </p:nvSpPr>
        <p:spPr>
          <a:xfrm>
            <a:off x="9108220" y="3368442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8B0845-A999-AE2B-856E-805AC119250D}"/>
              </a:ext>
            </a:extLst>
          </p:cNvPr>
          <p:cNvCxnSpPr>
            <a:cxnSpLocks/>
            <a:stCxn id="45" idx="4"/>
            <a:endCxn id="4" idx="0"/>
          </p:cNvCxnSpPr>
          <p:nvPr/>
        </p:nvCxnSpPr>
        <p:spPr>
          <a:xfrm flipH="1">
            <a:off x="7362865" y="2161953"/>
            <a:ext cx="12528" cy="8054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400E1DC-CFAD-8D06-AAE5-F9083C64D4CF}"/>
              </a:ext>
            </a:extLst>
          </p:cNvPr>
          <p:cNvSpPr/>
          <p:nvPr/>
        </p:nvSpPr>
        <p:spPr>
          <a:xfrm>
            <a:off x="9120747" y="427220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CB6340-AC16-936A-7D30-DA085C807170}"/>
              </a:ext>
            </a:extLst>
          </p:cNvPr>
          <p:cNvSpPr/>
          <p:nvPr/>
        </p:nvSpPr>
        <p:spPr>
          <a:xfrm>
            <a:off x="7109579" y="1651591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2C8C8FF-2247-A5B0-3F8E-FA612FC708AE}"/>
              </a:ext>
            </a:extLst>
          </p:cNvPr>
          <p:cNvCxnSpPr>
            <a:cxnSpLocks/>
            <a:stCxn id="15" idx="1"/>
            <a:endCxn id="11" idx="2"/>
          </p:cNvCxnSpPr>
          <p:nvPr/>
        </p:nvCxnSpPr>
        <p:spPr>
          <a:xfrm rot="16200000" flipV="1">
            <a:off x="7482387" y="3564318"/>
            <a:ext cx="3354577" cy="77855"/>
          </a:xfrm>
          <a:prstGeom prst="curvedConnector4">
            <a:avLst>
              <a:gd name="adj1" fmla="val 1824"/>
              <a:gd name="adj2" fmla="val 393623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EE7AE9-66F5-9624-54B4-06BE0F9B4174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374034" y="1277371"/>
            <a:ext cx="12527" cy="3934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BC5DD9-C64B-F7E0-4705-279BA1A8316E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>
            <a:off x="9386561" y="2181138"/>
            <a:ext cx="0" cy="3384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BE3F2-39E3-D53E-9E75-3CCF20A07AF8}"/>
              </a:ext>
            </a:extLst>
          </p:cNvPr>
          <p:cNvCxnSpPr>
            <a:cxnSpLocks/>
            <a:stCxn id="3" idx="4"/>
            <a:endCxn id="37" idx="0"/>
          </p:cNvCxnSpPr>
          <p:nvPr/>
        </p:nvCxnSpPr>
        <p:spPr>
          <a:xfrm flipH="1">
            <a:off x="9374034" y="3029971"/>
            <a:ext cx="12527" cy="3384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27DC3B-060A-530F-1A5A-423EF1434F6B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>
            <a:off x="9374034" y="3878804"/>
            <a:ext cx="12527" cy="3934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B26378-66BA-D29D-6595-85C9D7D28B27}"/>
              </a:ext>
            </a:extLst>
          </p:cNvPr>
          <p:cNvCxnSpPr>
            <a:cxnSpLocks/>
            <a:stCxn id="41" idx="4"/>
            <a:endCxn id="15" idx="0"/>
          </p:cNvCxnSpPr>
          <p:nvPr/>
        </p:nvCxnSpPr>
        <p:spPr>
          <a:xfrm>
            <a:off x="9386561" y="4782571"/>
            <a:ext cx="0" cy="4232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DE1CC1D-A524-025E-7708-79F68E2EFC1B}"/>
              </a:ext>
            </a:extLst>
          </p:cNvPr>
          <p:cNvCxnSpPr>
            <a:cxnSpLocks/>
            <a:stCxn id="5" idx="6"/>
            <a:endCxn id="15" idx="6"/>
          </p:cNvCxnSpPr>
          <p:nvPr/>
        </p:nvCxnSpPr>
        <p:spPr>
          <a:xfrm>
            <a:off x="9639848" y="1022190"/>
            <a:ext cx="12527" cy="4438784"/>
          </a:xfrm>
          <a:prstGeom prst="curvedConnector3">
            <a:avLst>
              <a:gd name="adj1" fmla="val 493984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6978857-DDE3-0565-C1D2-3C2DE07D684B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10800000">
            <a:off x="9108221" y="1022190"/>
            <a:ext cx="12527" cy="1752600"/>
          </a:xfrm>
          <a:prstGeom prst="curvedConnector3">
            <a:avLst>
              <a:gd name="adj1" fmla="val 1924858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5AA8E90-D186-8A82-68CB-FE36ABDA27AB}"/>
              </a:ext>
            </a:extLst>
          </p:cNvPr>
          <p:cNvCxnSpPr>
            <a:cxnSpLocks/>
            <a:stCxn id="3" idx="6"/>
            <a:endCxn id="15" idx="5"/>
          </p:cNvCxnSpPr>
          <p:nvPr/>
        </p:nvCxnSpPr>
        <p:spPr>
          <a:xfrm flipH="1">
            <a:off x="9574520" y="2774790"/>
            <a:ext cx="77855" cy="2866624"/>
          </a:xfrm>
          <a:prstGeom prst="curvedConnector4">
            <a:avLst>
              <a:gd name="adj1" fmla="val -868102"/>
              <a:gd name="adj2" fmla="val 11058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690912E-6A80-D662-1BBB-899E8214865E}"/>
              </a:ext>
            </a:extLst>
          </p:cNvPr>
          <p:cNvCxnSpPr>
            <a:cxnSpLocks/>
            <a:stCxn id="37" idx="6"/>
            <a:endCxn id="15" idx="4"/>
          </p:cNvCxnSpPr>
          <p:nvPr/>
        </p:nvCxnSpPr>
        <p:spPr>
          <a:xfrm flipH="1">
            <a:off x="9386561" y="3623623"/>
            <a:ext cx="253287" cy="2092532"/>
          </a:xfrm>
          <a:prstGeom prst="curvedConnector4">
            <a:avLst>
              <a:gd name="adj1" fmla="val -95199"/>
              <a:gd name="adj2" fmla="val 110925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52ED921-F4AC-9BFB-B3BE-F46C75F32225}"/>
              </a:ext>
            </a:extLst>
          </p:cNvPr>
          <p:cNvCxnSpPr>
            <a:cxnSpLocks/>
            <a:stCxn id="45" idx="6"/>
            <a:endCxn id="37" idx="2"/>
          </p:cNvCxnSpPr>
          <p:nvPr/>
        </p:nvCxnSpPr>
        <p:spPr>
          <a:xfrm>
            <a:off x="7641207" y="1906772"/>
            <a:ext cx="1467013" cy="171685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8BEBC02-A3E3-679F-47A8-7197A8ECAD4F}"/>
              </a:ext>
            </a:extLst>
          </p:cNvPr>
          <p:cNvCxnSpPr>
            <a:cxnSpLocks/>
            <a:stCxn id="45" idx="6"/>
            <a:endCxn id="3" idx="3"/>
          </p:cNvCxnSpPr>
          <p:nvPr/>
        </p:nvCxnSpPr>
        <p:spPr>
          <a:xfrm>
            <a:off x="7641207" y="1906772"/>
            <a:ext cx="1557395" cy="1048458"/>
          </a:xfrm>
          <a:prstGeom prst="curvedConnector4">
            <a:avLst>
              <a:gd name="adj1" fmla="val 54520"/>
              <a:gd name="adj2" fmla="val 121803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BF0CB61-F9D8-B828-8517-5BC7BDCE925A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7628679" y="3222591"/>
            <a:ext cx="1492068" cy="223838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4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8EB-04E7-5FA4-38D8-E44FF779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755374"/>
            <a:ext cx="9460395" cy="5069870"/>
          </a:xfrm>
        </p:spPr>
        <p:txBody>
          <a:bodyPr>
            <a:normAutofit fontScale="90000"/>
          </a:bodyPr>
          <a:lstStyle/>
          <a:p>
            <a:r>
              <a:rPr lang="en-US" dirty="0"/>
              <a:t>DFS example 4:</a:t>
            </a:r>
            <a:br>
              <a:rPr lang="en-US" dirty="0"/>
            </a:br>
            <a:r>
              <a:rPr lang="en-US" sz="2700" dirty="0"/>
              <a:t>Start from c,</a:t>
            </a:r>
            <a:br>
              <a:rPr lang="en-US" sz="27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571B35-40B6-D66A-3289-DC994DE98DC9}"/>
              </a:ext>
            </a:extLst>
          </p:cNvPr>
          <p:cNvSpPr/>
          <p:nvPr/>
        </p:nvSpPr>
        <p:spPr>
          <a:xfrm>
            <a:off x="3357438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25CE70-8EC7-B71B-1C13-BE51F337A5CD}"/>
              </a:ext>
            </a:extLst>
          </p:cNvPr>
          <p:cNvSpPr/>
          <p:nvPr/>
        </p:nvSpPr>
        <p:spPr>
          <a:xfrm>
            <a:off x="4344725" y="229591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F4077-C9B6-C8FF-6319-473D24977648}"/>
              </a:ext>
            </a:extLst>
          </p:cNvPr>
          <p:cNvSpPr/>
          <p:nvPr/>
        </p:nvSpPr>
        <p:spPr>
          <a:xfrm>
            <a:off x="6024438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1A6C-8E8C-5203-5F0A-B10D2A8C6B95}"/>
              </a:ext>
            </a:extLst>
          </p:cNvPr>
          <p:cNvSpPr/>
          <p:nvPr/>
        </p:nvSpPr>
        <p:spPr>
          <a:xfrm>
            <a:off x="7306586" y="329645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C3E8F-1230-051B-F38C-50E7AFE82286}"/>
              </a:ext>
            </a:extLst>
          </p:cNvPr>
          <p:cNvSpPr/>
          <p:nvPr/>
        </p:nvSpPr>
        <p:spPr>
          <a:xfrm>
            <a:off x="8320377" y="229591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D5A5C-8C83-8C62-F812-8E9999898C65}"/>
              </a:ext>
            </a:extLst>
          </p:cNvPr>
          <p:cNvSpPr/>
          <p:nvPr/>
        </p:nvSpPr>
        <p:spPr>
          <a:xfrm>
            <a:off x="8320376" y="4356002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A837-966F-2668-9245-2B36C1B8606F}"/>
              </a:ext>
            </a:extLst>
          </p:cNvPr>
          <p:cNvSpPr/>
          <p:nvPr/>
        </p:nvSpPr>
        <p:spPr>
          <a:xfrm>
            <a:off x="4344724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FF65-972D-52C5-DAB9-213381F75FA4}"/>
              </a:ext>
            </a:extLst>
          </p:cNvPr>
          <p:cNvSpPr/>
          <p:nvPr/>
        </p:nvSpPr>
        <p:spPr>
          <a:xfrm>
            <a:off x="6024437" y="4356001"/>
            <a:ext cx="506895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4871C1-0465-E0C1-4E52-8136F2ED0385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6457099" y="3733772"/>
            <a:ext cx="1102935" cy="6862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34A91-6177-58C6-D6C3-3C41D9B67526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3790100" y="2669189"/>
            <a:ext cx="628858" cy="6913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55F8F2-DFF1-7877-7A1E-352CBF585B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851620" y="2514572"/>
            <a:ext cx="1172818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7C35AA-C751-C02F-A8A3-4B95ED127C5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6531333" y="2514572"/>
            <a:ext cx="178904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B6822-A96E-99E8-94D6-B540FF3710EC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277886" y="2733232"/>
            <a:ext cx="1028700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1DB02-53D7-27E6-9D95-C82D4DA9A746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7813481" y="2733232"/>
            <a:ext cx="760344" cy="781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B4829B-2DCA-AF74-E390-F9293CA4BE7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573824" y="2733232"/>
            <a:ext cx="1" cy="16227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51A7ED-53CB-1347-CEBA-11C1BAC39C5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 flipV="1">
            <a:off x="6531332" y="4574662"/>
            <a:ext cx="178904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2B0D8-8399-F9FE-277E-51B03AE8E94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851619" y="4574662"/>
            <a:ext cx="11728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14559-DDE2-4B59-C1EA-760D963737E1}"/>
              </a:ext>
            </a:extLst>
          </p:cNvPr>
          <p:cNvCxnSpPr>
            <a:cxnSpLocks/>
            <a:stCxn id="3" idx="4"/>
            <a:endCxn id="9" idx="2"/>
          </p:cNvCxnSpPr>
          <p:nvPr/>
        </p:nvCxnSpPr>
        <p:spPr>
          <a:xfrm>
            <a:off x="3610886" y="3733772"/>
            <a:ext cx="733838" cy="840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76AAF1-4839-4B9C-5AEC-D79DEFFBD6EF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4598172" y="2733233"/>
            <a:ext cx="1" cy="16227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ABDC38-F3BF-F411-B27C-979B4D434A43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3864333" y="3515112"/>
            <a:ext cx="2234337" cy="9049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7C235A-DD95-4ED3-6609-D062792FAD00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4777387" y="2669189"/>
            <a:ext cx="1500498" cy="16868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D6B37F-736E-993C-85BB-346313E63F79}"/>
              </a:ext>
            </a:extLst>
          </p:cNvPr>
          <p:cNvCxnSpPr>
            <a:cxnSpLocks/>
            <a:stCxn id="5" idx="4"/>
            <a:endCxn id="10" idx="7"/>
          </p:cNvCxnSpPr>
          <p:nvPr/>
        </p:nvCxnSpPr>
        <p:spPr>
          <a:xfrm>
            <a:off x="6277886" y="2733232"/>
            <a:ext cx="179213" cy="16868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042B9-0BD9-B60C-E1FC-E0E3189A2D23}"/>
              </a:ext>
            </a:extLst>
          </p:cNvPr>
          <p:cNvSpPr txBox="1"/>
          <p:nvPr/>
        </p:nvSpPr>
        <p:spPr>
          <a:xfrm>
            <a:off x="4222391" y="1955106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48A92-159C-2EDD-1B82-69014E0A0A55}"/>
              </a:ext>
            </a:extLst>
          </p:cNvPr>
          <p:cNvSpPr txBox="1"/>
          <p:nvPr/>
        </p:nvSpPr>
        <p:spPr>
          <a:xfrm>
            <a:off x="5864415" y="1918255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E42AB-2FC2-A75F-2A27-4A42B73E6DE7}"/>
              </a:ext>
            </a:extLst>
          </p:cNvPr>
          <p:cNvSpPr txBox="1"/>
          <p:nvPr/>
        </p:nvSpPr>
        <p:spPr>
          <a:xfrm>
            <a:off x="8193652" y="1881282"/>
            <a:ext cx="87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078E8-6D29-008F-BE62-0DC2AEDCD477}"/>
              </a:ext>
            </a:extLst>
          </p:cNvPr>
          <p:cNvSpPr txBox="1"/>
          <p:nvPr/>
        </p:nvSpPr>
        <p:spPr>
          <a:xfrm>
            <a:off x="2761398" y="335995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434FB-7270-59F0-76A8-9E9C6F61E442}"/>
              </a:ext>
            </a:extLst>
          </p:cNvPr>
          <p:cNvSpPr txBox="1"/>
          <p:nvPr/>
        </p:nvSpPr>
        <p:spPr>
          <a:xfrm>
            <a:off x="4333624" y="4801922"/>
            <a:ext cx="7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4/9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AC733-9063-BF6D-FC1C-5CCEFCC74162}"/>
              </a:ext>
            </a:extLst>
          </p:cNvPr>
          <p:cNvSpPr txBox="1"/>
          <p:nvPr/>
        </p:nvSpPr>
        <p:spPr>
          <a:xfrm>
            <a:off x="5990311" y="4793564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FDA10-0223-1384-8569-2CD79E3EF742}"/>
              </a:ext>
            </a:extLst>
          </p:cNvPr>
          <p:cNvSpPr txBox="1"/>
          <p:nvPr/>
        </p:nvSpPr>
        <p:spPr>
          <a:xfrm>
            <a:off x="8307451" y="4787175"/>
            <a:ext cx="76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6DA5A-29FC-81EA-CC97-001FB2794622}"/>
              </a:ext>
            </a:extLst>
          </p:cNvPr>
          <p:cNvSpPr txBox="1"/>
          <p:nvPr/>
        </p:nvSpPr>
        <p:spPr>
          <a:xfrm>
            <a:off x="7435956" y="3733771"/>
            <a:ext cx="6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272618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912D-A3AE-F472-8CB6-B6E26ECA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70892" cy="5667926"/>
          </a:xfrm>
        </p:spPr>
        <p:txBody>
          <a:bodyPr>
            <a:normAutofit/>
          </a:bodyPr>
          <a:lstStyle/>
          <a:p>
            <a:r>
              <a:rPr lang="en-US" sz="3200" dirty="0"/>
              <a:t>Depth first forest:</a:t>
            </a:r>
            <a:br>
              <a:rPr lang="en-US" sz="32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Tree edges: {(</a:t>
            </a:r>
            <a:r>
              <a:rPr lang="en-US" sz="2400" dirty="0" err="1"/>
              <a:t>c,d</a:t>
            </a:r>
            <a:r>
              <a:rPr lang="en-US" sz="2400" dirty="0"/>
              <a:t>), (</a:t>
            </a:r>
            <a:r>
              <a:rPr lang="en-US" sz="2400" dirty="0" err="1"/>
              <a:t>d,h</a:t>
            </a:r>
            <a:r>
              <a:rPr lang="en-US" sz="2400" dirty="0"/>
              <a:t>), (</a:t>
            </a:r>
            <a:r>
              <a:rPr lang="en-US" sz="2400" dirty="0" err="1"/>
              <a:t>h,g</a:t>
            </a:r>
            <a:r>
              <a:rPr lang="en-US" sz="2400" dirty="0"/>
              <a:t>), (</a:t>
            </a:r>
            <a:r>
              <a:rPr lang="en-US" sz="2400" dirty="0" err="1"/>
              <a:t>g,b</a:t>
            </a:r>
            <a:r>
              <a:rPr lang="en-US" sz="2400" dirty="0"/>
              <a:t>), (</a:t>
            </a:r>
            <a:r>
              <a:rPr lang="en-US" sz="2400" dirty="0" err="1"/>
              <a:t>b,a</a:t>
            </a:r>
            <a:r>
              <a:rPr lang="en-US" sz="2400" dirty="0"/>
              <a:t>), (</a:t>
            </a:r>
            <a:r>
              <a:rPr lang="en-US" sz="2400" dirty="0" err="1"/>
              <a:t>e,f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back edges: {(</a:t>
            </a:r>
            <a:r>
              <a:rPr lang="en-US" sz="2400" dirty="0" err="1"/>
              <a:t>b,c</a:t>
            </a:r>
            <a:r>
              <a:rPr lang="en-US" sz="2400" dirty="0"/>
              <a:t>), (</a:t>
            </a:r>
            <a:r>
              <a:rPr lang="en-US" sz="2400" dirty="0" err="1"/>
              <a:t>b,h</a:t>
            </a:r>
            <a:r>
              <a:rPr lang="en-US" sz="2400" dirty="0"/>
              <a:t>), (</a:t>
            </a:r>
            <a:r>
              <a:rPr lang="en-US" sz="2400" dirty="0" err="1"/>
              <a:t>a,h</a:t>
            </a:r>
            <a:r>
              <a:rPr lang="en-US" sz="2400" dirty="0"/>
              <a:t>), (</a:t>
            </a:r>
            <a:r>
              <a:rPr lang="en-US" sz="2400" dirty="0" err="1"/>
              <a:t>a,g</a:t>
            </a:r>
            <a:r>
              <a:rPr lang="en-US" sz="2400" dirty="0"/>
              <a:t>)}</a:t>
            </a:r>
            <a:br>
              <a:rPr lang="en-US" sz="2400" dirty="0"/>
            </a:br>
            <a:r>
              <a:rPr lang="en-US" sz="2400" dirty="0"/>
              <a:t>forward edges: {(</a:t>
            </a:r>
            <a:r>
              <a:rPr lang="en-US" sz="2400" dirty="0" err="1"/>
              <a:t>c,h</a:t>
            </a:r>
            <a:r>
              <a:rPr lang="en-US" sz="2400" dirty="0"/>
              <a:t>)} </a:t>
            </a:r>
            <a:br>
              <a:rPr lang="en-US" sz="2400" dirty="0"/>
            </a:br>
            <a:r>
              <a:rPr lang="en-US" sz="2400" dirty="0"/>
              <a:t>cross edges: {(</a:t>
            </a:r>
            <a:r>
              <a:rPr lang="en-US" sz="2400" dirty="0" err="1"/>
              <a:t>e,c</a:t>
            </a:r>
            <a:r>
              <a:rPr lang="en-US" sz="2400" dirty="0"/>
              <a:t>), (</a:t>
            </a:r>
            <a:r>
              <a:rPr lang="en-US" sz="2400" dirty="0" err="1"/>
              <a:t>e,d</a:t>
            </a:r>
            <a:r>
              <a:rPr lang="en-US" sz="2400" dirty="0"/>
              <a:t>), (</a:t>
            </a:r>
            <a:r>
              <a:rPr lang="en-US" sz="2400" dirty="0" err="1"/>
              <a:t>f,h</a:t>
            </a:r>
            <a:r>
              <a:rPr lang="en-US" sz="2400" dirty="0"/>
              <a:t>)}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D4C179-BBE7-53AC-60A3-865F7BF32621}"/>
              </a:ext>
            </a:extLst>
          </p:cNvPr>
          <p:cNvSpPr/>
          <p:nvPr/>
        </p:nvSpPr>
        <p:spPr>
          <a:xfrm>
            <a:off x="9120747" y="251960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C70195-F9C2-0F59-2A91-05FABEDD8B0C}"/>
              </a:ext>
            </a:extLst>
          </p:cNvPr>
          <p:cNvSpPr/>
          <p:nvPr/>
        </p:nvSpPr>
        <p:spPr>
          <a:xfrm>
            <a:off x="7097051" y="2967410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4573B-BCF7-82F0-E1B3-4836078EE07A}"/>
              </a:ext>
            </a:extLst>
          </p:cNvPr>
          <p:cNvSpPr/>
          <p:nvPr/>
        </p:nvSpPr>
        <p:spPr>
          <a:xfrm>
            <a:off x="9108220" y="76700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7B7432-302F-C00F-20A9-DCD8C5B388FE}"/>
              </a:ext>
            </a:extLst>
          </p:cNvPr>
          <p:cNvSpPr/>
          <p:nvPr/>
        </p:nvSpPr>
        <p:spPr>
          <a:xfrm>
            <a:off x="9120747" y="1670776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66B38-FADF-9C04-6963-166EB6C58E52}"/>
              </a:ext>
            </a:extLst>
          </p:cNvPr>
          <p:cNvSpPr/>
          <p:nvPr/>
        </p:nvSpPr>
        <p:spPr>
          <a:xfrm>
            <a:off x="9120747" y="5205793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A4464-F7D1-E1FC-BF72-BC5A2FFBA030}"/>
              </a:ext>
            </a:extLst>
          </p:cNvPr>
          <p:cNvSpPr/>
          <p:nvPr/>
        </p:nvSpPr>
        <p:spPr>
          <a:xfrm>
            <a:off x="9108220" y="3368442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8B0845-A999-AE2B-856E-805AC119250D}"/>
              </a:ext>
            </a:extLst>
          </p:cNvPr>
          <p:cNvCxnSpPr>
            <a:cxnSpLocks/>
            <a:stCxn id="45" idx="4"/>
            <a:endCxn id="4" idx="0"/>
          </p:cNvCxnSpPr>
          <p:nvPr/>
        </p:nvCxnSpPr>
        <p:spPr>
          <a:xfrm flipH="1">
            <a:off x="7362865" y="2161953"/>
            <a:ext cx="12528" cy="8054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400E1DC-CFAD-8D06-AAE5-F9083C64D4CF}"/>
              </a:ext>
            </a:extLst>
          </p:cNvPr>
          <p:cNvSpPr/>
          <p:nvPr/>
        </p:nvSpPr>
        <p:spPr>
          <a:xfrm>
            <a:off x="9120747" y="4272209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CB6340-AC16-936A-7D30-DA085C807170}"/>
              </a:ext>
            </a:extLst>
          </p:cNvPr>
          <p:cNvSpPr/>
          <p:nvPr/>
        </p:nvSpPr>
        <p:spPr>
          <a:xfrm>
            <a:off x="7109579" y="1651591"/>
            <a:ext cx="531628" cy="51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EE7AE9-66F5-9624-54B4-06BE0F9B4174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374034" y="1277371"/>
            <a:ext cx="12527" cy="3934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BC5DD9-C64B-F7E0-4705-279BA1A8316E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>
            <a:off x="9386561" y="2181138"/>
            <a:ext cx="0" cy="3384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BE3F2-39E3-D53E-9E75-3CCF20A07AF8}"/>
              </a:ext>
            </a:extLst>
          </p:cNvPr>
          <p:cNvCxnSpPr>
            <a:cxnSpLocks/>
            <a:stCxn id="3" idx="4"/>
            <a:endCxn id="37" idx="0"/>
          </p:cNvCxnSpPr>
          <p:nvPr/>
        </p:nvCxnSpPr>
        <p:spPr>
          <a:xfrm flipH="1">
            <a:off x="9374034" y="3029971"/>
            <a:ext cx="12527" cy="3384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27DC3B-060A-530F-1A5A-423EF1434F6B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>
            <a:off x="9374034" y="3878804"/>
            <a:ext cx="12527" cy="3934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B26378-66BA-D29D-6595-85C9D7D28B27}"/>
              </a:ext>
            </a:extLst>
          </p:cNvPr>
          <p:cNvCxnSpPr>
            <a:cxnSpLocks/>
            <a:stCxn id="41" idx="4"/>
            <a:endCxn id="15" idx="0"/>
          </p:cNvCxnSpPr>
          <p:nvPr/>
        </p:nvCxnSpPr>
        <p:spPr>
          <a:xfrm>
            <a:off x="9386561" y="4782571"/>
            <a:ext cx="0" cy="4232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743C4B7-CDCE-6CEC-95F3-FBDA882875F0}"/>
              </a:ext>
            </a:extLst>
          </p:cNvPr>
          <p:cNvCxnSpPr>
            <a:cxnSpLocks/>
            <a:stCxn id="15" idx="2"/>
            <a:endCxn id="37" idx="2"/>
          </p:cNvCxnSpPr>
          <p:nvPr/>
        </p:nvCxnSpPr>
        <p:spPr>
          <a:xfrm rot="10800000">
            <a:off x="9108221" y="3623624"/>
            <a:ext cx="12527" cy="1837351"/>
          </a:xfrm>
          <a:prstGeom prst="curvedConnector3">
            <a:avLst>
              <a:gd name="adj1" fmla="val 1924858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672AF76-7A70-CE67-80BA-417E17A8386D}"/>
              </a:ext>
            </a:extLst>
          </p:cNvPr>
          <p:cNvCxnSpPr>
            <a:cxnSpLocks/>
            <a:stCxn id="15" idx="3"/>
            <a:endCxn id="3" idx="2"/>
          </p:cNvCxnSpPr>
          <p:nvPr/>
        </p:nvCxnSpPr>
        <p:spPr>
          <a:xfrm rot="5400000" flipH="1">
            <a:off x="7726363" y="4169175"/>
            <a:ext cx="2866624" cy="77855"/>
          </a:xfrm>
          <a:prstGeom prst="curvedConnector4">
            <a:avLst>
              <a:gd name="adj1" fmla="val -10582"/>
              <a:gd name="adj2" fmla="val 64894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CB8F56C-9DF2-4B2F-23A3-6491BFAC9924}"/>
              </a:ext>
            </a:extLst>
          </p:cNvPr>
          <p:cNvCxnSpPr>
            <a:cxnSpLocks/>
            <a:stCxn id="41" idx="2"/>
            <a:endCxn id="3" idx="1"/>
          </p:cNvCxnSpPr>
          <p:nvPr/>
        </p:nvCxnSpPr>
        <p:spPr>
          <a:xfrm rot="10800000" flipH="1">
            <a:off x="9120746" y="2594350"/>
            <a:ext cx="77855" cy="1933040"/>
          </a:xfrm>
          <a:prstGeom prst="curvedConnector4">
            <a:avLst>
              <a:gd name="adj1" fmla="val -574479"/>
              <a:gd name="adj2" fmla="val 11569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9CA6849-7F70-B0A7-F190-9E7ACC111AF7}"/>
              </a:ext>
            </a:extLst>
          </p:cNvPr>
          <p:cNvCxnSpPr>
            <a:cxnSpLocks/>
            <a:stCxn id="41" idx="2"/>
            <a:endCxn id="5" idx="2"/>
          </p:cNvCxnSpPr>
          <p:nvPr/>
        </p:nvCxnSpPr>
        <p:spPr>
          <a:xfrm rot="10800000">
            <a:off x="9108221" y="1022190"/>
            <a:ext cx="12527" cy="3505200"/>
          </a:xfrm>
          <a:prstGeom prst="curvedConnector3">
            <a:avLst>
              <a:gd name="adj1" fmla="val 5574583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EDF9F31-23E0-914D-EEA2-D65D9785D0F7}"/>
              </a:ext>
            </a:extLst>
          </p:cNvPr>
          <p:cNvCxnSpPr>
            <a:cxnSpLocks/>
            <a:stCxn id="5" idx="6"/>
            <a:endCxn id="3" idx="6"/>
          </p:cNvCxnSpPr>
          <p:nvPr/>
        </p:nvCxnSpPr>
        <p:spPr>
          <a:xfrm>
            <a:off x="9639848" y="1022190"/>
            <a:ext cx="12527" cy="1752600"/>
          </a:xfrm>
          <a:prstGeom prst="curvedConnector3">
            <a:avLst>
              <a:gd name="adj1" fmla="val 1924858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A91A7F6-5292-A2E4-63F7-C7382BAD2147}"/>
              </a:ext>
            </a:extLst>
          </p:cNvPr>
          <p:cNvCxnSpPr>
            <a:cxnSpLocks/>
            <a:stCxn id="45" idx="6"/>
            <a:endCxn id="5" idx="1"/>
          </p:cNvCxnSpPr>
          <p:nvPr/>
        </p:nvCxnSpPr>
        <p:spPr>
          <a:xfrm flipV="1">
            <a:off x="7641207" y="841750"/>
            <a:ext cx="1544868" cy="1065022"/>
          </a:xfrm>
          <a:prstGeom prst="curvedConnector4">
            <a:avLst>
              <a:gd name="adj1" fmla="val 52626"/>
              <a:gd name="adj2" fmla="val 12848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CD35CF3-557C-4A1F-F8B8-A48EFCFE7509}"/>
              </a:ext>
            </a:extLst>
          </p:cNvPr>
          <p:cNvCxnSpPr>
            <a:cxnSpLocks/>
            <a:stCxn id="45" idx="6"/>
            <a:endCxn id="11" idx="1"/>
          </p:cNvCxnSpPr>
          <p:nvPr/>
        </p:nvCxnSpPr>
        <p:spPr>
          <a:xfrm flipV="1">
            <a:off x="7641207" y="1745517"/>
            <a:ext cx="1557395" cy="161255"/>
          </a:xfrm>
          <a:prstGeom prst="curvedConnector4">
            <a:avLst>
              <a:gd name="adj1" fmla="val 37927"/>
              <a:gd name="adj2" fmla="val 164411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561BC13-39A8-B0E8-F25E-C0C33A02FBC9}"/>
              </a:ext>
            </a:extLst>
          </p:cNvPr>
          <p:cNvCxnSpPr>
            <a:cxnSpLocks/>
            <a:stCxn id="4" idx="6"/>
            <a:endCxn id="3" idx="3"/>
          </p:cNvCxnSpPr>
          <p:nvPr/>
        </p:nvCxnSpPr>
        <p:spPr>
          <a:xfrm flipV="1">
            <a:off x="7628679" y="2955230"/>
            <a:ext cx="1569923" cy="267361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1031</Words>
  <Application>Microsoft Office PowerPoint</Application>
  <PresentationFormat>Widescreen</PresentationFormat>
  <Paragraphs>271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Wingdings</vt:lpstr>
      <vt:lpstr>Office Theme</vt:lpstr>
      <vt:lpstr>Spectrum</vt:lpstr>
      <vt:lpstr>DFS-BFS Examples</vt:lpstr>
      <vt:lpstr>DFS example 1: Start from u,       </vt:lpstr>
      <vt:lpstr>Depth first forest:       Tree edges: {(u,v), (v,y), (y,x), (w,z)} back edges: {(x,v), (z,z)}  [Self loop is always back edge] forward edges: {(u,x)}  cross edges: {(w,y)}</vt:lpstr>
      <vt:lpstr>DFS example 2: Start from b,       </vt:lpstr>
      <vt:lpstr>Depth first forest:       Tree edges: {(b,a), (a,g), (a,h), (b,c), (c,d), (e,f)} back edges: {(g,b)} forward edges: {(b,h)}  cross edges: {(c,h), (d,h), (h,g), (e,c), (e,d), (f,h)}</vt:lpstr>
      <vt:lpstr>DFS example 3: Start from a,       </vt:lpstr>
      <vt:lpstr>Depth first forest:    Tree edges: {(a,g), (g,b), (b,c), (c,d), (d,h), (e,f)} back edges: {(h,g), (b,a)} forward edges: {(a,h), (b,h), (c,h)}  cross edges: {(e,b), (e,c), (f,h)}</vt:lpstr>
      <vt:lpstr>DFS example 4: Start from c,       </vt:lpstr>
      <vt:lpstr>Depth first forest:    Tree edges: {(c,d), (d,h), (h,g), (g,b), (b,a), (e,f)} back edges: {(b,c), (b,h), (a,h), (a,g)} forward edges: {(c,h)}  cross edges: {(e,c), (e,d), (f,h)}</vt:lpstr>
      <vt:lpstr>DFS example 5: Start from a,       </vt:lpstr>
      <vt:lpstr>Depth first forest:    Tree edges: {(a,g), (g,b), (b,c), (c,d), (d,h), (e,f)} back edges: {(b,a), (h,g)} forward edges: {(a,h), (b,h)}  cross edges: {(e,c), (e,d), (f,h)}</vt:lpstr>
      <vt:lpstr>DFS example 6: Start from b,       </vt:lpstr>
      <vt:lpstr>Depth first forest:    Tree edges: {(b,a), (a,g), (a,h), (b,c), (c,d), (e,f)} back edges: {(g,b)} forward edges: {(b,h)}  cross edges: {(d,h), (h,g), (e,c), (e,d), (f,h)}</vt:lpstr>
      <vt:lpstr>BFS example 1: Start from a,        </vt:lpstr>
      <vt:lpstr>BFS example 2: Start from b,        </vt:lpstr>
      <vt:lpstr>BFS example 3: Start from g,        </vt:lpstr>
      <vt:lpstr>BFS example 4: Start from h,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</dc:title>
  <dc:creator>Nyme Ahmed</dc:creator>
  <cp:lastModifiedBy>Nyme Ahmed</cp:lastModifiedBy>
  <cp:revision>53</cp:revision>
  <dcterms:created xsi:type="dcterms:W3CDTF">2023-04-02T05:20:07Z</dcterms:created>
  <dcterms:modified xsi:type="dcterms:W3CDTF">2023-04-02T15:58:40Z</dcterms:modified>
</cp:coreProperties>
</file>